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7" r:id="rId1"/>
    <p:sldMasterId id="2147483688" r:id="rId2"/>
  </p:sldMasterIdLst>
  <p:notesMasterIdLst>
    <p:notesMasterId r:id="rId72"/>
  </p:notesMasterIdLst>
  <p:sldIdLst>
    <p:sldId id="256" r:id="rId3"/>
    <p:sldId id="814" r:id="rId4"/>
    <p:sldId id="848" r:id="rId5"/>
    <p:sldId id="849" r:id="rId6"/>
    <p:sldId id="850" r:id="rId7"/>
    <p:sldId id="851" r:id="rId8"/>
    <p:sldId id="258" r:id="rId9"/>
    <p:sldId id="314" r:id="rId10"/>
    <p:sldId id="858" r:id="rId11"/>
    <p:sldId id="893" r:id="rId12"/>
    <p:sldId id="319" r:id="rId13"/>
    <p:sldId id="337" r:id="rId14"/>
    <p:sldId id="852" r:id="rId15"/>
    <p:sldId id="339" r:id="rId16"/>
    <p:sldId id="773" r:id="rId17"/>
    <p:sldId id="820" r:id="rId18"/>
    <p:sldId id="312" r:id="rId19"/>
    <p:sldId id="822" r:id="rId20"/>
    <p:sldId id="823" r:id="rId21"/>
    <p:sldId id="826" r:id="rId22"/>
    <p:sldId id="824" r:id="rId23"/>
    <p:sldId id="825" r:id="rId24"/>
    <p:sldId id="780" r:id="rId25"/>
    <p:sldId id="859" r:id="rId26"/>
    <p:sldId id="827" r:id="rId27"/>
    <p:sldId id="828" r:id="rId28"/>
    <p:sldId id="829" r:id="rId29"/>
    <p:sldId id="831" r:id="rId30"/>
    <p:sldId id="832" r:id="rId31"/>
    <p:sldId id="833" r:id="rId32"/>
    <p:sldId id="843" r:id="rId33"/>
    <p:sldId id="853" r:id="rId34"/>
    <p:sldId id="842" r:id="rId35"/>
    <p:sldId id="857" r:id="rId36"/>
    <p:sldId id="854" r:id="rId37"/>
    <p:sldId id="855" r:id="rId38"/>
    <p:sldId id="845" r:id="rId39"/>
    <p:sldId id="856" r:id="rId40"/>
    <p:sldId id="891" r:id="rId41"/>
    <p:sldId id="860" r:id="rId42"/>
    <p:sldId id="892" r:id="rId43"/>
    <p:sldId id="861" r:id="rId44"/>
    <p:sldId id="862" r:id="rId45"/>
    <p:sldId id="863" r:id="rId46"/>
    <p:sldId id="864" r:id="rId47"/>
    <p:sldId id="865" r:id="rId48"/>
    <p:sldId id="868" r:id="rId49"/>
    <p:sldId id="869" r:id="rId50"/>
    <p:sldId id="870" r:id="rId51"/>
    <p:sldId id="866" r:id="rId52"/>
    <p:sldId id="872" r:id="rId53"/>
    <p:sldId id="873" r:id="rId54"/>
    <p:sldId id="874" r:id="rId55"/>
    <p:sldId id="876" r:id="rId56"/>
    <p:sldId id="877" r:id="rId57"/>
    <p:sldId id="878" r:id="rId58"/>
    <p:sldId id="880" r:id="rId59"/>
    <p:sldId id="881" r:id="rId60"/>
    <p:sldId id="882" r:id="rId61"/>
    <p:sldId id="883" r:id="rId62"/>
    <p:sldId id="884" r:id="rId63"/>
    <p:sldId id="885" r:id="rId64"/>
    <p:sldId id="886" r:id="rId65"/>
    <p:sldId id="887" r:id="rId66"/>
    <p:sldId id="888" r:id="rId67"/>
    <p:sldId id="889" r:id="rId68"/>
    <p:sldId id="890" r:id="rId69"/>
    <p:sldId id="846" r:id="rId70"/>
    <p:sldId id="847" r:id="rId71"/>
  </p:sldIdLst>
  <p:sldSz cx="24384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77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8F44A2F1-9E1F-4B54-A3A2-5F16C0AD49E2}" styleName="">
    <a:tblBg/>
    <a:wholeTbl>
      <a:tcTxStyle b="off" i="off">
        <a:font>
          <a:latin typeface="Gill Sans"/>
          <a:ea typeface="Gill Sans"/>
          <a:cs typeface="Gill Sans"/>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Gill Sans"/>
          <a:ea typeface="Gill Sans"/>
          <a:cs typeface="Gill Sans"/>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4" autoAdjust="0"/>
    <p:restoredTop sz="96267" autoAdjust="0"/>
  </p:normalViewPr>
  <p:slideViewPr>
    <p:cSldViewPr snapToGrid="0" showGuides="1">
      <p:cViewPr varScale="1">
        <p:scale>
          <a:sx n="78" d="100"/>
          <a:sy n="78" d="100"/>
        </p:scale>
        <p:origin x="156" y="366"/>
      </p:cViewPr>
      <p:guideLst>
        <p:guide orient="horz" pos="4320"/>
        <p:guide pos="770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2" name="Shape 252"/>
          <p:cNvSpPr>
            <a:spLocks noGrp="1" noRot="1" noChangeAspect="1"/>
          </p:cNvSpPr>
          <p:nvPr>
            <p:ph type="sldImg"/>
          </p:nvPr>
        </p:nvSpPr>
        <p:spPr>
          <a:xfrm>
            <a:off x="1143000" y="685800"/>
            <a:ext cx="4572000" cy="3429000"/>
          </a:xfrm>
          <a:prstGeom prst="rect">
            <a:avLst/>
          </a:prstGeom>
        </p:spPr>
        <p:txBody>
          <a:bodyPr/>
          <a:lstStyle/>
          <a:p>
            <a:endParaRPr/>
          </a:p>
        </p:txBody>
      </p:sp>
      <p:sp>
        <p:nvSpPr>
          <p:cNvPr id="253" name="Shape 253"/>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584200" latinLnBrk="0">
      <a:defRPr sz="2200">
        <a:latin typeface="Lucida Grande"/>
        <a:ea typeface="Lucida Grande"/>
        <a:cs typeface="Lucida Grande"/>
        <a:sym typeface="Lucida Grande"/>
      </a:defRPr>
    </a:lvl1pPr>
    <a:lvl2pPr indent="228600" defTabSz="584200" latinLnBrk="0">
      <a:defRPr sz="2200">
        <a:latin typeface="Lucida Grande"/>
        <a:ea typeface="Lucida Grande"/>
        <a:cs typeface="Lucida Grande"/>
        <a:sym typeface="Lucida Grande"/>
      </a:defRPr>
    </a:lvl2pPr>
    <a:lvl3pPr indent="457200" defTabSz="584200" latinLnBrk="0">
      <a:defRPr sz="2200">
        <a:latin typeface="Lucida Grande"/>
        <a:ea typeface="Lucida Grande"/>
        <a:cs typeface="Lucida Grande"/>
        <a:sym typeface="Lucida Grande"/>
      </a:defRPr>
    </a:lvl3pPr>
    <a:lvl4pPr indent="685800" defTabSz="584200" latinLnBrk="0">
      <a:defRPr sz="2200">
        <a:latin typeface="Lucida Grande"/>
        <a:ea typeface="Lucida Grande"/>
        <a:cs typeface="Lucida Grande"/>
        <a:sym typeface="Lucida Grande"/>
      </a:defRPr>
    </a:lvl4pPr>
    <a:lvl5pPr indent="914400" defTabSz="584200" latinLnBrk="0">
      <a:defRPr sz="2200">
        <a:latin typeface="Lucida Grande"/>
        <a:ea typeface="Lucida Grande"/>
        <a:cs typeface="Lucida Grande"/>
        <a:sym typeface="Lucida Grande"/>
      </a:defRPr>
    </a:lvl5pPr>
    <a:lvl6pPr indent="1143000" defTabSz="584200" latinLnBrk="0">
      <a:defRPr sz="2200">
        <a:latin typeface="Lucida Grande"/>
        <a:ea typeface="Lucida Grande"/>
        <a:cs typeface="Lucida Grande"/>
        <a:sym typeface="Lucida Grande"/>
      </a:defRPr>
    </a:lvl6pPr>
    <a:lvl7pPr indent="1371600" defTabSz="584200" latinLnBrk="0">
      <a:defRPr sz="2200">
        <a:latin typeface="Lucida Grande"/>
        <a:ea typeface="Lucida Grande"/>
        <a:cs typeface="Lucida Grande"/>
        <a:sym typeface="Lucida Grande"/>
      </a:defRPr>
    </a:lvl7pPr>
    <a:lvl8pPr indent="1600200" defTabSz="584200" latinLnBrk="0">
      <a:defRPr sz="2200">
        <a:latin typeface="Lucida Grande"/>
        <a:ea typeface="Lucida Grande"/>
        <a:cs typeface="Lucida Grande"/>
        <a:sym typeface="Lucida Grande"/>
      </a:defRPr>
    </a:lvl8pPr>
    <a:lvl9pPr indent="1828800" defTabSz="584200" latinLnBrk="0">
      <a:defRPr sz="22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95DDA8-2351-A546-91A9-2672C2503B7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39196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95DDA8-2351-A546-91A9-2672C2503B7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41729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50300"/>
            <a:ext cx="24384000" cy="4965700"/>
          </a:xfrm>
          <a:prstGeom prst="rect">
            <a:avLst/>
          </a:prstGeom>
        </p:spPr>
      </p:pic>
      <p:sp>
        <p:nvSpPr>
          <p:cNvPr id="2" name="Title 1"/>
          <p:cNvSpPr>
            <a:spLocks noGrp="1"/>
          </p:cNvSpPr>
          <p:nvPr>
            <p:ph type="ctrTitle"/>
          </p:nvPr>
        </p:nvSpPr>
        <p:spPr>
          <a:xfrm>
            <a:off x="2743200" y="3606810"/>
            <a:ext cx="18897600" cy="3650192"/>
          </a:xfrm>
        </p:spPr>
        <p:txBody>
          <a:bodyPr anchor="b">
            <a:normAutofit/>
          </a:bodyPr>
          <a:lstStyle>
            <a:lvl1pPr algn="l">
              <a:defRPr sz="12000"/>
            </a:lvl1pPr>
          </a:lstStyle>
          <a:p>
            <a:r>
              <a:rPr lang="en-US"/>
              <a:t>Click to edit Master title style</a:t>
            </a:r>
            <a:endParaRPr lang="en-US" dirty="0"/>
          </a:p>
        </p:txBody>
      </p:sp>
      <p:sp>
        <p:nvSpPr>
          <p:cNvPr id="3" name="Subtitle 2"/>
          <p:cNvSpPr>
            <a:spLocks noGrp="1"/>
          </p:cNvSpPr>
          <p:nvPr>
            <p:ph type="subTitle" idx="1"/>
          </p:nvPr>
        </p:nvSpPr>
        <p:spPr>
          <a:xfrm>
            <a:off x="2743200" y="7264402"/>
            <a:ext cx="18897600" cy="1371600"/>
          </a:xfrm>
        </p:spPr>
        <p:txBody>
          <a:bodyPr>
            <a:normAutofit/>
          </a:bodyPr>
          <a:lstStyle>
            <a:lvl1pPr marL="0" indent="0" algn="l">
              <a:buNone/>
              <a:defRPr sz="40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a:xfrm>
            <a:off x="15819122" y="8628656"/>
            <a:ext cx="5821680" cy="749284"/>
          </a:xfrm>
        </p:spPr>
        <p:txBody>
          <a:bodyPr/>
          <a:lstStyle/>
          <a:p>
            <a:fld id="{AC55FA00-D73B-4481-83C7-ACA57F49C0F2}" type="datetime1">
              <a:rPr lang="en-US" smtClean="0"/>
              <a:t>4/8/2019</a:t>
            </a:fld>
            <a:endParaRPr lang="en-US" dirty="0"/>
          </a:p>
        </p:txBody>
      </p:sp>
      <p:sp>
        <p:nvSpPr>
          <p:cNvPr id="5" name="Footer Placeholder 4"/>
          <p:cNvSpPr>
            <a:spLocks noGrp="1"/>
          </p:cNvSpPr>
          <p:nvPr>
            <p:ph type="ftr" sz="quarter" idx="11"/>
          </p:nvPr>
        </p:nvSpPr>
        <p:spPr>
          <a:xfrm>
            <a:off x="2743200" y="8647691"/>
            <a:ext cx="12801600" cy="730250"/>
          </a:xfrm>
        </p:spPr>
        <p:txBody>
          <a:bodyPr/>
          <a:lstStyle/>
          <a:p>
            <a:endParaRPr lang="en-US" dirty="0"/>
          </a:p>
        </p:txBody>
      </p:sp>
      <p:sp>
        <p:nvSpPr>
          <p:cNvPr id="6" name="Slide Number Placeholder 5"/>
          <p:cNvSpPr>
            <a:spLocks noGrp="1"/>
          </p:cNvSpPr>
          <p:nvPr>
            <p:ph type="sldNum" sz="quarter" idx="12"/>
          </p:nvPr>
        </p:nvSpPr>
        <p:spPr>
          <a:xfrm>
            <a:off x="16154400" y="2861733"/>
            <a:ext cx="5486400" cy="730250"/>
          </a:xfrm>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891729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554" y="9394721"/>
            <a:ext cx="21644068" cy="1638710"/>
          </a:xfrm>
        </p:spPr>
        <p:txBody>
          <a:bodyPr anchor="b"/>
          <a:lstStyle>
            <a:lvl1pPr algn="l">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63454" y="1882879"/>
            <a:ext cx="21643680" cy="6956322"/>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371600" y="11033431"/>
            <a:ext cx="21640800" cy="1403938"/>
          </a:xfrm>
        </p:spPr>
        <p:txBody>
          <a:bodyPr/>
          <a:lstStyle>
            <a:lvl1pPr marL="0" indent="0" algn="l">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p:cNvSpPr>
            <a:spLocks noGrp="1"/>
          </p:cNvSpPr>
          <p:nvPr>
            <p:ph type="dt" sz="half" idx="10"/>
          </p:nvPr>
        </p:nvSpPr>
        <p:spPr/>
        <p:txBody>
          <a:bodyPr/>
          <a:lstStyle/>
          <a:p>
            <a:fld id="{E2582702-2CB4-4831-B80C-76E3C834B188}" type="datetime1">
              <a:rPr lang="en-US" smtClean="0"/>
              <a:t>4/8/2019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1231052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50300"/>
            <a:ext cx="24384000" cy="4965700"/>
          </a:xfrm>
          <a:prstGeom prst="rect">
            <a:avLst/>
          </a:prstGeom>
        </p:spPr>
      </p:pic>
      <p:sp>
        <p:nvSpPr>
          <p:cNvPr id="2" name="Title 1"/>
          <p:cNvSpPr>
            <a:spLocks noGrp="1"/>
          </p:cNvSpPr>
          <p:nvPr>
            <p:ph type="title"/>
          </p:nvPr>
        </p:nvSpPr>
        <p:spPr>
          <a:xfrm>
            <a:off x="1371600" y="1507065"/>
            <a:ext cx="21640800" cy="5604934"/>
          </a:xfrm>
        </p:spPr>
        <p:txBody>
          <a:bodyPr anchor="ctr"/>
          <a:lstStyle>
            <a:lvl1pPr algn="l">
              <a:defRPr sz="6400"/>
            </a:lvl1pPr>
          </a:lstStyle>
          <a:p>
            <a:r>
              <a:rPr lang="en-US"/>
              <a:t>Click to edit Master title style</a:t>
            </a:r>
            <a:endParaRPr lang="en-US" dirty="0"/>
          </a:p>
        </p:txBody>
      </p:sp>
      <p:sp>
        <p:nvSpPr>
          <p:cNvPr id="4" name="Text Placeholder 3"/>
          <p:cNvSpPr>
            <a:spLocks noGrp="1"/>
          </p:cNvSpPr>
          <p:nvPr>
            <p:ph type="body" sz="half" idx="2"/>
          </p:nvPr>
        </p:nvSpPr>
        <p:spPr>
          <a:xfrm>
            <a:off x="2048934" y="7298267"/>
            <a:ext cx="20261032" cy="1998134"/>
          </a:xfrm>
        </p:spPr>
        <p:txBody>
          <a:bodyPr anchor="ct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p:cNvSpPr>
            <a:spLocks noGrp="1"/>
          </p:cNvSpPr>
          <p:nvPr>
            <p:ph type="dt" sz="half" idx="10"/>
          </p:nvPr>
        </p:nvSpPr>
        <p:spPr>
          <a:xfrm>
            <a:off x="15628904" y="762001"/>
            <a:ext cx="5821680" cy="730250"/>
          </a:xfrm>
        </p:spPr>
        <p:txBody>
          <a:bodyPr/>
          <a:lstStyle>
            <a:lvl1pPr algn="r">
              <a:defRPr/>
            </a:lvl1pPr>
          </a:lstStyle>
          <a:p>
            <a:fld id="{2796B4E9-9D56-44E7-A2AC-F9E5B3B63B78}" type="datetime1">
              <a:rPr lang="en-US" smtClean="0"/>
              <a:t>4/8/2019</a:t>
            </a:fld>
            <a:endParaRPr lang="en-US" dirty="0"/>
          </a:p>
        </p:txBody>
      </p:sp>
      <p:sp>
        <p:nvSpPr>
          <p:cNvPr id="6" name="Footer Placeholder 5"/>
          <p:cNvSpPr>
            <a:spLocks noGrp="1"/>
          </p:cNvSpPr>
          <p:nvPr>
            <p:ph type="ftr" sz="quarter" idx="11"/>
          </p:nvPr>
        </p:nvSpPr>
        <p:spPr>
          <a:xfrm>
            <a:off x="1371600" y="759883"/>
            <a:ext cx="13982984" cy="730250"/>
          </a:xfrm>
        </p:spPr>
        <p:txBody>
          <a:bodyPr/>
          <a:lstStyle/>
          <a:p>
            <a:endParaRPr lang="en-US" dirty="0"/>
          </a:p>
        </p:txBody>
      </p:sp>
      <p:sp>
        <p:nvSpPr>
          <p:cNvPr id="7" name="Slide Number Placeholder 6"/>
          <p:cNvSpPr>
            <a:spLocks noGrp="1"/>
          </p:cNvSpPr>
          <p:nvPr>
            <p:ph type="sldNum" sz="quarter" idx="12"/>
          </p:nvPr>
        </p:nvSpPr>
        <p:spPr>
          <a:xfrm>
            <a:off x="21724904" y="762001"/>
            <a:ext cx="1287496" cy="730250"/>
          </a:xfrm>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14502814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50300"/>
            <a:ext cx="24384000" cy="4965700"/>
          </a:xfrm>
          <a:prstGeom prst="rect">
            <a:avLst/>
          </a:prstGeom>
        </p:spPr>
      </p:pic>
      <p:sp>
        <p:nvSpPr>
          <p:cNvPr id="2" name="Title 1"/>
          <p:cNvSpPr>
            <a:spLocks noGrp="1"/>
          </p:cNvSpPr>
          <p:nvPr>
            <p:ph type="title"/>
          </p:nvPr>
        </p:nvSpPr>
        <p:spPr>
          <a:xfrm>
            <a:off x="2048935" y="1507067"/>
            <a:ext cx="20303066" cy="5208990"/>
          </a:xfrm>
        </p:spPr>
        <p:txBody>
          <a:bodyPr anchor="ctr"/>
          <a:lstStyle>
            <a:lvl1pPr algn="l">
              <a:defRPr sz="6400"/>
            </a:lvl1pPr>
          </a:lstStyle>
          <a:p>
            <a:r>
              <a:rPr lang="en-US"/>
              <a:t>Click to edit Master title style</a:t>
            </a:r>
            <a:endParaRPr lang="en-US" dirty="0"/>
          </a:p>
        </p:txBody>
      </p:sp>
      <p:sp>
        <p:nvSpPr>
          <p:cNvPr id="12" name="Text Placeholder 3"/>
          <p:cNvSpPr>
            <a:spLocks noGrp="1"/>
          </p:cNvSpPr>
          <p:nvPr>
            <p:ph type="body" sz="half" idx="13"/>
          </p:nvPr>
        </p:nvSpPr>
        <p:spPr>
          <a:xfrm>
            <a:off x="2607730" y="6731113"/>
            <a:ext cx="19185472" cy="888886"/>
          </a:xfrm>
        </p:spPr>
        <p:txBody>
          <a:bodyPr anchor="t">
            <a:normAutofit/>
          </a:bodyPr>
          <a:lstStyle>
            <a:lvl1pPr marL="0" indent="0">
              <a:buNone/>
              <a:defRPr sz="28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4" name="Text Placeholder 3"/>
          <p:cNvSpPr>
            <a:spLocks noGrp="1"/>
          </p:cNvSpPr>
          <p:nvPr>
            <p:ph type="body" sz="half" idx="2"/>
          </p:nvPr>
        </p:nvSpPr>
        <p:spPr>
          <a:xfrm>
            <a:off x="2048935" y="7919725"/>
            <a:ext cx="20303066" cy="1359742"/>
          </a:xfrm>
        </p:spPr>
        <p:txBody>
          <a:bodyPr anchor="ctr">
            <a:normAutofit/>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p:cNvSpPr>
            <a:spLocks noGrp="1"/>
          </p:cNvSpPr>
          <p:nvPr>
            <p:ph type="dt" sz="half" idx="10"/>
          </p:nvPr>
        </p:nvSpPr>
        <p:spPr>
          <a:xfrm>
            <a:off x="15628904" y="762001"/>
            <a:ext cx="5821680" cy="730250"/>
          </a:xfrm>
        </p:spPr>
        <p:txBody>
          <a:bodyPr/>
          <a:lstStyle>
            <a:lvl1pPr algn="r">
              <a:defRPr/>
            </a:lvl1pPr>
          </a:lstStyle>
          <a:p>
            <a:fld id="{3C41BBFF-F360-48FA-81B3-EC25443FEAE7}" type="datetime1">
              <a:rPr lang="en-US" smtClean="0"/>
              <a:t>4/8/2019</a:t>
            </a:fld>
            <a:endParaRPr lang="en-US" dirty="0"/>
          </a:p>
        </p:txBody>
      </p:sp>
      <p:sp>
        <p:nvSpPr>
          <p:cNvPr id="6" name="Footer Placeholder 5"/>
          <p:cNvSpPr>
            <a:spLocks noGrp="1"/>
          </p:cNvSpPr>
          <p:nvPr>
            <p:ph type="ftr" sz="quarter" idx="11"/>
          </p:nvPr>
        </p:nvSpPr>
        <p:spPr>
          <a:xfrm>
            <a:off x="1371600" y="759883"/>
            <a:ext cx="13982984" cy="730250"/>
          </a:xfrm>
        </p:spPr>
        <p:txBody>
          <a:bodyPr/>
          <a:lstStyle/>
          <a:p>
            <a:endParaRPr lang="en-US" dirty="0"/>
          </a:p>
        </p:txBody>
      </p:sp>
      <p:sp>
        <p:nvSpPr>
          <p:cNvPr id="7" name="Slide Number Placeholder 6"/>
          <p:cNvSpPr>
            <a:spLocks noGrp="1"/>
          </p:cNvSpPr>
          <p:nvPr>
            <p:ph type="sldNum" sz="quarter" idx="12"/>
          </p:nvPr>
        </p:nvSpPr>
        <p:spPr>
          <a:xfrm>
            <a:off x="21724904" y="762001"/>
            <a:ext cx="1287496" cy="730250"/>
          </a:xfrm>
        </p:spPr>
        <p:txBody>
          <a:bodyPr/>
          <a:lstStyle/>
          <a:p>
            <a:fld id="{86CB4B4D-7CA3-9044-876B-883B54F8677D}" type="slidenum">
              <a:rPr lang="en-GB" smtClean="0"/>
              <a:t>‹#›</a:t>
            </a:fld>
            <a:endParaRPr lang="en-GB"/>
          </a:p>
        </p:txBody>
      </p:sp>
      <p:sp>
        <p:nvSpPr>
          <p:cNvPr id="9" name="TextBox 8"/>
          <p:cNvSpPr txBox="1"/>
          <p:nvPr/>
        </p:nvSpPr>
        <p:spPr>
          <a:xfrm>
            <a:off x="952500" y="1866900"/>
            <a:ext cx="1219200" cy="1169552"/>
          </a:xfrm>
          <a:prstGeom prst="rect">
            <a:avLst/>
          </a:prstGeom>
        </p:spPr>
        <p:txBody>
          <a:bodyPr vert="horz" lIns="182880" tIns="91440" rIns="182880" bIns="9144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16000" dirty="0">
                <a:solidFill>
                  <a:schemeClr val="tx1"/>
                </a:solidFill>
                <a:effectLst/>
              </a:rPr>
              <a:t>“</a:t>
            </a:r>
          </a:p>
        </p:txBody>
      </p:sp>
      <p:sp>
        <p:nvSpPr>
          <p:cNvPr id="10" name="TextBox 9"/>
          <p:cNvSpPr txBox="1"/>
          <p:nvPr/>
        </p:nvSpPr>
        <p:spPr>
          <a:xfrm>
            <a:off x="21968460" y="5402580"/>
            <a:ext cx="1219200" cy="1169552"/>
          </a:xfrm>
          <a:prstGeom prst="rect">
            <a:avLst/>
          </a:prstGeom>
        </p:spPr>
        <p:txBody>
          <a:bodyPr vert="horz" lIns="182880" tIns="91440" rIns="182880" bIns="9144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16000" dirty="0">
                <a:solidFill>
                  <a:schemeClr val="tx1"/>
                </a:solidFill>
                <a:effectLst/>
              </a:rPr>
              <a:t>”</a:t>
            </a:r>
          </a:p>
        </p:txBody>
      </p:sp>
    </p:spTree>
    <p:extLst>
      <p:ext uri="{BB962C8B-B14F-4D97-AF65-F5344CB8AC3E}">
        <p14:creationId xmlns:p14="http://schemas.microsoft.com/office/powerpoint/2010/main" val="3125398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50300"/>
            <a:ext cx="24384000" cy="4965700"/>
          </a:xfrm>
          <a:prstGeom prst="rect">
            <a:avLst/>
          </a:prstGeom>
        </p:spPr>
      </p:pic>
      <p:sp>
        <p:nvSpPr>
          <p:cNvPr id="2" name="Title 1"/>
          <p:cNvSpPr>
            <a:spLocks noGrp="1"/>
          </p:cNvSpPr>
          <p:nvPr>
            <p:ph type="title"/>
          </p:nvPr>
        </p:nvSpPr>
        <p:spPr>
          <a:xfrm>
            <a:off x="2048990" y="2249403"/>
            <a:ext cx="20292372" cy="5023670"/>
          </a:xfrm>
        </p:spPr>
        <p:txBody>
          <a:bodyPr anchor="b"/>
          <a:lstStyle>
            <a:lvl1pPr algn="l">
              <a:defRPr sz="6400"/>
            </a:lvl1pPr>
          </a:lstStyle>
          <a:p>
            <a:r>
              <a:rPr lang="en-US"/>
              <a:t>Click to edit Master title style</a:t>
            </a:r>
            <a:endParaRPr lang="en-US" dirty="0"/>
          </a:p>
        </p:txBody>
      </p:sp>
      <p:sp>
        <p:nvSpPr>
          <p:cNvPr id="4" name="Text Placeholder 3"/>
          <p:cNvSpPr>
            <a:spLocks noGrp="1"/>
          </p:cNvSpPr>
          <p:nvPr>
            <p:ph type="body" sz="half" idx="2"/>
          </p:nvPr>
        </p:nvSpPr>
        <p:spPr>
          <a:xfrm>
            <a:off x="2048934" y="7296631"/>
            <a:ext cx="20289308" cy="1999770"/>
          </a:xfrm>
        </p:spPr>
        <p:txBody>
          <a:bodyPr anchor="t"/>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p:cNvSpPr>
            <a:spLocks noGrp="1"/>
          </p:cNvSpPr>
          <p:nvPr>
            <p:ph type="dt" sz="half" idx="10"/>
          </p:nvPr>
        </p:nvSpPr>
        <p:spPr>
          <a:xfrm>
            <a:off x="15628904" y="757767"/>
            <a:ext cx="5821680" cy="730250"/>
          </a:xfrm>
        </p:spPr>
        <p:txBody>
          <a:bodyPr/>
          <a:lstStyle>
            <a:lvl1pPr algn="r">
              <a:defRPr/>
            </a:lvl1pPr>
          </a:lstStyle>
          <a:p>
            <a:fld id="{90F05CCB-4FC9-4E35-BA9D-1D33A1A2855C}" type="datetime1">
              <a:rPr lang="en-US" smtClean="0"/>
              <a:t>4/8/2019</a:t>
            </a:fld>
            <a:endParaRPr lang="en-US" dirty="0"/>
          </a:p>
        </p:txBody>
      </p:sp>
      <p:sp>
        <p:nvSpPr>
          <p:cNvPr id="6" name="Footer Placeholder 5"/>
          <p:cNvSpPr>
            <a:spLocks noGrp="1"/>
          </p:cNvSpPr>
          <p:nvPr>
            <p:ph type="ftr" sz="quarter" idx="11"/>
          </p:nvPr>
        </p:nvSpPr>
        <p:spPr>
          <a:xfrm>
            <a:off x="1371600" y="757767"/>
            <a:ext cx="13982984" cy="730250"/>
          </a:xfrm>
        </p:spPr>
        <p:txBody>
          <a:bodyPr/>
          <a:lstStyle/>
          <a:p>
            <a:endParaRPr lang="en-US" dirty="0"/>
          </a:p>
        </p:txBody>
      </p:sp>
      <p:sp>
        <p:nvSpPr>
          <p:cNvPr id="7" name="Slide Number Placeholder 6"/>
          <p:cNvSpPr>
            <a:spLocks noGrp="1"/>
          </p:cNvSpPr>
          <p:nvPr>
            <p:ph type="sldNum" sz="quarter" idx="12"/>
          </p:nvPr>
        </p:nvSpPr>
        <p:spPr>
          <a:xfrm>
            <a:off x="21724904" y="762001"/>
            <a:ext cx="1287496" cy="730250"/>
          </a:xfrm>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2949937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5791201" y="1523999"/>
            <a:ext cx="17221198" cy="2607734"/>
          </a:xfrm>
        </p:spPr>
        <p:txBody>
          <a:bodyPr/>
          <a:lstStyle/>
          <a:p>
            <a:r>
              <a:rPr lang="en-US"/>
              <a:t>Click to edit Master title style</a:t>
            </a:r>
            <a:endParaRPr lang="en-US" dirty="0"/>
          </a:p>
        </p:txBody>
      </p:sp>
      <p:sp>
        <p:nvSpPr>
          <p:cNvPr id="7" name="Text Placeholder 2"/>
          <p:cNvSpPr>
            <a:spLocks noGrp="1"/>
          </p:cNvSpPr>
          <p:nvPr>
            <p:ph type="body" idx="1"/>
          </p:nvPr>
        </p:nvSpPr>
        <p:spPr>
          <a:xfrm>
            <a:off x="1371600" y="4404160"/>
            <a:ext cx="6912864" cy="1234640"/>
          </a:xfrm>
        </p:spPr>
        <p:txBody>
          <a:bodyPr anchor="b">
            <a:noAutofit/>
          </a:bodyPr>
          <a:lstStyle>
            <a:lvl1pPr marL="0" indent="0">
              <a:buNone/>
              <a:defRPr sz="4800" b="0">
                <a:solidFill>
                  <a:schemeClr val="tx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8" name="Text Placeholder 3"/>
          <p:cNvSpPr>
            <a:spLocks noGrp="1"/>
          </p:cNvSpPr>
          <p:nvPr>
            <p:ph type="body" sz="half" idx="15"/>
          </p:nvPr>
        </p:nvSpPr>
        <p:spPr>
          <a:xfrm>
            <a:off x="1371598" y="5809130"/>
            <a:ext cx="6912864" cy="6628264"/>
          </a:xfrm>
        </p:spPr>
        <p:txBody>
          <a:bodyPr anchor="t">
            <a:normAutofit/>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Edit Master text styles</a:t>
            </a:r>
          </a:p>
        </p:txBody>
      </p:sp>
      <p:sp>
        <p:nvSpPr>
          <p:cNvPr id="9" name="Text Placeholder 4"/>
          <p:cNvSpPr>
            <a:spLocks noGrp="1"/>
          </p:cNvSpPr>
          <p:nvPr>
            <p:ph type="body" sz="quarter" idx="3"/>
          </p:nvPr>
        </p:nvSpPr>
        <p:spPr>
          <a:xfrm>
            <a:off x="8737600" y="4402666"/>
            <a:ext cx="6912864" cy="1253068"/>
          </a:xfrm>
        </p:spPr>
        <p:txBody>
          <a:bodyPr anchor="b">
            <a:noAutofit/>
          </a:bodyPr>
          <a:lstStyle>
            <a:lvl1pPr marL="0" indent="0">
              <a:buNone/>
              <a:defRPr sz="4800" b="0">
                <a:solidFill>
                  <a:schemeClr val="tx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0" name="Text Placeholder 3"/>
          <p:cNvSpPr>
            <a:spLocks noGrp="1"/>
          </p:cNvSpPr>
          <p:nvPr>
            <p:ph type="body" sz="half" idx="16"/>
          </p:nvPr>
        </p:nvSpPr>
        <p:spPr>
          <a:xfrm>
            <a:off x="8733716" y="5808134"/>
            <a:ext cx="6912864" cy="6629236"/>
          </a:xfrm>
        </p:spPr>
        <p:txBody>
          <a:bodyPr anchor="t">
            <a:normAutofit/>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Edit Master text styles</a:t>
            </a:r>
          </a:p>
        </p:txBody>
      </p:sp>
      <p:sp>
        <p:nvSpPr>
          <p:cNvPr id="11" name="Text Placeholder 4"/>
          <p:cNvSpPr>
            <a:spLocks noGrp="1"/>
          </p:cNvSpPr>
          <p:nvPr>
            <p:ph type="body" sz="quarter" idx="13"/>
          </p:nvPr>
        </p:nvSpPr>
        <p:spPr>
          <a:xfrm>
            <a:off x="16103600" y="4385732"/>
            <a:ext cx="6912864" cy="1253068"/>
          </a:xfrm>
        </p:spPr>
        <p:txBody>
          <a:bodyPr anchor="b">
            <a:noAutofit/>
          </a:bodyPr>
          <a:lstStyle>
            <a:lvl1pPr marL="0" indent="0">
              <a:buNone/>
              <a:defRPr sz="4800" b="0">
                <a:solidFill>
                  <a:schemeClr val="tx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12" name="Text Placeholder 3"/>
          <p:cNvSpPr>
            <a:spLocks noGrp="1"/>
          </p:cNvSpPr>
          <p:nvPr>
            <p:ph type="body" sz="half" idx="17"/>
          </p:nvPr>
        </p:nvSpPr>
        <p:spPr>
          <a:xfrm>
            <a:off x="16103602" y="5809130"/>
            <a:ext cx="6912864" cy="6628264"/>
          </a:xfrm>
        </p:spPr>
        <p:txBody>
          <a:bodyPr anchor="t">
            <a:normAutofit/>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Edit Master text styles</a:t>
            </a:r>
          </a:p>
        </p:txBody>
      </p:sp>
      <p:sp>
        <p:nvSpPr>
          <p:cNvPr id="3" name="Date Placeholder 2"/>
          <p:cNvSpPr>
            <a:spLocks noGrp="1"/>
          </p:cNvSpPr>
          <p:nvPr>
            <p:ph type="dt" sz="half" idx="10"/>
          </p:nvPr>
        </p:nvSpPr>
        <p:spPr/>
        <p:txBody>
          <a:bodyPr/>
          <a:lstStyle/>
          <a:p>
            <a:fld id="{5B8C0FA1-BCF4-460F-B0A5-5E130707E4C2}" type="datetime1">
              <a:rPr lang="en-US" smtClean="0"/>
              <a:t>4/8/2019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42820341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5791201" y="1524000"/>
            <a:ext cx="17221198" cy="25908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377236" y="8382001"/>
            <a:ext cx="6903164" cy="1365530"/>
          </a:xfrm>
        </p:spPr>
        <p:txBody>
          <a:bodyPr anchor="b">
            <a:noAutofit/>
          </a:bodyPr>
          <a:lstStyle>
            <a:lvl1pPr marL="0" indent="0">
              <a:buNone/>
              <a:defRPr sz="4800" b="0">
                <a:solidFill>
                  <a:schemeClr val="tx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20" name="Picture Placeholder 2"/>
          <p:cNvSpPr>
            <a:spLocks noGrp="1" noChangeAspect="1"/>
          </p:cNvSpPr>
          <p:nvPr>
            <p:ph type="pic" idx="15"/>
          </p:nvPr>
        </p:nvSpPr>
        <p:spPr>
          <a:xfrm>
            <a:off x="1377236" y="4724400"/>
            <a:ext cx="6903164" cy="3048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3200"/>
            </a:lvl1pPr>
            <a:lvl2pPr marL="914400" indent="0">
              <a:buNone/>
              <a:defRPr sz="3200"/>
            </a:lvl2pPr>
            <a:lvl3pPr marL="1828800" indent="0">
              <a:buNone/>
              <a:defRPr sz="3200"/>
            </a:lvl3pPr>
            <a:lvl4pPr marL="2743200" indent="0">
              <a:buNone/>
              <a:defRPr sz="3200"/>
            </a:lvl4pPr>
            <a:lvl5pPr marL="3657600" indent="0">
              <a:buNone/>
              <a:defRPr sz="3200"/>
            </a:lvl5pPr>
            <a:lvl6pPr marL="4572000" indent="0">
              <a:buNone/>
              <a:defRPr sz="3200"/>
            </a:lvl6pPr>
            <a:lvl7pPr marL="5486400" indent="0">
              <a:buNone/>
              <a:defRPr sz="3200"/>
            </a:lvl7pPr>
            <a:lvl8pPr marL="6400800" indent="0">
              <a:buNone/>
              <a:defRPr sz="3200"/>
            </a:lvl8pPr>
            <a:lvl9pPr marL="7315200" indent="0">
              <a:buNone/>
              <a:defRPr sz="3200"/>
            </a:lvl9pPr>
          </a:lstStyle>
          <a:p>
            <a:r>
              <a:rPr lang="en-US"/>
              <a:t>Click icon to add picture</a:t>
            </a:r>
            <a:endParaRPr lang="en-US" dirty="0"/>
          </a:p>
        </p:txBody>
      </p:sp>
      <p:sp>
        <p:nvSpPr>
          <p:cNvPr id="21" name="Text Placeholder 3"/>
          <p:cNvSpPr>
            <a:spLocks noGrp="1"/>
          </p:cNvSpPr>
          <p:nvPr>
            <p:ph type="body" sz="half" idx="18"/>
          </p:nvPr>
        </p:nvSpPr>
        <p:spPr>
          <a:xfrm>
            <a:off x="1377236" y="9747529"/>
            <a:ext cx="6903164" cy="2689842"/>
          </a:xfrm>
        </p:spPr>
        <p:txBody>
          <a:bodyPr anchor="t">
            <a:normAutofit/>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Edit Master text styles</a:t>
            </a:r>
          </a:p>
        </p:txBody>
      </p:sp>
      <p:sp>
        <p:nvSpPr>
          <p:cNvPr id="22" name="Text Placeholder 4"/>
          <p:cNvSpPr>
            <a:spLocks noGrp="1"/>
          </p:cNvSpPr>
          <p:nvPr>
            <p:ph type="body" sz="quarter" idx="3"/>
          </p:nvPr>
        </p:nvSpPr>
        <p:spPr>
          <a:xfrm>
            <a:off x="8748527" y="8382001"/>
            <a:ext cx="6897870" cy="1365530"/>
          </a:xfrm>
        </p:spPr>
        <p:txBody>
          <a:bodyPr anchor="b">
            <a:noAutofit/>
          </a:bodyPr>
          <a:lstStyle>
            <a:lvl1pPr marL="0" indent="0">
              <a:buNone/>
              <a:defRPr sz="4800" b="0">
                <a:solidFill>
                  <a:schemeClr val="tx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23" name="Picture Placeholder 2"/>
          <p:cNvSpPr>
            <a:spLocks noGrp="1" noChangeAspect="1"/>
          </p:cNvSpPr>
          <p:nvPr>
            <p:ph type="pic" idx="21"/>
          </p:nvPr>
        </p:nvSpPr>
        <p:spPr>
          <a:xfrm>
            <a:off x="8748526" y="4724400"/>
            <a:ext cx="6897872" cy="3048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3200"/>
            </a:lvl1pPr>
            <a:lvl2pPr marL="914400" indent="0">
              <a:buNone/>
              <a:defRPr sz="3200"/>
            </a:lvl2pPr>
            <a:lvl3pPr marL="1828800" indent="0">
              <a:buNone/>
              <a:defRPr sz="3200"/>
            </a:lvl3pPr>
            <a:lvl4pPr marL="2743200" indent="0">
              <a:buNone/>
              <a:defRPr sz="3200"/>
            </a:lvl4pPr>
            <a:lvl5pPr marL="3657600" indent="0">
              <a:buNone/>
              <a:defRPr sz="3200"/>
            </a:lvl5pPr>
            <a:lvl6pPr marL="4572000" indent="0">
              <a:buNone/>
              <a:defRPr sz="3200"/>
            </a:lvl6pPr>
            <a:lvl7pPr marL="5486400" indent="0">
              <a:buNone/>
              <a:defRPr sz="3200"/>
            </a:lvl7pPr>
            <a:lvl8pPr marL="6400800" indent="0">
              <a:buNone/>
              <a:defRPr sz="3200"/>
            </a:lvl8pPr>
            <a:lvl9pPr marL="7315200" indent="0">
              <a:buNone/>
              <a:defRPr sz="3200"/>
            </a:lvl9pPr>
          </a:lstStyle>
          <a:p>
            <a:r>
              <a:rPr lang="en-US"/>
              <a:t>Click icon to add picture</a:t>
            </a:r>
            <a:endParaRPr lang="en-US" dirty="0"/>
          </a:p>
        </p:txBody>
      </p:sp>
      <p:sp>
        <p:nvSpPr>
          <p:cNvPr id="24" name="Text Placeholder 3"/>
          <p:cNvSpPr>
            <a:spLocks noGrp="1"/>
          </p:cNvSpPr>
          <p:nvPr>
            <p:ph type="body" sz="half" idx="19"/>
          </p:nvPr>
        </p:nvSpPr>
        <p:spPr>
          <a:xfrm>
            <a:off x="8748529" y="9747527"/>
            <a:ext cx="6897870" cy="2689842"/>
          </a:xfrm>
        </p:spPr>
        <p:txBody>
          <a:bodyPr anchor="t">
            <a:normAutofit/>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Edit Master text styles</a:t>
            </a:r>
          </a:p>
        </p:txBody>
      </p:sp>
      <p:sp>
        <p:nvSpPr>
          <p:cNvPr id="25" name="Text Placeholder 4"/>
          <p:cNvSpPr>
            <a:spLocks noGrp="1"/>
          </p:cNvSpPr>
          <p:nvPr>
            <p:ph type="body" sz="quarter" idx="13"/>
          </p:nvPr>
        </p:nvSpPr>
        <p:spPr>
          <a:xfrm>
            <a:off x="16099463" y="8382001"/>
            <a:ext cx="6912938" cy="1365530"/>
          </a:xfrm>
        </p:spPr>
        <p:txBody>
          <a:bodyPr anchor="b">
            <a:noAutofit/>
          </a:bodyPr>
          <a:lstStyle>
            <a:lvl1pPr marL="0" indent="0">
              <a:buNone/>
              <a:defRPr sz="4800" b="0">
                <a:solidFill>
                  <a:schemeClr val="tx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26" name="Picture Placeholder 2"/>
          <p:cNvSpPr>
            <a:spLocks noGrp="1" noChangeAspect="1"/>
          </p:cNvSpPr>
          <p:nvPr>
            <p:ph type="pic" idx="22"/>
          </p:nvPr>
        </p:nvSpPr>
        <p:spPr>
          <a:xfrm>
            <a:off x="16099710" y="4724400"/>
            <a:ext cx="6895756" cy="3048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3200"/>
            </a:lvl1pPr>
            <a:lvl2pPr marL="914400" indent="0">
              <a:buNone/>
              <a:defRPr sz="3200"/>
            </a:lvl2pPr>
            <a:lvl3pPr marL="1828800" indent="0">
              <a:buNone/>
              <a:defRPr sz="3200"/>
            </a:lvl3pPr>
            <a:lvl4pPr marL="2743200" indent="0">
              <a:buNone/>
              <a:defRPr sz="3200"/>
            </a:lvl4pPr>
            <a:lvl5pPr marL="3657600" indent="0">
              <a:buNone/>
              <a:defRPr sz="3200"/>
            </a:lvl5pPr>
            <a:lvl6pPr marL="4572000" indent="0">
              <a:buNone/>
              <a:defRPr sz="3200"/>
            </a:lvl6pPr>
            <a:lvl7pPr marL="5486400" indent="0">
              <a:buNone/>
              <a:defRPr sz="3200"/>
            </a:lvl7pPr>
            <a:lvl8pPr marL="6400800" indent="0">
              <a:buNone/>
              <a:defRPr sz="3200"/>
            </a:lvl8pPr>
            <a:lvl9pPr marL="7315200" indent="0">
              <a:buNone/>
              <a:defRPr sz="3200"/>
            </a:lvl9pPr>
          </a:lstStyle>
          <a:p>
            <a:r>
              <a:rPr lang="en-US"/>
              <a:t>Click icon to add picture</a:t>
            </a:r>
            <a:endParaRPr lang="en-US" dirty="0"/>
          </a:p>
        </p:txBody>
      </p:sp>
      <p:sp>
        <p:nvSpPr>
          <p:cNvPr id="27" name="Text Placeholder 3"/>
          <p:cNvSpPr>
            <a:spLocks noGrp="1"/>
          </p:cNvSpPr>
          <p:nvPr>
            <p:ph type="body" sz="half" idx="20"/>
          </p:nvPr>
        </p:nvSpPr>
        <p:spPr>
          <a:xfrm>
            <a:off x="16099463" y="9747523"/>
            <a:ext cx="6904890" cy="2689842"/>
          </a:xfrm>
        </p:spPr>
        <p:txBody>
          <a:bodyPr anchor="t">
            <a:normAutofit/>
          </a:bodyPr>
          <a:lstStyle>
            <a:lvl1pPr marL="0" indent="0">
              <a:buNone/>
              <a:defRPr sz="2800"/>
            </a:lvl1pPr>
            <a:lvl2pPr marL="914400" indent="0">
              <a:buNone/>
              <a:defRPr sz="2400"/>
            </a:lvl2pPr>
            <a:lvl3pPr marL="1828800" indent="0">
              <a:buNone/>
              <a:defRPr sz="2000"/>
            </a:lvl3pPr>
            <a:lvl4pPr marL="2743200" indent="0">
              <a:buNone/>
              <a:defRPr sz="1800"/>
            </a:lvl4pPr>
            <a:lvl5pPr marL="3657600" indent="0">
              <a:buNone/>
              <a:defRPr sz="1800"/>
            </a:lvl5pPr>
            <a:lvl6pPr marL="4572000" indent="0">
              <a:buNone/>
              <a:defRPr sz="1800"/>
            </a:lvl6pPr>
            <a:lvl7pPr marL="5486400" indent="0">
              <a:buNone/>
              <a:defRPr sz="1800"/>
            </a:lvl7pPr>
            <a:lvl8pPr marL="6400800" indent="0">
              <a:buNone/>
              <a:defRPr sz="1800"/>
            </a:lvl8pPr>
            <a:lvl9pPr marL="7315200" indent="0">
              <a:buNone/>
              <a:defRPr sz="1800"/>
            </a:lvl9pPr>
          </a:lstStyle>
          <a:p>
            <a:pPr lvl="0"/>
            <a:r>
              <a:rPr lang="en-US"/>
              <a:t>Edit Master text styles</a:t>
            </a:r>
          </a:p>
        </p:txBody>
      </p:sp>
      <p:sp>
        <p:nvSpPr>
          <p:cNvPr id="3" name="Date Placeholder 2"/>
          <p:cNvSpPr>
            <a:spLocks noGrp="1"/>
          </p:cNvSpPr>
          <p:nvPr>
            <p:ph type="dt" sz="half" idx="10"/>
          </p:nvPr>
        </p:nvSpPr>
        <p:spPr/>
        <p:txBody>
          <a:bodyPr/>
          <a:lstStyle/>
          <a:p>
            <a:fld id="{515ACBD6-4041-4B35-A5C0-198B9696D3AA}" type="datetime1">
              <a:rPr lang="en-US" smtClean="0"/>
              <a:t>4/8/2019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732921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4389119"/>
            <a:ext cx="21640800" cy="80482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197B5-0D2C-4D55-AD3D-BE2140ECA6B4}" type="datetime1">
              <a:rPr lang="en-US" smtClean="0"/>
              <a:t>4/8/2019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529701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50300"/>
            <a:ext cx="24384000" cy="4965700"/>
          </a:xfrm>
          <a:prstGeom prst="rect">
            <a:avLst/>
          </a:prstGeom>
        </p:spPr>
      </p:pic>
      <p:sp>
        <p:nvSpPr>
          <p:cNvPr id="2" name="Vertical Title 1"/>
          <p:cNvSpPr>
            <a:spLocks noGrp="1"/>
          </p:cNvSpPr>
          <p:nvPr>
            <p:ph type="title" orient="vert"/>
          </p:nvPr>
        </p:nvSpPr>
        <p:spPr>
          <a:xfrm>
            <a:off x="18897600" y="1490133"/>
            <a:ext cx="4114800" cy="780626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048933" y="1490135"/>
            <a:ext cx="16408402" cy="780626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5628904" y="759883"/>
            <a:ext cx="5821680" cy="730250"/>
          </a:xfrm>
        </p:spPr>
        <p:txBody>
          <a:bodyPr/>
          <a:lstStyle>
            <a:lvl1pPr algn="r">
              <a:defRPr/>
            </a:lvl1pPr>
          </a:lstStyle>
          <a:p>
            <a:fld id="{5EDD9CC6-9B13-4C3D-BFC6-936FAF0793EE}" type="datetime1">
              <a:rPr lang="en-US" smtClean="0"/>
              <a:t>4/8/2019</a:t>
            </a:fld>
            <a:endParaRPr lang="en-US" dirty="0"/>
          </a:p>
        </p:txBody>
      </p:sp>
      <p:sp>
        <p:nvSpPr>
          <p:cNvPr id="5" name="Footer Placeholder 4"/>
          <p:cNvSpPr>
            <a:spLocks noGrp="1"/>
          </p:cNvSpPr>
          <p:nvPr>
            <p:ph type="ftr" sz="quarter" idx="11"/>
          </p:nvPr>
        </p:nvSpPr>
        <p:spPr>
          <a:xfrm>
            <a:off x="1371600" y="762001"/>
            <a:ext cx="13982984" cy="730250"/>
          </a:xfrm>
        </p:spPr>
        <p:txBody>
          <a:bodyPr/>
          <a:lstStyle/>
          <a:p>
            <a:endParaRPr lang="en-US" dirty="0"/>
          </a:p>
        </p:txBody>
      </p:sp>
      <p:sp>
        <p:nvSpPr>
          <p:cNvPr id="6" name="Slide Number Placeholder 5"/>
          <p:cNvSpPr>
            <a:spLocks noGrp="1"/>
          </p:cNvSpPr>
          <p:nvPr>
            <p:ph type="sldNum" sz="quarter" idx="12"/>
          </p:nvPr>
        </p:nvSpPr>
        <p:spPr>
          <a:xfrm>
            <a:off x="21724904" y="762001"/>
            <a:ext cx="1287496" cy="730250"/>
          </a:xfrm>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1143744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itle - Center copy">
    <p:bg>
      <p:bgPr>
        <a:solidFill>
          <a:srgbClr val="F7F7F7"/>
        </a:solidFill>
        <a:effectLst/>
      </p:bgPr>
    </p:bg>
    <p:spTree>
      <p:nvGrpSpPr>
        <p:cNvPr id="1" name=""/>
        <p:cNvGrpSpPr/>
        <p:nvPr/>
      </p:nvGrpSpPr>
      <p:grpSpPr>
        <a:xfrm>
          <a:off x="0" y="0"/>
          <a:ext cx="0" cy="0"/>
          <a:chOff x="0" y="0"/>
          <a:chExt cx="0" cy="0"/>
        </a:xfrm>
      </p:grpSpPr>
      <p:sp>
        <p:nvSpPr>
          <p:cNvPr id="163" name="Title Text"/>
          <p:cNvSpPr txBox="1">
            <a:spLocks noGrp="1"/>
          </p:cNvSpPr>
          <p:nvPr>
            <p:ph type="title"/>
          </p:nvPr>
        </p:nvSpPr>
        <p:spPr>
          <a:xfrm>
            <a:off x="4833937" y="2594570"/>
            <a:ext cx="14716126" cy="6863160"/>
          </a:xfrm>
          <a:prstGeom prst="rect">
            <a:avLst/>
          </a:prstGeom>
        </p:spPr>
        <p:txBody>
          <a:bodyPr/>
          <a:lstStyle>
            <a:lvl1pPr>
              <a:lnSpc>
                <a:spcPct val="80000"/>
              </a:lnSpc>
              <a:defRPr sz="20000" spc="-200">
                <a:solidFill>
                  <a:srgbClr val="FFFFFF"/>
                </a:solidFill>
                <a:effectLst>
                  <a:outerShdw blurRad="76200" dist="25400" dir="3660000" rotWithShape="0">
                    <a:srgbClr val="000000">
                      <a:alpha val="20000"/>
                    </a:srgbClr>
                  </a:outerShdw>
                </a:effectLst>
                <a:latin typeface="+mj-lt"/>
                <a:ea typeface="+mj-ea"/>
                <a:cs typeface="+mj-cs"/>
                <a:sym typeface="Source Sans Pro"/>
              </a:defRPr>
            </a:lvl1pPr>
          </a:lstStyle>
          <a:p>
            <a:r>
              <a:t>Title Text</a:t>
            </a:r>
          </a:p>
        </p:txBody>
      </p:sp>
      <p:sp>
        <p:nvSpPr>
          <p:cNvPr id="164" name="Text"/>
          <p:cNvSpPr txBox="1">
            <a:spLocks noGrp="1"/>
          </p:cNvSpPr>
          <p:nvPr>
            <p:ph type="body" sz="quarter" idx="13"/>
          </p:nvPr>
        </p:nvSpPr>
        <p:spPr>
          <a:xfrm>
            <a:off x="5005387" y="9752012"/>
            <a:ext cx="14716126" cy="1209676"/>
          </a:xfrm>
          <a:prstGeom prst="rect">
            <a:avLst/>
          </a:prstGeom>
        </p:spPr>
        <p:txBody>
          <a:bodyPr anchor="t">
            <a:spAutoFit/>
          </a:bodyPr>
          <a:lstStyle/>
          <a:p>
            <a:pPr marL="0" indent="0">
              <a:lnSpc>
                <a:spcPct val="100000"/>
              </a:lnSpc>
              <a:spcBef>
                <a:spcPts val="0"/>
              </a:spcBef>
              <a:buSzTx/>
              <a:buNone/>
              <a:defRPr sz="6700" spc="0">
                <a:solidFill>
                  <a:srgbClr val="5C616A"/>
                </a:solidFill>
                <a:effectLst>
                  <a:outerShdw blurRad="76200" dist="25400" dir="3660000" rotWithShape="0">
                    <a:srgbClr val="000000">
                      <a:alpha val="20000"/>
                    </a:srgbClr>
                  </a:outerShdw>
                </a:effectLst>
                <a:latin typeface="Source Sans Pro Semibold"/>
                <a:ea typeface="Source Sans Pro Semibold"/>
                <a:cs typeface="Source Sans Pro Semibold"/>
                <a:sym typeface="Source Sans Pro Semibold"/>
              </a:defRPr>
            </a:pPr>
            <a:endParaRPr/>
          </a:p>
        </p:txBody>
      </p:sp>
      <p:sp>
        <p:nvSpPr>
          <p:cNvPr id="165" name="Slide Number"/>
          <p:cNvSpPr txBox="1">
            <a:spLocks noGrp="1"/>
          </p:cNvSpPr>
          <p:nvPr>
            <p:ph type="sldNum" sz="quarter" idx="2"/>
          </p:nvPr>
        </p:nvSpPr>
        <p:spPr>
          <a:xfrm>
            <a:off x="11953797" y="13019484"/>
            <a:ext cx="458547" cy="536576"/>
          </a:xfrm>
          <a:prstGeom prst="rect">
            <a:avLst/>
          </a:prstGeom>
        </p:spPr>
        <p:txBody>
          <a:bodyPr/>
          <a:lstStyle>
            <a:lvl1pPr>
              <a:defRPr>
                <a:solidFill>
                  <a:srgbClr val="FFFFFF"/>
                </a:solidFill>
              </a:defRPr>
            </a:lvl1pPr>
          </a:lstStyle>
          <a:p>
            <a:fld id="{86CB4B4D-7CA3-9044-876B-883B54F8677D}" type="slidenum">
              <a:t>‹#›</a:t>
            </a:fld>
            <a:endParaRPr/>
          </a:p>
        </p:txBody>
      </p:sp>
    </p:spTree>
    <p:extLst>
      <p:ext uri="{BB962C8B-B14F-4D97-AF65-F5344CB8AC3E}">
        <p14:creationId xmlns:p14="http://schemas.microsoft.com/office/powerpoint/2010/main" val="3270954198"/>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2 Drawing, Title">
    <p:bg>
      <p:bgPr>
        <a:solidFill>
          <a:srgbClr val="F7F7F7"/>
        </a:solidFill>
        <a:effectLst/>
      </p:bgPr>
    </p:bg>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xfrm>
            <a:off x="3483690" y="13037529"/>
            <a:ext cx="458548" cy="536576"/>
          </a:xfrm>
          <a:prstGeom prst="rect">
            <a:avLst/>
          </a:prstGeom>
        </p:spPr>
        <p:txBody>
          <a:bodyPr/>
          <a:lstStyle/>
          <a:p>
            <a:fld id="{86CB4B4D-7CA3-9044-876B-883B54F8677D}" type="slidenum">
              <a:t>‹#›</a:t>
            </a:fld>
            <a:endParaRPr/>
          </a:p>
        </p:txBody>
      </p:sp>
      <p:sp>
        <p:nvSpPr>
          <p:cNvPr id="143" name="Title Text"/>
          <p:cNvSpPr txBox="1">
            <a:spLocks noGrp="1"/>
          </p:cNvSpPr>
          <p:nvPr>
            <p:ph type="title"/>
          </p:nvPr>
        </p:nvSpPr>
        <p:spPr>
          <a:xfrm>
            <a:off x="2667000" y="178593"/>
            <a:ext cx="19050000" cy="1696642"/>
          </a:xfrm>
          <a:prstGeom prst="rect">
            <a:avLst/>
          </a:prstGeom>
        </p:spPr>
        <p:txBody>
          <a:bodyPr/>
          <a:lstStyle>
            <a:lvl1pPr>
              <a:defRPr spc="-56"/>
            </a:lvl1pPr>
          </a:lstStyle>
          <a:p>
            <a:r>
              <a:t>Title Text</a:t>
            </a:r>
          </a:p>
        </p:txBody>
      </p:sp>
    </p:spTree>
    <p:extLst>
      <p:ext uri="{BB962C8B-B14F-4D97-AF65-F5344CB8AC3E}">
        <p14:creationId xmlns:p14="http://schemas.microsoft.com/office/powerpoint/2010/main" val="3083840245"/>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85D26B-D07C-414E-8BCB-1530F12BD6D0}" type="datetime1">
              <a:rPr lang="en-US" smtClean="0"/>
              <a:t>4/8/2019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3915136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DB84A-18F0-4E99-AD28-DAED5BD8DA3B}"/>
              </a:ext>
            </a:extLst>
          </p:cNvPr>
          <p:cNvSpPr>
            <a:spLocks noGrp="1"/>
          </p:cNvSpPr>
          <p:nvPr>
            <p:ph type="ctrTitle"/>
          </p:nvPr>
        </p:nvSpPr>
        <p:spPr>
          <a:xfrm>
            <a:off x="3048000" y="5265600"/>
            <a:ext cx="18288000" cy="1754326"/>
          </a:xfrm>
        </p:spPr>
        <p:txBody>
          <a:bodyPr anchor="b"/>
          <a:lstStyle>
            <a:lvl1pPr algn="ctr">
              <a:defRPr sz="12000"/>
            </a:lvl1pPr>
          </a:lstStyle>
          <a:p>
            <a:r>
              <a:rPr lang="en-US"/>
              <a:t>Click to edit Master title style</a:t>
            </a:r>
            <a:endParaRPr lang="en-GB"/>
          </a:p>
        </p:txBody>
      </p:sp>
      <p:sp>
        <p:nvSpPr>
          <p:cNvPr id="3" name="Subtitle 2">
            <a:extLst>
              <a:ext uri="{FF2B5EF4-FFF2-40B4-BE49-F238E27FC236}">
                <a16:creationId xmlns:a16="http://schemas.microsoft.com/office/drawing/2014/main" id="{021C06AA-D573-43FF-BB9F-78EB614AA699}"/>
              </a:ext>
            </a:extLst>
          </p:cNvPr>
          <p:cNvSpPr>
            <a:spLocks noGrp="1"/>
          </p:cNvSpPr>
          <p:nvPr>
            <p:ph type="subTitle" idx="1"/>
          </p:nvPr>
        </p:nvSpPr>
        <p:spPr>
          <a:xfrm>
            <a:off x="3048000" y="7204076"/>
            <a:ext cx="18288000" cy="904863"/>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1BA7112-443C-4487-8598-4F078A4917CB}"/>
              </a:ext>
            </a:extLst>
          </p:cNvPr>
          <p:cNvSpPr>
            <a:spLocks noGrp="1"/>
          </p:cNvSpPr>
          <p:nvPr>
            <p:ph type="dt" sz="half" idx="10"/>
          </p:nvPr>
        </p:nvSpPr>
        <p:spPr/>
        <p:txBody>
          <a:bodyPr/>
          <a:lstStyle/>
          <a:p>
            <a:fld id="{60D44606-3EE2-4268-AFA0-222B87408A10}" type="datetime1">
              <a:rPr lang="en-GB" smtClean="0"/>
              <a:t>08/04/2019</a:t>
            </a:fld>
            <a:endParaRPr lang="en-GB"/>
          </a:p>
        </p:txBody>
      </p:sp>
      <p:sp>
        <p:nvSpPr>
          <p:cNvPr id="5" name="Footer Placeholder 4">
            <a:extLst>
              <a:ext uri="{FF2B5EF4-FFF2-40B4-BE49-F238E27FC236}">
                <a16:creationId xmlns:a16="http://schemas.microsoft.com/office/drawing/2014/main" id="{90539414-6D14-4513-8B24-1829675C4F67}"/>
              </a:ext>
            </a:extLst>
          </p:cNvPr>
          <p:cNvSpPr>
            <a:spLocks noGrp="1"/>
          </p:cNvSpPr>
          <p:nvPr>
            <p:ph type="ftr" sz="quarter" idx="11"/>
          </p:nvPr>
        </p:nvSpPr>
        <p:spPr/>
        <p:txBody>
          <a:bodyPr/>
          <a:lstStyle/>
          <a:p>
            <a:r>
              <a:rPr lang="en-GB"/>
              <a:t>Andrew W. Rose</a:t>
            </a:r>
          </a:p>
        </p:txBody>
      </p:sp>
      <p:sp>
        <p:nvSpPr>
          <p:cNvPr id="6" name="Slide Number Placeholder 5">
            <a:extLst>
              <a:ext uri="{FF2B5EF4-FFF2-40B4-BE49-F238E27FC236}">
                <a16:creationId xmlns:a16="http://schemas.microsoft.com/office/drawing/2014/main" id="{C65DB260-B2F8-4FE8-90F3-220D7E10A2B2}"/>
              </a:ext>
            </a:extLst>
          </p:cNvPr>
          <p:cNvSpPr>
            <a:spLocks noGrp="1"/>
          </p:cNvSpPr>
          <p:nvPr>
            <p:ph type="sldNum" sz="quarter" idx="12"/>
          </p:nvPr>
        </p:nvSpPr>
        <p:spPr/>
        <p:txBody>
          <a:bodyPr/>
          <a:lstStyle/>
          <a:p>
            <a:fld id="{11D2B624-8CF9-40EA-8636-AF33AF97FD44}" type="slidenum">
              <a:rPr lang="en-GB" smtClean="0"/>
              <a:t>‹#›</a:t>
            </a:fld>
            <a:endParaRPr lang="en-GB"/>
          </a:p>
        </p:txBody>
      </p:sp>
    </p:spTree>
    <p:extLst>
      <p:ext uri="{BB962C8B-B14F-4D97-AF65-F5344CB8AC3E}">
        <p14:creationId xmlns:p14="http://schemas.microsoft.com/office/powerpoint/2010/main" val="28744282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7880D-B439-49FF-810C-96B819126B4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072EF66-9449-49A0-8972-193BDF7D9F9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CC56B1-8467-4EFF-B2B8-52FFFDB0B27A}"/>
              </a:ext>
            </a:extLst>
          </p:cNvPr>
          <p:cNvSpPr>
            <a:spLocks noGrp="1"/>
          </p:cNvSpPr>
          <p:nvPr>
            <p:ph type="dt" sz="half" idx="10"/>
          </p:nvPr>
        </p:nvSpPr>
        <p:spPr/>
        <p:txBody>
          <a:bodyPr/>
          <a:lstStyle/>
          <a:p>
            <a:fld id="{66ACE63C-39D9-48EF-A0DF-035C1AA8E7BD}" type="datetime1">
              <a:rPr lang="en-GB" smtClean="0"/>
              <a:t>08/04/2019</a:t>
            </a:fld>
            <a:endParaRPr lang="en-GB"/>
          </a:p>
        </p:txBody>
      </p:sp>
      <p:sp>
        <p:nvSpPr>
          <p:cNvPr id="5" name="Footer Placeholder 4">
            <a:extLst>
              <a:ext uri="{FF2B5EF4-FFF2-40B4-BE49-F238E27FC236}">
                <a16:creationId xmlns:a16="http://schemas.microsoft.com/office/drawing/2014/main" id="{B8C052FD-EDD6-4214-A18D-A482470051D1}"/>
              </a:ext>
            </a:extLst>
          </p:cNvPr>
          <p:cNvSpPr>
            <a:spLocks noGrp="1"/>
          </p:cNvSpPr>
          <p:nvPr>
            <p:ph type="ftr" sz="quarter" idx="11"/>
          </p:nvPr>
        </p:nvSpPr>
        <p:spPr/>
        <p:txBody>
          <a:bodyPr/>
          <a:lstStyle/>
          <a:p>
            <a:r>
              <a:rPr lang="en-GB"/>
              <a:t>Andrew W. Rose</a:t>
            </a:r>
          </a:p>
        </p:txBody>
      </p:sp>
      <p:sp>
        <p:nvSpPr>
          <p:cNvPr id="6" name="Slide Number Placeholder 5">
            <a:extLst>
              <a:ext uri="{FF2B5EF4-FFF2-40B4-BE49-F238E27FC236}">
                <a16:creationId xmlns:a16="http://schemas.microsoft.com/office/drawing/2014/main" id="{CC5B9B6B-A757-4A62-960D-A3FA5E16331C}"/>
              </a:ext>
            </a:extLst>
          </p:cNvPr>
          <p:cNvSpPr>
            <a:spLocks noGrp="1"/>
          </p:cNvSpPr>
          <p:nvPr>
            <p:ph type="sldNum" sz="quarter" idx="12"/>
          </p:nvPr>
        </p:nvSpPr>
        <p:spPr/>
        <p:txBody>
          <a:bodyPr/>
          <a:lstStyle/>
          <a:p>
            <a:fld id="{11D2B624-8CF9-40EA-8636-AF33AF97FD44}" type="slidenum">
              <a:rPr lang="en-GB" smtClean="0"/>
              <a:t>‹#›</a:t>
            </a:fld>
            <a:endParaRPr lang="en-GB"/>
          </a:p>
        </p:txBody>
      </p:sp>
    </p:spTree>
    <p:extLst>
      <p:ext uri="{BB962C8B-B14F-4D97-AF65-F5344CB8AC3E}">
        <p14:creationId xmlns:p14="http://schemas.microsoft.com/office/powerpoint/2010/main" val="14086881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BC0CA-42C1-4479-A6EA-B67ACDA3C43E}"/>
              </a:ext>
            </a:extLst>
          </p:cNvPr>
          <p:cNvSpPr>
            <a:spLocks noGrp="1"/>
          </p:cNvSpPr>
          <p:nvPr>
            <p:ph type="title"/>
          </p:nvPr>
        </p:nvSpPr>
        <p:spPr>
          <a:xfrm>
            <a:off x="1663700" y="7370625"/>
            <a:ext cx="21031200" cy="1754326"/>
          </a:xfrm>
        </p:spPr>
        <p:txBody>
          <a:bodyPr anchor="b"/>
          <a:lstStyle>
            <a:lvl1pPr>
              <a:defRPr sz="12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5B8FCF9-55CB-4DA1-89D2-928A9150B6F7}"/>
              </a:ext>
            </a:extLst>
          </p:cNvPr>
          <p:cNvSpPr>
            <a:spLocks noGrp="1"/>
          </p:cNvSpPr>
          <p:nvPr>
            <p:ph type="body" idx="1"/>
          </p:nvPr>
        </p:nvSpPr>
        <p:spPr>
          <a:xfrm>
            <a:off x="1663700" y="9178927"/>
            <a:ext cx="21031200" cy="904863"/>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CD1040-215C-4B14-B7A8-75545CB05FA6}"/>
              </a:ext>
            </a:extLst>
          </p:cNvPr>
          <p:cNvSpPr>
            <a:spLocks noGrp="1"/>
          </p:cNvSpPr>
          <p:nvPr>
            <p:ph type="dt" sz="half" idx="10"/>
          </p:nvPr>
        </p:nvSpPr>
        <p:spPr/>
        <p:txBody>
          <a:bodyPr/>
          <a:lstStyle/>
          <a:p>
            <a:fld id="{1D18D979-B47B-426D-B47F-6EABBEAD6FE7}" type="datetime1">
              <a:rPr lang="en-GB" smtClean="0"/>
              <a:t>08/04/2019</a:t>
            </a:fld>
            <a:endParaRPr lang="en-GB"/>
          </a:p>
        </p:txBody>
      </p:sp>
      <p:sp>
        <p:nvSpPr>
          <p:cNvPr id="5" name="Footer Placeholder 4">
            <a:extLst>
              <a:ext uri="{FF2B5EF4-FFF2-40B4-BE49-F238E27FC236}">
                <a16:creationId xmlns:a16="http://schemas.microsoft.com/office/drawing/2014/main" id="{22D0E051-A45C-42B6-947C-CA653E0B2F3D}"/>
              </a:ext>
            </a:extLst>
          </p:cNvPr>
          <p:cNvSpPr>
            <a:spLocks noGrp="1"/>
          </p:cNvSpPr>
          <p:nvPr>
            <p:ph type="ftr" sz="quarter" idx="11"/>
          </p:nvPr>
        </p:nvSpPr>
        <p:spPr/>
        <p:txBody>
          <a:bodyPr/>
          <a:lstStyle/>
          <a:p>
            <a:r>
              <a:rPr lang="en-GB"/>
              <a:t>Andrew W. Rose</a:t>
            </a:r>
          </a:p>
        </p:txBody>
      </p:sp>
      <p:sp>
        <p:nvSpPr>
          <p:cNvPr id="6" name="Slide Number Placeholder 5">
            <a:extLst>
              <a:ext uri="{FF2B5EF4-FFF2-40B4-BE49-F238E27FC236}">
                <a16:creationId xmlns:a16="http://schemas.microsoft.com/office/drawing/2014/main" id="{04B7E0D6-44E9-4DA9-A383-E0E29A133A99}"/>
              </a:ext>
            </a:extLst>
          </p:cNvPr>
          <p:cNvSpPr>
            <a:spLocks noGrp="1"/>
          </p:cNvSpPr>
          <p:nvPr>
            <p:ph type="sldNum" sz="quarter" idx="12"/>
          </p:nvPr>
        </p:nvSpPr>
        <p:spPr/>
        <p:txBody>
          <a:bodyPr/>
          <a:lstStyle/>
          <a:p>
            <a:fld id="{11D2B624-8CF9-40EA-8636-AF33AF97FD44}" type="slidenum">
              <a:rPr lang="en-GB" smtClean="0"/>
              <a:t>‹#›</a:t>
            </a:fld>
            <a:endParaRPr lang="en-GB"/>
          </a:p>
        </p:txBody>
      </p:sp>
    </p:spTree>
    <p:extLst>
      <p:ext uri="{BB962C8B-B14F-4D97-AF65-F5344CB8AC3E}">
        <p14:creationId xmlns:p14="http://schemas.microsoft.com/office/powerpoint/2010/main" val="42425391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BDF76-8A41-4E51-B4BB-910866E455B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FB764F7-4293-4F2A-8600-69808522B1CA}"/>
              </a:ext>
            </a:extLst>
          </p:cNvPr>
          <p:cNvSpPr>
            <a:spLocks noGrp="1"/>
          </p:cNvSpPr>
          <p:nvPr>
            <p:ph sz="half" idx="1"/>
          </p:nvPr>
        </p:nvSpPr>
        <p:spPr>
          <a:xfrm>
            <a:off x="1676400" y="3651250"/>
            <a:ext cx="10363200" cy="39908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EAD58EF-B446-405D-8E11-9C6423B28FAB}"/>
              </a:ext>
            </a:extLst>
          </p:cNvPr>
          <p:cNvSpPr>
            <a:spLocks noGrp="1"/>
          </p:cNvSpPr>
          <p:nvPr>
            <p:ph sz="half" idx="2"/>
          </p:nvPr>
        </p:nvSpPr>
        <p:spPr>
          <a:xfrm>
            <a:off x="12344400" y="3651250"/>
            <a:ext cx="10363200" cy="39908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65A2037-7AD2-4F33-8058-A2F88337727E}"/>
              </a:ext>
            </a:extLst>
          </p:cNvPr>
          <p:cNvSpPr>
            <a:spLocks noGrp="1"/>
          </p:cNvSpPr>
          <p:nvPr>
            <p:ph type="dt" sz="half" idx="10"/>
          </p:nvPr>
        </p:nvSpPr>
        <p:spPr/>
        <p:txBody>
          <a:bodyPr/>
          <a:lstStyle/>
          <a:p>
            <a:fld id="{04D4D190-7885-4592-A37A-E3A33A0477E6}" type="datetime1">
              <a:rPr lang="en-GB" smtClean="0"/>
              <a:t>08/04/2019</a:t>
            </a:fld>
            <a:endParaRPr lang="en-GB"/>
          </a:p>
        </p:txBody>
      </p:sp>
      <p:sp>
        <p:nvSpPr>
          <p:cNvPr id="6" name="Footer Placeholder 5">
            <a:extLst>
              <a:ext uri="{FF2B5EF4-FFF2-40B4-BE49-F238E27FC236}">
                <a16:creationId xmlns:a16="http://schemas.microsoft.com/office/drawing/2014/main" id="{9C243CBB-6AC8-4DE6-A0A9-6CB07E09A65E}"/>
              </a:ext>
            </a:extLst>
          </p:cNvPr>
          <p:cNvSpPr>
            <a:spLocks noGrp="1"/>
          </p:cNvSpPr>
          <p:nvPr>
            <p:ph type="ftr" sz="quarter" idx="11"/>
          </p:nvPr>
        </p:nvSpPr>
        <p:spPr/>
        <p:txBody>
          <a:bodyPr/>
          <a:lstStyle/>
          <a:p>
            <a:r>
              <a:rPr lang="en-GB"/>
              <a:t>Andrew W. Rose</a:t>
            </a:r>
          </a:p>
        </p:txBody>
      </p:sp>
      <p:sp>
        <p:nvSpPr>
          <p:cNvPr id="7" name="Slide Number Placeholder 6">
            <a:extLst>
              <a:ext uri="{FF2B5EF4-FFF2-40B4-BE49-F238E27FC236}">
                <a16:creationId xmlns:a16="http://schemas.microsoft.com/office/drawing/2014/main" id="{47BD6E5C-4159-4A4B-B9E8-381FE2A002EF}"/>
              </a:ext>
            </a:extLst>
          </p:cNvPr>
          <p:cNvSpPr>
            <a:spLocks noGrp="1"/>
          </p:cNvSpPr>
          <p:nvPr>
            <p:ph type="sldNum" sz="quarter" idx="12"/>
          </p:nvPr>
        </p:nvSpPr>
        <p:spPr/>
        <p:txBody>
          <a:bodyPr/>
          <a:lstStyle/>
          <a:p>
            <a:fld id="{11D2B624-8CF9-40EA-8636-AF33AF97FD44}" type="slidenum">
              <a:rPr lang="en-GB" smtClean="0"/>
              <a:t>‹#›</a:t>
            </a:fld>
            <a:endParaRPr lang="en-GB"/>
          </a:p>
        </p:txBody>
      </p:sp>
    </p:spTree>
    <p:extLst>
      <p:ext uri="{BB962C8B-B14F-4D97-AF65-F5344CB8AC3E}">
        <p14:creationId xmlns:p14="http://schemas.microsoft.com/office/powerpoint/2010/main" val="1501479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17176-F0DD-4F8E-A160-A123A09A3A98}"/>
              </a:ext>
            </a:extLst>
          </p:cNvPr>
          <p:cNvSpPr>
            <a:spLocks noGrp="1"/>
          </p:cNvSpPr>
          <p:nvPr>
            <p:ph type="title"/>
          </p:nvPr>
        </p:nvSpPr>
        <p:spPr>
          <a:xfrm>
            <a:off x="1679576" y="1400250"/>
            <a:ext cx="21031200" cy="1311128"/>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D5B1688-8AF3-48AD-A8B7-4185BA511101}"/>
              </a:ext>
            </a:extLst>
          </p:cNvPr>
          <p:cNvSpPr>
            <a:spLocks noGrp="1"/>
          </p:cNvSpPr>
          <p:nvPr>
            <p:ph type="body" idx="1"/>
          </p:nvPr>
        </p:nvSpPr>
        <p:spPr>
          <a:xfrm>
            <a:off x="1679577" y="4105287"/>
            <a:ext cx="10315574" cy="904863"/>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4" name="Content Placeholder 3">
            <a:extLst>
              <a:ext uri="{FF2B5EF4-FFF2-40B4-BE49-F238E27FC236}">
                <a16:creationId xmlns:a16="http://schemas.microsoft.com/office/drawing/2014/main" id="{89C81B79-6059-406C-9DEC-DB281EECC28A}"/>
              </a:ext>
            </a:extLst>
          </p:cNvPr>
          <p:cNvSpPr>
            <a:spLocks noGrp="1"/>
          </p:cNvSpPr>
          <p:nvPr>
            <p:ph sz="half" idx="2"/>
          </p:nvPr>
        </p:nvSpPr>
        <p:spPr>
          <a:xfrm>
            <a:off x="1679577" y="5010150"/>
            <a:ext cx="10315574" cy="39908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6E21811-665E-48B7-B62F-D08292446B42}"/>
              </a:ext>
            </a:extLst>
          </p:cNvPr>
          <p:cNvSpPr>
            <a:spLocks noGrp="1"/>
          </p:cNvSpPr>
          <p:nvPr>
            <p:ph type="body" sz="quarter" idx="3"/>
          </p:nvPr>
        </p:nvSpPr>
        <p:spPr>
          <a:xfrm>
            <a:off x="12344400" y="4105287"/>
            <a:ext cx="10366376" cy="904863"/>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6" name="Content Placeholder 5">
            <a:extLst>
              <a:ext uri="{FF2B5EF4-FFF2-40B4-BE49-F238E27FC236}">
                <a16:creationId xmlns:a16="http://schemas.microsoft.com/office/drawing/2014/main" id="{C599A65E-F653-4064-A5EB-EC2E5D4C8E9E}"/>
              </a:ext>
            </a:extLst>
          </p:cNvPr>
          <p:cNvSpPr>
            <a:spLocks noGrp="1"/>
          </p:cNvSpPr>
          <p:nvPr>
            <p:ph sz="quarter" idx="4"/>
          </p:nvPr>
        </p:nvSpPr>
        <p:spPr>
          <a:xfrm>
            <a:off x="12344400" y="5010150"/>
            <a:ext cx="10366376" cy="399083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58A7A04-1104-4D0C-9942-3638B8B143CA}"/>
              </a:ext>
            </a:extLst>
          </p:cNvPr>
          <p:cNvSpPr>
            <a:spLocks noGrp="1"/>
          </p:cNvSpPr>
          <p:nvPr>
            <p:ph type="dt" sz="half" idx="10"/>
          </p:nvPr>
        </p:nvSpPr>
        <p:spPr/>
        <p:txBody>
          <a:bodyPr/>
          <a:lstStyle/>
          <a:p>
            <a:fld id="{5488325C-6E5D-4965-8F58-D8A15B9AD437}" type="datetime1">
              <a:rPr lang="en-GB" smtClean="0"/>
              <a:t>08/04/2019</a:t>
            </a:fld>
            <a:endParaRPr lang="en-GB"/>
          </a:p>
        </p:txBody>
      </p:sp>
      <p:sp>
        <p:nvSpPr>
          <p:cNvPr id="8" name="Footer Placeholder 7">
            <a:extLst>
              <a:ext uri="{FF2B5EF4-FFF2-40B4-BE49-F238E27FC236}">
                <a16:creationId xmlns:a16="http://schemas.microsoft.com/office/drawing/2014/main" id="{A3479327-1750-4BDA-B0FA-0231D388CCDB}"/>
              </a:ext>
            </a:extLst>
          </p:cNvPr>
          <p:cNvSpPr>
            <a:spLocks noGrp="1"/>
          </p:cNvSpPr>
          <p:nvPr>
            <p:ph type="ftr" sz="quarter" idx="11"/>
          </p:nvPr>
        </p:nvSpPr>
        <p:spPr/>
        <p:txBody>
          <a:bodyPr/>
          <a:lstStyle/>
          <a:p>
            <a:r>
              <a:rPr lang="en-GB"/>
              <a:t>Andrew W. Rose</a:t>
            </a:r>
          </a:p>
        </p:txBody>
      </p:sp>
      <p:sp>
        <p:nvSpPr>
          <p:cNvPr id="9" name="Slide Number Placeholder 8">
            <a:extLst>
              <a:ext uri="{FF2B5EF4-FFF2-40B4-BE49-F238E27FC236}">
                <a16:creationId xmlns:a16="http://schemas.microsoft.com/office/drawing/2014/main" id="{7D206319-C5BE-4467-9C48-5A02CD132FF0}"/>
              </a:ext>
            </a:extLst>
          </p:cNvPr>
          <p:cNvSpPr>
            <a:spLocks noGrp="1"/>
          </p:cNvSpPr>
          <p:nvPr>
            <p:ph type="sldNum" sz="quarter" idx="12"/>
          </p:nvPr>
        </p:nvSpPr>
        <p:spPr/>
        <p:txBody>
          <a:bodyPr/>
          <a:lstStyle/>
          <a:p>
            <a:fld id="{11D2B624-8CF9-40EA-8636-AF33AF97FD44}" type="slidenum">
              <a:rPr lang="en-GB" smtClean="0"/>
              <a:t>‹#›</a:t>
            </a:fld>
            <a:endParaRPr lang="en-GB"/>
          </a:p>
        </p:txBody>
      </p:sp>
    </p:spTree>
    <p:extLst>
      <p:ext uri="{BB962C8B-B14F-4D97-AF65-F5344CB8AC3E}">
        <p14:creationId xmlns:p14="http://schemas.microsoft.com/office/powerpoint/2010/main" val="41623639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78A19-A817-485A-B47C-0966A1F2C62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48A615A-DE40-420C-A229-C74980D30C4D}"/>
              </a:ext>
            </a:extLst>
          </p:cNvPr>
          <p:cNvSpPr>
            <a:spLocks noGrp="1"/>
          </p:cNvSpPr>
          <p:nvPr>
            <p:ph type="dt" sz="half" idx="10"/>
          </p:nvPr>
        </p:nvSpPr>
        <p:spPr/>
        <p:txBody>
          <a:bodyPr/>
          <a:lstStyle/>
          <a:p>
            <a:fld id="{96EFBED0-7C8F-424B-85F9-1C37F0B64AC9}" type="datetime1">
              <a:rPr lang="en-GB" smtClean="0"/>
              <a:t>08/04/2019</a:t>
            </a:fld>
            <a:endParaRPr lang="en-GB"/>
          </a:p>
        </p:txBody>
      </p:sp>
      <p:sp>
        <p:nvSpPr>
          <p:cNvPr id="4" name="Footer Placeholder 3">
            <a:extLst>
              <a:ext uri="{FF2B5EF4-FFF2-40B4-BE49-F238E27FC236}">
                <a16:creationId xmlns:a16="http://schemas.microsoft.com/office/drawing/2014/main" id="{712426F2-A777-4C31-88BD-8DC5CA51EE54}"/>
              </a:ext>
            </a:extLst>
          </p:cNvPr>
          <p:cNvSpPr>
            <a:spLocks noGrp="1"/>
          </p:cNvSpPr>
          <p:nvPr>
            <p:ph type="ftr" sz="quarter" idx="11"/>
          </p:nvPr>
        </p:nvSpPr>
        <p:spPr/>
        <p:txBody>
          <a:bodyPr/>
          <a:lstStyle/>
          <a:p>
            <a:r>
              <a:rPr lang="en-GB"/>
              <a:t>Andrew W. Rose</a:t>
            </a:r>
          </a:p>
        </p:txBody>
      </p:sp>
      <p:sp>
        <p:nvSpPr>
          <p:cNvPr id="5" name="Slide Number Placeholder 4">
            <a:extLst>
              <a:ext uri="{FF2B5EF4-FFF2-40B4-BE49-F238E27FC236}">
                <a16:creationId xmlns:a16="http://schemas.microsoft.com/office/drawing/2014/main" id="{C7FCEA0C-3BB0-4CA8-93AC-6F9222D8BEC2}"/>
              </a:ext>
            </a:extLst>
          </p:cNvPr>
          <p:cNvSpPr>
            <a:spLocks noGrp="1"/>
          </p:cNvSpPr>
          <p:nvPr>
            <p:ph type="sldNum" sz="quarter" idx="12"/>
          </p:nvPr>
        </p:nvSpPr>
        <p:spPr/>
        <p:txBody>
          <a:bodyPr/>
          <a:lstStyle/>
          <a:p>
            <a:fld id="{11D2B624-8CF9-40EA-8636-AF33AF97FD44}" type="slidenum">
              <a:rPr lang="en-GB" smtClean="0"/>
              <a:t>‹#›</a:t>
            </a:fld>
            <a:endParaRPr lang="en-GB"/>
          </a:p>
        </p:txBody>
      </p:sp>
    </p:spTree>
    <p:extLst>
      <p:ext uri="{BB962C8B-B14F-4D97-AF65-F5344CB8AC3E}">
        <p14:creationId xmlns:p14="http://schemas.microsoft.com/office/powerpoint/2010/main" val="39570914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A24FD0-98B9-4CA1-B27E-182036B6226B}"/>
              </a:ext>
            </a:extLst>
          </p:cNvPr>
          <p:cNvSpPr>
            <a:spLocks noGrp="1"/>
          </p:cNvSpPr>
          <p:nvPr>
            <p:ph type="dt" sz="half" idx="10"/>
          </p:nvPr>
        </p:nvSpPr>
        <p:spPr/>
        <p:txBody>
          <a:bodyPr/>
          <a:lstStyle/>
          <a:p>
            <a:fld id="{0C25EEA7-2F25-4781-A5CF-7584E2741DB0}" type="datetime1">
              <a:rPr lang="en-GB" smtClean="0"/>
              <a:t>08/04/2019</a:t>
            </a:fld>
            <a:endParaRPr lang="en-GB"/>
          </a:p>
        </p:txBody>
      </p:sp>
      <p:sp>
        <p:nvSpPr>
          <p:cNvPr id="3" name="Footer Placeholder 2">
            <a:extLst>
              <a:ext uri="{FF2B5EF4-FFF2-40B4-BE49-F238E27FC236}">
                <a16:creationId xmlns:a16="http://schemas.microsoft.com/office/drawing/2014/main" id="{B9E9243D-81FB-4BA3-942E-43EA22005BC5}"/>
              </a:ext>
            </a:extLst>
          </p:cNvPr>
          <p:cNvSpPr>
            <a:spLocks noGrp="1"/>
          </p:cNvSpPr>
          <p:nvPr>
            <p:ph type="ftr" sz="quarter" idx="11"/>
          </p:nvPr>
        </p:nvSpPr>
        <p:spPr/>
        <p:txBody>
          <a:bodyPr/>
          <a:lstStyle/>
          <a:p>
            <a:r>
              <a:rPr lang="en-GB"/>
              <a:t>Andrew W. Rose</a:t>
            </a:r>
          </a:p>
        </p:txBody>
      </p:sp>
      <p:sp>
        <p:nvSpPr>
          <p:cNvPr id="4" name="Slide Number Placeholder 3">
            <a:extLst>
              <a:ext uri="{FF2B5EF4-FFF2-40B4-BE49-F238E27FC236}">
                <a16:creationId xmlns:a16="http://schemas.microsoft.com/office/drawing/2014/main" id="{1B79A1F4-D732-4A1C-B4E9-3F6F87FC2A8E}"/>
              </a:ext>
            </a:extLst>
          </p:cNvPr>
          <p:cNvSpPr>
            <a:spLocks noGrp="1"/>
          </p:cNvSpPr>
          <p:nvPr>
            <p:ph type="sldNum" sz="quarter" idx="12"/>
          </p:nvPr>
        </p:nvSpPr>
        <p:spPr/>
        <p:txBody>
          <a:bodyPr/>
          <a:lstStyle/>
          <a:p>
            <a:fld id="{11D2B624-8CF9-40EA-8636-AF33AF97FD44}" type="slidenum">
              <a:rPr lang="en-GB" smtClean="0"/>
              <a:t>‹#›</a:t>
            </a:fld>
            <a:endParaRPr lang="en-GB"/>
          </a:p>
        </p:txBody>
      </p:sp>
    </p:spTree>
    <p:extLst>
      <p:ext uri="{BB962C8B-B14F-4D97-AF65-F5344CB8AC3E}">
        <p14:creationId xmlns:p14="http://schemas.microsoft.com/office/powerpoint/2010/main" val="707299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1968F-D2E1-4DEB-BC41-33EE3B351212}"/>
              </a:ext>
            </a:extLst>
          </p:cNvPr>
          <p:cNvSpPr>
            <a:spLocks noGrp="1"/>
          </p:cNvSpPr>
          <p:nvPr>
            <p:ph type="title"/>
          </p:nvPr>
        </p:nvSpPr>
        <p:spPr>
          <a:xfrm>
            <a:off x="1679577" y="2249674"/>
            <a:ext cx="7864474" cy="1865126"/>
          </a:xfrm>
        </p:spPr>
        <p:txBody>
          <a:bodyPr anchor="b"/>
          <a:lstStyle>
            <a:lvl1pPr>
              <a:defRPr sz="6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C95D2DC-4DA1-4097-9857-E30FFF7875CD}"/>
              </a:ext>
            </a:extLst>
          </p:cNvPr>
          <p:cNvSpPr>
            <a:spLocks noGrp="1"/>
          </p:cNvSpPr>
          <p:nvPr>
            <p:ph idx="1"/>
          </p:nvPr>
        </p:nvSpPr>
        <p:spPr>
          <a:xfrm>
            <a:off x="10366376" y="1974851"/>
            <a:ext cx="12344400" cy="4803366"/>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6AE07F-29DD-4CE9-8B6B-399003C70684}"/>
              </a:ext>
            </a:extLst>
          </p:cNvPr>
          <p:cNvSpPr>
            <a:spLocks noGrp="1"/>
          </p:cNvSpPr>
          <p:nvPr>
            <p:ph type="body" sz="half" idx="2"/>
          </p:nvPr>
        </p:nvSpPr>
        <p:spPr>
          <a:xfrm>
            <a:off x="1679577" y="4114800"/>
            <a:ext cx="7864474" cy="634020"/>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a:extLst>
              <a:ext uri="{FF2B5EF4-FFF2-40B4-BE49-F238E27FC236}">
                <a16:creationId xmlns:a16="http://schemas.microsoft.com/office/drawing/2014/main" id="{F7D1CF26-4CC0-499F-B863-A89A47D2D5C8}"/>
              </a:ext>
            </a:extLst>
          </p:cNvPr>
          <p:cNvSpPr>
            <a:spLocks noGrp="1"/>
          </p:cNvSpPr>
          <p:nvPr>
            <p:ph type="dt" sz="half" idx="10"/>
          </p:nvPr>
        </p:nvSpPr>
        <p:spPr/>
        <p:txBody>
          <a:bodyPr/>
          <a:lstStyle/>
          <a:p>
            <a:fld id="{D1B70BC2-AD74-40B7-88B9-2161403D8797}" type="datetime1">
              <a:rPr lang="en-GB" smtClean="0"/>
              <a:t>08/04/2019</a:t>
            </a:fld>
            <a:endParaRPr lang="en-GB"/>
          </a:p>
        </p:txBody>
      </p:sp>
      <p:sp>
        <p:nvSpPr>
          <p:cNvPr id="6" name="Footer Placeholder 5">
            <a:extLst>
              <a:ext uri="{FF2B5EF4-FFF2-40B4-BE49-F238E27FC236}">
                <a16:creationId xmlns:a16="http://schemas.microsoft.com/office/drawing/2014/main" id="{996DF76C-B503-4D27-AE07-47E8EDBDCB0F}"/>
              </a:ext>
            </a:extLst>
          </p:cNvPr>
          <p:cNvSpPr>
            <a:spLocks noGrp="1"/>
          </p:cNvSpPr>
          <p:nvPr>
            <p:ph type="ftr" sz="quarter" idx="11"/>
          </p:nvPr>
        </p:nvSpPr>
        <p:spPr/>
        <p:txBody>
          <a:bodyPr/>
          <a:lstStyle/>
          <a:p>
            <a:r>
              <a:rPr lang="en-GB"/>
              <a:t>Andrew W. Rose</a:t>
            </a:r>
          </a:p>
        </p:txBody>
      </p:sp>
      <p:sp>
        <p:nvSpPr>
          <p:cNvPr id="7" name="Slide Number Placeholder 6">
            <a:extLst>
              <a:ext uri="{FF2B5EF4-FFF2-40B4-BE49-F238E27FC236}">
                <a16:creationId xmlns:a16="http://schemas.microsoft.com/office/drawing/2014/main" id="{6C869552-CC89-4C55-AF4F-C5A6742B8BAF}"/>
              </a:ext>
            </a:extLst>
          </p:cNvPr>
          <p:cNvSpPr>
            <a:spLocks noGrp="1"/>
          </p:cNvSpPr>
          <p:nvPr>
            <p:ph type="sldNum" sz="quarter" idx="12"/>
          </p:nvPr>
        </p:nvSpPr>
        <p:spPr/>
        <p:txBody>
          <a:bodyPr/>
          <a:lstStyle/>
          <a:p>
            <a:fld id="{11D2B624-8CF9-40EA-8636-AF33AF97FD44}" type="slidenum">
              <a:rPr lang="en-GB" smtClean="0"/>
              <a:t>‹#›</a:t>
            </a:fld>
            <a:endParaRPr lang="en-GB"/>
          </a:p>
        </p:txBody>
      </p:sp>
    </p:spTree>
    <p:extLst>
      <p:ext uri="{BB962C8B-B14F-4D97-AF65-F5344CB8AC3E}">
        <p14:creationId xmlns:p14="http://schemas.microsoft.com/office/powerpoint/2010/main" val="21184087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09B56-93B0-4C4C-A6FA-133F4A77B57C}"/>
              </a:ext>
            </a:extLst>
          </p:cNvPr>
          <p:cNvSpPr>
            <a:spLocks noGrp="1"/>
          </p:cNvSpPr>
          <p:nvPr>
            <p:ph type="title"/>
          </p:nvPr>
        </p:nvSpPr>
        <p:spPr>
          <a:xfrm>
            <a:off x="1679577" y="2249674"/>
            <a:ext cx="7864474" cy="1865126"/>
          </a:xfrm>
        </p:spPr>
        <p:txBody>
          <a:bodyPr anchor="b"/>
          <a:lstStyle>
            <a:lvl1pPr>
              <a:defRPr sz="6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B7D36FA-41DD-40CE-9BD2-7B6CABBF66BE}"/>
              </a:ext>
            </a:extLst>
          </p:cNvPr>
          <p:cNvSpPr>
            <a:spLocks noGrp="1"/>
          </p:cNvSpPr>
          <p:nvPr>
            <p:ph type="pic" idx="1"/>
          </p:nvPr>
        </p:nvSpPr>
        <p:spPr>
          <a:xfrm>
            <a:off x="10366376" y="1974851"/>
            <a:ext cx="12344400" cy="1175706"/>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GB"/>
          </a:p>
        </p:txBody>
      </p:sp>
      <p:sp>
        <p:nvSpPr>
          <p:cNvPr id="4" name="Text Placeholder 3">
            <a:extLst>
              <a:ext uri="{FF2B5EF4-FFF2-40B4-BE49-F238E27FC236}">
                <a16:creationId xmlns:a16="http://schemas.microsoft.com/office/drawing/2014/main" id="{3E6C4B70-C8CE-4401-AEE9-EED4D76B47D0}"/>
              </a:ext>
            </a:extLst>
          </p:cNvPr>
          <p:cNvSpPr>
            <a:spLocks noGrp="1"/>
          </p:cNvSpPr>
          <p:nvPr>
            <p:ph type="body" sz="half" idx="2"/>
          </p:nvPr>
        </p:nvSpPr>
        <p:spPr>
          <a:xfrm>
            <a:off x="1679577" y="4114800"/>
            <a:ext cx="7864474" cy="634020"/>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a:extLst>
              <a:ext uri="{FF2B5EF4-FFF2-40B4-BE49-F238E27FC236}">
                <a16:creationId xmlns:a16="http://schemas.microsoft.com/office/drawing/2014/main" id="{F37A68FE-17AE-40D2-AE3C-7794435D0991}"/>
              </a:ext>
            </a:extLst>
          </p:cNvPr>
          <p:cNvSpPr>
            <a:spLocks noGrp="1"/>
          </p:cNvSpPr>
          <p:nvPr>
            <p:ph type="dt" sz="half" idx="10"/>
          </p:nvPr>
        </p:nvSpPr>
        <p:spPr/>
        <p:txBody>
          <a:bodyPr/>
          <a:lstStyle/>
          <a:p>
            <a:fld id="{00580D44-4445-4D64-968A-838F41231FE6}" type="datetime1">
              <a:rPr lang="en-GB" smtClean="0"/>
              <a:t>08/04/2019</a:t>
            </a:fld>
            <a:endParaRPr lang="en-GB"/>
          </a:p>
        </p:txBody>
      </p:sp>
      <p:sp>
        <p:nvSpPr>
          <p:cNvPr id="6" name="Footer Placeholder 5">
            <a:extLst>
              <a:ext uri="{FF2B5EF4-FFF2-40B4-BE49-F238E27FC236}">
                <a16:creationId xmlns:a16="http://schemas.microsoft.com/office/drawing/2014/main" id="{E8621573-D4FD-41C1-B527-A544193B45C7}"/>
              </a:ext>
            </a:extLst>
          </p:cNvPr>
          <p:cNvSpPr>
            <a:spLocks noGrp="1"/>
          </p:cNvSpPr>
          <p:nvPr>
            <p:ph type="ftr" sz="quarter" idx="11"/>
          </p:nvPr>
        </p:nvSpPr>
        <p:spPr/>
        <p:txBody>
          <a:bodyPr/>
          <a:lstStyle/>
          <a:p>
            <a:r>
              <a:rPr lang="en-GB"/>
              <a:t>Andrew W. Rose</a:t>
            </a:r>
          </a:p>
        </p:txBody>
      </p:sp>
      <p:sp>
        <p:nvSpPr>
          <p:cNvPr id="7" name="Slide Number Placeholder 6">
            <a:extLst>
              <a:ext uri="{FF2B5EF4-FFF2-40B4-BE49-F238E27FC236}">
                <a16:creationId xmlns:a16="http://schemas.microsoft.com/office/drawing/2014/main" id="{2DA2A8AD-FBC3-422F-AB1F-17E514010C24}"/>
              </a:ext>
            </a:extLst>
          </p:cNvPr>
          <p:cNvSpPr>
            <a:spLocks noGrp="1"/>
          </p:cNvSpPr>
          <p:nvPr>
            <p:ph type="sldNum" sz="quarter" idx="12"/>
          </p:nvPr>
        </p:nvSpPr>
        <p:spPr/>
        <p:txBody>
          <a:bodyPr/>
          <a:lstStyle/>
          <a:p>
            <a:fld id="{11D2B624-8CF9-40EA-8636-AF33AF97FD44}" type="slidenum">
              <a:rPr lang="en-GB" smtClean="0"/>
              <a:t>‹#›</a:t>
            </a:fld>
            <a:endParaRPr lang="en-GB"/>
          </a:p>
        </p:txBody>
      </p:sp>
    </p:spTree>
    <p:extLst>
      <p:ext uri="{BB962C8B-B14F-4D97-AF65-F5344CB8AC3E}">
        <p14:creationId xmlns:p14="http://schemas.microsoft.com/office/powerpoint/2010/main" val="21270192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BC7D6-E252-4CB9-93D3-6CA43FFB6C8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FDD17C9-367F-49AB-9137-49231B704430}"/>
              </a:ext>
            </a:extLst>
          </p:cNvPr>
          <p:cNvSpPr>
            <a:spLocks noGrp="1"/>
          </p:cNvSpPr>
          <p:nvPr>
            <p:ph type="body" orient="vert" idx="1"/>
          </p:nvPr>
        </p:nvSpPr>
        <p:spPr>
          <a:xfrm>
            <a:off x="8467804" y="3651251"/>
            <a:ext cx="14239796" cy="404931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1F65D0-C185-460C-9703-76F1D48AE7E9}"/>
              </a:ext>
            </a:extLst>
          </p:cNvPr>
          <p:cNvSpPr>
            <a:spLocks noGrp="1"/>
          </p:cNvSpPr>
          <p:nvPr>
            <p:ph type="dt" sz="half" idx="10"/>
          </p:nvPr>
        </p:nvSpPr>
        <p:spPr/>
        <p:txBody>
          <a:bodyPr/>
          <a:lstStyle/>
          <a:p>
            <a:fld id="{84F018CD-6FAF-4666-8FEC-EFF78ED74D17}" type="datetime1">
              <a:rPr lang="en-GB" smtClean="0"/>
              <a:t>08/04/2019</a:t>
            </a:fld>
            <a:endParaRPr lang="en-GB"/>
          </a:p>
        </p:txBody>
      </p:sp>
      <p:sp>
        <p:nvSpPr>
          <p:cNvPr id="5" name="Footer Placeholder 4">
            <a:extLst>
              <a:ext uri="{FF2B5EF4-FFF2-40B4-BE49-F238E27FC236}">
                <a16:creationId xmlns:a16="http://schemas.microsoft.com/office/drawing/2014/main" id="{3E075B6E-785D-4BEA-9554-7F7577C33748}"/>
              </a:ext>
            </a:extLst>
          </p:cNvPr>
          <p:cNvSpPr>
            <a:spLocks noGrp="1"/>
          </p:cNvSpPr>
          <p:nvPr>
            <p:ph type="ftr" sz="quarter" idx="11"/>
          </p:nvPr>
        </p:nvSpPr>
        <p:spPr/>
        <p:txBody>
          <a:bodyPr/>
          <a:lstStyle/>
          <a:p>
            <a:r>
              <a:rPr lang="en-GB"/>
              <a:t>Andrew W. Rose</a:t>
            </a:r>
          </a:p>
        </p:txBody>
      </p:sp>
      <p:sp>
        <p:nvSpPr>
          <p:cNvPr id="6" name="Slide Number Placeholder 5">
            <a:extLst>
              <a:ext uri="{FF2B5EF4-FFF2-40B4-BE49-F238E27FC236}">
                <a16:creationId xmlns:a16="http://schemas.microsoft.com/office/drawing/2014/main" id="{3B95A1AC-9AA9-45A7-A966-1D1BA6298B5C}"/>
              </a:ext>
            </a:extLst>
          </p:cNvPr>
          <p:cNvSpPr>
            <a:spLocks noGrp="1"/>
          </p:cNvSpPr>
          <p:nvPr>
            <p:ph type="sldNum" sz="quarter" idx="12"/>
          </p:nvPr>
        </p:nvSpPr>
        <p:spPr/>
        <p:txBody>
          <a:bodyPr/>
          <a:lstStyle/>
          <a:p>
            <a:fld id="{11D2B624-8CF9-40EA-8636-AF33AF97FD44}" type="slidenum">
              <a:rPr lang="en-GB" smtClean="0"/>
              <a:t>‹#›</a:t>
            </a:fld>
            <a:endParaRPr lang="en-GB"/>
          </a:p>
        </p:txBody>
      </p:sp>
    </p:spTree>
    <p:extLst>
      <p:ext uri="{BB962C8B-B14F-4D97-AF65-F5344CB8AC3E}">
        <p14:creationId xmlns:p14="http://schemas.microsoft.com/office/powerpoint/2010/main" val="2819197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750300"/>
            <a:ext cx="24384000" cy="4965700"/>
          </a:xfrm>
          <a:prstGeom prst="rect">
            <a:avLst/>
          </a:prstGeom>
        </p:spPr>
      </p:pic>
      <p:sp>
        <p:nvSpPr>
          <p:cNvPr id="2" name="Title 1"/>
          <p:cNvSpPr>
            <a:spLocks noGrp="1"/>
          </p:cNvSpPr>
          <p:nvPr>
            <p:ph type="title"/>
          </p:nvPr>
        </p:nvSpPr>
        <p:spPr>
          <a:xfrm>
            <a:off x="1371601" y="1507067"/>
            <a:ext cx="21640798" cy="5603870"/>
          </a:xfrm>
        </p:spPr>
        <p:txBody>
          <a:bodyPr anchor="b">
            <a:normAutofit/>
          </a:bodyPr>
          <a:lstStyle>
            <a:lvl1pPr algn="r">
              <a:defRPr sz="8000"/>
            </a:lvl1pPr>
          </a:lstStyle>
          <a:p>
            <a:r>
              <a:rPr lang="en-US"/>
              <a:t>Click to edit Master title style</a:t>
            </a:r>
            <a:endParaRPr lang="en-US" dirty="0"/>
          </a:p>
        </p:txBody>
      </p:sp>
      <p:sp>
        <p:nvSpPr>
          <p:cNvPr id="3" name="Text Placeholder 2"/>
          <p:cNvSpPr>
            <a:spLocks noGrp="1"/>
          </p:cNvSpPr>
          <p:nvPr>
            <p:ph type="body" idx="1"/>
          </p:nvPr>
        </p:nvSpPr>
        <p:spPr>
          <a:xfrm>
            <a:off x="2048934" y="7283451"/>
            <a:ext cx="20980400" cy="1911350"/>
          </a:xfrm>
        </p:spPr>
        <p:txBody>
          <a:bodyPr>
            <a:normAutofit/>
          </a:bodyPr>
          <a:lstStyle>
            <a:lvl1pPr marL="0" indent="0" algn="r">
              <a:buNone/>
              <a:defRPr sz="44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15628904" y="762001"/>
            <a:ext cx="5821680" cy="730250"/>
          </a:xfrm>
        </p:spPr>
        <p:txBody>
          <a:bodyPr/>
          <a:lstStyle>
            <a:lvl1pPr algn="r">
              <a:defRPr/>
            </a:lvl1pPr>
          </a:lstStyle>
          <a:p>
            <a:fld id="{390743E8-09B4-4D1E-B536-C55D50A42C12}" type="datetime1">
              <a:rPr lang="en-US" smtClean="0"/>
              <a:t>4/8/2019</a:t>
            </a:fld>
            <a:endParaRPr lang="en-US" dirty="0"/>
          </a:p>
        </p:txBody>
      </p:sp>
      <p:sp>
        <p:nvSpPr>
          <p:cNvPr id="5" name="Footer Placeholder 4"/>
          <p:cNvSpPr>
            <a:spLocks noGrp="1"/>
          </p:cNvSpPr>
          <p:nvPr>
            <p:ph type="ftr" sz="quarter" idx="11"/>
          </p:nvPr>
        </p:nvSpPr>
        <p:spPr>
          <a:xfrm>
            <a:off x="1371600" y="762003"/>
            <a:ext cx="13982984" cy="728130"/>
          </a:xfrm>
        </p:spPr>
        <p:txBody>
          <a:bodyPr/>
          <a:lstStyle/>
          <a:p>
            <a:endParaRPr lang="en-US" dirty="0"/>
          </a:p>
        </p:txBody>
      </p:sp>
      <p:sp>
        <p:nvSpPr>
          <p:cNvPr id="6" name="Slide Number Placeholder 5"/>
          <p:cNvSpPr>
            <a:spLocks noGrp="1"/>
          </p:cNvSpPr>
          <p:nvPr>
            <p:ph type="sldNum" sz="quarter" idx="12"/>
          </p:nvPr>
        </p:nvSpPr>
        <p:spPr>
          <a:xfrm>
            <a:off x="21724904" y="762001"/>
            <a:ext cx="1287496" cy="730250"/>
          </a:xfrm>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40045734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7E15B7-8596-45B1-9C20-20CC32B6B833}"/>
              </a:ext>
            </a:extLst>
          </p:cNvPr>
          <p:cNvSpPr>
            <a:spLocks noGrp="1"/>
          </p:cNvSpPr>
          <p:nvPr>
            <p:ph type="title" orient="vert"/>
          </p:nvPr>
        </p:nvSpPr>
        <p:spPr>
          <a:xfrm>
            <a:off x="18767572" y="730250"/>
            <a:ext cx="2622256" cy="11623676"/>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77B5CDA-48C4-4DFF-9D37-3463A7B00364}"/>
              </a:ext>
            </a:extLst>
          </p:cNvPr>
          <p:cNvSpPr>
            <a:spLocks noGrp="1"/>
          </p:cNvSpPr>
          <p:nvPr>
            <p:ph type="body" orient="vert" idx="1"/>
          </p:nvPr>
        </p:nvSpPr>
        <p:spPr>
          <a:xfrm>
            <a:off x="13061831" y="730250"/>
            <a:ext cx="4083169" cy="1162367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4F318C-B39E-4A30-9A45-813E57DD10ED}"/>
              </a:ext>
            </a:extLst>
          </p:cNvPr>
          <p:cNvSpPr>
            <a:spLocks noGrp="1"/>
          </p:cNvSpPr>
          <p:nvPr>
            <p:ph type="dt" sz="half" idx="10"/>
          </p:nvPr>
        </p:nvSpPr>
        <p:spPr/>
        <p:txBody>
          <a:bodyPr/>
          <a:lstStyle/>
          <a:p>
            <a:fld id="{A5C7ADE5-B41A-423B-A263-4AE4F2755317}" type="datetime1">
              <a:rPr lang="en-GB" smtClean="0"/>
              <a:t>08/04/2019</a:t>
            </a:fld>
            <a:endParaRPr lang="en-GB"/>
          </a:p>
        </p:txBody>
      </p:sp>
      <p:sp>
        <p:nvSpPr>
          <p:cNvPr id="5" name="Footer Placeholder 4">
            <a:extLst>
              <a:ext uri="{FF2B5EF4-FFF2-40B4-BE49-F238E27FC236}">
                <a16:creationId xmlns:a16="http://schemas.microsoft.com/office/drawing/2014/main" id="{73725337-6AF1-480B-9554-11DFC67D3C75}"/>
              </a:ext>
            </a:extLst>
          </p:cNvPr>
          <p:cNvSpPr>
            <a:spLocks noGrp="1"/>
          </p:cNvSpPr>
          <p:nvPr>
            <p:ph type="ftr" sz="quarter" idx="11"/>
          </p:nvPr>
        </p:nvSpPr>
        <p:spPr/>
        <p:txBody>
          <a:bodyPr/>
          <a:lstStyle/>
          <a:p>
            <a:r>
              <a:rPr lang="en-GB"/>
              <a:t>Andrew W. Rose</a:t>
            </a:r>
          </a:p>
        </p:txBody>
      </p:sp>
      <p:sp>
        <p:nvSpPr>
          <p:cNvPr id="6" name="Slide Number Placeholder 5">
            <a:extLst>
              <a:ext uri="{FF2B5EF4-FFF2-40B4-BE49-F238E27FC236}">
                <a16:creationId xmlns:a16="http://schemas.microsoft.com/office/drawing/2014/main" id="{918C3574-6775-4D36-866D-A5BBECA52990}"/>
              </a:ext>
            </a:extLst>
          </p:cNvPr>
          <p:cNvSpPr>
            <a:spLocks noGrp="1"/>
          </p:cNvSpPr>
          <p:nvPr>
            <p:ph type="sldNum" sz="quarter" idx="12"/>
          </p:nvPr>
        </p:nvSpPr>
        <p:spPr/>
        <p:txBody>
          <a:bodyPr/>
          <a:lstStyle/>
          <a:p>
            <a:fld id="{11D2B624-8CF9-40EA-8636-AF33AF97FD44}" type="slidenum">
              <a:rPr lang="en-GB" smtClean="0"/>
              <a:t>‹#›</a:t>
            </a:fld>
            <a:endParaRPr lang="en-GB"/>
          </a:p>
        </p:txBody>
      </p:sp>
    </p:spTree>
    <p:extLst>
      <p:ext uri="{BB962C8B-B14F-4D97-AF65-F5344CB8AC3E}">
        <p14:creationId xmlns:p14="http://schemas.microsoft.com/office/powerpoint/2010/main" val="18604619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991200" y="1476042"/>
            <a:ext cx="14401600" cy="1311128"/>
          </a:xfrm>
        </p:spPr>
        <p:txBody>
          <a:bodyPr/>
          <a:lstStyle>
            <a:lvl1pPr>
              <a:defRPr b="1"/>
            </a:lvl1pPr>
          </a:lstStyle>
          <a:p>
            <a:r>
              <a:rPr lang="en-US"/>
              <a:t>Click to edit Master title style</a:t>
            </a:r>
            <a:endParaRPr lang="en-GB" dirty="0"/>
          </a:p>
        </p:txBody>
      </p:sp>
      <p:sp>
        <p:nvSpPr>
          <p:cNvPr id="3" name="Subtitle 2"/>
          <p:cNvSpPr>
            <a:spLocks noGrp="1"/>
          </p:cNvSpPr>
          <p:nvPr>
            <p:ph type="subTitle" idx="1"/>
          </p:nvPr>
        </p:nvSpPr>
        <p:spPr>
          <a:xfrm>
            <a:off x="3657600" y="11561714"/>
            <a:ext cx="17068800" cy="1056928"/>
          </a:xfrm>
        </p:spPr>
        <p:txBody>
          <a:bodyPr>
            <a:normAutofit/>
          </a:bodyPr>
          <a:lstStyle>
            <a:lvl1pPr marL="0" indent="0" algn="ctr">
              <a:buNone/>
              <a:defRPr sz="6720" b="1">
                <a:solidFill>
                  <a:srgbClr val="00548F"/>
                </a:solidFill>
              </a:defRPr>
            </a:lvl1pPr>
            <a:lvl2pPr marL="1097280" indent="0" algn="ctr">
              <a:buNone/>
              <a:defRPr>
                <a:solidFill>
                  <a:schemeClr val="tx1">
                    <a:tint val="75000"/>
                  </a:schemeClr>
                </a:solidFill>
              </a:defRPr>
            </a:lvl2pPr>
            <a:lvl3pPr marL="2194560" indent="0" algn="ctr">
              <a:buNone/>
              <a:defRPr>
                <a:solidFill>
                  <a:schemeClr val="tx1">
                    <a:tint val="75000"/>
                  </a:schemeClr>
                </a:solidFill>
              </a:defRPr>
            </a:lvl3pPr>
            <a:lvl4pPr marL="3291840" indent="0" algn="ctr">
              <a:buNone/>
              <a:defRPr>
                <a:solidFill>
                  <a:schemeClr val="tx1">
                    <a:tint val="75000"/>
                  </a:schemeClr>
                </a:solidFill>
              </a:defRPr>
            </a:lvl4pPr>
            <a:lvl5pPr marL="4389120" indent="0" algn="ctr">
              <a:buNone/>
              <a:defRPr>
                <a:solidFill>
                  <a:schemeClr val="tx1">
                    <a:tint val="75000"/>
                  </a:schemeClr>
                </a:solidFill>
              </a:defRPr>
            </a:lvl5pPr>
            <a:lvl6pPr marL="5486400" indent="0" algn="ctr">
              <a:buNone/>
              <a:defRPr>
                <a:solidFill>
                  <a:schemeClr val="tx1">
                    <a:tint val="75000"/>
                  </a:schemeClr>
                </a:solidFill>
              </a:defRPr>
            </a:lvl6pPr>
            <a:lvl7pPr marL="6583680" indent="0" algn="ctr">
              <a:buNone/>
              <a:defRPr>
                <a:solidFill>
                  <a:schemeClr val="tx1">
                    <a:tint val="75000"/>
                  </a:schemeClr>
                </a:solidFill>
              </a:defRPr>
            </a:lvl7pPr>
            <a:lvl8pPr marL="7680960" indent="0" algn="ctr">
              <a:buNone/>
              <a:defRPr>
                <a:solidFill>
                  <a:schemeClr val="tx1">
                    <a:tint val="75000"/>
                  </a:schemeClr>
                </a:solidFill>
              </a:defRPr>
            </a:lvl8pPr>
            <a:lvl9pPr marL="8778240" indent="0" algn="ctr">
              <a:buNone/>
              <a:defRPr>
                <a:solidFill>
                  <a:schemeClr val="tx1">
                    <a:tint val="75000"/>
                  </a:schemeClr>
                </a:solidFill>
              </a:defRPr>
            </a:lvl9pPr>
          </a:lstStyle>
          <a:p>
            <a:r>
              <a:rPr lang="en-US"/>
              <a:t>Click to edit Master subtitle style</a:t>
            </a:r>
            <a:endParaRPr lang="en-GB" dirty="0"/>
          </a:p>
        </p:txBody>
      </p:sp>
      <p:sp>
        <p:nvSpPr>
          <p:cNvPr id="7" name="Text Placeholder 6"/>
          <p:cNvSpPr>
            <a:spLocks noGrp="1"/>
          </p:cNvSpPr>
          <p:nvPr>
            <p:ph type="body" sz="quarter" idx="10"/>
          </p:nvPr>
        </p:nvSpPr>
        <p:spPr>
          <a:xfrm>
            <a:off x="3742269" y="12474626"/>
            <a:ext cx="16899466" cy="953344"/>
          </a:xfrm>
        </p:spPr>
        <p:txBody>
          <a:bodyPr>
            <a:noAutofit/>
          </a:bodyPr>
          <a:lstStyle>
            <a:lvl1pPr marL="0" indent="0" algn="ctr">
              <a:buNone/>
              <a:defRPr sz="6720" b="1">
                <a:solidFill>
                  <a:srgbClr val="549DC5"/>
                </a:solidFill>
              </a:defRPr>
            </a:lvl1pPr>
            <a:lvl2pPr marL="1097280" indent="0" algn="ctr">
              <a:buNone/>
              <a:defRPr sz="6720" b="1"/>
            </a:lvl2pPr>
            <a:lvl3pPr marL="2194560" indent="0" algn="ctr">
              <a:buNone/>
              <a:defRPr sz="6720" b="1"/>
            </a:lvl3pPr>
            <a:lvl4pPr marL="3291840" indent="0" algn="ctr">
              <a:buNone/>
              <a:defRPr sz="6720" b="1"/>
            </a:lvl4pPr>
            <a:lvl5pPr marL="4389120" indent="0" algn="ctr">
              <a:buNone/>
              <a:defRPr sz="6720" b="1"/>
            </a:lvl5pPr>
          </a:lstStyle>
          <a:p>
            <a:pPr lvl="0"/>
            <a:r>
              <a:rPr lang="en-US"/>
              <a:t>Edit Master text styles</a:t>
            </a:r>
          </a:p>
        </p:txBody>
      </p:sp>
    </p:spTree>
    <p:extLst>
      <p:ext uri="{BB962C8B-B14F-4D97-AF65-F5344CB8AC3E}">
        <p14:creationId xmlns:p14="http://schemas.microsoft.com/office/powerpoint/2010/main" val="13944086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939802" y="2926081"/>
            <a:ext cx="20482560" cy="40493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Date Placeholder 11"/>
          <p:cNvSpPr>
            <a:spLocks noGrp="1"/>
          </p:cNvSpPr>
          <p:nvPr>
            <p:ph type="dt" sz="half" idx="14"/>
          </p:nvPr>
        </p:nvSpPr>
        <p:spPr>
          <a:xfrm>
            <a:off x="478698" y="13104171"/>
            <a:ext cx="3911600" cy="461665"/>
          </a:xfrm>
          <a:prstGeom prst="rect">
            <a:avLst/>
          </a:prstGeom>
        </p:spPr>
        <p:txBody>
          <a:bodyPr/>
          <a:lstStyle/>
          <a:p>
            <a:fld id="{2C1738E3-A15A-4D89-8CA6-4A5010D1C89E}" type="datetime1">
              <a:rPr lang="en-GB" smtClean="0"/>
              <a:t>08/04/2019</a:t>
            </a:fld>
            <a:endParaRPr lang="en-GB"/>
          </a:p>
        </p:txBody>
      </p:sp>
      <p:sp>
        <p:nvSpPr>
          <p:cNvPr id="19" name="Slide Number Placeholder 18"/>
          <p:cNvSpPr>
            <a:spLocks noGrp="1"/>
          </p:cNvSpPr>
          <p:nvPr>
            <p:ph type="sldNum" sz="quarter" idx="15"/>
          </p:nvPr>
        </p:nvSpPr>
        <p:spPr>
          <a:xfrm>
            <a:off x="21568502" y="13104171"/>
            <a:ext cx="2336800" cy="461665"/>
          </a:xfrm>
          <a:prstGeom prst="rect">
            <a:avLst/>
          </a:prstGeom>
        </p:spPr>
        <p:txBody>
          <a:bodyPr/>
          <a:lstStyle/>
          <a:p>
            <a:fld id="{035F0723-42B8-4CAA-8A7D-A426CFC272D6}" type="slidenum">
              <a:rPr lang="en-GB" smtClean="0"/>
              <a:t>‹#›</a:t>
            </a:fld>
            <a:endParaRPr lang="en-GB"/>
          </a:p>
        </p:txBody>
      </p:sp>
      <p:sp>
        <p:nvSpPr>
          <p:cNvPr id="21" name="Footer Placeholder 20"/>
          <p:cNvSpPr>
            <a:spLocks noGrp="1"/>
          </p:cNvSpPr>
          <p:nvPr>
            <p:ph type="ftr" sz="quarter" idx="16"/>
          </p:nvPr>
        </p:nvSpPr>
        <p:spPr>
          <a:xfrm>
            <a:off x="9551093" y="13050737"/>
            <a:ext cx="5220970" cy="461665"/>
          </a:xfrm>
          <a:prstGeom prst="rect">
            <a:avLst/>
          </a:prstGeom>
        </p:spPr>
        <p:txBody>
          <a:bodyPr/>
          <a:lstStyle>
            <a:lvl1pPr algn="ctr">
              <a:defRPr/>
            </a:lvl1pPr>
          </a:lstStyle>
          <a:p>
            <a:r>
              <a:rPr lang="en-GB"/>
              <a:t>Andrew W. Rose</a:t>
            </a:r>
            <a:endParaRPr lang="en-GB" dirty="0"/>
          </a:p>
        </p:txBody>
      </p:sp>
      <p:sp>
        <p:nvSpPr>
          <p:cNvPr id="8" name="Title 7"/>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8203401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371600" y="4389119"/>
            <a:ext cx="10668000" cy="8048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2344400" y="4389119"/>
            <a:ext cx="10668000" cy="804825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6319F58-8E50-4F08-BDBC-A70075D13DB9}" type="datetime1">
              <a:rPr lang="en-US" smtClean="0"/>
              <a:t>4/8/2019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549972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791200" y="1524000"/>
            <a:ext cx="17221200" cy="25908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1828819" y="4367604"/>
            <a:ext cx="10159982" cy="1647824"/>
          </a:xfrm>
        </p:spPr>
        <p:txBody>
          <a:bodyPr anchor="b">
            <a:normAutofit/>
          </a:bodyPr>
          <a:lstStyle>
            <a:lvl1pPr marL="0" indent="0">
              <a:buNone/>
              <a:defRPr sz="5600" b="0">
                <a:solidFill>
                  <a:schemeClr val="tx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4" name="Content Placeholder 3"/>
          <p:cNvSpPr>
            <a:spLocks noGrp="1"/>
          </p:cNvSpPr>
          <p:nvPr>
            <p:ph sz="half" idx="2"/>
          </p:nvPr>
        </p:nvSpPr>
        <p:spPr>
          <a:xfrm>
            <a:off x="1371601" y="6265333"/>
            <a:ext cx="10623550" cy="61720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801600" y="4367604"/>
            <a:ext cx="10210800" cy="1647824"/>
          </a:xfrm>
        </p:spPr>
        <p:txBody>
          <a:bodyPr anchor="b">
            <a:normAutofit/>
          </a:bodyPr>
          <a:lstStyle>
            <a:lvl1pPr marL="0" indent="0">
              <a:buNone/>
              <a:defRPr sz="5600" b="0">
                <a:solidFill>
                  <a:schemeClr val="tx1"/>
                </a:solidFill>
              </a:defRPr>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Edit Master text styles</a:t>
            </a:r>
          </a:p>
        </p:txBody>
      </p:sp>
      <p:sp>
        <p:nvSpPr>
          <p:cNvPr id="6" name="Content Placeholder 5"/>
          <p:cNvSpPr>
            <a:spLocks noGrp="1"/>
          </p:cNvSpPr>
          <p:nvPr>
            <p:ph sz="quarter" idx="4"/>
          </p:nvPr>
        </p:nvSpPr>
        <p:spPr>
          <a:xfrm>
            <a:off x="12344400" y="6265333"/>
            <a:ext cx="10668000" cy="61720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20C9780-4AC6-421A-A206-6DFBDD8B0FF5}" type="datetime1">
              <a:rPr lang="en-US" smtClean="0"/>
              <a:t>4/8/2019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1651267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A50B2F-C368-4A9D-B068-6847C91459AD}" type="datetime1">
              <a:rPr lang="en-US" smtClean="0"/>
              <a:t>4/8/2019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161785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71136C-874B-4AA2-BD67-1E05E9DD19EF}" type="datetime1">
              <a:rPr lang="en-US" smtClean="0"/>
              <a:t>4/8/2019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793216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0" y="3048000"/>
            <a:ext cx="8229600" cy="3200400"/>
          </a:xfrm>
        </p:spPr>
        <p:txBody>
          <a:bodyPr anchor="b"/>
          <a:lstStyle>
            <a:lvl1pPr algn="l">
              <a:defRPr sz="6400"/>
            </a:lvl1pPr>
          </a:lstStyle>
          <a:p>
            <a:r>
              <a:rPr lang="en-US"/>
              <a:t>Click to edit Master title style</a:t>
            </a:r>
            <a:endParaRPr lang="en-US" dirty="0"/>
          </a:p>
        </p:txBody>
      </p:sp>
      <p:sp>
        <p:nvSpPr>
          <p:cNvPr id="3" name="Content Placeholder 2"/>
          <p:cNvSpPr>
            <a:spLocks noGrp="1"/>
          </p:cNvSpPr>
          <p:nvPr>
            <p:ph idx="1"/>
          </p:nvPr>
        </p:nvSpPr>
        <p:spPr>
          <a:xfrm>
            <a:off x="9991164" y="1493519"/>
            <a:ext cx="13021236" cy="1094385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371600" y="6248399"/>
            <a:ext cx="8229600" cy="6188970"/>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p:cNvSpPr>
            <a:spLocks noGrp="1"/>
          </p:cNvSpPr>
          <p:nvPr>
            <p:ph type="dt" sz="half" idx="10"/>
          </p:nvPr>
        </p:nvSpPr>
        <p:spPr/>
        <p:txBody>
          <a:bodyPr/>
          <a:lstStyle/>
          <a:p>
            <a:fld id="{902E485C-2821-468B-90BF-23B007F924C0}" type="datetime1">
              <a:rPr lang="en-US" smtClean="0"/>
              <a:t>4/8/2019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2911932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0" y="3048000"/>
            <a:ext cx="13746480" cy="3200400"/>
          </a:xfrm>
        </p:spPr>
        <p:txBody>
          <a:bodyPr anchor="b"/>
          <a:lstStyle>
            <a:lvl1pPr algn="l">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5722476" y="1502483"/>
            <a:ext cx="7289924" cy="10934886"/>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371600" y="6248399"/>
            <a:ext cx="13746480" cy="6188970"/>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Edit Master text styles</a:t>
            </a:r>
          </a:p>
        </p:txBody>
      </p:sp>
      <p:sp>
        <p:nvSpPr>
          <p:cNvPr id="5" name="Date Placeholder 4"/>
          <p:cNvSpPr>
            <a:spLocks noGrp="1"/>
          </p:cNvSpPr>
          <p:nvPr>
            <p:ph type="dt" sz="half" idx="10"/>
          </p:nvPr>
        </p:nvSpPr>
        <p:spPr/>
        <p:txBody>
          <a:bodyPr/>
          <a:lstStyle/>
          <a:p>
            <a:fld id="{7B7221D6-6440-4A89-9871-8E6DFD063235}" type="datetime1">
              <a:rPr lang="en-US" smtClean="0"/>
              <a:t>4/8/2019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CB4B4D-7CA3-9044-876B-883B54F8677D}" type="slidenum">
              <a:rPr lang="en-GB" smtClean="0"/>
              <a:t>‹#›</a:t>
            </a:fld>
            <a:endParaRPr lang="en-GB"/>
          </a:p>
        </p:txBody>
      </p:sp>
    </p:spTree>
    <p:extLst>
      <p:ext uri="{BB962C8B-B14F-4D97-AF65-F5344CB8AC3E}">
        <p14:creationId xmlns:p14="http://schemas.microsoft.com/office/powerpoint/2010/main" val="3325747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2" Type="http://schemas.openxmlformats.org/officeDocument/2006/relationships/slideLayout" Target="../slideLayouts/slideLayout21.xml"/><Relationship Id="rId16" Type="http://schemas.microsoft.com/office/2007/relationships/hdphoto" Target="../media/hdphoto1.wdp"/><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image" Target="../media/image3.png"/><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0" y="0"/>
            <a:ext cx="24384000" cy="2882900"/>
          </a:xfrm>
          <a:prstGeom prst="rect">
            <a:avLst/>
          </a:prstGeom>
        </p:spPr>
      </p:pic>
      <p:sp>
        <p:nvSpPr>
          <p:cNvPr id="2" name="Title Placeholder 1"/>
          <p:cNvSpPr>
            <a:spLocks noGrp="1"/>
          </p:cNvSpPr>
          <p:nvPr>
            <p:ph type="title"/>
          </p:nvPr>
        </p:nvSpPr>
        <p:spPr>
          <a:xfrm>
            <a:off x="5791200" y="1528746"/>
            <a:ext cx="17221200" cy="258605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4389121"/>
            <a:ext cx="21640800" cy="804825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7190720" y="12712701"/>
            <a:ext cx="5821680" cy="730250"/>
          </a:xfrm>
          <a:prstGeom prst="rect">
            <a:avLst/>
          </a:prstGeom>
        </p:spPr>
        <p:txBody>
          <a:bodyPr vert="horz" lIns="91440" tIns="45720" rIns="91440" bIns="45720" rtlCol="0" anchor="ctr"/>
          <a:lstStyle>
            <a:lvl1pPr algn="r">
              <a:defRPr sz="2100">
                <a:solidFill>
                  <a:schemeClr val="tx1">
                    <a:tint val="75000"/>
                  </a:schemeClr>
                </a:solidFill>
              </a:defRPr>
            </a:lvl1pPr>
          </a:lstStyle>
          <a:p>
            <a:fld id="{8CEF50DC-DD05-46CF-ABCB-84EEBEDFDD49}" type="datetime1">
              <a:rPr lang="en-US" smtClean="0"/>
              <a:t>4/8/2019</a:t>
            </a:fld>
            <a:endParaRPr lang="en-US" dirty="0"/>
          </a:p>
        </p:txBody>
      </p:sp>
      <p:sp>
        <p:nvSpPr>
          <p:cNvPr id="5" name="Footer Placeholder 4"/>
          <p:cNvSpPr>
            <a:spLocks noGrp="1"/>
          </p:cNvSpPr>
          <p:nvPr>
            <p:ph type="ftr" sz="quarter" idx="3"/>
          </p:nvPr>
        </p:nvSpPr>
        <p:spPr>
          <a:xfrm>
            <a:off x="1371600" y="12711691"/>
            <a:ext cx="15544800" cy="730250"/>
          </a:xfrm>
          <a:prstGeom prst="rect">
            <a:avLst/>
          </a:prstGeom>
        </p:spPr>
        <p:txBody>
          <a:bodyPr vert="horz" lIns="91440" tIns="45720" rIns="91440" bIns="45720" rtlCol="0" anchor="ctr"/>
          <a:lstStyle>
            <a:lvl1pPr algn="l">
              <a:defRPr sz="21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7526000" y="762001"/>
            <a:ext cx="5486400" cy="730250"/>
          </a:xfrm>
          <a:prstGeom prst="rect">
            <a:avLst/>
          </a:prstGeom>
        </p:spPr>
        <p:txBody>
          <a:bodyPr vert="horz" lIns="91440" tIns="45720" rIns="91440" bIns="45720" rtlCol="0" anchor="ctr"/>
          <a:lstStyle>
            <a:lvl1pPr algn="r">
              <a:defRPr sz="2100">
                <a:solidFill>
                  <a:schemeClr val="tx1">
                    <a:tint val="75000"/>
                  </a:schemeClr>
                </a:solidFill>
              </a:defRPr>
            </a:lvl1pPr>
          </a:lstStyle>
          <a:p>
            <a:fld id="{86CB4B4D-7CA3-9044-876B-883B54F8677D}" type="slidenum">
              <a:rPr lang="en-GB" smtClean="0"/>
              <a:t>‹#›</a:t>
            </a:fld>
            <a:endParaRPr lang="en-GB"/>
          </a:p>
        </p:txBody>
      </p:sp>
    </p:spTree>
    <p:extLst>
      <p:ext uri="{BB962C8B-B14F-4D97-AF65-F5344CB8AC3E}">
        <p14:creationId xmlns:p14="http://schemas.microsoft.com/office/powerpoint/2010/main" val="3511011149"/>
      </p:ext>
    </p:extLst>
  </p:cSld>
  <p:clrMap bg1="dk1" tx1="lt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6" r:id="rId18"/>
    <p:sldLayoutId id="2147483687" r:id="rId19"/>
  </p:sldLayoutIdLst>
  <p:hf sldNum="0" hdr="0" ftr="0" dt="0"/>
  <p:txStyles>
    <p:titleStyle>
      <a:lvl1pPr algn="r" defTabSz="1828800" rtl="0" eaLnBrk="1" latinLnBrk="0" hangingPunct="1">
        <a:lnSpc>
          <a:spcPct val="90000"/>
        </a:lnSpc>
        <a:spcBef>
          <a:spcPct val="0"/>
        </a:spcBef>
        <a:buNone/>
        <a:defRPr sz="8000" kern="1200" cap="all" baseline="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44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extLst>
              <a:ext uri="{BEBA8EAE-BF5A-486C-A8C5-ECC9F3942E4B}">
                <a14:imgProps xmlns:a14="http://schemas.microsoft.com/office/drawing/2010/main">
                  <a14:imgLayer r:embed="rId16">
                    <a14:imgEffect>
                      <a14:brightnessContrast bright="-50000"/>
                    </a14:imgEffect>
                  </a14:imgLayer>
                </a14:imgProps>
              </a:ext>
            </a:extLst>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BD7AA3E-6E6A-44A7-BC1F-31208C1C4763}"/>
              </a:ext>
            </a:extLst>
          </p:cNvPr>
          <p:cNvSpPr>
            <a:spLocks noGrp="1"/>
          </p:cNvSpPr>
          <p:nvPr>
            <p:ph type="title"/>
          </p:nvPr>
        </p:nvSpPr>
        <p:spPr>
          <a:xfrm>
            <a:off x="1676400" y="1400250"/>
            <a:ext cx="21031200" cy="1311128"/>
          </a:xfrm>
          <a:prstGeom prst="rect">
            <a:avLst/>
          </a:prstGeom>
          <a:solidFill>
            <a:schemeClr val="tx1">
              <a:alpha val="75000"/>
            </a:schemeClr>
          </a:solidFill>
        </p:spPr>
        <p:txBody>
          <a:bodyPr vert="horz" lIns="91440" tIns="45720" rIns="91440" bIns="45720" rtlCol="0" anchor="ctr">
            <a:sp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847E9CB8-DF9C-48A9-8C6E-1188DA554E6C}"/>
              </a:ext>
            </a:extLst>
          </p:cNvPr>
          <p:cNvSpPr>
            <a:spLocks noGrp="1"/>
          </p:cNvSpPr>
          <p:nvPr>
            <p:ph type="body" idx="1"/>
          </p:nvPr>
        </p:nvSpPr>
        <p:spPr>
          <a:xfrm>
            <a:off x="1676400" y="3651251"/>
            <a:ext cx="21031200" cy="4049314"/>
          </a:xfrm>
          <a:prstGeom prst="rect">
            <a:avLst/>
          </a:prstGeom>
          <a:solidFill>
            <a:schemeClr val="tx1">
              <a:alpha val="75000"/>
            </a:schemeClr>
          </a:solidFill>
        </p:spPr>
        <p:txBody>
          <a:bodyPr vert="horz" lIns="91440" tIns="45720" rIns="91440" bIns="4572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D6DF68BD-20E4-4493-9070-C014D52A85A5}"/>
              </a:ext>
            </a:extLst>
          </p:cNvPr>
          <p:cNvSpPr>
            <a:spLocks noGrp="1"/>
          </p:cNvSpPr>
          <p:nvPr>
            <p:ph type="dt" sz="half" idx="2"/>
          </p:nvPr>
        </p:nvSpPr>
        <p:spPr>
          <a:xfrm>
            <a:off x="1676400" y="12846993"/>
            <a:ext cx="5486400" cy="461665"/>
          </a:xfrm>
          <a:prstGeom prst="rect">
            <a:avLst/>
          </a:prstGeom>
          <a:solidFill>
            <a:schemeClr val="tx1">
              <a:alpha val="75000"/>
            </a:schemeClr>
          </a:solidFill>
        </p:spPr>
        <p:txBody>
          <a:bodyPr vert="horz" lIns="91440" tIns="45720" rIns="91440" bIns="45720" rtlCol="0" anchor="ctr">
            <a:spAutoFit/>
          </a:bodyPr>
          <a:lstStyle>
            <a:lvl1pPr algn="l">
              <a:defRPr sz="2400">
                <a:solidFill>
                  <a:schemeClr val="bg1"/>
                </a:solidFill>
              </a:defRPr>
            </a:lvl1pPr>
          </a:lstStyle>
          <a:p>
            <a:fld id="{2063EBC7-81FE-4A97-8957-EAF8B3512B39}" type="datetime1">
              <a:rPr lang="en-GB" smtClean="0"/>
              <a:t>08/04/2019</a:t>
            </a:fld>
            <a:endParaRPr lang="en-GB"/>
          </a:p>
        </p:txBody>
      </p:sp>
      <p:sp>
        <p:nvSpPr>
          <p:cNvPr id="5" name="Footer Placeholder 4">
            <a:extLst>
              <a:ext uri="{FF2B5EF4-FFF2-40B4-BE49-F238E27FC236}">
                <a16:creationId xmlns:a16="http://schemas.microsoft.com/office/drawing/2014/main" id="{EB0C0C80-B684-47C6-B0B0-F1AEBCA42896}"/>
              </a:ext>
            </a:extLst>
          </p:cNvPr>
          <p:cNvSpPr>
            <a:spLocks noGrp="1"/>
          </p:cNvSpPr>
          <p:nvPr>
            <p:ph type="ftr" sz="quarter" idx="3"/>
          </p:nvPr>
        </p:nvSpPr>
        <p:spPr>
          <a:xfrm>
            <a:off x="8077200" y="12846993"/>
            <a:ext cx="8229600" cy="461665"/>
          </a:xfrm>
          <a:prstGeom prst="rect">
            <a:avLst/>
          </a:prstGeom>
          <a:solidFill>
            <a:schemeClr val="tx1">
              <a:alpha val="75000"/>
            </a:schemeClr>
          </a:solidFill>
        </p:spPr>
        <p:txBody>
          <a:bodyPr vert="horz" lIns="91440" tIns="45720" rIns="91440" bIns="45720" rtlCol="0" anchor="ctr">
            <a:spAutoFit/>
          </a:bodyPr>
          <a:lstStyle>
            <a:lvl1pPr algn="ctr">
              <a:defRPr sz="2400">
                <a:solidFill>
                  <a:schemeClr val="bg1"/>
                </a:solidFill>
              </a:defRPr>
            </a:lvl1pPr>
          </a:lstStyle>
          <a:p>
            <a:r>
              <a:rPr lang="en-GB"/>
              <a:t>Andrew W. Rose</a:t>
            </a:r>
          </a:p>
        </p:txBody>
      </p:sp>
      <p:sp>
        <p:nvSpPr>
          <p:cNvPr id="6" name="Slide Number Placeholder 5">
            <a:extLst>
              <a:ext uri="{FF2B5EF4-FFF2-40B4-BE49-F238E27FC236}">
                <a16:creationId xmlns:a16="http://schemas.microsoft.com/office/drawing/2014/main" id="{74B181AC-C56B-4C4A-BD66-F93B781A602F}"/>
              </a:ext>
            </a:extLst>
          </p:cNvPr>
          <p:cNvSpPr>
            <a:spLocks noGrp="1"/>
          </p:cNvSpPr>
          <p:nvPr>
            <p:ph type="sldNum" sz="quarter" idx="4"/>
          </p:nvPr>
        </p:nvSpPr>
        <p:spPr>
          <a:xfrm>
            <a:off x="17221200" y="12846993"/>
            <a:ext cx="5486400" cy="461665"/>
          </a:xfrm>
          <a:prstGeom prst="rect">
            <a:avLst/>
          </a:prstGeom>
          <a:solidFill>
            <a:schemeClr val="tx1">
              <a:alpha val="75000"/>
            </a:schemeClr>
          </a:solidFill>
        </p:spPr>
        <p:txBody>
          <a:bodyPr vert="horz" lIns="91440" tIns="45720" rIns="91440" bIns="45720" rtlCol="0" anchor="ctr">
            <a:spAutoFit/>
          </a:bodyPr>
          <a:lstStyle>
            <a:lvl1pPr algn="r">
              <a:defRPr sz="2400">
                <a:solidFill>
                  <a:schemeClr val="bg1"/>
                </a:solidFill>
              </a:defRPr>
            </a:lvl1pPr>
          </a:lstStyle>
          <a:p>
            <a:fld id="{11D2B624-8CF9-40EA-8636-AF33AF97FD44}" type="slidenum">
              <a:rPr lang="en-GB" smtClean="0"/>
              <a:t>‹#›</a:t>
            </a:fld>
            <a:endParaRPr lang="en-GB"/>
          </a:p>
        </p:txBody>
      </p:sp>
    </p:spTree>
    <p:extLst>
      <p:ext uri="{BB962C8B-B14F-4D97-AF65-F5344CB8AC3E}">
        <p14:creationId xmlns:p14="http://schemas.microsoft.com/office/powerpoint/2010/main" val="2124815870"/>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hf sldNum="0" hdr="0" ftr="0" dt="0"/>
  <p:txStyles>
    <p:titleStyle>
      <a:lvl1pPr algn="l" defTabSz="1828800" rtl="0" eaLnBrk="1" latinLnBrk="0" hangingPunct="1">
        <a:lnSpc>
          <a:spcPct val="90000"/>
        </a:lnSpc>
        <a:spcBef>
          <a:spcPct val="0"/>
        </a:spcBef>
        <a:buNone/>
        <a:defRPr sz="8800" kern="1200">
          <a:solidFill>
            <a:schemeClr val="bg1"/>
          </a:solidFill>
          <a:latin typeface="+mj-lt"/>
          <a:ea typeface="+mj-ea"/>
          <a:cs typeface="+mj-cs"/>
        </a:defRPr>
      </a:lvl1pPr>
    </p:titleStyle>
    <p:bodyStyle>
      <a:lvl1pPr marL="457200" indent="-457200" algn="l" defTabSz="1828800" rtl="0" eaLnBrk="1" latinLnBrk="0" hangingPunct="1">
        <a:lnSpc>
          <a:spcPct val="110000"/>
        </a:lnSpc>
        <a:spcBef>
          <a:spcPts val="2000"/>
        </a:spcBef>
        <a:buFont typeface="Arial" panose="020B0604020202020204" pitchFamily="34" charset="0"/>
        <a:buChar char="•"/>
        <a:defRPr sz="4000" kern="1200">
          <a:solidFill>
            <a:schemeClr val="bg1"/>
          </a:solidFill>
          <a:latin typeface="+mn-lt"/>
          <a:ea typeface="+mn-ea"/>
          <a:cs typeface="+mn-cs"/>
        </a:defRPr>
      </a:lvl1pPr>
      <a:lvl2pPr marL="1371600" indent="-457200" algn="l" defTabSz="1828800" rtl="0" eaLnBrk="1" latinLnBrk="0" hangingPunct="1">
        <a:lnSpc>
          <a:spcPct val="110000"/>
        </a:lnSpc>
        <a:spcBef>
          <a:spcPts val="1000"/>
        </a:spcBef>
        <a:buFont typeface="Arial" panose="020B0604020202020204" pitchFamily="34" charset="0"/>
        <a:buChar char="•"/>
        <a:defRPr sz="4000" kern="1200">
          <a:solidFill>
            <a:schemeClr val="bg1"/>
          </a:solidFill>
          <a:latin typeface="+mn-lt"/>
          <a:ea typeface="+mn-ea"/>
          <a:cs typeface="+mn-cs"/>
        </a:defRPr>
      </a:lvl2pPr>
      <a:lvl3pPr marL="2286000" indent="-457200" algn="l" defTabSz="1828800" rtl="0" eaLnBrk="1" latinLnBrk="0" hangingPunct="1">
        <a:lnSpc>
          <a:spcPct val="110000"/>
        </a:lnSpc>
        <a:spcBef>
          <a:spcPts val="1000"/>
        </a:spcBef>
        <a:buFont typeface="Arial" panose="020B0604020202020204" pitchFamily="34" charset="0"/>
        <a:buChar char="•"/>
        <a:defRPr sz="4000" kern="1200">
          <a:solidFill>
            <a:schemeClr val="bg1"/>
          </a:solidFill>
          <a:latin typeface="+mn-lt"/>
          <a:ea typeface="+mn-ea"/>
          <a:cs typeface="+mn-cs"/>
        </a:defRPr>
      </a:lvl3pPr>
      <a:lvl4pPr marL="3200400" indent="-457200" algn="l" defTabSz="1828800" rtl="0" eaLnBrk="1" latinLnBrk="0" hangingPunct="1">
        <a:lnSpc>
          <a:spcPct val="110000"/>
        </a:lnSpc>
        <a:spcBef>
          <a:spcPts val="1000"/>
        </a:spcBef>
        <a:buFont typeface="Arial" panose="020B0604020202020204" pitchFamily="34" charset="0"/>
        <a:buChar char="•"/>
        <a:defRPr sz="4000" kern="1200">
          <a:solidFill>
            <a:schemeClr val="bg1"/>
          </a:solidFill>
          <a:latin typeface="+mn-lt"/>
          <a:ea typeface="+mn-ea"/>
          <a:cs typeface="+mn-cs"/>
        </a:defRPr>
      </a:lvl4pPr>
      <a:lvl5pPr marL="4114800" indent="-457200" algn="l" defTabSz="1828800" rtl="0" eaLnBrk="1" latinLnBrk="0" hangingPunct="1">
        <a:lnSpc>
          <a:spcPct val="110000"/>
        </a:lnSpc>
        <a:spcBef>
          <a:spcPts val="1000"/>
        </a:spcBef>
        <a:buFont typeface="Arial" panose="020B0604020202020204" pitchFamily="34" charset="0"/>
        <a:buChar char="•"/>
        <a:defRPr sz="4000" kern="1200">
          <a:solidFill>
            <a:schemeClr val="bg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awr01@imperial.ac.uk"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gif"/></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3.gif"/></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gif"/></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3.gif"/></Relationships>
</file>

<file path=ppt/slides/_rels/slide3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0.png"/><Relationship Id="rId1" Type="http://schemas.openxmlformats.org/officeDocument/2006/relationships/slideLayout" Target="../slideLayouts/slideLayout2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330.png"/><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37.png"/><Relationship Id="rId7" Type="http://schemas.openxmlformats.org/officeDocument/2006/relationships/image" Target="../media/image40.png"/><Relationship Id="rId2" Type="http://schemas.openxmlformats.org/officeDocument/2006/relationships/image" Target="../media/image36.png"/><Relationship Id="rId1" Type="http://schemas.openxmlformats.org/officeDocument/2006/relationships/slideLayout" Target="../slideLayouts/slideLayout23.xml"/><Relationship Id="rId6" Type="http://schemas.openxmlformats.org/officeDocument/2006/relationships/image" Target="../media/image31.svg"/><Relationship Id="rId5" Type="http://schemas.openxmlformats.org/officeDocument/2006/relationships/image" Target="../media/image39.png"/><Relationship Id="rId4" Type="http://schemas.openxmlformats.org/officeDocument/2006/relationships/image" Target="../media/image38.png"/></Relationships>
</file>

<file path=ppt/slides/_rels/slide5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xml"/><Relationship Id="rId1" Type="http://schemas.openxmlformats.org/officeDocument/2006/relationships/slideLayout" Target="../slideLayouts/slideLayout21.xml"/><Relationship Id="rId4" Type="http://schemas.openxmlformats.org/officeDocument/2006/relationships/image" Target="../media/image42.tiff"/></Relationships>
</file>

<file path=ppt/slides/_rels/slide5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21.xml"/><Relationship Id="rId6" Type="http://schemas.openxmlformats.org/officeDocument/2006/relationships/image" Target="../media/image45.svg"/><Relationship Id="rId5" Type="http://schemas.openxmlformats.org/officeDocument/2006/relationships/image" Target="../media/image46.png"/><Relationship Id="rId4" Type="http://schemas.openxmlformats.org/officeDocument/2006/relationships/image" Target="../media/image43.svg"/></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tiff"/><Relationship Id="rId1" Type="http://schemas.openxmlformats.org/officeDocument/2006/relationships/slideLayout" Target="../slideLayouts/slideLayout21.xml"/><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svg"/></Relationships>
</file>

<file path=ppt/slides/_rels/slide56.xml.rels><?xml version="1.0" encoding="UTF-8" standalone="yes"?>
<Relationships xmlns="http://schemas.openxmlformats.org/package/2006/relationships"><Relationship Id="rId3" Type="http://schemas.openxmlformats.org/officeDocument/2006/relationships/image" Target="../media/image52.svg"/><Relationship Id="rId7" Type="http://schemas.openxmlformats.org/officeDocument/2006/relationships/image" Target="../media/image56.svg"/><Relationship Id="rId2" Type="http://schemas.openxmlformats.org/officeDocument/2006/relationships/image" Target="../media/image50.png"/><Relationship Id="rId1" Type="http://schemas.openxmlformats.org/officeDocument/2006/relationships/slideLayout" Target="../slideLayouts/slideLayout21.xml"/><Relationship Id="rId6" Type="http://schemas.openxmlformats.org/officeDocument/2006/relationships/image" Target="../media/image52.png"/><Relationship Id="rId5" Type="http://schemas.openxmlformats.org/officeDocument/2006/relationships/image" Target="../media/image54.svg"/><Relationship Id="rId4" Type="http://schemas.openxmlformats.org/officeDocument/2006/relationships/image" Target="../media/image51.png"/></Relationships>
</file>

<file path=ppt/slides/_rels/slide57.xml.rels><?xml version="1.0" encoding="UTF-8" standalone="yes"?>
<Relationships xmlns="http://schemas.openxmlformats.org/package/2006/relationships"><Relationship Id="rId3" Type="http://schemas.openxmlformats.org/officeDocument/2006/relationships/image" Target="../media/image58.svg"/><Relationship Id="rId2" Type="http://schemas.openxmlformats.org/officeDocument/2006/relationships/image" Target="../media/image53.png"/><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3" Type="http://schemas.openxmlformats.org/officeDocument/2006/relationships/image" Target="../media/image60.svg"/><Relationship Id="rId2" Type="http://schemas.openxmlformats.org/officeDocument/2006/relationships/image" Target="../media/image54.png"/><Relationship Id="rId1" Type="http://schemas.openxmlformats.org/officeDocument/2006/relationships/slideLayout" Target="../slideLayouts/slideLayout21.xml"/><Relationship Id="rId4" Type="http://schemas.openxmlformats.org/officeDocument/2006/relationships/image" Target="../media/image55.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3.svg"/><Relationship Id="rId2" Type="http://schemas.openxmlformats.org/officeDocument/2006/relationships/image" Target="../media/image56.png"/><Relationship Id="rId1" Type="http://schemas.openxmlformats.org/officeDocument/2006/relationships/slideLayout" Target="../slideLayouts/slideLayout21.xml"/></Relationships>
</file>

<file path=ppt/slides/_rels/slide6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1.xml"/></Relationships>
</file>

<file path=ppt/slides/_rels/slide6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1.xml"/><Relationship Id="rId4" Type="http://schemas.openxmlformats.org/officeDocument/2006/relationships/image" Target="../media/image67.sv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1.xml"/></Relationships>
</file>

<file path=ppt/slides/_rels/slide6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1.xml"/><Relationship Id="rId4" Type="http://schemas.openxmlformats.org/officeDocument/2006/relationships/image" Target="../media/image65.png"/></Relationships>
</file>

<file path=ppt/slides/_rels/slide68.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Trigger Architectures and Hardware"/>
          <p:cNvSpPr txBox="1">
            <a:spLocks noGrp="1"/>
          </p:cNvSpPr>
          <p:nvPr>
            <p:ph type="ctrTitle"/>
          </p:nvPr>
        </p:nvSpPr>
        <p:spPr>
          <a:xfrm>
            <a:off x="2801256" y="2612571"/>
            <a:ext cx="18897600" cy="4644431"/>
          </a:xfrm>
          <a:prstGeom prst="rect">
            <a:avLst/>
          </a:prstGeom>
        </p:spPr>
        <p:txBody>
          <a:bodyPr>
            <a:normAutofit fontScale="90000"/>
          </a:bodyPr>
          <a:lstStyle/>
          <a:p>
            <a:pPr algn="ctr">
              <a:lnSpc>
                <a:spcPct val="100000"/>
              </a:lnSpc>
            </a:pPr>
            <a:r>
              <a:rPr lang="en-GB" sz="8900" dirty="0" smtClean="0"/>
              <a:t>The ongoing evolution of </a:t>
            </a:r>
            <a:r>
              <a:rPr lang="en-GB" sz="14400" dirty="0" smtClean="0"/>
              <a:t>Trigger Electronics</a:t>
            </a:r>
            <a:r>
              <a:rPr lang="en-GB" dirty="0" smtClean="0"/>
              <a:t/>
            </a:r>
            <a:br>
              <a:rPr lang="en-GB" dirty="0" smtClean="0"/>
            </a:br>
            <a:r>
              <a:rPr lang="en-GB" sz="8900" dirty="0" smtClean="0"/>
              <a:t>AT CMS</a:t>
            </a:r>
            <a:endParaRPr sz="8900" dirty="0"/>
          </a:p>
        </p:txBody>
      </p:sp>
      <p:sp>
        <p:nvSpPr>
          <p:cNvPr id="256" name="ISOTDAQ 2017…"/>
          <p:cNvSpPr txBox="1">
            <a:spLocks noGrp="1"/>
          </p:cNvSpPr>
          <p:nvPr>
            <p:ph type="subTitle" idx="1"/>
          </p:nvPr>
        </p:nvSpPr>
        <p:spPr>
          <a:xfrm>
            <a:off x="2743200" y="7815946"/>
            <a:ext cx="18897600" cy="3490684"/>
          </a:xfrm>
          <a:prstGeom prst="rect">
            <a:avLst/>
          </a:prstGeom>
        </p:spPr>
        <p:txBody>
          <a:bodyPr anchor="ctr">
            <a:normAutofit/>
          </a:bodyPr>
          <a:lstStyle/>
          <a:p>
            <a:pPr algn="ctr"/>
            <a:r>
              <a:rPr dirty="0" smtClean="0"/>
              <a:t>I</a:t>
            </a:r>
            <a:r>
              <a:rPr lang="en-GB" dirty="0" smtClean="0"/>
              <a:t>OP</a:t>
            </a:r>
            <a:r>
              <a:rPr dirty="0" smtClean="0"/>
              <a:t> </a:t>
            </a:r>
            <a:r>
              <a:rPr dirty="0"/>
              <a:t>201</a:t>
            </a:r>
            <a:r>
              <a:rPr lang="en-GB" dirty="0"/>
              <a:t>9 – Imperial College London</a:t>
            </a:r>
          </a:p>
          <a:p>
            <a:pPr algn="ctr"/>
            <a:endParaRPr lang="en-GB" dirty="0"/>
          </a:p>
          <a:p>
            <a:pPr algn="ctr"/>
            <a:r>
              <a:rPr lang="en-GB" dirty="0"/>
              <a:t>Andrew W. Rose, </a:t>
            </a:r>
            <a:r>
              <a:rPr lang="en-GB" dirty="0" smtClean="0"/>
              <a:t>Imperial College London</a:t>
            </a:r>
          </a:p>
          <a:p>
            <a:pPr algn="ctr"/>
            <a:r>
              <a:rPr lang="en-GB" dirty="0" smtClean="0">
                <a:hlinkClick r:id="rId2"/>
              </a:rPr>
              <a:t>awr01@imperial.ac.uk</a:t>
            </a:r>
            <a:endParaRPr dirty="0"/>
          </a:p>
        </p:txBody>
      </p:sp>
      <p:pic>
        <p:nvPicPr>
          <p:cNvPr id="1026" name="Picture 2" descr="Image result for imperial colleg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004" y="58056"/>
            <a:ext cx="4256768" cy="112072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earliest trigger</a:t>
            </a:r>
          </a:p>
        </p:txBody>
      </p:sp>
      <p:sp>
        <p:nvSpPr>
          <p:cNvPr id="4" name="Content Placeholder 3"/>
          <p:cNvSpPr>
            <a:spLocks noGrp="1"/>
          </p:cNvSpPr>
          <p:nvPr>
            <p:ph sz="half" idx="1"/>
          </p:nvPr>
        </p:nvSpPr>
        <p:spPr>
          <a:xfrm>
            <a:off x="1371600" y="4389119"/>
            <a:ext cx="10972800" cy="8048250"/>
          </a:xfrm>
        </p:spPr>
        <p:txBody>
          <a:bodyPr>
            <a:noAutofit/>
          </a:bodyPr>
          <a:lstStyle/>
          <a:p>
            <a:pPr>
              <a:lnSpc>
                <a:spcPct val="150000"/>
              </a:lnSpc>
            </a:pPr>
            <a:r>
              <a:rPr lang="en-GB" sz="4000" dirty="0"/>
              <a:t>Cloud-chamber images recorded on film</a:t>
            </a:r>
          </a:p>
          <a:p>
            <a:pPr>
              <a:lnSpc>
                <a:spcPct val="150000"/>
              </a:lnSpc>
            </a:pPr>
            <a:r>
              <a:rPr lang="en-GB" sz="4000" dirty="0"/>
              <a:t>Need some way to trigger the </a:t>
            </a:r>
            <a:r>
              <a:rPr lang="en-GB" sz="4000" dirty="0" smtClean="0"/>
              <a:t>camera</a:t>
            </a:r>
          </a:p>
          <a:p>
            <a:pPr>
              <a:lnSpc>
                <a:spcPct val="150000"/>
              </a:lnSpc>
            </a:pPr>
            <a:r>
              <a:rPr lang="en-GB" sz="4000" dirty="0" smtClean="0"/>
              <a:t>Not the best trigger system</a:t>
            </a:r>
          </a:p>
          <a:p>
            <a:pPr lvl="1">
              <a:lnSpc>
                <a:spcPct val="150000"/>
              </a:lnSpc>
            </a:pPr>
            <a:r>
              <a:rPr lang="en-GB" sz="2400" dirty="0" smtClean="0"/>
              <a:t>High efficiency</a:t>
            </a:r>
          </a:p>
          <a:p>
            <a:pPr lvl="1">
              <a:lnSpc>
                <a:spcPct val="150000"/>
              </a:lnSpc>
            </a:pPr>
            <a:r>
              <a:rPr lang="en-GB" sz="2400" dirty="0" smtClean="0"/>
              <a:t>Large rate reduction</a:t>
            </a:r>
          </a:p>
          <a:p>
            <a:pPr lvl="1">
              <a:lnSpc>
                <a:spcPct val="150000"/>
              </a:lnSpc>
            </a:pPr>
            <a:r>
              <a:rPr lang="en-GB" sz="2400" dirty="0" smtClean="0"/>
              <a:t>Robust</a:t>
            </a:r>
          </a:p>
          <a:p>
            <a:pPr lvl="1">
              <a:lnSpc>
                <a:spcPct val="150000"/>
              </a:lnSpc>
            </a:pPr>
            <a:r>
              <a:rPr lang="en-GB" sz="2400" dirty="0" smtClean="0"/>
              <a:t>Highly flexible</a:t>
            </a:r>
            <a:endParaRPr lang="en-GB" sz="2400" dirty="0"/>
          </a:p>
          <a:p>
            <a:pPr lvl="1">
              <a:lnSpc>
                <a:spcPct val="150000"/>
              </a:lnSpc>
            </a:pPr>
            <a:r>
              <a:rPr lang="en-GB" sz="2400" dirty="0" smtClean="0"/>
              <a:t>Affordable</a:t>
            </a:r>
            <a:endParaRPr lang="en-GB" sz="2400" dirty="0"/>
          </a:p>
          <a:p>
            <a:pPr>
              <a:lnSpc>
                <a:spcPct val="150000"/>
              </a:lnSpc>
            </a:pPr>
            <a:endParaRPr lang="en-GB" sz="4000" dirty="0"/>
          </a:p>
        </p:txBody>
      </p:sp>
      <p:pic>
        <p:nvPicPr>
          <p:cNvPr id="3074" name="Picture 2" descr="Image result for blackett cloud chamber photograph"/>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rcRect b="20186"/>
          <a:stretch/>
        </p:blipFill>
        <p:spPr bwMode="auto">
          <a:xfrm>
            <a:off x="12344400" y="5282532"/>
            <a:ext cx="10668000" cy="576284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elated image"/>
          <p:cNvPicPr>
            <a:picLocks noChangeAspect="1" noChangeArrowheads="1"/>
          </p:cNvPicPr>
          <p:nvPr/>
        </p:nvPicPr>
        <p:blipFill rotWithShape="1">
          <a:blip r:embed="rId3">
            <a:extLst>
              <a:ext uri="{28A0092B-C50C-407E-A947-70E740481C1C}">
                <a14:useLocalDpi xmlns:a14="http://schemas.microsoft.com/office/drawing/2010/main" val="0"/>
              </a:ext>
            </a:extLst>
          </a:blip>
          <a:srcRect l="25251" t="9135" r="10201"/>
          <a:stretch/>
        </p:blipFill>
        <p:spPr bwMode="auto">
          <a:xfrm>
            <a:off x="15791543" y="3454401"/>
            <a:ext cx="5602514" cy="1025434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7576800" y="3773714"/>
            <a:ext cx="3541486" cy="584775"/>
          </a:xfrm>
          <a:prstGeom prst="rect">
            <a:avLst/>
          </a:prstGeom>
          <a:noFill/>
        </p:spPr>
        <p:txBody>
          <a:bodyPr wrap="square" rtlCol="0">
            <a:spAutoFit/>
          </a:bodyPr>
          <a:lstStyle/>
          <a:p>
            <a:r>
              <a:rPr lang="en-GB" sz="3200" dirty="0">
                <a:solidFill>
                  <a:schemeClr val="bg1"/>
                </a:solidFill>
              </a:rPr>
              <a:t>Grad student</a:t>
            </a:r>
          </a:p>
        </p:txBody>
      </p:sp>
      <p:cxnSp>
        <p:nvCxnSpPr>
          <p:cNvPr id="7" name="Straight Arrow Connector 6"/>
          <p:cNvCxnSpPr/>
          <p:nvPr/>
        </p:nvCxnSpPr>
        <p:spPr>
          <a:xfrm>
            <a:off x="18375085" y="4302032"/>
            <a:ext cx="0" cy="937624"/>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0029714" y="5038845"/>
            <a:ext cx="1364343" cy="646331"/>
          </a:xfrm>
          <a:prstGeom prst="rect">
            <a:avLst/>
          </a:prstGeom>
          <a:noFill/>
        </p:spPr>
        <p:txBody>
          <a:bodyPr wrap="square" rtlCol="0">
            <a:spAutoFit/>
          </a:bodyPr>
          <a:lstStyle/>
          <a:p>
            <a:r>
              <a:rPr lang="en-GB" baseline="30000" dirty="0">
                <a:solidFill>
                  <a:schemeClr val="bg1"/>
                </a:solidFill>
              </a:rPr>
              <a:t>†</a:t>
            </a:r>
            <a:r>
              <a:rPr lang="en-GB" dirty="0">
                <a:solidFill>
                  <a:schemeClr val="bg1"/>
                </a:solidFill>
              </a:rPr>
              <a:t>Artist’s impression</a:t>
            </a:r>
          </a:p>
        </p:txBody>
      </p:sp>
      <p:sp>
        <p:nvSpPr>
          <p:cNvPr id="6" name="Right Brace 5"/>
          <p:cNvSpPr/>
          <p:nvPr/>
        </p:nvSpPr>
        <p:spPr>
          <a:xfrm>
            <a:off x="5863769" y="7982857"/>
            <a:ext cx="348343" cy="2380343"/>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GB">
              <a:solidFill>
                <a:schemeClr val="accent2"/>
              </a:solidFill>
            </a:endParaRPr>
          </a:p>
        </p:txBody>
      </p:sp>
      <p:sp>
        <p:nvSpPr>
          <p:cNvPr id="8" name="TextBox 7"/>
          <p:cNvSpPr txBox="1"/>
          <p:nvPr/>
        </p:nvSpPr>
        <p:spPr>
          <a:xfrm>
            <a:off x="6283935" y="8942195"/>
            <a:ext cx="3796232" cy="461665"/>
          </a:xfrm>
          <a:prstGeom prst="rect">
            <a:avLst/>
          </a:prstGeom>
          <a:noFill/>
        </p:spPr>
        <p:txBody>
          <a:bodyPr wrap="none" rtlCol="0">
            <a:spAutoFit/>
          </a:bodyPr>
          <a:lstStyle/>
          <a:p>
            <a:r>
              <a:rPr lang="en-GB" sz="2400" dirty="0" smtClean="0">
                <a:solidFill>
                  <a:schemeClr val="accent2"/>
                </a:solidFill>
              </a:rPr>
              <a:t>Depends on the student</a:t>
            </a:r>
            <a:endParaRPr lang="en-GB" sz="2400" dirty="0">
              <a:solidFill>
                <a:schemeClr val="accent2"/>
              </a:solidFill>
            </a:endParaRPr>
          </a:p>
        </p:txBody>
      </p:sp>
      <p:sp>
        <p:nvSpPr>
          <p:cNvPr id="11" name="TextBox 10"/>
          <p:cNvSpPr txBox="1"/>
          <p:nvPr/>
        </p:nvSpPr>
        <p:spPr>
          <a:xfrm>
            <a:off x="4798998" y="10363200"/>
            <a:ext cx="788999" cy="1015663"/>
          </a:xfrm>
          <a:prstGeom prst="rect">
            <a:avLst/>
          </a:prstGeom>
          <a:noFill/>
        </p:spPr>
        <p:txBody>
          <a:bodyPr wrap="none" rtlCol="0">
            <a:spAutoFit/>
          </a:bodyPr>
          <a:lstStyle/>
          <a:p>
            <a:r>
              <a:rPr lang="en-GB" sz="6000" dirty="0" smtClean="0">
                <a:solidFill>
                  <a:srgbClr val="92D050"/>
                </a:solidFill>
                <a:sym typeface="Wingdings" panose="05000000000000000000" pitchFamily="2" charset="2"/>
              </a:rPr>
              <a:t></a:t>
            </a:r>
            <a:endParaRPr lang="en-GB" sz="6000" dirty="0">
              <a:solidFill>
                <a:srgbClr val="92D050"/>
              </a:solidFill>
            </a:endParaRPr>
          </a:p>
        </p:txBody>
      </p:sp>
      <p:pic>
        <p:nvPicPr>
          <p:cNvPr id="12" name="Picture 2" descr="Image result for grinning smiley"/>
          <p:cNvPicPr>
            <a:picLocks noChangeAspect="1" noChangeArrowheads="1"/>
          </p:cNvPicPr>
          <p:nvPr/>
        </p:nvPicPr>
        <p:blipFill rotWithShape="1">
          <a:blip r:embed="rId4">
            <a:extLst>
              <a:ext uri="{28A0092B-C50C-407E-A947-70E740481C1C}">
                <a14:useLocalDpi xmlns:a14="http://schemas.microsoft.com/office/drawing/2010/main" val="0"/>
              </a:ext>
            </a:extLst>
          </a:blip>
          <a:srcRect l="10140" t="8034" r="9547" b="9859"/>
          <a:stretch/>
        </p:blipFill>
        <p:spPr bwMode="auto">
          <a:xfrm>
            <a:off x="5238672" y="11502796"/>
            <a:ext cx="1598536" cy="1634218"/>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3668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earliest trigger</a:t>
            </a:r>
          </a:p>
        </p:txBody>
      </p:sp>
      <p:sp>
        <p:nvSpPr>
          <p:cNvPr id="4" name="Content Placeholder 3"/>
          <p:cNvSpPr>
            <a:spLocks noGrp="1"/>
          </p:cNvSpPr>
          <p:nvPr>
            <p:ph sz="half" idx="1"/>
          </p:nvPr>
        </p:nvSpPr>
        <p:spPr>
          <a:xfrm>
            <a:off x="1371599" y="4389119"/>
            <a:ext cx="11103430" cy="8048250"/>
          </a:xfrm>
        </p:spPr>
        <p:txBody>
          <a:bodyPr>
            <a:noAutofit/>
          </a:bodyPr>
          <a:lstStyle/>
          <a:p>
            <a:pPr>
              <a:lnSpc>
                <a:spcPct val="150000"/>
              </a:lnSpc>
            </a:pPr>
            <a:r>
              <a:rPr lang="en-GB" sz="4000" dirty="0" err="1"/>
              <a:t>Blackett</a:t>
            </a:r>
            <a:r>
              <a:rPr lang="en-GB" sz="4000" dirty="0"/>
              <a:t> pioneered a technique to trigger the camera of cloud chambers (and got the Nobel prize for this and other work)</a:t>
            </a:r>
          </a:p>
          <a:p>
            <a:pPr>
              <a:lnSpc>
                <a:spcPct val="150000"/>
              </a:lnSpc>
            </a:pPr>
            <a:r>
              <a:rPr lang="en-GB" sz="4000" dirty="0"/>
              <a:t>Just missed out on discovering the positron in 1932</a:t>
            </a:r>
          </a:p>
          <a:p>
            <a:pPr>
              <a:lnSpc>
                <a:spcPct val="150000"/>
              </a:lnSpc>
            </a:pPr>
            <a:r>
              <a:rPr lang="en-GB" sz="4000" dirty="0"/>
              <a:t>Stevenson and Street used this to confirm the discovery of the muon in 1937</a:t>
            </a:r>
          </a:p>
        </p:txBody>
      </p:sp>
      <p:pic>
        <p:nvPicPr>
          <p:cNvPr id="10" name="Content Placeholder 9"/>
          <p:cNvPicPr>
            <a:picLocks noGrp="1" noChangeAspect="1"/>
          </p:cNvPicPr>
          <p:nvPr>
            <p:ph sz="half" idx="2"/>
          </p:nvPr>
        </p:nvPicPr>
        <p:blipFill rotWithShape="1">
          <a:blip r:embed="rId2"/>
          <a:srcRect l="7576"/>
          <a:stretch/>
        </p:blipFill>
        <p:spPr>
          <a:xfrm>
            <a:off x="13219937" y="4114802"/>
            <a:ext cx="9642640" cy="8597896"/>
          </a:xfrm>
          <a:prstGeom prst="rect">
            <a:avLst/>
          </a:prstGeom>
        </p:spPr>
      </p:pic>
    </p:spTree>
    <p:extLst>
      <p:ext uri="{BB962C8B-B14F-4D97-AF65-F5344CB8AC3E}">
        <p14:creationId xmlns:p14="http://schemas.microsoft.com/office/powerpoint/2010/main" val="3151122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619500"/>
            <a:ext cx="24384000" cy="851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08" name="A simple trigger system"/>
          <p:cNvSpPr txBox="1">
            <a:spLocks noGrp="1"/>
          </p:cNvSpPr>
          <p:nvPr>
            <p:ph type="title"/>
          </p:nvPr>
        </p:nvSpPr>
        <p:spPr>
          <a:xfrm>
            <a:off x="596901" y="1528746"/>
            <a:ext cx="22415500" cy="2586056"/>
          </a:xfrm>
          <a:prstGeom prst="rect">
            <a:avLst/>
          </a:prstGeom>
        </p:spPr>
        <p:txBody>
          <a:bodyPr/>
          <a:lstStyle/>
          <a:p>
            <a:r>
              <a:rPr dirty="0"/>
              <a:t>A </a:t>
            </a:r>
            <a:r>
              <a:rPr lang="en-GB" dirty="0"/>
              <a:t>Simple </a:t>
            </a:r>
            <a:r>
              <a:rPr lang="en-GB" dirty="0" smtClean="0"/>
              <a:t>modern </a:t>
            </a:r>
            <a:r>
              <a:rPr dirty="0" smtClean="0"/>
              <a:t>trigger system</a:t>
            </a:r>
            <a:endParaRPr dirty="0"/>
          </a:p>
        </p:txBody>
      </p:sp>
      <p:sp>
        <p:nvSpPr>
          <p:cNvPr id="409" name="Line"/>
          <p:cNvSpPr/>
          <p:nvPr/>
        </p:nvSpPr>
        <p:spPr>
          <a:xfrm>
            <a:off x="17343253" y="6354665"/>
            <a:ext cx="3236360" cy="37564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542" y="21600"/>
                </a:lnTo>
                <a:lnTo>
                  <a:pt x="21600" y="0"/>
                </a:lnTo>
              </a:path>
            </a:pathLst>
          </a:custGeom>
          <a:ln w="50800">
            <a:solidFill>
              <a:srgbClr val="000000"/>
            </a:solidFill>
            <a:tailEnd type="triangle"/>
          </a:ln>
        </p:spPr>
        <p:txBody>
          <a:bodyPr tIns="91439" bIns="91439"/>
          <a:lstStyle/>
          <a:p>
            <a:pPr>
              <a:defRPr sz="2800">
                <a:latin typeface="+mj-lt"/>
                <a:ea typeface="+mj-ea"/>
                <a:cs typeface="+mj-cs"/>
                <a:sym typeface="Source Sans Pro"/>
              </a:defRPr>
            </a:pPr>
            <a:endParaRPr sz="2400"/>
          </a:p>
        </p:txBody>
      </p:sp>
      <p:sp>
        <p:nvSpPr>
          <p:cNvPr id="410" name="Line"/>
          <p:cNvSpPr/>
          <p:nvPr/>
        </p:nvSpPr>
        <p:spPr>
          <a:xfrm>
            <a:off x="8923133" y="9672955"/>
            <a:ext cx="61164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1" name="Line"/>
          <p:cNvSpPr/>
          <p:nvPr/>
        </p:nvSpPr>
        <p:spPr>
          <a:xfrm>
            <a:off x="9145852" y="9955118"/>
            <a:ext cx="5893762"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2" name="Line"/>
          <p:cNvSpPr/>
          <p:nvPr/>
        </p:nvSpPr>
        <p:spPr>
          <a:xfrm>
            <a:off x="9215233" y="10185717"/>
            <a:ext cx="58243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3" name="Line"/>
          <p:cNvSpPr/>
          <p:nvPr/>
        </p:nvSpPr>
        <p:spPr>
          <a:xfrm>
            <a:off x="9368911" y="10439717"/>
            <a:ext cx="5670703"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cxnSp>
        <p:nvCxnSpPr>
          <p:cNvPr id="418" name="Connection Line"/>
          <p:cNvCxnSpPr>
            <a:stCxn id="471" idx="0"/>
            <a:endCxn id="419" idx="0"/>
          </p:cNvCxnSpPr>
          <p:nvPr/>
        </p:nvCxnSpPr>
        <p:spPr>
          <a:xfrm flipV="1">
            <a:off x="2725533" y="5305821"/>
            <a:ext cx="5892800" cy="1739900"/>
          </a:xfrm>
          <a:prstGeom prst="bentConnector3">
            <a:avLst>
              <a:gd name="adj1" fmla="val 77802"/>
            </a:avLst>
          </a:prstGeom>
          <a:ln w="50800">
            <a:solidFill>
              <a:srgbClr val="000000"/>
            </a:solidFill>
          </a:ln>
        </p:spPr>
      </p:cxnSp>
      <p:cxnSp>
        <p:nvCxnSpPr>
          <p:cNvPr id="420" name="Connection Line"/>
          <p:cNvCxnSpPr>
            <a:stCxn id="472" idx="0"/>
            <a:endCxn id="421" idx="0"/>
          </p:cNvCxnSpPr>
          <p:nvPr/>
        </p:nvCxnSpPr>
        <p:spPr>
          <a:xfrm flipV="1">
            <a:off x="2877933" y="5966221"/>
            <a:ext cx="6045200" cy="1485900"/>
          </a:xfrm>
          <a:prstGeom prst="bentConnector3">
            <a:avLst>
              <a:gd name="adj1" fmla="val 79622"/>
            </a:avLst>
          </a:prstGeom>
          <a:ln w="50800">
            <a:solidFill>
              <a:srgbClr val="000000"/>
            </a:solidFill>
          </a:ln>
        </p:spPr>
      </p:cxnSp>
      <p:cxnSp>
        <p:nvCxnSpPr>
          <p:cNvPr id="422" name="Connection Line"/>
          <p:cNvCxnSpPr>
            <a:stCxn id="473" idx="0"/>
            <a:endCxn id="423" idx="0"/>
          </p:cNvCxnSpPr>
          <p:nvPr/>
        </p:nvCxnSpPr>
        <p:spPr>
          <a:xfrm flipV="1">
            <a:off x="3017633" y="6613921"/>
            <a:ext cx="6197600" cy="1219200"/>
          </a:xfrm>
          <a:prstGeom prst="bentConnector3">
            <a:avLst>
              <a:gd name="adj1" fmla="val 81353"/>
            </a:avLst>
          </a:prstGeom>
          <a:ln w="50800">
            <a:solidFill>
              <a:srgbClr val="000000"/>
            </a:solidFill>
          </a:ln>
        </p:spPr>
      </p:cxnSp>
      <p:cxnSp>
        <p:nvCxnSpPr>
          <p:cNvPr id="424" name="Connection Line"/>
          <p:cNvCxnSpPr>
            <a:stCxn id="474" idx="0"/>
            <a:endCxn id="425" idx="0"/>
          </p:cNvCxnSpPr>
          <p:nvPr/>
        </p:nvCxnSpPr>
        <p:spPr>
          <a:xfrm flipV="1">
            <a:off x="3157333" y="7261621"/>
            <a:ext cx="6350000" cy="977900"/>
          </a:xfrm>
          <a:prstGeom prst="bentConnector3">
            <a:avLst>
              <a:gd name="adj1" fmla="val 82800"/>
            </a:avLst>
          </a:prstGeom>
          <a:ln w="50800">
            <a:solidFill>
              <a:srgbClr val="000000"/>
            </a:solidFill>
          </a:ln>
        </p:spPr>
      </p:cxnSp>
      <p:sp>
        <p:nvSpPr>
          <p:cNvPr id="426" name="start"/>
          <p:cNvSpPr txBox="1"/>
          <p:nvPr/>
        </p:nvSpPr>
        <p:spPr>
          <a:xfrm>
            <a:off x="14888511" y="5800649"/>
            <a:ext cx="1439542"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smtClean="0">
                <a:latin typeface="+mn-lt"/>
              </a:rPr>
              <a:t>Accept</a:t>
            </a:r>
            <a:endParaRPr sz="2400" dirty="0">
              <a:latin typeface="+mn-lt"/>
            </a:endParaRPr>
          </a:p>
        </p:txBody>
      </p:sp>
      <p:pic>
        <p:nvPicPr>
          <p:cNvPr id="447" name="Image" descr="Image"/>
          <p:cNvPicPr>
            <a:picLocks noChangeAspect="1"/>
          </p:cNvPicPr>
          <p:nvPr/>
        </p:nvPicPr>
        <p:blipFill>
          <a:blip r:embed="rId2">
            <a:extLst/>
          </a:blip>
          <a:stretch>
            <a:fillRect/>
          </a:stretch>
        </p:blipFill>
        <p:spPr>
          <a:xfrm>
            <a:off x="1714500" y="4089119"/>
            <a:ext cx="1930302" cy="1930301"/>
          </a:xfrm>
          <a:prstGeom prst="rect">
            <a:avLst/>
          </a:prstGeom>
          <a:ln w="12700">
            <a:miter lim="400000"/>
          </a:ln>
        </p:spPr>
      </p:pic>
      <p:sp>
        <p:nvSpPr>
          <p:cNvPr id="478" name="Connection Line"/>
          <p:cNvSpPr/>
          <p:nvPr/>
        </p:nvSpPr>
        <p:spPr>
          <a:xfrm>
            <a:off x="6157937" y="7048603"/>
            <a:ext cx="5768341" cy="2627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309" y="0"/>
                </a:lnTo>
                <a:lnTo>
                  <a:pt x="4309" y="21600"/>
                </a:lnTo>
                <a:lnTo>
                  <a:pt x="21600" y="21600"/>
                </a:lnTo>
              </a:path>
            </a:pathLst>
          </a:custGeom>
          <a:ln w="50800">
            <a:solidFill>
              <a:srgbClr val="000000"/>
            </a:solidFill>
          </a:ln>
        </p:spPr>
        <p:txBody>
          <a:bodyPr/>
          <a:lstStyle/>
          <a:p>
            <a:endParaRPr sz="2400"/>
          </a:p>
        </p:txBody>
      </p:sp>
      <p:sp>
        <p:nvSpPr>
          <p:cNvPr id="479" name="Connection Line"/>
          <p:cNvSpPr/>
          <p:nvPr/>
        </p:nvSpPr>
        <p:spPr>
          <a:xfrm>
            <a:off x="6349161" y="7459390"/>
            <a:ext cx="5878830" cy="24841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918" y="0"/>
                </a:lnTo>
                <a:lnTo>
                  <a:pt x="4918" y="21600"/>
                </a:lnTo>
                <a:lnTo>
                  <a:pt x="21600" y="21600"/>
                </a:lnTo>
              </a:path>
            </a:pathLst>
          </a:custGeom>
          <a:ln w="50800">
            <a:solidFill>
              <a:srgbClr val="000000"/>
            </a:solidFill>
          </a:ln>
        </p:spPr>
        <p:txBody>
          <a:bodyPr/>
          <a:lstStyle/>
          <a:p>
            <a:endParaRPr sz="2400"/>
          </a:p>
        </p:txBody>
      </p:sp>
      <p:sp>
        <p:nvSpPr>
          <p:cNvPr id="480" name="Connection Line"/>
          <p:cNvSpPr/>
          <p:nvPr/>
        </p:nvSpPr>
        <p:spPr>
          <a:xfrm>
            <a:off x="6546126" y="7832723"/>
            <a:ext cx="5988051" cy="23533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97" y="0"/>
                </a:lnTo>
                <a:lnTo>
                  <a:pt x="5497" y="21600"/>
                </a:lnTo>
                <a:lnTo>
                  <a:pt x="21600" y="21600"/>
                </a:lnTo>
              </a:path>
            </a:pathLst>
          </a:custGeom>
          <a:ln w="50800">
            <a:solidFill>
              <a:srgbClr val="000000"/>
            </a:solidFill>
          </a:ln>
        </p:spPr>
        <p:txBody>
          <a:bodyPr/>
          <a:lstStyle/>
          <a:p>
            <a:endParaRPr sz="2400"/>
          </a:p>
        </p:txBody>
      </p:sp>
      <p:sp>
        <p:nvSpPr>
          <p:cNvPr id="481" name="Connection Line"/>
          <p:cNvSpPr/>
          <p:nvPr/>
        </p:nvSpPr>
        <p:spPr>
          <a:xfrm>
            <a:off x="6729321" y="8241345"/>
            <a:ext cx="6098541" cy="2198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987" y="21600"/>
                </a:lnTo>
                <a:lnTo>
                  <a:pt x="5987" y="0"/>
                </a:lnTo>
                <a:lnTo>
                  <a:pt x="0" y="0"/>
                </a:lnTo>
              </a:path>
            </a:pathLst>
          </a:custGeom>
          <a:ln w="50800">
            <a:solidFill>
              <a:srgbClr val="000000"/>
            </a:solidFill>
          </a:ln>
        </p:spPr>
        <p:txBody>
          <a:bodyPr/>
          <a:lstStyle/>
          <a:p>
            <a:endParaRPr sz="2400"/>
          </a:p>
        </p:txBody>
      </p:sp>
      <p:sp>
        <p:nvSpPr>
          <p:cNvPr id="482" name="Connection Line"/>
          <p:cNvSpPr/>
          <p:nvPr/>
        </p:nvSpPr>
        <p:spPr>
          <a:xfrm>
            <a:off x="2728073" y="5053091"/>
            <a:ext cx="1169670" cy="1513840"/>
          </a:xfrm>
          <a:custGeom>
            <a:avLst/>
            <a:gdLst/>
            <a:ahLst/>
            <a:cxnLst>
              <a:cxn ang="0">
                <a:pos x="wd2" y="hd2"/>
              </a:cxn>
              <a:cxn ang="5400000">
                <a:pos x="wd2" y="hd2"/>
              </a:cxn>
              <a:cxn ang="10800000">
                <a:pos x="wd2" y="hd2"/>
              </a:cxn>
              <a:cxn ang="16200000">
                <a:pos x="wd2" y="hd2"/>
              </a:cxn>
            </a:cxnLst>
            <a:rect l="0" t="0" r="r" b="b"/>
            <a:pathLst>
              <a:path w="21600" h="21600" extrusionOk="0">
                <a:moveTo>
                  <a:pt x="16909" y="0"/>
                </a:moveTo>
                <a:lnTo>
                  <a:pt x="21600" y="0"/>
                </a:lnTo>
                <a:lnTo>
                  <a:pt x="21600" y="15403"/>
                </a:lnTo>
                <a:lnTo>
                  <a:pt x="0" y="15403"/>
                </a:lnTo>
                <a:lnTo>
                  <a:pt x="0" y="21600"/>
                </a:lnTo>
              </a:path>
            </a:pathLst>
          </a:custGeom>
          <a:ln w="50800">
            <a:solidFill>
              <a:srgbClr val="000000"/>
            </a:solidFill>
          </a:ln>
        </p:spPr>
        <p:txBody>
          <a:bodyPr/>
          <a:lstStyle/>
          <a:p>
            <a:endParaRPr sz="2400"/>
          </a:p>
        </p:txBody>
      </p:sp>
      <p:sp>
        <p:nvSpPr>
          <p:cNvPr id="483" name="Connection Line"/>
          <p:cNvSpPr/>
          <p:nvPr/>
        </p:nvSpPr>
        <p:spPr>
          <a:xfrm>
            <a:off x="2871583" y="5053091"/>
            <a:ext cx="1026160" cy="1911350"/>
          </a:xfrm>
          <a:custGeom>
            <a:avLst/>
            <a:gdLst/>
            <a:ahLst/>
            <a:cxnLst>
              <a:cxn ang="0">
                <a:pos x="wd2" y="hd2"/>
              </a:cxn>
              <a:cxn ang="5400000">
                <a:pos x="wd2" y="hd2"/>
              </a:cxn>
              <a:cxn ang="10800000">
                <a:pos x="wd2" y="hd2"/>
              </a:cxn>
              <a:cxn ang="16200000">
                <a:pos x="wd2" y="hd2"/>
              </a:cxn>
            </a:cxnLst>
            <a:rect l="0" t="0" r="r" b="b"/>
            <a:pathLst>
              <a:path w="21600" h="21600" extrusionOk="0">
                <a:moveTo>
                  <a:pt x="16253" y="0"/>
                </a:moveTo>
                <a:lnTo>
                  <a:pt x="21600" y="0"/>
                </a:lnTo>
                <a:lnTo>
                  <a:pt x="21600" y="12314"/>
                </a:lnTo>
                <a:lnTo>
                  <a:pt x="0" y="12314"/>
                </a:lnTo>
                <a:lnTo>
                  <a:pt x="0" y="21600"/>
                </a:lnTo>
              </a:path>
            </a:pathLst>
          </a:custGeom>
          <a:ln w="50800">
            <a:solidFill>
              <a:srgbClr val="000000"/>
            </a:solidFill>
          </a:ln>
        </p:spPr>
        <p:txBody>
          <a:bodyPr/>
          <a:lstStyle/>
          <a:p>
            <a:endParaRPr sz="2400"/>
          </a:p>
        </p:txBody>
      </p:sp>
      <p:sp>
        <p:nvSpPr>
          <p:cNvPr id="484" name="Connection Line"/>
          <p:cNvSpPr/>
          <p:nvPr/>
        </p:nvSpPr>
        <p:spPr>
          <a:xfrm>
            <a:off x="3016363" y="5053091"/>
            <a:ext cx="881380" cy="2296160"/>
          </a:xfrm>
          <a:custGeom>
            <a:avLst/>
            <a:gdLst/>
            <a:ahLst/>
            <a:cxnLst>
              <a:cxn ang="0">
                <a:pos x="wd2" y="hd2"/>
              </a:cxn>
              <a:cxn ang="5400000">
                <a:pos x="wd2" y="hd2"/>
              </a:cxn>
              <a:cxn ang="10800000">
                <a:pos x="wd2" y="hd2"/>
              </a:cxn>
              <a:cxn ang="16200000">
                <a:pos x="wd2" y="hd2"/>
              </a:cxn>
            </a:cxnLst>
            <a:rect l="0" t="0" r="r" b="b"/>
            <a:pathLst>
              <a:path w="21600" h="21600" extrusionOk="0">
                <a:moveTo>
                  <a:pt x="15375" y="0"/>
                </a:moveTo>
                <a:lnTo>
                  <a:pt x="21600" y="0"/>
                </a:lnTo>
                <a:lnTo>
                  <a:pt x="21600" y="10250"/>
                </a:lnTo>
                <a:lnTo>
                  <a:pt x="0" y="10250"/>
                </a:lnTo>
                <a:lnTo>
                  <a:pt x="0" y="21600"/>
                </a:lnTo>
              </a:path>
            </a:pathLst>
          </a:custGeom>
          <a:ln w="50800">
            <a:solidFill>
              <a:srgbClr val="000000"/>
            </a:solidFill>
          </a:ln>
        </p:spPr>
        <p:txBody>
          <a:bodyPr/>
          <a:lstStyle/>
          <a:p>
            <a:endParaRPr sz="2400"/>
          </a:p>
        </p:txBody>
      </p:sp>
      <p:sp>
        <p:nvSpPr>
          <p:cNvPr id="485" name="Connection Line"/>
          <p:cNvSpPr/>
          <p:nvPr/>
        </p:nvSpPr>
        <p:spPr>
          <a:xfrm>
            <a:off x="3159873" y="5053091"/>
            <a:ext cx="737870" cy="2705100"/>
          </a:xfrm>
          <a:custGeom>
            <a:avLst/>
            <a:gdLst/>
            <a:ahLst/>
            <a:cxnLst>
              <a:cxn ang="0">
                <a:pos x="wd2" y="hd2"/>
              </a:cxn>
              <a:cxn ang="5400000">
                <a:pos x="wd2" y="hd2"/>
              </a:cxn>
              <a:cxn ang="10800000">
                <a:pos x="wd2" y="hd2"/>
              </a:cxn>
              <a:cxn ang="16200000">
                <a:pos x="wd2" y="hd2"/>
              </a:cxn>
            </a:cxnLst>
            <a:rect l="0" t="0" r="r" b="b"/>
            <a:pathLst>
              <a:path w="21600" h="21600" extrusionOk="0">
                <a:moveTo>
                  <a:pt x="14165" y="0"/>
                </a:moveTo>
                <a:lnTo>
                  <a:pt x="21600" y="0"/>
                </a:lnTo>
                <a:lnTo>
                  <a:pt x="21600" y="8620"/>
                </a:lnTo>
                <a:lnTo>
                  <a:pt x="0" y="8620"/>
                </a:lnTo>
                <a:lnTo>
                  <a:pt x="0" y="21600"/>
                </a:lnTo>
              </a:path>
            </a:pathLst>
          </a:custGeom>
          <a:ln w="50800">
            <a:solidFill>
              <a:srgbClr val="000000"/>
            </a:solidFill>
          </a:ln>
        </p:spPr>
        <p:txBody>
          <a:bodyPr/>
          <a:lstStyle/>
          <a:p>
            <a:endParaRPr sz="2400"/>
          </a:p>
        </p:txBody>
      </p:sp>
      <p:sp>
        <p:nvSpPr>
          <p:cNvPr id="464" name="Line"/>
          <p:cNvSpPr/>
          <p:nvPr/>
        </p:nvSpPr>
        <p:spPr>
          <a:xfrm>
            <a:off x="12339370" y="6284774"/>
            <a:ext cx="3068676" cy="32845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76200">
            <a:solidFill>
              <a:srgbClr val="C0504D"/>
            </a:solidFill>
            <a:tailEnd type="triangle"/>
          </a:ln>
        </p:spPr>
        <p:txBody>
          <a:bodyPr tIns="91439" bIns="91439"/>
          <a:lstStyle/>
          <a:p>
            <a:pPr algn="l" defTabSz="914400">
              <a:defRPr sz="4800">
                <a:solidFill>
                  <a:srgbClr val="000000"/>
                </a:solidFill>
                <a:latin typeface="Calibri"/>
                <a:ea typeface="Calibri"/>
                <a:cs typeface="Calibri"/>
                <a:sym typeface="Calibri"/>
              </a:defRPr>
            </a:pPr>
            <a:endParaRPr sz="2400"/>
          </a:p>
        </p:txBody>
      </p:sp>
      <p:sp>
        <p:nvSpPr>
          <p:cNvPr id="471" name="FE"/>
          <p:cNvSpPr/>
          <p:nvPr/>
        </p:nvSpPr>
        <p:spPr>
          <a:xfrm>
            <a:off x="1814105" y="6592570"/>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2" name="FE"/>
          <p:cNvSpPr/>
          <p:nvPr/>
        </p:nvSpPr>
        <p:spPr>
          <a:xfrm>
            <a:off x="1958038" y="6989974"/>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3" name="FE"/>
          <p:cNvSpPr/>
          <p:nvPr/>
        </p:nvSpPr>
        <p:spPr>
          <a:xfrm>
            <a:off x="2101971" y="7374678"/>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4" name="FE"/>
          <p:cNvSpPr/>
          <p:nvPr/>
        </p:nvSpPr>
        <p:spPr>
          <a:xfrm>
            <a:off x="2245905" y="7784783"/>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6" name="Fast links"/>
          <p:cNvSpPr txBox="1"/>
          <p:nvPr/>
        </p:nvSpPr>
        <p:spPr>
          <a:xfrm>
            <a:off x="4754472" y="4555034"/>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a:latin typeface="+mn-lt"/>
              </a:rPr>
              <a:t>Fast links</a:t>
            </a:r>
          </a:p>
        </p:txBody>
      </p:sp>
      <p:pic>
        <p:nvPicPr>
          <p:cNvPr id="477" name="Computer.png" descr="Computer.png"/>
          <p:cNvPicPr>
            <a:picLocks noChangeAspect="1"/>
          </p:cNvPicPr>
          <p:nvPr/>
        </p:nvPicPr>
        <p:blipFill>
          <a:blip r:embed="rId3">
            <a:extLst/>
          </a:blip>
          <a:stretch>
            <a:fillRect/>
          </a:stretch>
        </p:blipFill>
        <p:spPr>
          <a:xfrm>
            <a:off x="19042354" y="4150403"/>
            <a:ext cx="3670301" cy="2184401"/>
          </a:xfrm>
          <a:prstGeom prst="rect">
            <a:avLst/>
          </a:prstGeom>
          <a:ln w="12700">
            <a:miter lim="400000"/>
          </a:ln>
        </p:spPr>
      </p:pic>
      <p:sp>
        <p:nvSpPr>
          <p:cNvPr id="2" name="Trapezoid 1"/>
          <p:cNvSpPr/>
          <p:nvPr/>
        </p:nvSpPr>
        <p:spPr>
          <a:xfrm rot="5400000">
            <a:off x="14878960" y="9641840"/>
            <a:ext cx="1174748" cy="853440"/>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Line"/>
          <p:cNvSpPr/>
          <p:nvPr/>
        </p:nvSpPr>
        <p:spPr>
          <a:xfrm flipV="1">
            <a:off x="15893054" y="10111104"/>
            <a:ext cx="1544045" cy="1"/>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grpSp>
        <p:nvGrpSpPr>
          <p:cNvPr id="74" name="Group"/>
          <p:cNvGrpSpPr/>
          <p:nvPr/>
        </p:nvGrpSpPr>
        <p:grpSpPr>
          <a:xfrm>
            <a:off x="4585404" y="6663425"/>
            <a:ext cx="1619251" cy="739776"/>
            <a:chOff x="0" y="0"/>
            <a:chExt cx="1619250" cy="739775"/>
          </a:xfrm>
        </p:grpSpPr>
        <p:sp>
          <p:nvSpPr>
            <p:cNvPr id="75"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76"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sp>
        <p:nvSpPr>
          <p:cNvPr id="79" name="ReadOut"/>
          <p:cNvSpPr txBox="1"/>
          <p:nvPr/>
        </p:nvSpPr>
        <p:spPr>
          <a:xfrm>
            <a:off x="15108313" y="10619105"/>
            <a:ext cx="801823"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nchor="ctr">
            <a:spAutoFit/>
          </a:bodyPr>
          <a:lstStyle>
            <a:lvl1pPr defTabSz="1828800">
              <a:defRPr sz="3800">
                <a:solidFill>
                  <a:srgbClr val="000000"/>
                </a:solidFill>
                <a:latin typeface="Source Sans Pro Semibold"/>
                <a:ea typeface="Source Sans Pro Semibold"/>
                <a:cs typeface="Source Sans Pro Semibold"/>
                <a:sym typeface="Source Sans Pro Semibold"/>
              </a:defRPr>
            </a:lvl1pPr>
          </a:lstStyle>
          <a:p>
            <a:r>
              <a:rPr lang="en-GB" sz="2400" i="1" dirty="0">
                <a:latin typeface="+mn-lt"/>
              </a:rPr>
              <a:t>Mux</a:t>
            </a:r>
            <a:endParaRPr sz="2400" i="1" dirty="0">
              <a:latin typeface="+mn-lt"/>
            </a:endParaRPr>
          </a:p>
        </p:txBody>
      </p:sp>
      <p:sp>
        <p:nvSpPr>
          <p:cNvPr id="80" name="ReadOut"/>
          <p:cNvSpPr txBox="1"/>
          <p:nvPr/>
        </p:nvSpPr>
        <p:spPr>
          <a:xfrm>
            <a:off x="5697006" y="8711368"/>
            <a:ext cx="101181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nchor="ctr">
            <a:spAutoFit/>
          </a:bodyPr>
          <a:lstStyle>
            <a:lvl1pPr defTabSz="1828800">
              <a:defRPr sz="3800">
                <a:solidFill>
                  <a:srgbClr val="000000"/>
                </a:solidFill>
                <a:latin typeface="Source Sans Pro Semibold"/>
                <a:ea typeface="Source Sans Pro Semibold"/>
                <a:cs typeface="Source Sans Pro Semibold"/>
                <a:sym typeface="Source Sans Pro Semibold"/>
              </a:defRPr>
            </a:lvl1pPr>
          </a:lstStyle>
          <a:p>
            <a:r>
              <a:rPr lang="en-GB" sz="2400" i="1" dirty="0">
                <a:latin typeface="+mn-lt"/>
              </a:rPr>
              <a:t>ADCs</a:t>
            </a:r>
            <a:endParaRPr sz="2400" i="1" dirty="0">
              <a:latin typeface="+mn-lt"/>
            </a:endParaRPr>
          </a:p>
        </p:txBody>
      </p:sp>
      <p:grpSp>
        <p:nvGrpSpPr>
          <p:cNvPr id="89" name="Group"/>
          <p:cNvGrpSpPr/>
          <p:nvPr/>
        </p:nvGrpSpPr>
        <p:grpSpPr>
          <a:xfrm>
            <a:off x="4786157" y="7068350"/>
            <a:ext cx="1619251" cy="739776"/>
            <a:chOff x="0" y="0"/>
            <a:chExt cx="1619250" cy="739775"/>
          </a:xfrm>
        </p:grpSpPr>
        <p:sp>
          <p:nvSpPr>
            <p:cNvPr id="90"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1"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2" name="Group"/>
          <p:cNvGrpSpPr/>
          <p:nvPr/>
        </p:nvGrpSpPr>
        <p:grpSpPr>
          <a:xfrm>
            <a:off x="4991368" y="7461515"/>
            <a:ext cx="1619251" cy="739776"/>
            <a:chOff x="0" y="0"/>
            <a:chExt cx="1619250" cy="739775"/>
          </a:xfrm>
        </p:grpSpPr>
        <p:sp>
          <p:nvSpPr>
            <p:cNvPr id="93"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4"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5" name="Group"/>
          <p:cNvGrpSpPr/>
          <p:nvPr/>
        </p:nvGrpSpPr>
        <p:grpSpPr>
          <a:xfrm>
            <a:off x="5200860" y="7881865"/>
            <a:ext cx="1619251" cy="739776"/>
            <a:chOff x="0" y="0"/>
            <a:chExt cx="1619250" cy="739775"/>
          </a:xfrm>
        </p:grpSpPr>
        <p:sp>
          <p:nvSpPr>
            <p:cNvPr id="96"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7"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cxnSp>
        <p:nvCxnSpPr>
          <p:cNvPr id="6" name="Elbow Connector 5"/>
          <p:cNvCxnSpPr>
            <a:stCxn id="1032" idx="0"/>
            <a:endCxn id="447" idx="1"/>
          </p:cNvCxnSpPr>
          <p:nvPr/>
        </p:nvCxnSpPr>
        <p:spPr>
          <a:xfrm rot="5400000" flipH="1" flipV="1">
            <a:off x="-557993" y="7030572"/>
            <a:ext cx="4248795" cy="296192"/>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graphicFrame>
        <p:nvGraphicFramePr>
          <p:cNvPr id="7" name="Table 6"/>
          <p:cNvGraphicFramePr>
            <a:graphicFrameLocks noGrp="1"/>
          </p:cNvGraphicFramePr>
          <p:nvPr>
            <p:extLst>
              <p:ext uri="{D42A27DB-BD31-4B8C-83A1-F6EECF244321}">
                <p14:modId xmlns:p14="http://schemas.microsoft.com/office/powerpoint/2010/main" val="1350906122"/>
              </p:ext>
            </p:extLst>
          </p:nvPr>
        </p:nvGraphicFramePr>
        <p:xfrm>
          <a:off x="11684546" y="954101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7" name="Table 86"/>
          <p:cNvGraphicFramePr>
            <a:graphicFrameLocks noGrp="1"/>
          </p:cNvGraphicFramePr>
          <p:nvPr>
            <p:extLst>
              <p:ext uri="{D42A27DB-BD31-4B8C-83A1-F6EECF244321}">
                <p14:modId xmlns:p14="http://schemas.microsoft.com/office/powerpoint/2010/main" val="2949058098"/>
              </p:ext>
            </p:extLst>
          </p:nvPr>
        </p:nvGraphicFramePr>
        <p:xfrm>
          <a:off x="11813080" y="980726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8" name="Table 87"/>
          <p:cNvGraphicFramePr>
            <a:graphicFrameLocks noGrp="1"/>
          </p:cNvGraphicFramePr>
          <p:nvPr>
            <p:extLst>
              <p:ext uri="{D42A27DB-BD31-4B8C-83A1-F6EECF244321}">
                <p14:modId xmlns:p14="http://schemas.microsoft.com/office/powerpoint/2010/main" val="164045961"/>
              </p:ext>
            </p:extLst>
          </p:nvPr>
        </p:nvGraphicFramePr>
        <p:xfrm>
          <a:off x="11941614" y="1007350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98" name="Table 97"/>
          <p:cNvGraphicFramePr>
            <a:graphicFrameLocks noGrp="1"/>
          </p:cNvGraphicFramePr>
          <p:nvPr>
            <p:extLst>
              <p:ext uri="{D42A27DB-BD31-4B8C-83A1-F6EECF244321}">
                <p14:modId xmlns:p14="http://schemas.microsoft.com/office/powerpoint/2010/main" val="164045961"/>
              </p:ext>
            </p:extLst>
          </p:nvPr>
        </p:nvGraphicFramePr>
        <p:xfrm>
          <a:off x="12070148" y="1033975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pic>
        <p:nvPicPr>
          <p:cNvPr id="1032" name="Picture 8" descr="Related image"/>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502" y="9303065"/>
            <a:ext cx="2829612" cy="2829613"/>
          </a:xfrm>
          <a:prstGeom prst="rect">
            <a:avLst/>
          </a:prstGeom>
          <a:noFill/>
          <a:extLst>
            <a:ext uri="{909E8E84-426E-40DD-AFC4-6F175D3DCCD1}">
              <a14:hiddenFill xmlns:a14="http://schemas.microsoft.com/office/drawing/2010/main">
                <a:solidFill>
                  <a:srgbClr val="FFFFFF"/>
                </a:solidFill>
              </a14:hiddenFill>
            </a:ext>
          </a:extLst>
        </p:spPr>
      </p:pic>
      <p:sp>
        <p:nvSpPr>
          <p:cNvPr id="417" name="Front-Ends"/>
          <p:cNvSpPr txBox="1"/>
          <p:nvPr/>
        </p:nvSpPr>
        <p:spPr>
          <a:xfrm>
            <a:off x="1788705" y="8980667"/>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dirty="0">
                <a:latin typeface="+mn-lt"/>
              </a:rPr>
              <a:t> Front-Ends</a:t>
            </a:r>
          </a:p>
        </p:txBody>
      </p:sp>
      <p:cxnSp>
        <p:nvCxnSpPr>
          <p:cNvPr id="106" name="Elbow Connector 105"/>
          <p:cNvCxnSpPr>
            <a:stCxn id="1032" idx="3"/>
            <a:endCxn id="97" idx="2"/>
          </p:cNvCxnSpPr>
          <p:nvPr/>
        </p:nvCxnSpPr>
        <p:spPr>
          <a:xfrm flipV="1">
            <a:off x="2833114" y="8621641"/>
            <a:ext cx="2593171" cy="2096231"/>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cxnSp>
        <p:nvCxnSpPr>
          <p:cNvPr id="107" name="Elbow Connector 106"/>
          <p:cNvCxnSpPr>
            <a:endCxn id="98" idx="2"/>
          </p:cNvCxnSpPr>
          <p:nvPr/>
        </p:nvCxnSpPr>
        <p:spPr>
          <a:xfrm flipV="1">
            <a:off x="2832204" y="10591210"/>
            <a:ext cx="10279344" cy="988055"/>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sp>
        <p:nvSpPr>
          <p:cNvPr id="100" name="delays"/>
          <p:cNvSpPr txBox="1"/>
          <p:nvPr/>
        </p:nvSpPr>
        <p:spPr>
          <a:xfrm>
            <a:off x="12058106" y="10655934"/>
            <a:ext cx="2050561"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l" defTabSz="1828800">
              <a:defRPr sz="4200" i="1">
                <a:solidFill>
                  <a:srgbClr val="000000"/>
                </a:solidFill>
                <a:latin typeface="+mj-lt"/>
                <a:ea typeface="+mj-ea"/>
                <a:cs typeface="+mj-cs"/>
                <a:sym typeface="Source Sans Pro"/>
              </a:defRPr>
            </a:lvl1pPr>
          </a:lstStyle>
          <a:p>
            <a:pPr>
              <a:defRPr i="0"/>
            </a:pPr>
            <a:r>
              <a:rPr lang="en-GB" sz="2400" i="1" dirty="0">
                <a:latin typeface="+mn-lt"/>
              </a:rPr>
              <a:t>Digital delay</a:t>
            </a:r>
            <a:endParaRPr lang="en-GB" sz="2400" dirty="0">
              <a:latin typeface="+mn-lt"/>
            </a:endParaRPr>
          </a:p>
          <a:p>
            <a:pPr algn="ctr">
              <a:defRPr i="0"/>
            </a:pPr>
            <a:r>
              <a:rPr lang="en-GB" sz="2400" i="1" dirty="0">
                <a:solidFill>
                  <a:schemeClr val="accent2"/>
                </a:solidFill>
                <a:latin typeface="+mn-lt"/>
              </a:rPr>
              <a:t>A PIPELINE</a:t>
            </a:r>
          </a:p>
        </p:txBody>
      </p:sp>
      <p:sp>
        <p:nvSpPr>
          <p:cNvPr id="414" name="Rounded Rectangle"/>
          <p:cNvSpPr/>
          <p:nvPr/>
        </p:nvSpPr>
        <p:spPr>
          <a:xfrm>
            <a:off x="8613663" y="4316729"/>
            <a:ext cx="5344184" cy="4537076"/>
          </a:xfrm>
          <a:prstGeom prst="roundRect">
            <a:avLst>
              <a:gd name="adj" fmla="val 5673"/>
            </a:avLst>
          </a:prstGeom>
          <a:solidFill>
            <a:srgbClr val="FF7E79"/>
          </a:solidFill>
          <a:ln w="50800">
            <a:solidFill>
              <a:srgbClr val="8C3A38"/>
            </a:solidFill>
            <a:bevel/>
          </a:ln>
        </p:spPr>
        <p:txBody>
          <a:bodyPr tIns="91439" bIns="91439" anchor="ctr"/>
          <a:lstStyle/>
          <a:p>
            <a:pPr algn="ctr" defTabSz="914400">
              <a:defRPr sz="4800">
                <a:solidFill>
                  <a:srgbClr val="FFFFFF"/>
                </a:solidFill>
                <a:latin typeface="Calibri"/>
                <a:ea typeface="Calibri"/>
                <a:cs typeface="Calibri"/>
                <a:sym typeface="Calibri"/>
              </a:defRPr>
            </a:pPr>
            <a:r>
              <a:rPr lang="en-GB" sz="2400" dirty="0" smtClean="0"/>
              <a:t>LOGIC</a:t>
            </a:r>
            <a:endParaRPr sz="2400" dirty="0"/>
          </a:p>
        </p:txBody>
      </p:sp>
      <p:sp>
        <p:nvSpPr>
          <p:cNvPr id="436" name="Trigger system"/>
          <p:cNvSpPr txBox="1"/>
          <p:nvPr/>
        </p:nvSpPr>
        <p:spPr>
          <a:xfrm>
            <a:off x="11592580" y="4327842"/>
            <a:ext cx="226055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r" defTabSz="1828800">
              <a:defRPr sz="4500">
                <a:solidFill>
                  <a:srgbClr val="000000"/>
                </a:solidFill>
                <a:latin typeface="Source Sans Pro Semibold"/>
                <a:ea typeface="Source Sans Pro Semibold"/>
                <a:cs typeface="Source Sans Pro Semibold"/>
                <a:sym typeface="Source Sans Pro Semibold"/>
              </a:defRPr>
            </a:lvl1pPr>
          </a:lstStyle>
          <a:p>
            <a:r>
              <a:rPr sz="2400" dirty="0" smtClean="0">
                <a:latin typeface="+mn-lt"/>
              </a:rPr>
              <a:t>Trigger </a:t>
            </a:r>
            <a:r>
              <a:rPr sz="2400" dirty="0">
                <a:latin typeface="+mn-lt"/>
              </a:rPr>
              <a:t>system</a:t>
            </a:r>
          </a:p>
        </p:txBody>
      </p:sp>
      <p:sp>
        <p:nvSpPr>
          <p:cNvPr id="60" name="start"/>
          <p:cNvSpPr txBox="1"/>
          <p:nvPr/>
        </p:nvSpPr>
        <p:spPr>
          <a:xfrm>
            <a:off x="20074463" y="6228084"/>
            <a:ext cx="268164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pPr algn="ctr"/>
            <a:r>
              <a:rPr lang="en-GB" sz="2400" dirty="0" smtClean="0">
                <a:latin typeface="+mn-lt"/>
              </a:rPr>
              <a:t>Storage</a:t>
            </a:r>
            <a:endParaRPr sz="2400" dirty="0">
              <a:latin typeface="+mn-lt"/>
            </a:endParaRPr>
          </a:p>
        </p:txBody>
      </p:sp>
      <p:grpSp>
        <p:nvGrpSpPr>
          <p:cNvPr id="59" name="Group 58"/>
          <p:cNvGrpSpPr/>
          <p:nvPr/>
        </p:nvGrpSpPr>
        <p:grpSpPr>
          <a:xfrm>
            <a:off x="8811610" y="7331017"/>
            <a:ext cx="4972445" cy="783331"/>
            <a:chOff x="15406487" y="4404974"/>
            <a:chExt cx="6313933" cy="994662"/>
          </a:xfrm>
        </p:grpSpPr>
        <p:pic>
          <p:nvPicPr>
            <p:cNvPr id="61" name="Image" descr="Image"/>
            <p:cNvPicPr>
              <a:picLocks noChangeAspect="1"/>
            </p:cNvPicPr>
            <p:nvPr/>
          </p:nvPicPr>
          <p:blipFill>
            <a:blip r:embed="rId5">
              <a:extLst/>
            </a:blip>
            <a:stretch>
              <a:fillRect/>
            </a:stretch>
          </p:blipFill>
          <p:spPr>
            <a:xfrm>
              <a:off x="15406487" y="4404974"/>
              <a:ext cx="6313933" cy="994662"/>
            </a:xfrm>
            <a:prstGeom prst="rect">
              <a:avLst/>
            </a:prstGeom>
            <a:solidFill>
              <a:schemeClr val="tx1"/>
            </a:solidFill>
            <a:ln w="12700" cap="flat">
              <a:noFill/>
              <a:miter lim="400000"/>
            </a:ln>
            <a:effectLst/>
          </p:spPr>
        </p:pic>
        <p:sp>
          <p:nvSpPr>
            <p:cNvPr id="62" name="AND"/>
            <p:cNvSpPr txBox="1"/>
            <p:nvPr/>
          </p:nvSpPr>
          <p:spPr>
            <a:xfrm>
              <a:off x="16060421" y="4486048"/>
              <a:ext cx="1154204" cy="85570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noAutofit/>
            </a:bodyPr>
            <a:lstStyle>
              <a:lvl1pPr>
                <a:defRPr>
                  <a:latin typeface="+mj-lt"/>
                  <a:ea typeface="+mj-ea"/>
                  <a:cs typeface="+mj-cs"/>
                  <a:sym typeface="Source Sans Pro"/>
                </a:defRPr>
              </a:lvl1pPr>
            </a:lstStyle>
            <a:p>
              <a:r>
                <a:rPr sz="1400">
                  <a:solidFill>
                    <a:schemeClr val="bg1"/>
                  </a:solidFill>
                </a:rPr>
                <a:t>AND</a:t>
              </a:r>
            </a:p>
          </p:txBody>
        </p:sp>
        <p:sp>
          <p:nvSpPr>
            <p:cNvPr id="63" name="OR"/>
            <p:cNvSpPr txBox="1"/>
            <p:nvPr/>
          </p:nvSpPr>
          <p:spPr>
            <a:xfrm>
              <a:off x="18268831" y="4466159"/>
              <a:ext cx="861787" cy="85570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noAutofit/>
            </a:bodyPr>
            <a:lstStyle>
              <a:lvl1pPr>
                <a:defRPr>
                  <a:latin typeface="+mj-lt"/>
                  <a:ea typeface="+mj-ea"/>
                  <a:cs typeface="+mj-cs"/>
                  <a:sym typeface="Source Sans Pro"/>
                </a:defRPr>
              </a:lvl1pPr>
            </a:lstStyle>
            <a:p>
              <a:r>
                <a:rPr sz="1400" dirty="0">
                  <a:solidFill>
                    <a:schemeClr val="bg1"/>
                  </a:solidFill>
                </a:rPr>
                <a:t>OR</a:t>
              </a:r>
            </a:p>
          </p:txBody>
        </p:sp>
        <p:sp>
          <p:nvSpPr>
            <p:cNvPr id="64" name="NOT"/>
            <p:cNvSpPr txBox="1"/>
            <p:nvPr/>
          </p:nvSpPr>
          <p:spPr>
            <a:xfrm>
              <a:off x="20271908" y="4466159"/>
              <a:ext cx="1165150" cy="85570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71437" tIns="71437" rIns="71437" bIns="71437" numCol="1" anchor="ctr">
              <a:noAutofit/>
            </a:bodyPr>
            <a:lstStyle>
              <a:lvl1pPr>
                <a:defRPr>
                  <a:latin typeface="+mj-lt"/>
                  <a:ea typeface="+mj-ea"/>
                  <a:cs typeface="+mj-cs"/>
                  <a:sym typeface="Source Sans Pro"/>
                </a:defRPr>
              </a:lvl1pPr>
            </a:lstStyle>
            <a:p>
              <a:r>
                <a:rPr sz="1400" dirty="0">
                  <a:solidFill>
                    <a:schemeClr val="bg1"/>
                  </a:solidFill>
                </a:rPr>
                <a:t>NOT</a:t>
              </a:r>
            </a:p>
          </p:txBody>
        </p:sp>
      </p:grpSp>
    </p:spTree>
    <p:extLst>
      <p:ext uri="{BB962C8B-B14F-4D97-AF65-F5344CB8AC3E}">
        <p14:creationId xmlns:p14="http://schemas.microsoft.com/office/powerpoint/2010/main" val="277961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619500"/>
            <a:ext cx="24384000" cy="851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08" name="A simple trigger system"/>
          <p:cNvSpPr txBox="1">
            <a:spLocks noGrp="1"/>
          </p:cNvSpPr>
          <p:nvPr>
            <p:ph type="title"/>
          </p:nvPr>
        </p:nvSpPr>
        <p:spPr>
          <a:xfrm>
            <a:off x="596901" y="1528746"/>
            <a:ext cx="22415500" cy="2586056"/>
          </a:xfrm>
          <a:prstGeom prst="rect">
            <a:avLst/>
          </a:prstGeom>
        </p:spPr>
        <p:txBody>
          <a:bodyPr/>
          <a:lstStyle/>
          <a:p>
            <a:r>
              <a:rPr dirty="0"/>
              <a:t>A </a:t>
            </a:r>
            <a:r>
              <a:rPr lang="en-GB" dirty="0"/>
              <a:t>Simple </a:t>
            </a:r>
            <a:r>
              <a:rPr lang="en-GB" dirty="0" smtClean="0"/>
              <a:t>modern </a:t>
            </a:r>
            <a:r>
              <a:rPr dirty="0" smtClean="0"/>
              <a:t>trigger system</a:t>
            </a:r>
            <a:endParaRPr dirty="0"/>
          </a:p>
        </p:txBody>
      </p:sp>
      <p:sp>
        <p:nvSpPr>
          <p:cNvPr id="409" name="Line"/>
          <p:cNvSpPr/>
          <p:nvPr/>
        </p:nvSpPr>
        <p:spPr>
          <a:xfrm>
            <a:off x="17374084" y="6354665"/>
            <a:ext cx="3205529" cy="37564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542" y="21600"/>
                </a:lnTo>
                <a:lnTo>
                  <a:pt x="21600" y="0"/>
                </a:lnTo>
              </a:path>
            </a:pathLst>
          </a:custGeom>
          <a:ln w="50800">
            <a:solidFill>
              <a:srgbClr val="000000"/>
            </a:solidFill>
            <a:tailEnd type="triangle"/>
          </a:ln>
        </p:spPr>
        <p:txBody>
          <a:bodyPr tIns="91439" bIns="91439"/>
          <a:lstStyle/>
          <a:p>
            <a:pPr>
              <a:defRPr sz="2800">
                <a:latin typeface="+mj-lt"/>
                <a:ea typeface="+mj-ea"/>
                <a:cs typeface="+mj-cs"/>
                <a:sym typeface="Source Sans Pro"/>
              </a:defRPr>
            </a:pPr>
            <a:endParaRPr sz="2400"/>
          </a:p>
        </p:txBody>
      </p:sp>
      <p:sp>
        <p:nvSpPr>
          <p:cNvPr id="410" name="Line"/>
          <p:cNvSpPr/>
          <p:nvPr/>
        </p:nvSpPr>
        <p:spPr>
          <a:xfrm>
            <a:off x="8923133" y="9672955"/>
            <a:ext cx="61164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1" name="Line"/>
          <p:cNvSpPr/>
          <p:nvPr/>
        </p:nvSpPr>
        <p:spPr>
          <a:xfrm>
            <a:off x="9145852" y="9955118"/>
            <a:ext cx="5893762"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2" name="Line"/>
          <p:cNvSpPr/>
          <p:nvPr/>
        </p:nvSpPr>
        <p:spPr>
          <a:xfrm>
            <a:off x="9215233" y="10185717"/>
            <a:ext cx="58243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3" name="Line"/>
          <p:cNvSpPr/>
          <p:nvPr/>
        </p:nvSpPr>
        <p:spPr>
          <a:xfrm>
            <a:off x="9368911" y="10439717"/>
            <a:ext cx="5670703"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cxnSp>
        <p:nvCxnSpPr>
          <p:cNvPr id="418" name="Connection Line"/>
          <p:cNvCxnSpPr>
            <a:stCxn id="471" idx="0"/>
            <a:endCxn id="419" idx="0"/>
          </p:cNvCxnSpPr>
          <p:nvPr/>
        </p:nvCxnSpPr>
        <p:spPr>
          <a:xfrm flipV="1">
            <a:off x="2725533" y="5305821"/>
            <a:ext cx="5892800" cy="1739900"/>
          </a:xfrm>
          <a:prstGeom prst="bentConnector3">
            <a:avLst>
              <a:gd name="adj1" fmla="val 77802"/>
            </a:avLst>
          </a:prstGeom>
          <a:ln w="50800">
            <a:solidFill>
              <a:srgbClr val="000000"/>
            </a:solidFill>
          </a:ln>
        </p:spPr>
      </p:cxnSp>
      <p:cxnSp>
        <p:nvCxnSpPr>
          <p:cNvPr id="420" name="Connection Line"/>
          <p:cNvCxnSpPr>
            <a:stCxn id="472" idx="0"/>
            <a:endCxn id="421" idx="0"/>
          </p:cNvCxnSpPr>
          <p:nvPr/>
        </p:nvCxnSpPr>
        <p:spPr>
          <a:xfrm flipV="1">
            <a:off x="2877933" y="5966221"/>
            <a:ext cx="6045200" cy="1485900"/>
          </a:xfrm>
          <a:prstGeom prst="bentConnector3">
            <a:avLst>
              <a:gd name="adj1" fmla="val 79622"/>
            </a:avLst>
          </a:prstGeom>
          <a:ln w="50800">
            <a:solidFill>
              <a:srgbClr val="000000"/>
            </a:solidFill>
          </a:ln>
        </p:spPr>
      </p:cxnSp>
      <p:cxnSp>
        <p:nvCxnSpPr>
          <p:cNvPr id="422" name="Connection Line"/>
          <p:cNvCxnSpPr>
            <a:stCxn id="473" idx="0"/>
            <a:endCxn id="423" idx="0"/>
          </p:cNvCxnSpPr>
          <p:nvPr/>
        </p:nvCxnSpPr>
        <p:spPr>
          <a:xfrm flipV="1">
            <a:off x="3017633" y="6613921"/>
            <a:ext cx="6197600" cy="1219200"/>
          </a:xfrm>
          <a:prstGeom prst="bentConnector3">
            <a:avLst>
              <a:gd name="adj1" fmla="val 81353"/>
            </a:avLst>
          </a:prstGeom>
          <a:ln w="50800">
            <a:solidFill>
              <a:srgbClr val="000000"/>
            </a:solidFill>
          </a:ln>
        </p:spPr>
      </p:cxnSp>
      <p:cxnSp>
        <p:nvCxnSpPr>
          <p:cNvPr id="424" name="Connection Line"/>
          <p:cNvCxnSpPr>
            <a:stCxn id="474" idx="0"/>
            <a:endCxn id="425" idx="0"/>
          </p:cNvCxnSpPr>
          <p:nvPr/>
        </p:nvCxnSpPr>
        <p:spPr>
          <a:xfrm flipV="1">
            <a:off x="3157333" y="7261621"/>
            <a:ext cx="6350000" cy="977900"/>
          </a:xfrm>
          <a:prstGeom prst="bentConnector3">
            <a:avLst>
              <a:gd name="adj1" fmla="val 82800"/>
            </a:avLst>
          </a:prstGeom>
          <a:ln w="50800">
            <a:solidFill>
              <a:srgbClr val="000000"/>
            </a:solidFill>
          </a:ln>
        </p:spPr>
      </p:cxnSp>
      <p:sp>
        <p:nvSpPr>
          <p:cNvPr id="426" name="start"/>
          <p:cNvSpPr txBox="1"/>
          <p:nvPr/>
        </p:nvSpPr>
        <p:spPr>
          <a:xfrm>
            <a:off x="14888511" y="5800649"/>
            <a:ext cx="1439542"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smtClean="0">
                <a:latin typeface="+mn-lt"/>
              </a:rPr>
              <a:t>Accept</a:t>
            </a:r>
            <a:endParaRPr sz="2400" dirty="0">
              <a:latin typeface="+mn-lt"/>
            </a:endParaRPr>
          </a:p>
        </p:txBody>
      </p:sp>
      <p:pic>
        <p:nvPicPr>
          <p:cNvPr id="447" name="Image" descr="Image"/>
          <p:cNvPicPr>
            <a:picLocks noChangeAspect="1"/>
          </p:cNvPicPr>
          <p:nvPr/>
        </p:nvPicPr>
        <p:blipFill>
          <a:blip r:embed="rId2">
            <a:extLst/>
          </a:blip>
          <a:stretch>
            <a:fillRect/>
          </a:stretch>
        </p:blipFill>
        <p:spPr>
          <a:xfrm>
            <a:off x="1714500" y="4089119"/>
            <a:ext cx="1930302" cy="1930301"/>
          </a:xfrm>
          <a:prstGeom prst="rect">
            <a:avLst/>
          </a:prstGeom>
          <a:ln w="12700">
            <a:miter lim="400000"/>
          </a:ln>
        </p:spPr>
      </p:pic>
      <p:sp>
        <p:nvSpPr>
          <p:cNvPr id="478" name="Connection Line"/>
          <p:cNvSpPr/>
          <p:nvPr/>
        </p:nvSpPr>
        <p:spPr>
          <a:xfrm>
            <a:off x="6157937" y="7048603"/>
            <a:ext cx="5768341" cy="2627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309" y="0"/>
                </a:lnTo>
                <a:lnTo>
                  <a:pt x="4309" y="21600"/>
                </a:lnTo>
                <a:lnTo>
                  <a:pt x="21600" y="21600"/>
                </a:lnTo>
              </a:path>
            </a:pathLst>
          </a:custGeom>
          <a:ln w="50800">
            <a:solidFill>
              <a:srgbClr val="000000"/>
            </a:solidFill>
          </a:ln>
        </p:spPr>
        <p:txBody>
          <a:bodyPr/>
          <a:lstStyle/>
          <a:p>
            <a:endParaRPr sz="2400"/>
          </a:p>
        </p:txBody>
      </p:sp>
      <p:sp>
        <p:nvSpPr>
          <p:cNvPr id="479" name="Connection Line"/>
          <p:cNvSpPr/>
          <p:nvPr/>
        </p:nvSpPr>
        <p:spPr>
          <a:xfrm>
            <a:off x="6349161" y="7459390"/>
            <a:ext cx="5878830" cy="24841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918" y="0"/>
                </a:lnTo>
                <a:lnTo>
                  <a:pt x="4918" y="21600"/>
                </a:lnTo>
                <a:lnTo>
                  <a:pt x="21600" y="21600"/>
                </a:lnTo>
              </a:path>
            </a:pathLst>
          </a:custGeom>
          <a:ln w="50800">
            <a:solidFill>
              <a:srgbClr val="000000"/>
            </a:solidFill>
          </a:ln>
        </p:spPr>
        <p:txBody>
          <a:bodyPr/>
          <a:lstStyle/>
          <a:p>
            <a:endParaRPr sz="2400"/>
          </a:p>
        </p:txBody>
      </p:sp>
      <p:sp>
        <p:nvSpPr>
          <p:cNvPr id="480" name="Connection Line"/>
          <p:cNvSpPr/>
          <p:nvPr/>
        </p:nvSpPr>
        <p:spPr>
          <a:xfrm>
            <a:off x="6546126" y="7832723"/>
            <a:ext cx="5988051" cy="23533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97" y="0"/>
                </a:lnTo>
                <a:lnTo>
                  <a:pt x="5497" y="21600"/>
                </a:lnTo>
                <a:lnTo>
                  <a:pt x="21600" y="21600"/>
                </a:lnTo>
              </a:path>
            </a:pathLst>
          </a:custGeom>
          <a:ln w="50800">
            <a:solidFill>
              <a:srgbClr val="000000"/>
            </a:solidFill>
          </a:ln>
        </p:spPr>
        <p:txBody>
          <a:bodyPr/>
          <a:lstStyle/>
          <a:p>
            <a:endParaRPr sz="2400"/>
          </a:p>
        </p:txBody>
      </p:sp>
      <p:sp>
        <p:nvSpPr>
          <p:cNvPr id="481" name="Connection Line"/>
          <p:cNvSpPr/>
          <p:nvPr/>
        </p:nvSpPr>
        <p:spPr>
          <a:xfrm>
            <a:off x="6729321" y="8241345"/>
            <a:ext cx="6098541" cy="2198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987" y="21600"/>
                </a:lnTo>
                <a:lnTo>
                  <a:pt x="5987" y="0"/>
                </a:lnTo>
                <a:lnTo>
                  <a:pt x="0" y="0"/>
                </a:lnTo>
              </a:path>
            </a:pathLst>
          </a:custGeom>
          <a:ln w="50800">
            <a:solidFill>
              <a:srgbClr val="000000"/>
            </a:solidFill>
          </a:ln>
        </p:spPr>
        <p:txBody>
          <a:bodyPr/>
          <a:lstStyle/>
          <a:p>
            <a:endParaRPr sz="2400"/>
          </a:p>
        </p:txBody>
      </p:sp>
      <p:sp>
        <p:nvSpPr>
          <p:cNvPr id="482" name="Connection Line"/>
          <p:cNvSpPr/>
          <p:nvPr/>
        </p:nvSpPr>
        <p:spPr>
          <a:xfrm>
            <a:off x="2728073" y="5053091"/>
            <a:ext cx="1169670" cy="1513840"/>
          </a:xfrm>
          <a:custGeom>
            <a:avLst/>
            <a:gdLst/>
            <a:ahLst/>
            <a:cxnLst>
              <a:cxn ang="0">
                <a:pos x="wd2" y="hd2"/>
              </a:cxn>
              <a:cxn ang="5400000">
                <a:pos x="wd2" y="hd2"/>
              </a:cxn>
              <a:cxn ang="10800000">
                <a:pos x="wd2" y="hd2"/>
              </a:cxn>
              <a:cxn ang="16200000">
                <a:pos x="wd2" y="hd2"/>
              </a:cxn>
            </a:cxnLst>
            <a:rect l="0" t="0" r="r" b="b"/>
            <a:pathLst>
              <a:path w="21600" h="21600" extrusionOk="0">
                <a:moveTo>
                  <a:pt x="16909" y="0"/>
                </a:moveTo>
                <a:lnTo>
                  <a:pt x="21600" y="0"/>
                </a:lnTo>
                <a:lnTo>
                  <a:pt x="21600" y="15403"/>
                </a:lnTo>
                <a:lnTo>
                  <a:pt x="0" y="15403"/>
                </a:lnTo>
                <a:lnTo>
                  <a:pt x="0" y="21600"/>
                </a:lnTo>
              </a:path>
            </a:pathLst>
          </a:custGeom>
          <a:ln w="50800">
            <a:solidFill>
              <a:srgbClr val="000000"/>
            </a:solidFill>
          </a:ln>
        </p:spPr>
        <p:txBody>
          <a:bodyPr/>
          <a:lstStyle/>
          <a:p>
            <a:endParaRPr sz="2400"/>
          </a:p>
        </p:txBody>
      </p:sp>
      <p:sp>
        <p:nvSpPr>
          <p:cNvPr id="483" name="Connection Line"/>
          <p:cNvSpPr/>
          <p:nvPr/>
        </p:nvSpPr>
        <p:spPr>
          <a:xfrm>
            <a:off x="2871583" y="5053091"/>
            <a:ext cx="1026160" cy="1911350"/>
          </a:xfrm>
          <a:custGeom>
            <a:avLst/>
            <a:gdLst/>
            <a:ahLst/>
            <a:cxnLst>
              <a:cxn ang="0">
                <a:pos x="wd2" y="hd2"/>
              </a:cxn>
              <a:cxn ang="5400000">
                <a:pos x="wd2" y="hd2"/>
              </a:cxn>
              <a:cxn ang="10800000">
                <a:pos x="wd2" y="hd2"/>
              </a:cxn>
              <a:cxn ang="16200000">
                <a:pos x="wd2" y="hd2"/>
              </a:cxn>
            </a:cxnLst>
            <a:rect l="0" t="0" r="r" b="b"/>
            <a:pathLst>
              <a:path w="21600" h="21600" extrusionOk="0">
                <a:moveTo>
                  <a:pt x="16253" y="0"/>
                </a:moveTo>
                <a:lnTo>
                  <a:pt x="21600" y="0"/>
                </a:lnTo>
                <a:lnTo>
                  <a:pt x="21600" y="12314"/>
                </a:lnTo>
                <a:lnTo>
                  <a:pt x="0" y="12314"/>
                </a:lnTo>
                <a:lnTo>
                  <a:pt x="0" y="21600"/>
                </a:lnTo>
              </a:path>
            </a:pathLst>
          </a:custGeom>
          <a:ln w="50800">
            <a:solidFill>
              <a:srgbClr val="000000"/>
            </a:solidFill>
          </a:ln>
        </p:spPr>
        <p:txBody>
          <a:bodyPr/>
          <a:lstStyle/>
          <a:p>
            <a:endParaRPr sz="2400"/>
          </a:p>
        </p:txBody>
      </p:sp>
      <p:sp>
        <p:nvSpPr>
          <p:cNvPr id="484" name="Connection Line"/>
          <p:cNvSpPr/>
          <p:nvPr/>
        </p:nvSpPr>
        <p:spPr>
          <a:xfrm>
            <a:off x="3016363" y="5053091"/>
            <a:ext cx="881380" cy="2296160"/>
          </a:xfrm>
          <a:custGeom>
            <a:avLst/>
            <a:gdLst/>
            <a:ahLst/>
            <a:cxnLst>
              <a:cxn ang="0">
                <a:pos x="wd2" y="hd2"/>
              </a:cxn>
              <a:cxn ang="5400000">
                <a:pos x="wd2" y="hd2"/>
              </a:cxn>
              <a:cxn ang="10800000">
                <a:pos x="wd2" y="hd2"/>
              </a:cxn>
              <a:cxn ang="16200000">
                <a:pos x="wd2" y="hd2"/>
              </a:cxn>
            </a:cxnLst>
            <a:rect l="0" t="0" r="r" b="b"/>
            <a:pathLst>
              <a:path w="21600" h="21600" extrusionOk="0">
                <a:moveTo>
                  <a:pt x="15375" y="0"/>
                </a:moveTo>
                <a:lnTo>
                  <a:pt x="21600" y="0"/>
                </a:lnTo>
                <a:lnTo>
                  <a:pt x="21600" y="10250"/>
                </a:lnTo>
                <a:lnTo>
                  <a:pt x="0" y="10250"/>
                </a:lnTo>
                <a:lnTo>
                  <a:pt x="0" y="21600"/>
                </a:lnTo>
              </a:path>
            </a:pathLst>
          </a:custGeom>
          <a:ln w="50800">
            <a:solidFill>
              <a:srgbClr val="000000"/>
            </a:solidFill>
          </a:ln>
        </p:spPr>
        <p:txBody>
          <a:bodyPr/>
          <a:lstStyle/>
          <a:p>
            <a:endParaRPr sz="2400"/>
          </a:p>
        </p:txBody>
      </p:sp>
      <p:sp>
        <p:nvSpPr>
          <p:cNvPr id="485" name="Connection Line"/>
          <p:cNvSpPr/>
          <p:nvPr/>
        </p:nvSpPr>
        <p:spPr>
          <a:xfrm>
            <a:off x="3159873" y="5053091"/>
            <a:ext cx="737870" cy="2705100"/>
          </a:xfrm>
          <a:custGeom>
            <a:avLst/>
            <a:gdLst/>
            <a:ahLst/>
            <a:cxnLst>
              <a:cxn ang="0">
                <a:pos x="wd2" y="hd2"/>
              </a:cxn>
              <a:cxn ang="5400000">
                <a:pos x="wd2" y="hd2"/>
              </a:cxn>
              <a:cxn ang="10800000">
                <a:pos x="wd2" y="hd2"/>
              </a:cxn>
              <a:cxn ang="16200000">
                <a:pos x="wd2" y="hd2"/>
              </a:cxn>
            </a:cxnLst>
            <a:rect l="0" t="0" r="r" b="b"/>
            <a:pathLst>
              <a:path w="21600" h="21600" extrusionOk="0">
                <a:moveTo>
                  <a:pt x="14165" y="0"/>
                </a:moveTo>
                <a:lnTo>
                  <a:pt x="21600" y="0"/>
                </a:lnTo>
                <a:lnTo>
                  <a:pt x="21600" y="8620"/>
                </a:lnTo>
                <a:lnTo>
                  <a:pt x="0" y="8620"/>
                </a:lnTo>
                <a:lnTo>
                  <a:pt x="0" y="21600"/>
                </a:lnTo>
              </a:path>
            </a:pathLst>
          </a:custGeom>
          <a:ln w="50800">
            <a:solidFill>
              <a:srgbClr val="000000"/>
            </a:solidFill>
          </a:ln>
        </p:spPr>
        <p:txBody>
          <a:bodyPr/>
          <a:lstStyle/>
          <a:p>
            <a:endParaRPr sz="2400"/>
          </a:p>
        </p:txBody>
      </p:sp>
      <p:sp>
        <p:nvSpPr>
          <p:cNvPr id="471" name="FE"/>
          <p:cNvSpPr/>
          <p:nvPr/>
        </p:nvSpPr>
        <p:spPr>
          <a:xfrm>
            <a:off x="1814105" y="6592570"/>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2" name="FE"/>
          <p:cNvSpPr/>
          <p:nvPr/>
        </p:nvSpPr>
        <p:spPr>
          <a:xfrm>
            <a:off x="1958038" y="6989974"/>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3" name="FE"/>
          <p:cNvSpPr/>
          <p:nvPr/>
        </p:nvSpPr>
        <p:spPr>
          <a:xfrm>
            <a:off x="2101971" y="7374678"/>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4" name="FE"/>
          <p:cNvSpPr/>
          <p:nvPr/>
        </p:nvSpPr>
        <p:spPr>
          <a:xfrm>
            <a:off x="2245905" y="7784783"/>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6" name="Fast links"/>
          <p:cNvSpPr txBox="1"/>
          <p:nvPr/>
        </p:nvSpPr>
        <p:spPr>
          <a:xfrm>
            <a:off x="4754472" y="4555034"/>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a:latin typeface="+mn-lt"/>
              </a:rPr>
              <a:t>Fast links</a:t>
            </a:r>
          </a:p>
        </p:txBody>
      </p:sp>
      <p:pic>
        <p:nvPicPr>
          <p:cNvPr id="477" name="Computer.png" descr="Computer.png"/>
          <p:cNvPicPr>
            <a:picLocks noChangeAspect="1"/>
          </p:cNvPicPr>
          <p:nvPr/>
        </p:nvPicPr>
        <p:blipFill>
          <a:blip r:embed="rId3">
            <a:extLst/>
          </a:blip>
          <a:stretch>
            <a:fillRect/>
          </a:stretch>
        </p:blipFill>
        <p:spPr>
          <a:xfrm>
            <a:off x="19042354" y="4150403"/>
            <a:ext cx="3670301" cy="2184401"/>
          </a:xfrm>
          <a:prstGeom prst="rect">
            <a:avLst/>
          </a:prstGeom>
          <a:ln w="12700">
            <a:miter lim="400000"/>
          </a:ln>
        </p:spPr>
      </p:pic>
      <p:sp>
        <p:nvSpPr>
          <p:cNvPr id="2" name="Trapezoid 1"/>
          <p:cNvSpPr/>
          <p:nvPr/>
        </p:nvSpPr>
        <p:spPr>
          <a:xfrm rot="5400000">
            <a:off x="14878960" y="9641840"/>
            <a:ext cx="1174748" cy="853440"/>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Line"/>
          <p:cNvSpPr/>
          <p:nvPr/>
        </p:nvSpPr>
        <p:spPr>
          <a:xfrm flipV="1">
            <a:off x="15893054" y="10111104"/>
            <a:ext cx="1544045" cy="1"/>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grpSp>
        <p:nvGrpSpPr>
          <p:cNvPr id="74" name="Group"/>
          <p:cNvGrpSpPr/>
          <p:nvPr/>
        </p:nvGrpSpPr>
        <p:grpSpPr>
          <a:xfrm>
            <a:off x="4585404" y="6663425"/>
            <a:ext cx="1619251" cy="739776"/>
            <a:chOff x="0" y="0"/>
            <a:chExt cx="1619250" cy="739775"/>
          </a:xfrm>
        </p:grpSpPr>
        <p:sp>
          <p:nvSpPr>
            <p:cNvPr id="75"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76"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sp>
        <p:nvSpPr>
          <p:cNvPr id="79" name="ReadOut"/>
          <p:cNvSpPr txBox="1"/>
          <p:nvPr/>
        </p:nvSpPr>
        <p:spPr>
          <a:xfrm>
            <a:off x="15108313" y="10619105"/>
            <a:ext cx="801823"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nchor="ctr">
            <a:spAutoFit/>
          </a:bodyPr>
          <a:lstStyle>
            <a:lvl1pPr defTabSz="1828800">
              <a:defRPr sz="3800">
                <a:solidFill>
                  <a:srgbClr val="000000"/>
                </a:solidFill>
                <a:latin typeface="Source Sans Pro Semibold"/>
                <a:ea typeface="Source Sans Pro Semibold"/>
                <a:cs typeface="Source Sans Pro Semibold"/>
                <a:sym typeface="Source Sans Pro Semibold"/>
              </a:defRPr>
            </a:lvl1pPr>
          </a:lstStyle>
          <a:p>
            <a:r>
              <a:rPr lang="en-GB" sz="2400" i="1" dirty="0">
                <a:latin typeface="+mn-lt"/>
              </a:rPr>
              <a:t>Mux</a:t>
            </a:r>
            <a:endParaRPr sz="2400" i="1" dirty="0">
              <a:latin typeface="+mn-lt"/>
            </a:endParaRPr>
          </a:p>
        </p:txBody>
      </p:sp>
      <p:sp>
        <p:nvSpPr>
          <p:cNvPr id="80" name="ReadOut"/>
          <p:cNvSpPr txBox="1"/>
          <p:nvPr/>
        </p:nvSpPr>
        <p:spPr>
          <a:xfrm>
            <a:off x="5697006" y="8711368"/>
            <a:ext cx="101181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nchor="ctr">
            <a:spAutoFit/>
          </a:bodyPr>
          <a:lstStyle>
            <a:lvl1pPr defTabSz="1828800">
              <a:defRPr sz="3800">
                <a:solidFill>
                  <a:srgbClr val="000000"/>
                </a:solidFill>
                <a:latin typeface="Source Sans Pro Semibold"/>
                <a:ea typeface="Source Sans Pro Semibold"/>
                <a:cs typeface="Source Sans Pro Semibold"/>
                <a:sym typeface="Source Sans Pro Semibold"/>
              </a:defRPr>
            </a:lvl1pPr>
          </a:lstStyle>
          <a:p>
            <a:r>
              <a:rPr lang="en-GB" sz="2400" i="1" dirty="0">
                <a:latin typeface="+mn-lt"/>
              </a:rPr>
              <a:t>ADCs</a:t>
            </a:r>
            <a:endParaRPr sz="2400" i="1" dirty="0">
              <a:latin typeface="+mn-lt"/>
            </a:endParaRPr>
          </a:p>
        </p:txBody>
      </p:sp>
      <p:grpSp>
        <p:nvGrpSpPr>
          <p:cNvPr id="89" name="Group"/>
          <p:cNvGrpSpPr/>
          <p:nvPr/>
        </p:nvGrpSpPr>
        <p:grpSpPr>
          <a:xfrm>
            <a:off x="4786157" y="7068350"/>
            <a:ext cx="1619251" cy="739776"/>
            <a:chOff x="0" y="0"/>
            <a:chExt cx="1619250" cy="739775"/>
          </a:xfrm>
        </p:grpSpPr>
        <p:sp>
          <p:nvSpPr>
            <p:cNvPr id="90"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1"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2" name="Group"/>
          <p:cNvGrpSpPr/>
          <p:nvPr/>
        </p:nvGrpSpPr>
        <p:grpSpPr>
          <a:xfrm>
            <a:off x="4991368" y="7461515"/>
            <a:ext cx="1619251" cy="739776"/>
            <a:chOff x="0" y="0"/>
            <a:chExt cx="1619250" cy="739775"/>
          </a:xfrm>
        </p:grpSpPr>
        <p:sp>
          <p:nvSpPr>
            <p:cNvPr id="93"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4"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5" name="Group"/>
          <p:cNvGrpSpPr/>
          <p:nvPr/>
        </p:nvGrpSpPr>
        <p:grpSpPr>
          <a:xfrm>
            <a:off x="5200860" y="7881865"/>
            <a:ext cx="1619251" cy="739776"/>
            <a:chOff x="0" y="0"/>
            <a:chExt cx="1619250" cy="739775"/>
          </a:xfrm>
        </p:grpSpPr>
        <p:sp>
          <p:nvSpPr>
            <p:cNvPr id="96"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7"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cxnSp>
        <p:nvCxnSpPr>
          <p:cNvPr id="6" name="Elbow Connector 5"/>
          <p:cNvCxnSpPr>
            <a:stCxn id="1032" idx="0"/>
            <a:endCxn id="447" idx="1"/>
          </p:cNvCxnSpPr>
          <p:nvPr/>
        </p:nvCxnSpPr>
        <p:spPr>
          <a:xfrm rot="5400000" flipH="1" flipV="1">
            <a:off x="-557993" y="7030572"/>
            <a:ext cx="4248795" cy="296192"/>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graphicFrame>
        <p:nvGraphicFramePr>
          <p:cNvPr id="7" name="Table 6"/>
          <p:cNvGraphicFramePr>
            <a:graphicFrameLocks noGrp="1"/>
          </p:cNvGraphicFramePr>
          <p:nvPr>
            <p:extLst>
              <p:ext uri="{D42A27DB-BD31-4B8C-83A1-F6EECF244321}">
                <p14:modId xmlns:p14="http://schemas.microsoft.com/office/powerpoint/2010/main" val="1350906122"/>
              </p:ext>
            </p:extLst>
          </p:nvPr>
        </p:nvGraphicFramePr>
        <p:xfrm>
          <a:off x="11684546" y="954101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7" name="Table 86"/>
          <p:cNvGraphicFramePr>
            <a:graphicFrameLocks noGrp="1"/>
          </p:cNvGraphicFramePr>
          <p:nvPr>
            <p:extLst>
              <p:ext uri="{D42A27DB-BD31-4B8C-83A1-F6EECF244321}">
                <p14:modId xmlns:p14="http://schemas.microsoft.com/office/powerpoint/2010/main" val="2949058098"/>
              </p:ext>
            </p:extLst>
          </p:nvPr>
        </p:nvGraphicFramePr>
        <p:xfrm>
          <a:off x="11813080" y="980726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8" name="Table 87"/>
          <p:cNvGraphicFramePr>
            <a:graphicFrameLocks noGrp="1"/>
          </p:cNvGraphicFramePr>
          <p:nvPr>
            <p:extLst>
              <p:ext uri="{D42A27DB-BD31-4B8C-83A1-F6EECF244321}">
                <p14:modId xmlns:p14="http://schemas.microsoft.com/office/powerpoint/2010/main" val="164045961"/>
              </p:ext>
            </p:extLst>
          </p:nvPr>
        </p:nvGraphicFramePr>
        <p:xfrm>
          <a:off x="11941614" y="1007350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98" name="Table 97"/>
          <p:cNvGraphicFramePr>
            <a:graphicFrameLocks noGrp="1"/>
          </p:cNvGraphicFramePr>
          <p:nvPr>
            <p:extLst>
              <p:ext uri="{D42A27DB-BD31-4B8C-83A1-F6EECF244321}">
                <p14:modId xmlns:p14="http://schemas.microsoft.com/office/powerpoint/2010/main" val="164045961"/>
              </p:ext>
            </p:extLst>
          </p:nvPr>
        </p:nvGraphicFramePr>
        <p:xfrm>
          <a:off x="12070148" y="1033975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pic>
        <p:nvPicPr>
          <p:cNvPr id="1032" name="Picture 8" descr="Related image"/>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502" y="9303065"/>
            <a:ext cx="2829612" cy="2829613"/>
          </a:xfrm>
          <a:prstGeom prst="rect">
            <a:avLst/>
          </a:prstGeom>
          <a:noFill/>
          <a:extLst>
            <a:ext uri="{909E8E84-426E-40DD-AFC4-6F175D3DCCD1}">
              <a14:hiddenFill xmlns:a14="http://schemas.microsoft.com/office/drawing/2010/main">
                <a:solidFill>
                  <a:srgbClr val="FFFFFF"/>
                </a:solidFill>
              </a14:hiddenFill>
            </a:ext>
          </a:extLst>
        </p:spPr>
      </p:pic>
      <p:sp>
        <p:nvSpPr>
          <p:cNvPr id="417" name="Front-Ends"/>
          <p:cNvSpPr txBox="1"/>
          <p:nvPr/>
        </p:nvSpPr>
        <p:spPr>
          <a:xfrm>
            <a:off x="1788705" y="8980667"/>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dirty="0">
                <a:latin typeface="+mn-lt"/>
              </a:rPr>
              <a:t> Front-Ends</a:t>
            </a:r>
          </a:p>
        </p:txBody>
      </p:sp>
      <p:cxnSp>
        <p:nvCxnSpPr>
          <p:cNvPr id="106" name="Elbow Connector 105"/>
          <p:cNvCxnSpPr>
            <a:stCxn id="1032" idx="3"/>
            <a:endCxn id="97" idx="2"/>
          </p:cNvCxnSpPr>
          <p:nvPr/>
        </p:nvCxnSpPr>
        <p:spPr>
          <a:xfrm flipV="1">
            <a:off x="2833114" y="8621641"/>
            <a:ext cx="2593171" cy="2096231"/>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cxnSp>
        <p:nvCxnSpPr>
          <p:cNvPr id="107" name="Elbow Connector 106"/>
          <p:cNvCxnSpPr>
            <a:endCxn id="98" idx="2"/>
          </p:cNvCxnSpPr>
          <p:nvPr/>
        </p:nvCxnSpPr>
        <p:spPr>
          <a:xfrm flipV="1">
            <a:off x="2832204" y="10591210"/>
            <a:ext cx="10279344" cy="988055"/>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sp>
        <p:nvSpPr>
          <p:cNvPr id="100" name="delays"/>
          <p:cNvSpPr txBox="1"/>
          <p:nvPr/>
        </p:nvSpPr>
        <p:spPr>
          <a:xfrm>
            <a:off x="12058106" y="10655934"/>
            <a:ext cx="2050561"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l" defTabSz="1828800">
              <a:defRPr sz="4200" i="1">
                <a:solidFill>
                  <a:srgbClr val="000000"/>
                </a:solidFill>
                <a:latin typeface="+mj-lt"/>
                <a:ea typeface="+mj-ea"/>
                <a:cs typeface="+mj-cs"/>
                <a:sym typeface="Source Sans Pro"/>
              </a:defRPr>
            </a:lvl1pPr>
          </a:lstStyle>
          <a:p>
            <a:pPr>
              <a:defRPr i="0"/>
            </a:pPr>
            <a:r>
              <a:rPr lang="en-GB" sz="2400" i="1" dirty="0">
                <a:latin typeface="+mn-lt"/>
              </a:rPr>
              <a:t>Digital delay</a:t>
            </a:r>
            <a:endParaRPr lang="en-GB" sz="2400" dirty="0">
              <a:latin typeface="+mn-lt"/>
            </a:endParaRPr>
          </a:p>
          <a:p>
            <a:pPr algn="ctr">
              <a:defRPr i="0"/>
            </a:pPr>
            <a:r>
              <a:rPr lang="en-GB" sz="2400" i="1" dirty="0">
                <a:solidFill>
                  <a:schemeClr val="accent2"/>
                </a:solidFill>
                <a:latin typeface="+mn-lt"/>
              </a:rPr>
              <a:t>A PIPELINE</a:t>
            </a:r>
          </a:p>
        </p:txBody>
      </p:sp>
      <p:sp>
        <p:nvSpPr>
          <p:cNvPr id="4" name="Right Arrow 3"/>
          <p:cNvSpPr/>
          <p:nvPr/>
        </p:nvSpPr>
        <p:spPr>
          <a:xfrm>
            <a:off x="1814105" y="5966221"/>
            <a:ext cx="6546617" cy="375358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4000" dirty="0" smtClean="0"/>
              <a:t>High event rate</a:t>
            </a:r>
          </a:p>
          <a:p>
            <a:pPr algn="ctr"/>
            <a:r>
              <a:rPr lang="en-GB" sz="4000" dirty="0"/>
              <a:t>Large </a:t>
            </a:r>
            <a:r>
              <a:rPr lang="en-GB" sz="4000" dirty="0" smtClean="0"/>
              <a:t>data volume</a:t>
            </a:r>
            <a:endParaRPr lang="en-GB" sz="4000" dirty="0"/>
          </a:p>
        </p:txBody>
      </p:sp>
      <p:sp>
        <p:nvSpPr>
          <p:cNvPr id="61" name="Right Arrow 60"/>
          <p:cNvSpPr/>
          <p:nvPr/>
        </p:nvSpPr>
        <p:spPr>
          <a:xfrm>
            <a:off x="15647441" y="6988926"/>
            <a:ext cx="4571490" cy="1731091"/>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000" dirty="0" smtClean="0"/>
              <a:t>Lower event rate</a:t>
            </a:r>
          </a:p>
          <a:p>
            <a:pPr algn="ctr"/>
            <a:r>
              <a:rPr lang="en-GB" sz="2000" dirty="0" smtClean="0"/>
              <a:t>Smaller data volume (normally)</a:t>
            </a:r>
            <a:endParaRPr lang="en-GB" sz="2000" dirty="0"/>
          </a:p>
        </p:txBody>
      </p:sp>
      <p:sp>
        <p:nvSpPr>
          <p:cNvPr id="62" name="Line"/>
          <p:cNvSpPr/>
          <p:nvPr/>
        </p:nvSpPr>
        <p:spPr>
          <a:xfrm>
            <a:off x="12339370" y="6284774"/>
            <a:ext cx="3068676" cy="32845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76200">
            <a:solidFill>
              <a:srgbClr val="C0504D"/>
            </a:solidFill>
            <a:tailEnd type="triangle"/>
          </a:ln>
        </p:spPr>
        <p:txBody>
          <a:bodyPr tIns="91439" bIns="91439"/>
          <a:lstStyle/>
          <a:p>
            <a:pPr algn="l" defTabSz="914400">
              <a:defRPr sz="4800">
                <a:solidFill>
                  <a:srgbClr val="000000"/>
                </a:solidFill>
                <a:latin typeface="Calibri"/>
                <a:ea typeface="Calibri"/>
                <a:cs typeface="Calibri"/>
                <a:sym typeface="Calibri"/>
              </a:defRPr>
            </a:pPr>
            <a:endParaRPr sz="2400"/>
          </a:p>
        </p:txBody>
      </p:sp>
      <p:sp>
        <p:nvSpPr>
          <p:cNvPr id="414" name="Rounded Rectangle"/>
          <p:cNvSpPr/>
          <p:nvPr/>
        </p:nvSpPr>
        <p:spPr>
          <a:xfrm>
            <a:off x="8613663" y="4316729"/>
            <a:ext cx="5344184" cy="4537076"/>
          </a:xfrm>
          <a:prstGeom prst="roundRect">
            <a:avLst>
              <a:gd name="adj" fmla="val 5673"/>
            </a:avLst>
          </a:prstGeom>
          <a:solidFill>
            <a:srgbClr val="FF7E79"/>
          </a:solidFill>
          <a:ln w="50800">
            <a:solidFill>
              <a:srgbClr val="8C3A38"/>
            </a:solidFill>
            <a:bevel/>
          </a:ln>
        </p:spPr>
        <p:txBody>
          <a:bodyPr tIns="91439" bIns="91439" anchor="ctr"/>
          <a:lstStyle/>
          <a:p>
            <a:pPr algn="l" defTabSz="914400">
              <a:defRPr sz="4800">
                <a:solidFill>
                  <a:srgbClr val="FFFFFF"/>
                </a:solidFill>
                <a:latin typeface="Calibri"/>
                <a:ea typeface="Calibri"/>
                <a:cs typeface="Calibri"/>
                <a:sym typeface="Calibri"/>
              </a:defRPr>
            </a:pPr>
            <a:endParaRPr sz="2400"/>
          </a:p>
        </p:txBody>
      </p:sp>
      <p:sp>
        <p:nvSpPr>
          <p:cNvPr id="436" name="Trigger system"/>
          <p:cNvSpPr txBox="1"/>
          <p:nvPr/>
        </p:nvSpPr>
        <p:spPr>
          <a:xfrm>
            <a:off x="11592580" y="4327842"/>
            <a:ext cx="226055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r" defTabSz="1828800">
              <a:defRPr sz="4500">
                <a:solidFill>
                  <a:srgbClr val="000000"/>
                </a:solidFill>
                <a:latin typeface="Source Sans Pro Semibold"/>
                <a:ea typeface="Source Sans Pro Semibold"/>
                <a:cs typeface="Source Sans Pro Semibold"/>
                <a:sym typeface="Source Sans Pro Semibold"/>
              </a:defRPr>
            </a:lvl1pPr>
          </a:lstStyle>
          <a:p>
            <a:r>
              <a:rPr sz="2400" dirty="0" smtClean="0">
                <a:latin typeface="+mn-lt"/>
              </a:rPr>
              <a:t>Trigger </a:t>
            </a:r>
            <a:r>
              <a:rPr sz="2400" dirty="0">
                <a:latin typeface="+mn-lt"/>
              </a:rPr>
              <a:t>system</a:t>
            </a:r>
          </a:p>
        </p:txBody>
      </p:sp>
      <p:sp>
        <p:nvSpPr>
          <p:cNvPr id="63" name="start"/>
          <p:cNvSpPr txBox="1"/>
          <p:nvPr/>
        </p:nvSpPr>
        <p:spPr>
          <a:xfrm>
            <a:off x="20074463" y="6228084"/>
            <a:ext cx="268164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pPr algn="ctr"/>
            <a:r>
              <a:rPr lang="en-GB" sz="2400" dirty="0" smtClean="0">
                <a:latin typeface="+mn-lt"/>
              </a:rPr>
              <a:t>Storage</a:t>
            </a:r>
            <a:endParaRPr sz="2400" dirty="0">
              <a:latin typeface="+mn-lt"/>
            </a:endParaRPr>
          </a:p>
        </p:txBody>
      </p:sp>
    </p:spTree>
    <p:extLst>
      <p:ext uri="{BB962C8B-B14F-4D97-AF65-F5344CB8AC3E}">
        <p14:creationId xmlns:p14="http://schemas.microsoft.com/office/powerpoint/2010/main" val="28776272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619500"/>
            <a:ext cx="24384000" cy="851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08" name="A simple trigger system"/>
          <p:cNvSpPr txBox="1">
            <a:spLocks noGrp="1"/>
          </p:cNvSpPr>
          <p:nvPr>
            <p:ph type="title"/>
          </p:nvPr>
        </p:nvSpPr>
        <p:spPr>
          <a:xfrm>
            <a:off x="596901" y="1528746"/>
            <a:ext cx="22415500" cy="2586056"/>
          </a:xfrm>
          <a:prstGeom prst="rect">
            <a:avLst/>
          </a:prstGeom>
        </p:spPr>
        <p:txBody>
          <a:bodyPr/>
          <a:lstStyle/>
          <a:p>
            <a:r>
              <a:rPr lang="en-GB" dirty="0"/>
              <a:t>A </a:t>
            </a:r>
            <a:r>
              <a:rPr lang="en-GB" dirty="0" smtClean="0"/>
              <a:t>simple modern </a:t>
            </a:r>
            <a:r>
              <a:rPr dirty="0" smtClean="0"/>
              <a:t>trigger system</a:t>
            </a:r>
            <a:endParaRPr dirty="0"/>
          </a:p>
        </p:txBody>
      </p:sp>
      <p:sp>
        <p:nvSpPr>
          <p:cNvPr id="409" name="Line"/>
          <p:cNvSpPr/>
          <p:nvPr/>
        </p:nvSpPr>
        <p:spPr>
          <a:xfrm>
            <a:off x="17908345" y="6354665"/>
            <a:ext cx="2671268" cy="36202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542" y="21600"/>
                </a:lnTo>
                <a:lnTo>
                  <a:pt x="21600" y="0"/>
                </a:lnTo>
              </a:path>
            </a:pathLst>
          </a:custGeom>
          <a:ln w="50800">
            <a:solidFill>
              <a:srgbClr val="000000"/>
            </a:solidFill>
            <a:tailEnd type="triangle"/>
          </a:ln>
        </p:spPr>
        <p:txBody>
          <a:bodyPr tIns="91439" bIns="91439"/>
          <a:lstStyle/>
          <a:p>
            <a:pPr>
              <a:defRPr sz="2800">
                <a:latin typeface="+mj-lt"/>
                <a:ea typeface="+mj-ea"/>
                <a:cs typeface="+mj-cs"/>
                <a:sym typeface="Source Sans Pro"/>
              </a:defRPr>
            </a:pPr>
            <a:endParaRPr sz="2400"/>
          </a:p>
        </p:txBody>
      </p:sp>
      <p:sp>
        <p:nvSpPr>
          <p:cNvPr id="410" name="Line"/>
          <p:cNvSpPr/>
          <p:nvPr/>
        </p:nvSpPr>
        <p:spPr>
          <a:xfrm>
            <a:off x="11234533" y="9672955"/>
            <a:ext cx="61164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1" name="Line"/>
          <p:cNvSpPr/>
          <p:nvPr/>
        </p:nvSpPr>
        <p:spPr>
          <a:xfrm>
            <a:off x="11926278" y="9941470"/>
            <a:ext cx="5424736"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2" name="Line"/>
          <p:cNvSpPr/>
          <p:nvPr/>
        </p:nvSpPr>
        <p:spPr>
          <a:xfrm>
            <a:off x="11526633" y="10185717"/>
            <a:ext cx="58243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3" name="Line"/>
          <p:cNvSpPr/>
          <p:nvPr/>
        </p:nvSpPr>
        <p:spPr>
          <a:xfrm>
            <a:off x="11680311" y="10439717"/>
            <a:ext cx="5670703"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cxnSp>
        <p:nvCxnSpPr>
          <p:cNvPr id="418" name="Connection Line"/>
          <p:cNvCxnSpPr>
            <a:stCxn id="471" idx="0"/>
          </p:cNvCxnSpPr>
          <p:nvPr/>
        </p:nvCxnSpPr>
        <p:spPr>
          <a:xfrm flipV="1">
            <a:off x="2725533" y="5305821"/>
            <a:ext cx="5892800" cy="1739900"/>
          </a:xfrm>
          <a:prstGeom prst="bentConnector3">
            <a:avLst>
              <a:gd name="adj1" fmla="val 77802"/>
            </a:avLst>
          </a:prstGeom>
          <a:ln w="50800">
            <a:solidFill>
              <a:srgbClr val="000000"/>
            </a:solidFill>
          </a:ln>
        </p:spPr>
      </p:cxnSp>
      <p:cxnSp>
        <p:nvCxnSpPr>
          <p:cNvPr id="420" name="Connection Line"/>
          <p:cNvCxnSpPr>
            <a:stCxn id="472" idx="0"/>
          </p:cNvCxnSpPr>
          <p:nvPr/>
        </p:nvCxnSpPr>
        <p:spPr>
          <a:xfrm flipV="1">
            <a:off x="2877933" y="5966221"/>
            <a:ext cx="6045200" cy="1485900"/>
          </a:xfrm>
          <a:prstGeom prst="bentConnector3">
            <a:avLst>
              <a:gd name="adj1" fmla="val 79622"/>
            </a:avLst>
          </a:prstGeom>
          <a:ln w="50800">
            <a:solidFill>
              <a:srgbClr val="000000"/>
            </a:solidFill>
          </a:ln>
        </p:spPr>
      </p:cxnSp>
      <p:cxnSp>
        <p:nvCxnSpPr>
          <p:cNvPr id="422" name="Connection Line"/>
          <p:cNvCxnSpPr>
            <a:stCxn id="473" idx="0"/>
          </p:cNvCxnSpPr>
          <p:nvPr/>
        </p:nvCxnSpPr>
        <p:spPr>
          <a:xfrm flipV="1">
            <a:off x="3017633" y="6613921"/>
            <a:ext cx="6197600" cy="1219200"/>
          </a:xfrm>
          <a:prstGeom prst="bentConnector3">
            <a:avLst>
              <a:gd name="adj1" fmla="val 81353"/>
            </a:avLst>
          </a:prstGeom>
          <a:ln w="50800">
            <a:solidFill>
              <a:srgbClr val="000000"/>
            </a:solidFill>
          </a:ln>
        </p:spPr>
      </p:cxnSp>
      <p:cxnSp>
        <p:nvCxnSpPr>
          <p:cNvPr id="424" name="Connection Line"/>
          <p:cNvCxnSpPr>
            <a:stCxn id="474" idx="0"/>
          </p:cNvCxnSpPr>
          <p:nvPr/>
        </p:nvCxnSpPr>
        <p:spPr>
          <a:xfrm flipV="1">
            <a:off x="3157333" y="7261621"/>
            <a:ext cx="6350000" cy="977900"/>
          </a:xfrm>
          <a:prstGeom prst="bentConnector3">
            <a:avLst>
              <a:gd name="adj1" fmla="val 82800"/>
            </a:avLst>
          </a:prstGeom>
          <a:ln w="50800">
            <a:solidFill>
              <a:srgbClr val="000000"/>
            </a:solidFill>
          </a:ln>
        </p:spPr>
      </p:cxnSp>
      <p:sp>
        <p:nvSpPr>
          <p:cNvPr id="426" name="start"/>
          <p:cNvSpPr txBox="1"/>
          <p:nvPr/>
        </p:nvSpPr>
        <p:spPr>
          <a:xfrm>
            <a:off x="11671894" y="5753777"/>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Accept</a:t>
            </a:r>
            <a:endParaRPr sz="2400" dirty="0">
              <a:latin typeface="+mn-lt"/>
            </a:endParaRPr>
          </a:p>
        </p:txBody>
      </p:sp>
      <p:pic>
        <p:nvPicPr>
          <p:cNvPr id="447" name="Image" descr="Image"/>
          <p:cNvPicPr>
            <a:picLocks noChangeAspect="1"/>
          </p:cNvPicPr>
          <p:nvPr/>
        </p:nvPicPr>
        <p:blipFill>
          <a:blip r:embed="rId2">
            <a:extLst/>
          </a:blip>
          <a:stretch>
            <a:fillRect/>
          </a:stretch>
        </p:blipFill>
        <p:spPr>
          <a:xfrm>
            <a:off x="1714500" y="4089119"/>
            <a:ext cx="1930302" cy="1930301"/>
          </a:xfrm>
          <a:prstGeom prst="rect">
            <a:avLst/>
          </a:prstGeom>
          <a:ln w="12700">
            <a:miter lim="400000"/>
          </a:ln>
        </p:spPr>
      </p:pic>
      <p:sp>
        <p:nvSpPr>
          <p:cNvPr id="478" name="Connection Line"/>
          <p:cNvSpPr/>
          <p:nvPr/>
        </p:nvSpPr>
        <p:spPr>
          <a:xfrm>
            <a:off x="6157937" y="7048603"/>
            <a:ext cx="5768341" cy="2627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309" y="0"/>
                </a:lnTo>
                <a:lnTo>
                  <a:pt x="4309" y="21600"/>
                </a:lnTo>
                <a:lnTo>
                  <a:pt x="21600" y="21600"/>
                </a:lnTo>
              </a:path>
            </a:pathLst>
          </a:custGeom>
          <a:ln w="50800">
            <a:solidFill>
              <a:srgbClr val="000000"/>
            </a:solidFill>
          </a:ln>
        </p:spPr>
        <p:txBody>
          <a:bodyPr/>
          <a:lstStyle/>
          <a:p>
            <a:endParaRPr sz="2400"/>
          </a:p>
        </p:txBody>
      </p:sp>
      <p:sp>
        <p:nvSpPr>
          <p:cNvPr id="479" name="Connection Line"/>
          <p:cNvSpPr/>
          <p:nvPr/>
        </p:nvSpPr>
        <p:spPr>
          <a:xfrm>
            <a:off x="6349161" y="7459390"/>
            <a:ext cx="5878830" cy="24841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918" y="0"/>
                </a:lnTo>
                <a:lnTo>
                  <a:pt x="4918" y="21600"/>
                </a:lnTo>
                <a:lnTo>
                  <a:pt x="21600" y="21600"/>
                </a:lnTo>
              </a:path>
            </a:pathLst>
          </a:custGeom>
          <a:ln w="50800">
            <a:solidFill>
              <a:srgbClr val="000000"/>
            </a:solidFill>
          </a:ln>
        </p:spPr>
        <p:txBody>
          <a:bodyPr/>
          <a:lstStyle/>
          <a:p>
            <a:endParaRPr sz="2400"/>
          </a:p>
        </p:txBody>
      </p:sp>
      <p:sp>
        <p:nvSpPr>
          <p:cNvPr id="480" name="Connection Line"/>
          <p:cNvSpPr/>
          <p:nvPr/>
        </p:nvSpPr>
        <p:spPr>
          <a:xfrm>
            <a:off x="6546126" y="7832723"/>
            <a:ext cx="5988051" cy="23533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97" y="0"/>
                </a:lnTo>
                <a:lnTo>
                  <a:pt x="5497" y="21600"/>
                </a:lnTo>
                <a:lnTo>
                  <a:pt x="21600" y="21600"/>
                </a:lnTo>
              </a:path>
            </a:pathLst>
          </a:custGeom>
          <a:ln w="50800">
            <a:solidFill>
              <a:srgbClr val="000000"/>
            </a:solidFill>
          </a:ln>
        </p:spPr>
        <p:txBody>
          <a:bodyPr/>
          <a:lstStyle/>
          <a:p>
            <a:endParaRPr sz="2400"/>
          </a:p>
        </p:txBody>
      </p:sp>
      <p:sp>
        <p:nvSpPr>
          <p:cNvPr id="481" name="Connection Line"/>
          <p:cNvSpPr/>
          <p:nvPr/>
        </p:nvSpPr>
        <p:spPr>
          <a:xfrm>
            <a:off x="6729321" y="8241345"/>
            <a:ext cx="6098541" cy="2198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987" y="21600"/>
                </a:lnTo>
                <a:lnTo>
                  <a:pt x="5987" y="0"/>
                </a:lnTo>
                <a:lnTo>
                  <a:pt x="0" y="0"/>
                </a:lnTo>
              </a:path>
            </a:pathLst>
          </a:custGeom>
          <a:ln w="50800">
            <a:solidFill>
              <a:srgbClr val="000000"/>
            </a:solidFill>
          </a:ln>
        </p:spPr>
        <p:txBody>
          <a:bodyPr/>
          <a:lstStyle/>
          <a:p>
            <a:endParaRPr sz="2400"/>
          </a:p>
        </p:txBody>
      </p:sp>
      <p:sp>
        <p:nvSpPr>
          <p:cNvPr id="482" name="Connection Line"/>
          <p:cNvSpPr/>
          <p:nvPr/>
        </p:nvSpPr>
        <p:spPr>
          <a:xfrm>
            <a:off x="2728073" y="5053091"/>
            <a:ext cx="1169670" cy="1513840"/>
          </a:xfrm>
          <a:custGeom>
            <a:avLst/>
            <a:gdLst/>
            <a:ahLst/>
            <a:cxnLst>
              <a:cxn ang="0">
                <a:pos x="wd2" y="hd2"/>
              </a:cxn>
              <a:cxn ang="5400000">
                <a:pos x="wd2" y="hd2"/>
              </a:cxn>
              <a:cxn ang="10800000">
                <a:pos x="wd2" y="hd2"/>
              </a:cxn>
              <a:cxn ang="16200000">
                <a:pos x="wd2" y="hd2"/>
              </a:cxn>
            </a:cxnLst>
            <a:rect l="0" t="0" r="r" b="b"/>
            <a:pathLst>
              <a:path w="21600" h="21600" extrusionOk="0">
                <a:moveTo>
                  <a:pt x="16909" y="0"/>
                </a:moveTo>
                <a:lnTo>
                  <a:pt x="21600" y="0"/>
                </a:lnTo>
                <a:lnTo>
                  <a:pt x="21600" y="15403"/>
                </a:lnTo>
                <a:lnTo>
                  <a:pt x="0" y="15403"/>
                </a:lnTo>
                <a:lnTo>
                  <a:pt x="0" y="21600"/>
                </a:lnTo>
              </a:path>
            </a:pathLst>
          </a:custGeom>
          <a:ln w="50800">
            <a:solidFill>
              <a:srgbClr val="000000"/>
            </a:solidFill>
          </a:ln>
        </p:spPr>
        <p:txBody>
          <a:bodyPr/>
          <a:lstStyle/>
          <a:p>
            <a:endParaRPr sz="2400"/>
          </a:p>
        </p:txBody>
      </p:sp>
      <p:sp>
        <p:nvSpPr>
          <p:cNvPr id="483" name="Connection Line"/>
          <p:cNvSpPr/>
          <p:nvPr/>
        </p:nvSpPr>
        <p:spPr>
          <a:xfrm>
            <a:off x="2871583" y="5053091"/>
            <a:ext cx="1026160" cy="1911350"/>
          </a:xfrm>
          <a:custGeom>
            <a:avLst/>
            <a:gdLst/>
            <a:ahLst/>
            <a:cxnLst>
              <a:cxn ang="0">
                <a:pos x="wd2" y="hd2"/>
              </a:cxn>
              <a:cxn ang="5400000">
                <a:pos x="wd2" y="hd2"/>
              </a:cxn>
              <a:cxn ang="10800000">
                <a:pos x="wd2" y="hd2"/>
              </a:cxn>
              <a:cxn ang="16200000">
                <a:pos x="wd2" y="hd2"/>
              </a:cxn>
            </a:cxnLst>
            <a:rect l="0" t="0" r="r" b="b"/>
            <a:pathLst>
              <a:path w="21600" h="21600" extrusionOk="0">
                <a:moveTo>
                  <a:pt x="16253" y="0"/>
                </a:moveTo>
                <a:lnTo>
                  <a:pt x="21600" y="0"/>
                </a:lnTo>
                <a:lnTo>
                  <a:pt x="21600" y="12314"/>
                </a:lnTo>
                <a:lnTo>
                  <a:pt x="0" y="12314"/>
                </a:lnTo>
                <a:lnTo>
                  <a:pt x="0" y="21600"/>
                </a:lnTo>
              </a:path>
            </a:pathLst>
          </a:custGeom>
          <a:ln w="50800">
            <a:solidFill>
              <a:srgbClr val="000000"/>
            </a:solidFill>
          </a:ln>
        </p:spPr>
        <p:txBody>
          <a:bodyPr/>
          <a:lstStyle/>
          <a:p>
            <a:endParaRPr sz="2400"/>
          </a:p>
        </p:txBody>
      </p:sp>
      <p:sp>
        <p:nvSpPr>
          <p:cNvPr id="484" name="Connection Line"/>
          <p:cNvSpPr/>
          <p:nvPr/>
        </p:nvSpPr>
        <p:spPr>
          <a:xfrm>
            <a:off x="3016363" y="5053091"/>
            <a:ext cx="881380" cy="2296160"/>
          </a:xfrm>
          <a:custGeom>
            <a:avLst/>
            <a:gdLst/>
            <a:ahLst/>
            <a:cxnLst>
              <a:cxn ang="0">
                <a:pos x="wd2" y="hd2"/>
              </a:cxn>
              <a:cxn ang="5400000">
                <a:pos x="wd2" y="hd2"/>
              </a:cxn>
              <a:cxn ang="10800000">
                <a:pos x="wd2" y="hd2"/>
              </a:cxn>
              <a:cxn ang="16200000">
                <a:pos x="wd2" y="hd2"/>
              </a:cxn>
            </a:cxnLst>
            <a:rect l="0" t="0" r="r" b="b"/>
            <a:pathLst>
              <a:path w="21600" h="21600" extrusionOk="0">
                <a:moveTo>
                  <a:pt x="15375" y="0"/>
                </a:moveTo>
                <a:lnTo>
                  <a:pt x="21600" y="0"/>
                </a:lnTo>
                <a:lnTo>
                  <a:pt x="21600" y="10250"/>
                </a:lnTo>
                <a:lnTo>
                  <a:pt x="0" y="10250"/>
                </a:lnTo>
                <a:lnTo>
                  <a:pt x="0" y="21600"/>
                </a:lnTo>
              </a:path>
            </a:pathLst>
          </a:custGeom>
          <a:ln w="50800">
            <a:solidFill>
              <a:srgbClr val="000000"/>
            </a:solidFill>
          </a:ln>
        </p:spPr>
        <p:txBody>
          <a:bodyPr/>
          <a:lstStyle/>
          <a:p>
            <a:endParaRPr sz="2400"/>
          </a:p>
        </p:txBody>
      </p:sp>
      <p:sp>
        <p:nvSpPr>
          <p:cNvPr id="485" name="Connection Line"/>
          <p:cNvSpPr/>
          <p:nvPr/>
        </p:nvSpPr>
        <p:spPr>
          <a:xfrm>
            <a:off x="3159873" y="5053091"/>
            <a:ext cx="737870" cy="2705100"/>
          </a:xfrm>
          <a:custGeom>
            <a:avLst/>
            <a:gdLst/>
            <a:ahLst/>
            <a:cxnLst>
              <a:cxn ang="0">
                <a:pos x="wd2" y="hd2"/>
              </a:cxn>
              <a:cxn ang="5400000">
                <a:pos x="wd2" y="hd2"/>
              </a:cxn>
              <a:cxn ang="10800000">
                <a:pos x="wd2" y="hd2"/>
              </a:cxn>
              <a:cxn ang="16200000">
                <a:pos x="wd2" y="hd2"/>
              </a:cxn>
            </a:cxnLst>
            <a:rect l="0" t="0" r="r" b="b"/>
            <a:pathLst>
              <a:path w="21600" h="21600" extrusionOk="0">
                <a:moveTo>
                  <a:pt x="14165" y="0"/>
                </a:moveTo>
                <a:lnTo>
                  <a:pt x="21600" y="0"/>
                </a:lnTo>
                <a:lnTo>
                  <a:pt x="21600" y="8620"/>
                </a:lnTo>
                <a:lnTo>
                  <a:pt x="0" y="8620"/>
                </a:lnTo>
                <a:lnTo>
                  <a:pt x="0" y="21600"/>
                </a:lnTo>
              </a:path>
            </a:pathLst>
          </a:custGeom>
          <a:ln w="50800">
            <a:solidFill>
              <a:srgbClr val="000000"/>
            </a:solidFill>
          </a:ln>
        </p:spPr>
        <p:txBody>
          <a:bodyPr/>
          <a:lstStyle/>
          <a:p>
            <a:endParaRPr sz="2400"/>
          </a:p>
        </p:txBody>
      </p:sp>
      <p:sp>
        <p:nvSpPr>
          <p:cNvPr id="464" name="Line"/>
          <p:cNvSpPr/>
          <p:nvPr/>
        </p:nvSpPr>
        <p:spPr>
          <a:xfrm>
            <a:off x="11609323" y="6284774"/>
            <a:ext cx="593990" cy="30089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76200">
            <a:solidFill>
              <a:srgbClr val="C0504D"/>
            </a:solidFill>
            <a:tailEnd type="triangle"/>
          </a:ln>
        </p:spPr>
        <p:txBody>
          <a:bodyPr tIns="91439" bIns="91439"/>
          <a:lstStyle/>
          <a:p>
            <a:pPr algn="l" defTabSz="914400">
              <a:defRPr sz="4800">
                <a:solidFill>
                  <a:srgbClr val="000000"/>
                </a:solidFill>
                <a:latin typeface="Calibri"/>
                <a:ea typeface="Calibri"/>
                <a:cs typeface="Calibri"/>
                <a:sym typeface="Calibri"/>
              </a:defRPr>
            </a:pPr>
            <a:endParaRPr sz="2400"/>
          </a:p>
        </p:txBody>
      </p:sp>
      <p:sp>
        <p:nvSpPr>
          <p:cNvPr id="471" name="FE"/>
          <p:cNvSpPr/>
          <p:nvPr/>
        </p:nvSpPr>
        <p:spPr>
          <a:xfrm>
            <a:off x="1814105" y="6592570"/>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2" name="FE"/>
          <p:cNvSpPr/>
          <p:nvPr/>
        </p:nvSpPr>
        <p:spPr>
          <a:xfrm>
            <a:off x="1958038" y="6989974"/>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3" name="FE"/>
          <p:cNvSpPr/>
          <p:nvPr/>
        </p:nvSpPr>
        <p:spPr>
          <a:xfrm>
            <a:off x="2101971" y="7374678"/>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4" name="FE"/>
          <p:cNvSpPr/>
          <p:nvPr/>
        </p:nvSpPr>
        <p:spPr>
          <a:xfrm>
            <a:off x="2245905" y="7784783"/>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6" name="Fast links"/>
          <p:cNvSpPr txBox="1"/>
          <p:nvPr/>
        </p:nvSpPr>
        <p:spPr>
          <a:xfrm>
            <a:off x="4754472" y="4555034"/>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a:latin typeface="+mn-lt"/>
              </a:rPr>
              <a:t>Fast links</a:t>
            </a:r>
          </a:p>
        </p:txBody>
      </p:sp>
      <p:pic>
        <p:nvPicPr>
          <p:cNvPr id="477" name="Computer.png" descr="Computer.png"/>
          <p:cNvPicPr>
            <a:picLocks noChangeAspect="1"/>
          </p:cNvPicPr>
          <p:nvPr/>
        </p:nvPicPr>
        <p:blipFill>
          <a:blip r:embed="rId3">
            <a:extLst/>
          </a:blip>
          <a:stretch>
            <a:fillRect/>
          </a:stretch>
        </p:blipFill>
        <p:spPr>
          <a:xfrm>
            <a:off x="19042354" y="4150403"/>
            <a:ext cx="3670301" cy="2184401"/>
          </a:xfrm>
          <a:prstGeom prst="rect">
            <a:avLst/>
          </a:prstGeom>
          <a:ln w="12700">
            <a:miter lim="400000"/>
          </a:ln>
        </p:spPr>
      </p:pic>
      <p:grpSp>
        <p:nvGrpSpPr>
          <p:cNvPr id="74" name="Group"/>
          <p:cNvGrpSpPr/>
          <p:nvPr/>
        </p:nvGrpSpPr>
        <p:grpSpPr>
          <a:xfrm>
            <a:off x="4585404" y="6663425"/>
            <a:ext cx="1619251" cy="739776"/>
            <a:chOff x="0" y="0"/>
            <a:chExt cx="1619250" cy="739775"/>
          </a:xfrm>
        </p:grpSpPr>
        <p:sp>
          <p:nvSpPr>
            <p:cNvPr id="75"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76"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sp>
        <p:nvSpPr>
          <p:cNvPr id="80" name="ReadOut"/>
          <p:cNvSpPr txBox="1"/>
          <p:nvPr/>
        </p:nvSpPr>
        <p:spPr>
          <a:xfrm>
            <a:off x="5697006" y="8711368"/>
            <a:ext cx="101181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nchor="ctr">
            <a:spAutoFit/>
          </a:bodyPr>
          <a:lstStyle>
            <a:lvl1pPr defTabSz="1828800">
              <a:defRPr sz="3800">
                <a:solidFill>
                  <a:srgbClr val="000000"/>
                </a:solidFill>
                <a:latin typeface="Source Sans Pro Semibold"/>
                <a:ea typeface="Source Sans Pro Semibold"/>
                <a:cs typeface="Source Sans Pro Semibold"/>
                <a:sym typeface="Source Sans Pro Semibold"/>
              </a:defRPr>
            </a:lvl1pPr>
          </a:lstStyle>
          <a:p>
            <a:r>
              <a:rPr lang="en-GB" sz="2400" i="1" dirty="0">
                <a:latin typeface="+mn-lt"/>
              </a:rPr>
              <a:t>ADCs</a:t>
            </a:r>
            <a:endParaRPr sz="2400" i="1" dirty="0">
              <a:latin typeface="+mn-lt"/>
            </a:endParaRPr>
          </a:p>
        </p:txBody>
      </p:sp>
      <p:grpSp>
        <p:nvGrpSpPr>
          <p:cNvPr id="89" name="Group"/>
          <p:cNvGrpSpPr/>
          <p:nvPr/>
        </p:nvGrpSpPr>
        <p:grpSpPr>
          <a:xfrm>
            <a:off x="4786157" y="7068350"/>
            <a:ext cx="1619251" cy="739776"/>
            <a:chOff x="0" y="0"/>
            <a:chExt cx="1619250" cy="739775"/>
          </a:xfrm>
        </p:grpSpPr>
        <p:sp>
          <p:nvSpPr>
            <p:cNvPr id="90"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1"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2" name="Group"/>
          <p:cNvGrpSpPr/>
          <p:nvPr/>
        </p:nvGrpSpPr>
        <p:grpSpPr>
          <a:xfrm>
            <a:off x="4991368" y="7461515"/>
            <a:ext cx="1619251" cy="739776"/>
            <a:chOff x="0" y="0"/>
            <a:chExt cx="1619250" cy="739775"/>
          </a:xfrm>
        </p:grpSpPr>
        <p:sp>
          <p:nvSpPr>
            <p:cNvPr id="93"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4"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5" name="Group"/>
          <p:cNvGrpSpPr/>
          <p:nvPr/>
        </p:nvGrpSpPr>
        <p:grpSpPr>
          <a:xfrm>
            <a:off x="5200860" y="7881865"/>
            <a:ext cx="1619251" cy="739776"/>
            <a:chOff x="0" y="0"/>
            <a:chExt cx="1619250" cy="739775"/>
          </a:xfrm>
        </p:grpSpPr>
        <p:sp>
          <p:nvSpPr>
            <p:cNvPr id="96"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7"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cxnSp>
        <p:nvCxnSpPr>
          <p:cNvPr id="6" name="Elbow Connector 5"/>
          <p:cNvCxnSpPr>
            <a:stCxn id="1032" idx="0"/>
            <a:endCxn id="447" idx="1"/>
          </p:cNvCxnSpPr>
          <p:nvPr/>
        </p:nvCxnSpPr>
        <p:spPr>
          <a:xfrm rot="5400000" flipH="1" flipV="1">
            <a:off x="-557993" y="7030572"/>
            <a:ext cx="4248795" cy="296192"/>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graphicFrame>
        <p:nvGraphicFramePr>
          <p:cNvPr id="7" name="Table 6"/>
          <p:cNvGraphicFramePr>
            <a:graphicFrameLocks noGrp="1"/>
          </p:cNvGraphicFramePr>
          <p:nvPr>
            <p:extLst>
              <p:ext uri="{D42A27DB-BD31-4B8C-83A1-F6EECF244321}">
                <p14:modId xmlns:p14="http://schemas.microsoft.com/office/powerpoint/2010/main" val="3218066144"/>
              </p:ext>
            </p:extLst>
          </p:nvPr>
        </p:nvGraphicFramePr>
        <p:xfrm>
          <a:off x="9042946" y="954101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7" name="Table 86"/>
          <p:cNvGraphicFramePr>
            <a:graphicFrameLocks noGrp="1"/>
          </p:cNvGraphicFramePr>
          <p:nvPr>
            <p:extLst>
              <p:ext uri="{D42A27DB-BD31-4B8C-83A1-F6EECF244321}">
                <p14:modId xmlns:p14="http://schemas.microsoft.com/office/powerpoint/2010/main" val="2614169775"/>
              </p:ext>
            </p:extLst>
          </p:nvPr>
        </p:nvGraphicFramePr>
        <p:xfrm>
          <a:off x="9171480" y="980726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8" name="Table 87"/>
          <p:cNvGraphicFramePr>
            <a:graphicFrameLocks noGrp="1"/>
          </p:cNvGraphicFramePr>
          <p:nvPr>
            <p:extLst>
              <p:ext uri="{D42A27DB-BD31-4B8C-83A1-F6EECF244321}">
                <p14:modId xmlns:p14="http://schemas.microsoft.com/office/powerpoint/2010/main" val="3900434694"/>
              </p:ext>
            </p:extLst>
          </p:nvPr>
        </p:nvGraphicFramePr>
        <p:xfrm>
          <a:off x="9300014" y="1007350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98" name="Table 97"/>
          <p:cNvGraphicFramePr>
            <a:graphicFrameLocks noGrp="1"/>
          </p:cNvGraphicFramePr>
          <p:nvPr>
            <p:extLst>
              <p:ext uri="{D42A27DB-BD31-4B8C-83A1-F6EECF244321}">
                <p14:modId xmlns:p14="http://schemas.microsoft.com/office/powerpoint/2010/main" val="3908553444"/>
              </p:ext>
            </p:extLst>
          </p:nvPr>
        </p:nvGraphicFramePr>
        <p:xfrm>
          <a:off x="9428548" y="1033975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pic>
        <p:nvPicPr>
          <p:cNvPr id="1032" name="Picture 8" descr="Related image"/>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502" y="9303065"/>
            <a:ext cx="2829612" cy="2829613"/>
          </a:xfrm>
          <a:prstGeom prst="rect">
            <a:avLst/>
          </a:prstGeom>
          <a:noFill/>
          <a:extLst>
            <a:ext uri="{909E8E84-426E-40DD-AFC4-6F175D3DCCD1}">
              <a14:hiddenFill xmlns:a14="http://schemas.microsoft.com/office/drawing/2010/main">
                <a:solidFill>
                  <a:srgbClr val="FFFFFF"/>
                </a:solidFill>
              </a14:hiddenFill>
            </a:ext>
          </a:extLst>
        </p:spPr>
      </p:pic>
      <p:sp>
        <p:nvSpPr>
          <p:cNvPr id="417" name="Front-Ends"/>
          <p:cNvSpPr txBox="1"/>
          <p:nvPr/>
        </p:nvSpPr>
        <p:spPr>
          <a:xfrm>
            <a:off x="1788705" y="8980667"/>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dirty="0">
                <a:latin typeface="+mn-lt"/>
              </a:rPr>
              <a:t> Front-Ends</a:t>
            </a:r>
          </a:p>
        </p:txBody>
      </p:sp>
      <p:cxnSp>
        <p:nvCxnSpPr>
          <p:cNvPr id="106" name="Elbow Connector 105"/>
          <p:cNvCxnSpPr>
            <a:stCxn id="1032" idx="3"/>
            <a:endCxn id="97" idx="2"/>
          </p:cNvCxnSpPr>
          <p:nvPr/>
        </p:nvCxnSpPr>
        <p:spPr>
          <a:xfrm flipV="1">
            <a:off x="2833114" y="8621641"/>
            <a:ext cx="2593171" cy="2096231"/>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cxnSp>
        <p:nvCxnSpPr>
          <p:cNvPr id="107" name="Elbow Connector 106"/>
          <p:cNvCxnSpPr>
            <a:endCxn id="98" idx="2"/>
          </p:cNvCxnSpPr>
          <p:nvPr/>
        </p:nvCxnSpPr>
        <p:spPr>
          <a:xfrm flipV="1">
            <a:off x="2832204" y="10591210"/>
            <a:ext cx="7637744" cy="988056"/>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sp>
        <p:nvSpPr>
          <p:cNvPr id="100" name="delays"/>
          <p:cNvSpPr txBox="1"/>
          <p:nvPr/>
        </p:nvSpPr>
        <p:spPr>
          <a:xfrm>
            <a:off x="9416506" y="10655934"/>
            <a:ext cx="2050561"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l" defTabSz="1828800">
              <a:defRPr sz="4200" i="1">
                <a:solidFill>
                  <a:srgbClr val="000000"/>
                </a:solidFill>
                <a:latin typeface="+mj-lt"/>
                <a:ea typeface="+mj-ea"/>
                <a:cs typeface="+mj-cs"/>
                <a:sym typeface="Source Sans Pro"/>
              </a:defRPr>
            </a:lvl1pPr>
          </a:lstStyle>
          <a:p>
            <a:pPr>
              <a:defRPr i="0"/>
            </a:pPr>
            <a:r>
              <a:rPr lang="en-GB" sz="2400" i="1" dirty="0">
                <a:latin typeface="+mn-lt"/>
              </a:rPr>
              <a:t>Digital delay</a:t>
            </a:r>
            <a:endParaRPr lang="en-GB" sz="2400" dirty="0">
              <a:latin typeface="+mn-lt"/>
            </a:endParaRPr>
          </a:p>
          <a:p>
            <a:pPr algn="ctr">
              <a:defRPr i="0"/>
            </a:pPr>
            <a:r>
              <a:rPr lang="en-GB" sz="2400" i="1" dirty="0">
                <a:solidFill>
                  <a:schemeClr val="accent2"/>
                </a:solidFill>
                <a:latin typeface="+mn-lt"/>
              </a:rPr>
              <a:t>A PIPELINE</a:t>
            </a:r>
          </a:p>
        </p:txBody>
      </p:sp>
      <p:sp>
        <p:nvSpPr>
          <p:cNvPr id="414" name="Rounded Rectangle"/>
          <p:cNvSpPr/>
          <p:nvPr/>
        </p:nvSpPr>
        <p:spPr>
          <a:xfrm>
            <a:off x="8613663" y="4316729"/>
            <a:ext cx="2971776" cy="4537076"/>
          </a:xfrm>
          <a:prstGeom prst="roundRect">
            <a:avLst>
              <a:gd name="adj" fmla="val 5673"/>
            </a:avLst>
          </a:prstGeom>
          <a:solidFill>
            <a:srgbClr val="FF7E79"/>
          </a:solidFill>
          <a:ln w="50800">
            <a:solidFill>
              <a:srgbClr val="8C3A38"/>
            </a:solidFill>
            <a:bevel/>
          </a:ln>
        </p:spPr>
        <p:txBody>
          <a:bodyPr tIns="91439" bIns="91439" anchor="ctr"/>
          <a:lstStyle/>
          <a:p>
            <a:pPr algn="l" defTabSz="914400">
              <a:defRPr sz="4800">
                <a:solidFill>
                  <a:srgbClr val="FFFFFF"/>
                </a:solidFill>
                <a:latin typeface="Calibri"/>
                <a:ea typeface="Calibri"/>
                <a:cs typeface="Calibri"/>
                <a:sym typeface="Calibri"/>
              </a:defRPr>
            </a:pPr>
            <a:endParaRPr sz="2400"/>
          </a:p>
        </p:txBody>
      </p:sp>
      <p:sp>
        <p:nvSpPr>
          <p:cNvPr id="436" name="Trigger system"/>
          <p:cNvSpPr txBox="1"/>
          <p:nvPr/>
        </p:nvSpPr>
        <p:spPr>
          <a:xfrm>
            <a:off x="10193673" y="4327842"/>
            <a:ext cx="1351605"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r" defTabSz="1828800">
              <a:defRPr sz="4500">
                <a:solidFill>
                  <a:srgbClr val="000000"/>
                </a:solidFill>
                <a:latin typeface="Source Sans Pro Semibold"/>
                <a:ea typeface="Source Sans Pro Semibold"/>
                <a:cs typeface="Source Sans Pro Semibold"/>
                <a:sym typeface="Source Sans Pro Semibold"/>
              </a:defRPr>
            </a:lvl1pPr>
          </a:lstStyle>
          <a:p>
            <a:r>
              <a:rPr sz="2400" dirty="0" smtClean="0">
                <a:latin typeface="+mn-lt"/>
              </a:rPr>
              <a:t>Trigger </a:t>
            </a:r>
            <a:r>
              <a:rPr sz="2400" dirty="0">
                <a:latin typeface="+mn-lt"/>
              </a:rPr>
              <a:t>system</a:t>
            </a:r>
          </a:p>
        </p:txBody>
      </p:sp>
      <p:sp>
        <p:nvSpPr>
          <p:cNvPr id="60" name="Rectangle 59"/>
          <p:cNvSpPr/>
          <p:nvPr/>
        </p:nvSpPr>
        <p:spPr>
          <a:xfrm rot="5400000">
            <a:off x="11507149" y="9533929"/>
            <a:ext cx="1390570" cy="853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start"/>
          <p:cNvSpPr txBox="1"/>
          <p:nvPr/>
        </p:nvSpPr>
        <p:spPr>
          <a:xfrm>
            <a:off x="16996074" y="5753777"/>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Accept</a:t>
            </a:r>
            <a:endParaRPr sz="2400" dirty="0">
              <a:latin typeface="+mn-lt"/>
            </a:endParaRPr>
          </a:p>
        </p:txBody>
      </p:sp>
      <p:sp>
        <p:nvSpPr>
          <p:cNvPr id="84" name="Line"/>
          <p:cNvSpPr/>
          <p:nvPr/>
        </p:nvSpPr>
        <p:spPr>
          <a:xfrm>
            <a:off x="16933503" y="6284774"/>
            <a:ext cx="593990" cy="30089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76200">
            <a:solidFill>
              <a:srgbClr val="C0504D"/>
            </a:solidFill>
            <a:tailEnd type="triangle"/>
          </a:ln>
        </p:spPr>
        <p:txBody>
          <a:bodyPr tIns="91439" bIns="91439"/>
          <a:lstStyle/>
          <a:p>
            <a:pPr algn="l" defTabSz="914400">
              <a:defRPr sz="4800">
                <a:solidFill>
                  <a:srgbClr val="000000"/>
                </a:solidFill>
                <a:latin typeface="Calibri"/>
                <a:ea typeface="Calibri"/>
                <a:cs typeface="Calibri"/>
                <a:sym typeface="Calibri"/>
              </a:defRPr>
            </a:pPr>
            <a:endParaRPr sz="2400"/>
          </a:p>
        </p:txBody>
      </p:sp>
      <p:graphicFrame>
        <p:nvGraphicFramePr>
          <p:cNvPr id="85" name="Table 84"/>
          <p:cNvGraphicFramePr>
            <a:graphicFrameLocks noGrp="1"/>
          </p:cNvGraphicFramePr>
          <p:nvPr>
            <p:extLst>
              <p:ext uri="{D42A27DB-BD31-4B8C-83A1-F6EECF244321}">
                <p14:modId xmlns:p14="http://schemas.microsoft.com/office/powerpoint/2010/main" val="2472486559"/>
              </p:ext>
            </p:extLst>
          </p:nvPr>
        </p:nvGraphicFramePr>
        <p:xfrm>
          <a:off x="14367126" y="954101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6" name="Table 85"/>
          <p:cNvGraphicFramePr>
            <a:graphicFrameLocks noGrp="1"/>
          </p:cNvGraphicFramePr>
          <p:nvPr>
            <p:extLst>
              <p:ext uri="{D42A27DB-BD31-4B8C-83A1-F6EECF244321}">
                <p14:modId xmlns:p14="http://schemas.microsoft.com/office/powerpoint/2010/main" val="2586273258"/>
              </p:ext>
            </p:extLst>
          </p:nvPr>
        </p:nvGraphicFramePr>
        <p:xfrm>
          <a:off x="14495660" y="980726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99" name="Table 98"/>
          <p:cNvGraphicFramePr>
            <a:graphicFrameLocks noGrp="1"/>
          </p:cNvGraphicFramePr>
          <p:nvPr>
            <p:extLst>
              <p:ext uri="{D42A27DB-BD31-4B8C-83A1-F6EECF244321}">
                <p14:modId xmlns:p14="http://schemas.microsoft.com/office/powerpoint/2010/main" val="765076960"/>
              </p:ext>
            </p:extLst>
          </p:nvPr>
        </p:nvGraphicFramePr>
        <p:xfrm>
          <a:off x="14624194" y="1007350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101" name="Table 100"/>
          <p:cNvGraphicFramePr>
            <a:graphicFrameLocks noGrp="1"/>
          </p:cNvGraphicFramePr>
          <p:nvPr>
            <p:extLst>
              <p:ext uri="{D42A27DB-BD31-4B8C-83A1-F6EECF244321}">
                <p14:modId xmlns:p14="http://schemas.microsoft.com/office/powerpoint/2010/main" val="1319969820"/>
              </p:ext>
            </p:extLst>
          </p:nvPr>
        </p:nvGraphicFramePr>
        <p:xfrm>
          <a:off x="14752728" y="1033975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sp>
        <p:nvSpPr>
          <p:cNvPr id="105" name="Rectangle 104"/>
          <p:cNvSpPr/>
          <p:nvPr/>
        </p:nvSpPr>
        <p:spPr>
          <a:xfrm rot="5400000">
            <a:off x="16831329" y="9533929"/>
            <a:ext cx="1390570" cy="853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start"/>
          <p:cNvSpPr txBox="1"/>
          <p:nvPr/>
        </p:nvSpPr>
        <p:spPr>
          <a:xfrm>
            <a:off x="11802817" y="10681922"/>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Filter</a:t>
            </a:r>
            <a:endParaRPr sz="2400" dirty="0">
              <a:latin typeface="+mn-lt"/>
            </a:endParaRPr>
          </a:p>
        </p:txBody>
      </p:sp>
      <p:sp>
        <p:nvSpPr>
          <p:cNvPr id="109" name="start"/>
          <p:cNvSpPr txBox="1"/>
          <p:nvPr/>
        </p:nvSpPr>
        <p:spPr>
          <a:xfrm>
            <a:off x="17126997" y="10644172"/>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Filter</a:t>
            </a:r>
            <a:endParaRPr sz="2400" dirty="0">
              <a:latin typeface="+mn-lt"/>
            </a:endParaRPr>
          </a:p>
        </p:txBody>
      </p:sp>
      <p:cxnSp>
        <p:nvCxnSpPr>
          <p:cNvPr id="110" name="Connection Line"/>
          <p:cNvCxnSpPr/>
          <p:nvPr/>
        </p:nvCxnSpPr>
        <p:spPr>
          <a:xfrm rot="5400000" flipH="1" flipV="1">
            <a:off x="11359460" y="7032420"/>
            <a:ext cx="4395085" cy="944521"/>
          </a:xfrm>
          <a:prstGeom prst="bentConnector3">
            <a:avLst>
              <a:gd name="adj1" fmla="val 99990"/>
            </a:avLst>
          </a:prstGeom>
          <a:ln w="50800">
            <a:solidFill>
              <a:srgbClr val="000000"/>
            </a:solidFill>
          </a:ln>
        </p:spPr>
      </p:cxnSp>
      <p:cxnSp>
        <p:nvCxnSpPr>
          <p:cNvPr id="111" name="Connection Line"/>
          <p:cNvCxnSpPr/>
          <p:nvPr/>
        </p:nvCxnSpPr>
        <p:spPr>
          <a:xfrm rot="5400000" flipH="1" flipV="1">
            <a:off x="11777693" y="7516684"/>
            <a:ext cx="3991217" cy="892924"/>
          </a:xfrm>
          <a:prstGeom prst="bentConnector3">
            <a:avLst>
              <a:gd name="adj1" fmla="val 99321"/>
            </a:avLst>
          </a:prstGeom>
          <a:ln w="50800">
            <a:solidFill>
              <a:srgbClr val="000000"/>
            </a:solidFill>
          </a:ln>
        </p:spPr>
      </p:cxnSp>
      <p:cxnSp>
        <p:nvCxnSpPr>
          <p:cNvPr id="112" name="Connection Line"/>
          <p:cNvCxnSpPr/>
          <p:nvPr/>
        </p:nvCxnSpPr>
        <p:spPr>
          <a:xfrm rot="5400000" flipH="1" flipV="1">
            <a:off x="12306018" y="7865258"/>
            <a:ext cx="3570165" cy="1070125"/>
          </a:xfrm>
          <a:prstGeom prst="bentConnector3">
            <a:avLst>
              <a:gd name="adj1" fmla="val 99446"/>
            </a:avLst>
          </a:prstGeom>
          <a:ln w="50800">
            <a:solidFill>
              <a:srgbClr val="000000"/>
            </a:solidFill>
          </a:ln>
        </p:spPr>
      </p:cxnSp>
      <p:cxnSp>
        <p:nvCxnSpPr>
          <p:cNvPr id="113" name="Connection Line"/>
          <p:cNvCxnSpPr/>
          <p:nvPr/>
        </p:nvCxnSpPr>
        <p:spPr>
          <a:xfrm rot="5400000" flipH="1" flipV="1">
            <a:off x="12798614" y="8221487"/>
            <a:ext cx="3154399" cy="1237300"/>
          </a:xfrm>
          <a:prstGeom prst="bentConnector3">
            <a:avLst>
              <a:gd name="adj1" fmla="val 99924"/>
            </a:avLst>
          </a:prstGeom>
          <a:ln w="50800">
            <a:solidFill>
              <a:srgbClr val="000000"/>
            </a:solidFill>
          </a:ln>
        </p:spPr>
      </p:cxnSp>
      <p:sp>
        <p:nvSpPr>
          <p:cNvPr id="103" name="Rounded Rectangle"/>
          <p:cNvSpPr/>
          <p:nvPr/>
        </p:nvSpPr>
        <p:spPr>
          <a:xfrm>
            <a:off x="13937843" y="4316729"/>
            <a:ext cx="2971776" cy="4537076"/>
          </a:xfrm>
          <a:prstGeom prst="roundRect">
            <a:avLst>
              <a:gd name="adj" fmla="val 5673"/>
            </a:avLst>
          </a:prstGeom>
          <a:solidFill>
            <a:srgbClr val="FF7E79"/>
          </a:solidFill>
          <a:ln w="50800">
            <a:solidFill>
              <a:srgbClr val="8C3A38"/>
            </a:solidFill>
            <a:bevel/>
          </a:ln>
        </p:spPr>
        <p:txBody>
          <a:bodyPr tIns="91439" bIns="91439" anchor="ctr"/>
          <a:lstStyle/>
          <a:p>
            <a:pPr algn="l" defTabSz="914400">
              <a:defRPr sz="4800">
                <a:solidFill>
                  <a:srgbClr val="FFFFFF"/>
                </a:solidFill>
                <a:latin typeface="Calibri"/>
                <a:ea typeface="Calibri"/>
                <a:cs typeface="Calibri"/>
                <a:sym typeface="Calibri"/>
              </a:defRPr>
            </a:pPr>
            <a:endParaRPr sz="2400"/>
          </a:p>
        </p:txBody>
      </p:sp>
      <p:sp>
        <p:nvSpPr>
          <p:cNvPr id="104" name="Trigger system"/>
          <p:cNvSpPr txBox="1"/>
          <p:nvPr/>
        </p:nvSpPr>
        <p:spPr>
          <a:xfrm>
            <a:off x="15517853" y="4327842"/>
            <a:ext cx="1351605"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r" defTabSz="1828800">
              <a:defRPr sz="4500">
                <a:solidFill>
                  <a:srgbClr val="000000"/>
                </a:solidFill>
                <a:latin typeface="Source Sans Pro Semibold"/>
                <a:ea typeface="Source Sans Pro Semibold"/>
                <a:cs typeface="Source Sans Pro Semibold"/>
                <a:sym typeface="Source Sans Pro Semibold"/>
              </a:defRPr>
            </a:lvl1pPr>
          </a:lstStyle>
          <a:p>
            <a:r>
              <a:rPr sz="2400" dirty="0" smtClean="0">
                <a:latin typeface="+mn-lt"/>
              </a:rPr>
              <a:t>Trigger </a:t>
            </a:r>
            <a:r>
              <a:rPr sz="2400" dirty="0">
                <a:latin typeface="+mn-lt"/>
              </a:rPr>
              <a:t>system</a:t>
            </a:r>
          </a:p>
        </p:txBody>
      </p:sp>
      <p:cxnSp>
        <p:nvCxnSpPr>
          <p:cNvPr id="114" name="Elbow Connector 113"/>
          <p:cNvCxnSpPr>
            <a:endCxn id="101" idx="2"/>
          </p:cNvCxnSpPr>
          <p:nvPr/>
        </p:nvCxnSpPr>
        <p:spPr>
          <a:xfrm flipV="1">
            <a:off x="8208972" y="10591210"/>
            <a:ext cx="7585156" cy="988056"/>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sp>
        <p:nvSpPr>
          <p:cNvPr id="102" name="delays"/>
          <p:cNvSpPr txBox="1"/>
          <p:nvPr/>
        </p:nvSpPr>
        <p:spPr>
          <a:xfrm>
            <a:off x="14740686" y="10655934"/>
            <a:ext cx="2050561"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l" defTabSz="1828800">
              <a:defRPr sz="4200" i="1">
                <a:solidFill>
                  <a:srgbClr val="000000"/>
                </a:solidFill>
                <a:latin typeface="+mj-lt"/>
                <a:ea typeface="+mj-ea"/>
                <a:cs typeface="+mj-cs"/>
                <a:sym typeface="Source Sans Pro"/>
              </a:defRPr>
            </a:lvl1pPr>
          </a:lstStyle>
          <a:p>
            <a:pPr>
              <a:defRPr i="0"/>
            </a:pPr>
            <a:r>
              <a:rPr lang="en-GB" sz="2400" i="1" dirty="0">
                <a:latin typeface="+mn-lt"/>
              </a:rPr>
              <a:t>Digital delay</a:t>
            </a:r>
            <a:endParaRPr lang="en-GB" sz="2400" dirty="0">
              <a:latin typeface="+mn-lt"/>
            </a:endParaRPr>
          </a:p>
          <a:p>
            <a:pPr algn="ctr">
              <a:defRPr i="0"/>
            </a:pPr>
            <a:r>
              <a:rPr lang="en-GB" sz="2400" i="1" dirty="0">
                <a:solidFill>
                  <a:schemeClr val="accent2"/>
                </a:solidFill>
                <a:latin typeface="+mn-lt"/>
              </a:rPr>
              <a:t>A PIPELINE</a:t>
            </a:r>
          </a:p>
        </p:txBody>
      </p:sp>
      <p:sp>
        <p:nvSpPr>
          <p:cNvPr id="77" name="TextBox 76"/>
          <p:cNvSpPr txBox="1"/>
          <p:nvPr/>
        </p:nvSpPr>
        <p:spPr>
          <a:xfrm>
            <a:off x="2862428" y="12302843"/>
            <a:ext cx="18683121" cy="584775"/>
          </a:xfrm>
          <a:prstGeom prst="rect">
            <a:avLst/>
          </a:prstGeom>
          <a:noFill/>
        </p:spPr>
        <p:txBody>
          <a:bodyPr wrap="square" rtlCol="0">
            <a:spAutoFit/>
          </a:bodyPr>
          <a:lstStyle/>
          <a:p>
            <a:pPr algn="ctr"/>
            <a:r>
              <a:rPr lang="en-GB" sz="3200" dirty="0" smtClean="0">
                <a:solidFill>
                  <a:schemeClr val="accent2"/>
                </a:solidFill>
              </a:rPr>
              <a:t>Each successive layer doing increasingly complex operations on ever decreasing event rates</a:t>
            </a:r>
            <a:endParaRPr lang="en-GB" sz="3200" dirty="0">
              <a:solidFill>
                <a:schemeClr val="accent2"/>
              </a:solidFill>
            </a:endParaRPr>
          </a:p>
        </p:txBody>
      </p:sp>
      <p:sp>
        <p:nvSpPr>
          <p:cNvPr id="78" name="start"/>
          <p:cNvSpPr txBox="1"/>
          <p:nvPr/>
        </p:nvSpPr>
        <p:spPr>
          <a:xfrm>
            <a:off x="20074463" y="6228084"/>
            <a:ext cx="268164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pPr algn="ctr"/>
            <a:r>
              <a:rPr lang="en-GB" sz="2400" dirty="0" smtClean="0">
                <a:latin typeface="+mn-lt"/>
              </a:rPr>
              <a:t>Storage</a:t>
            </a:r>
            <a:endParaRPr sz="2400" dirty="0">
              <a:latin typeface="+mn-lt"/>
            </a:endParaRPr>
          </a:p>
        </p:txBody>
      </p:sp>
    </p:spTree>
    <p:extLst>
      <p:ext uri="{BB962C8B-B14F-4D97-AF65-F5344CB8AC3E}">
        <p14:creationId xmlns:p14="http://schemas.microsoft.com/office/powerpoint/2010/main" val="2764658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619500"/>
            <a:ext cx="24384000" cy="851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08" name="A simple trigger system"/>
          <p:cNvSpPr txBox="1">
            <a:spLocks noGrp="1"/>
          </p:cNvSpPr>
          <p:nvPr>
            <p:ph type="title"/>
          </p:nvPr>
        </p:nvSpPr>
        <p:spPr>
          <a:xfrm>
            <a:off x="596901" y="1528746"/>
            <a:ext cx="22415500" cy="2586056"/>
          </a:xfrm>
          <a:prstGeom prst="rect">
            <a:avLst/>
          </a:prstGeom>
        </p:spPr>
        <p:txBody>
          <a:bodyPr/>
          <a:lstStyle/>
          <a:p>
            <a:r>
              <a:rPr lang="en-GB" dirty="0"/>
              <a:t>A simple </a:t>
            </a:r>
            <a:r>
              <a:rPr lang="en-GB" dirty="0" smtClean="0"/>
              <a:t>modern trigger </a:t>
            </a:r>
            <a:r>
              <a:rPr lang="en-GB" dirty="0"/>
              <a:t>system</a:t>
            </a:r>
            <a:endParaRPr dirty="0"/>
          </a:p>
        </p:txBody>
      </p:sp>
      <p:sp>
        <p:nvSpPr>
          <p:cNvPr id="409" name="Line"/>
          <p:cNvSpPr/>
          <p:nvPr/>
        </p:nvSpPr>
        <p:spPr>
          <a:xfrm>
            <a:off x="17908345" y="6354665"/>
            <a:ext cx="2671268" cy="36202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542" y="21600"/>
                </a:lnTo>
                <a:lnTo>
                  <a:pt x="21600" y="0"/>
                </a:lnTo>
              </a:path>
            </a:pathLst>
          </a:custGeom>
          <a:ln w="50800">
            <a:solidFill>
              <a:srgbClr val="000000"/>
            </a:solidFill>
            <a:tailEnd type="triangle"/>
          </a:ln>
        </p:spPr>
        <p:txBody>
          <a:bodyPr tIns="91439" bIns="91439"/>
          <a:lstStyle/>
          <a:p>
            <a:pPr>
              <a:defRPr sz="2800">
                <a:latin typeface="+mj-lt"/>
                <a:ea typeface="+mj-ea"/>
                <a:cs typeface="+mj-cs"/>
                <a:sym typeface="Source Sans Pro"/>
              </a:defRPr>
            </a:pPr>
            <a:endParaRPr sz="2400"/>
          </a:p>
        </p:txBody>
      </p:sp>
      <p:sp>
        <p:nvSpPr>
          <p:cNvPr id="410" name="Line"/>
          <p:cNvSpPr/>
          <p:nvPr/>
        </p:nvSpPr>
        <p:spPr>
          <a:xfrm>
            <a:off x="11234533" y="9672955"/>
            <a:ext cx="61164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1" name="Line"/>
          <p:cNvSpPr/>
          <p:nvPr/>
        </p:nvSpPr>
        <p:spPr>
          <a:xfrm>
            <a:off x="11926278" y="9941470"/>
            <a:ext cx="5424736"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2" name="Line"/>
          <p:cNvSpPr/>
          <p:nvPr/>
        </p:nvSpPr>
        <p:spPr>
          <a:xfrm>
            <a:off x="11526633" y="10185717"/>
            <a:ext cx="58243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3" name="Line"/>
          <p:cNvSpPr/>
          <p:nvPr/>
        </p:nvSpPr>
        <p:spPr>
          <a:xfrm>
            <a:off x="11680311" y="10439717"/>
            <a:ext cx="5670703"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cxnSp>
        <p:nvCxnSpPr>
          <p:cNvPr id="418" name="Connection Line"/>
          <p:cNvCxnSpPr>
            <a:stCxn id="471" idx="0"/>
          </p:cNvCxnSpPr>
          <p:nvPr/>
        </p:nvCxnSpPr>
        <p:spPr>
          <a:xfrm flipV="1">
            <a:off x="2725533" y="5305821"/>
            <a:ext cx="5892800" cy="1739900"/>
          </a:xfrm>
          <a:prstGeom prst="bentConnector3">
            <a:avLst>
              <a:gd name="adj1" fmla="val 77802"/>
            </a:avLst>
          </a:prstGeom>
          <a:ln w="50800">
            <a:solidFill>
              <a:srgbClr val="000000"/>
            </a:solidFill>
          </a:ln>
        </p:spPr>
      </p:cxnSp>
      <p:cxnSp>
        <p:nvCxnSpPr>
          <p:cNvPr id="420" name="Connection Line"/>
          <p:cNvCxnSpPr>
            <a:stCxn id="472" idx="0"/>
          </p:cNvCxnSpPr>
          <p:nvPr/>
        </p:nvCxnSpPr>
        <p:spPr>
          <a:xfrm flipV="1">
            <a:off x="2877933" y="5966221"/>
            <a:ext cx="6045200" cy="1485900"/>
          </a:xfrm>
          <a:prstGeom prst="bentConnector3">
            <a:avLst>
              <a:gd name="adj1" fmla="val 79622"/>
            </a:avLst>
          </a:prstGeom>
          <a:ln w="50800">
            <a:solidFill>
              <a:srgbClr val="000000"/>
            </a:solidFill>
          </a:ln>
        </p:spPr>
      </p:cxnSp>
      <p:cxnSp>
        <p:nvCxnSpPr>
          <p:cNvPr id="422" name="Connection Line"/>
          <p:cNvCxnSpPr>
            <a:stCxn id="473" idx="0"/>
          </p:cNvCxnSpPr>
          <p:nvPr/>
        </p:nvCxnSpPr>
        <p:spPr>
          <a:xfrm flipV="1">
            <a:off x="3017633" y="6613921"/>
            <a:ext cx="6197600" cy="1219200"/>
          </a:xfrm>
          <a:prstGeom prst="bentConnector3">
            <a:avLst>
              <a:gd name="adj1" fmla="val 81353"/>
            </a:avLst>
          </a:prstGeom>
          <a:ln w="50800">
            <a:solidFill>
              <a:srgbClr val="000000"/>
            </a:solidFill>
          </a:ln>
        </p:spPr>
      </p:cxnSp>
      <p:cxnSp>
        <p:nvCxnSpPr>
          <p:cNvPr id="424" name="Connection Line"/>
          <p:cNvCxnSpPr>
            <a:stCxn id="474" idx="0"/>
          </p:cNvCxnSpPr>
          <p:nvPr/>
        </p:nvCxnSpPr>
        <p:spPr>
          <a:xfrm flipV="1">
            <a:off x="3157333" y="7261621"/>
            <a:ext cx="6350000" cy="977900"/>
          </a:xfrm>
          <a:prstGeom prst="bentConnector3">
            <a:avLst>
              <a:gd name="adj1" fmla="val 82800"/>
            </a:avLst>
          </a:prstGeom>
          <a:ln w="50800">
            <a:solidFill>
              <a:srgbClr val="000000"/>
            </a:solidFill>
          </a:ln>
        </p:spPr>
      </p:cxnSp>
      <p:sp>
        <p:nvSpPr>
          <p:cNvPr id="426" name="start"/>
          <p:cNvSpPr txBox="1"/>
          <p:nvPr/>
        </p:nvSpPr>
        <p:spPr>
          <a:xfrm>
            <a:off x="11671894" y="5753777"/>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Accept</a:t>
            </a:r>
            <a:endParaRPr sz="2400" dirty="0">
              <a:latin typeface="+mn-lt"/>
            </a:endParaRPr>
          </a:p>
        </p:txBody>
      </p:sp>
      <p:pic>
        <p:nvPicPr>
          <p:cNvPr id="447" name="Image" descr="Image"/>
          <p:cNvPicPr>
            <a:picLocks noChangeAspect="1"/>
          </p:cNvPicPr>
          <p:nvPr/>
        </p:nvPicPr>
        <p:blipFill>
          <a:blip r:embed="rId2">
            <a:extLst/>
          </a:blip>
          <a:stretch>
            <a:fillRect/>
          </a:stretch>
        </p:blipFill>
        <p:spPr>
          <a:xfrm>
            <a:off x="1714500" y="4089119"/>
            <a:ext cx="1930302" cy="1930301"/>
          </a:xfrm>
          <a:prstGeom prst="rect">
            <a:avLst/>
          </a:prstGeom>
          <a:ln w="12700">
            <a:miter lim="400000"/>
          </a:ln>
        </p:spPr>
      </p:pic>
      <p:sp>
        <p:nvSpPr>
          <p:cNvPr id="478" name="Connection Line"/>
          <p:cNvSpPr/>
          <p:nvPr/>
        </p:nvSpPr>
        <p:spPr>
          <a:xfrm>
            <a:off x="6157937" y="7048603"/>
            <a:ext cx="5768341" cy="2627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309" y="0"/>
                </a:lnTo>
                <a:lnTo>
                  <a:pt x="4309" y="21600"/>
                </a:lnTo>
                <a:lnTo>
                  <a:pt x="21600" y="21600"/>
                </a:lnTo>
              </a:path>
            </a:pathLst>
          </a:custGeom>
          <a:ln w="50800">
            <a:solidFill>
              <a:srgbClr val="000000"/>
            </a:solidFill>
          </a:ln>
        </p:spPr>
        <p:txBody>
          <a:bodyPr/>
          <a:lstStyle/>
          <a:p>
            <a:endParaRPr sz="2400"/>
          </a:p>
        </p:txBody>
      </p:sp>
      <p:sp>
        <p:nvSpPr>
          <p:cNvPr id="479" name="Connection Line"/>
          <p:cNvSpPr/>
          <p:nvPr/>
        </p:nvSpPr>
        <p:spPr>
          <a:xfrm>
            <a:off x="6349161" y="7459390"/>
            <a:ext cx="5878830" cy="24841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918" y="0"/>
                </a:lnTo>
                <a:lnTo>
                  <a:pt x="4918" y="21600"/>
                </a:lnTo>
                <a:lnTo>
                  <a:pt x="21600" y="21600"/>
                </a:lnTo>
              </a:path>
            </a:pathLst>
          </a:custGeom>
          <a:ln w="50800">
            <a:solidFill>
              <a:srgbClr val="000000"/>
            </a:solidFill>
          </a:ln>
        </p:spPr>
        <p:txBody>
          <a:bodyPr/>
          <a:lstStyle/>
          <a:p>
            <a:endParaRPr sz="2400"/>
          </a:p>
        </p:txBody>
      </p:sp>
      <p:sp>
        <p:nvSpPr>
          <p:cNvPr id="480" name="Connection Line"/>
          <p:cNvSpPr/>
          <p:nvPr/>
        </p:nvSpPr>
        <p:spPr>
          <a:xfrm>
            <a:off x="6546126" y="7832723"/>
            <a:ext cx="5988051" cy="23533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97" y="0"/>
                </a:lnTo>
                <a:lnTo>
                  <a:pt x="5497" y="21600"/>
                </a:lnTo>
                <a:lnTo>
                  <a:pt x="21600" y="21600"/>
                </a:lnTo>
              </a:path>
            </a:pathLst>
          </a:custGeom>
          <a:ln w="50800">
            <a:solidFill>
              <a:srgbClr val="000000"/>
            </a:solidFill>
          </a:ln>
        </p:spPr>
        <p:txBody>
          <a:bodyPr/>
          <a:lstStyle/>
          <a:p>
            <a:endParaRPr sz="2400"/>
          </a:p>
        </p:txBody>
      </p:sp>
      <p:sp>
        <p:nvSpPr>
          <p:cNvPr id="481" name="Connection Line"/>
          <p:cNvSpPr/>
          <p:nvPr/>
        </p:nvSpPr>
        <p:spPr>
          <a:xfrm>
            <a:off x="6729321" y="8241345"/>
            <a:ext cx="6098541" cy="2198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987" y="21600"/>
                </a:lnTo>
                <a:lnTo>
                  <a:pt x="5987" y="0"/>
                </a:lnTo>
                <a:lnTo>
                  <a:pt x="0" y="0"/>
                </a:lnTo>
              </a:path>
            </a:pathLst>
          </a:custGeom>
          <a:ln w="50800">
            <a:solidFill>
              <a:srgbClr val="000000"/>
            </a:solidFill>
          </a:ln>
        </p:spPr>
        <p:txBody>
          <a:bodyPr/>
          <a:lstStyle/>
          <a:p>
            <a:endParaRPr sz="2400"/>
          </a:p>
        </p:txBody>
      </p:sp>
      <p:sp>
        <p:nvSpPr>
          <p:cNvPr id="482" name="Connection Line"/>
          <p:cNvSpPr/>
          <p:nvPr/>
        </p:nvSpPr>
        <p:spPr>
          <a:xfrm>
            <a:off x="2728073" y="5053091"/>
            <a:ext cx="1169670" cy="1513840"/>
          </a:xfrm>
          <a:custGeom>
            <a:avLst/>
            <a:gdLst/>
            <a:ahLst/>
            <a:cxnLst>
              <a:cxn ang="0">
                <a:pos x="wd2" y="hd2"/>
              </a:cxn>
              <a:cxn ang="5400000">
                <a:pos x="wd2" y="hd2"/>
              </a:cxn>
              <a:cxn ang="10800000">
                <a:pos x="wd2" y="hd2"/>
              </a:cxn>
              <a:cxn ang="16200000">
                <a:pos x="wd2" y="hd2"/>
              </a:cxn>
            </a:cxnLst>
            <a:rect l="0" t="0" r="r" b="b"/>
            <a:pathLst>
              <a:path w="21600" h="21600" extrusionOk="0">
                <a:moveTo>
                  <a:pt x="16909" y="0"/>
                </a:moveTo>
                <a:lnTo>
                  <a:pt x="21600" y="0"/>
                </a:lnTo>
                <a:lnTo>
                  <a:pt x="21600" y="15403"/>
                </a:lnTo>
                <a:lnTo>
                  <a:pt x="0" y="15403"/>
                </a:lnTo>
                <a:lnTo>
                  <a:pt x="0" y="21600"/>
                </a:lnTo>
              </a:path>
            </a:pathLst>
          </a:custGeom>
          <a:ln w="50800">
            <a:solidFill>
              <a:srgbClr val="000000"/>
            </a:solidFill>
          </a:ln>
        </p:spPr>
        <p:txBody>
          <a:bodyPr/>
          <a:lstStyle/>
          <a:p>
            <a:endParaRPr sz="2400"/>
          </a:p>
        </p:txBody>
      </p:sp>
      <p:sp>
        <p:nvSpPr>
          <p:cNvPr id="483" name="Connection Line"/>
          <p:cNvSpPr/>
          <p:nvPr/>
        </p:nvSpPr>
        <p:spPr>
          <a:xfrm>
            <a:off x="2871583" y="5053091"/>
            <a:ext cx="1026160" cy="1911350"/>
          </a:xfrm>
          <a:custGeom>
            <a:avLst/>
            <a:gdLst/>
            <a:ahLst/>
            <a:cxnLst>
              <a:cxn ang="0">
                <a:pos x="wd2" y="hd2"/>
              </a:cxn>
              <a:cxn ang="5400000">
                <a:pos x="wd2" y="hd2"/>
              </a:cxn>
              <a:cxn ang="10800000">
                <a:pos x="wd2" y="hd2"/>
              </a:cxn>
              <a:cxn ang="16200000">
                <a:pos x="wd2" y="hd2"/>
              </a:cxn>
            </a:cxnLst>
            <a:rect l="0" t="0" r="r" b="b"/>
            <a:pathLst>
              <a:path w="21600" h="21600" extrusionOk="0">
                <a:moveTo>
                  <a:pt x="16253" y="0"/>
                </a:moveTo>
                <a:lnTo>
                  <a:pt x="21600" y="0"/>
                </a:lnTo>
                <a:lnTo>
                  <a:pt x="21600" y="12314"/>
                </a:lnTo>
                <a:lnTo>
                  <a:pt x="0" y="12314"/>
                </a:lnTo>
                <a:lnTo>
                  <a:pt x="0" y="21600"/>
                </a:lnTo>
              </a:path>
            </a:pathLst>
          </a:custGeom>
          <a:ln w="50800">
            <a:solidFill>
              <a:srgbClr val="000000"/>
            </a:solidFill>
          </a:ln>
        </p:spPr>
        <p:txBody>
          <a:bodyPr/>
          <a:lstStyle/>
          <a:p>
            <a:endParaRPr sz="2400"/>
          </a:p>
        </p:txBody>
      </p:sp>
      <p:sp>
        <p:nvSpPr>
          <p:cNvPr id="484" name="Connection Line"/>
          <p:cNvSpPr/>
          <p:nvPr/>
        </p:nvSpPr>
        <p:spPr>
          <a:xfrm>
            <a:off x="3016363" y="5053091"/>
            <a:ext cx="881380" cy="2296160"/>
          </a:xfrm>
          <a:custGeom>
            <a:avLst/>
            <a:gdLst/>
            <a:ahLst/>
            <a:cxnLst>
              <a:cxn ang="0">
                <a:pos x="wd2" y="hd2"/>
              </a:cxn>
              <a:cxn ang="5400000">
                <a:pos x="wd2" y="hd2"/>
              </a:cxn>
              <a:cxn ang="10800000">
                <a:pos x="wd2" y="hd2"/>
              </a:cxn>
              <a:cxn ang="16200000">
                <a:pos x="wd2" y="hd2"/>
              </a:cxn>
            </a:cxnLst>
            <a:rect l="0" t="0" r="r" b="b"/>
            <a:pathLst>
              <a:path w="21600" h="21600" extrusionOk="0">
                <a:moveTo>
                  <a:pt x="15375" y="0"/>
                </a:moveTo>
                <a:lnTo>
                  <a:pt x="21600" y="0"/>
                </a:lnTo>
                <a:lnTo>
                  <a:pt x="21600" y="10250"/>
                </a:lnTo>
                <a:lnTo>
                  <a:pt x="0" y="10250"/>
                </a:lnTo>
                <a:lnTo>
                  <a:pt x="0" y="21600"/>
                </a:lnTo>
              </a:path>
            </a:pathLst>
          </a:custGeom>
          <a:ln w="50800">
            <a:solidFill>
              <a:srgbClr val="000000"/>
            </a:solidFill>
          </a:ln>
        </p:spPr>
        <p:txBody>
          <a:bodyPr/>
          <a:lstStyle/>
          <a:p>
            <a:endParaRPr sz="2400"/>
          </a:p>
        </p:txBody>
      </p:sp>
      <p:sp>
        <p:nvSpPr>
          <p:cNvPr id="485" name="Connection Line"/>
          <p:cNvSpPr/>
          <p:nvPr/>
        </p:nvSpPr>
        <p:spPr>
          <a:xfrm>
            <a:off x="3159873" y="5053091"/>
            <a:ext cx="737870" cy="2705100"/>
          </a:xfrm>
          <a:custGeom>
            <a:avLst/>
            <a:gdLst/>
            <a:ahLst/>
            <a:cxnLst>
              <a:cxn ang="0">
                <a:pos x="wd2" y="hd2"/>
              </a:cxn>
              <a:cxn ang="5400000">
                <a:pos x="wd2" y="hd2"/>
              </a:cxn>
              <a:cxn ang="10800000">
                <a:pos x="wd2" y="hd2"/>
              </a:cxn>
              <a:cxn ang="16200000">
                <a:pos x="wd2" y="hd2"/>
              </a:cxn>
            </a:cxnLst>
            <a:rect l="0" t="0" r="r" b="b"/>
            <a:pathLst>
              <a:path w="21600" h="21600" extrusionOk="0">
                <a:moveTo>
                  <a:pt x="14165" y="0"/>
                </a:moveTo>
                <a:lnTo>
                  <a:pt x="21600" y="0"/>
                </a:lnTo>
                <a:lnTo>
                  <a:pt x="21600" y="8620"/>
                </a:lnTo>
                <a:lnTo>
                  <a:pt x="0" y="8620"/>
                </a:lnTo>
                <a:lnTo>
                  <a:pt x="0" y="21600"/>
                </a:lnTo>
              </a:path>
            </a:pathLst>
          </a:custGeom>
          <a:ln w="50800">
            <a:solidFill>
              <a:srgbClr val="000000"/>
            </a:solidFill>
          </a:ln>
        </p:spPr>
        <p:txBody>
          <a:bodyPr/>
          <a:lstStyle/>
          <a:p>
            <a:endParaRPr sz="2400"/>
          </a:p>
        </p:txBody>
      </p:sp>
      <p:sp>
        <p:nvSpPr>
          <p:cNvPr id="464" name="Line"/>
          <p:cNvSpPr/>
          <p:nvPr/>
        </p:nvSpPr>
        <p:spPr>
          <a:xfrm>
            <a:off x="11609323" y="6284774"/>
            <a:ext cx="593990" cy="30089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76200">
            <a:solidFill>
              <a:srgbClr val="C0504D"/>
            </a:solidFill>
            <a:tailEnd type="triangle"/>
          </a:ln>
        </p:spPr>
        <p:txBody>
          <a:bodyPr tIns="91439" bIns="91439"/>
          <a:lstStyle/>
          <a:p>
            <a:pPr algn="l" defTabSz="914400">
              <a:defRPr sz="4800">
                <a:solidFill>
                  <a:srgbClr val="000000"/>
                </a:solidFill>
                <a:latin typeface="Calibri"/>
                <a:ea typeface="Calibri"/>
                <a:cs typeface="Calibri"/>
                <a:sym typeface="Calibri"/>
              </a:defRPr>
            </a:pPr>
            <a:endParaRPr sz="2400"/>
          </a:p>
        </p:txBody>
      </p:sp>
      <p:sp>
        <p:nvSpPr>
          <p:cNvPr id="471" name="FE"/>
          <p:cNvSpPr/>
          <p:nvPr/>
        </p:nvSpPr>
        <p:spPr>
          <a:xfrm>
            <a:off x="1814105" y="6592570"/>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2" name="FE"/>
          <p:cNvSpPr/>
          <p:nvPr/>
        </p:nvSpPr>
        <p:spPr>
          <a:xfrm>
            <a:off x="1958038" y="6989974"/>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3" name="FE"/>
          <p:cNvSpPr/>
          <p:nvPr/>
        </p:nvSpPr>
        <p:spPr>
          <a:xfrm>
            <a:off x="2101971" y="7374678"/>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4" name="FE"/>
          <p:cNvSpPr/>
          <p:nvPr/>
        </p:nvSpPr>
        <p:spPr>
          <a:xfrm>
            <a:off x="2245905" y="7784783"/>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6" name="Fast links"/>
          <p:cNvSpPr txBox="1"/>
          <p:nvPr/>
        </p:nvSpPr>
        <p:spPr>
          <a:xfrm>
            <a:off x="4754472" y="4555034"/>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a:latin typeface="+mn-lt"/>
              </a:rPr>
              <a:t>Fast links</a:t>
            </a:r>
          </a:p>
        </p:txBody>
      </p:sp>
      <p:pic>
        <p:nvPicPr>
          <p:cNvPr id="477" name="Computer.png" descr="Computer.png"/>
          <p:cNvPicPr>
            <a:picLocks noChangeAspect="1"/>
          </p:cNvPicPr>
          <p:nvPr/>
        </p:nvPicPr>
        <p:blipFill>
          <a:blip r:embed="rId3">
            <a:extLst/>
          </a:blip>
          <a:stretch>
            <a:fillRect/>
          </a:stretch>
        </p:blipFill>
        <p:spPr>
          <a:xfrm>
            <a:off x="19042354" y="4150403"/>
            <a:ext cx="3670301" cy="2184401"/>
          </a:xfrm>
          <a:prstGeom prst="rect">
            <a:avLst/>
          </a:prstGeom>
          <a:ln w="12700">
            <a:miter lim="400000"/>
          </a:ln>
        </p:spPr>
      </p:pic>
      <p:grpSp>
        <p:nvGrpSpPr>
          <p:cNvPr id="74" name="Group"/>
          <p:cNvGrpSpPr/>
          <p:nvPr/>
        </p:nvGrpSpPr>
        <p:grpSpPr>
          <a:xfrm>
            <a:off x="4585404" y="6663425"/>
            <a:ext cx="1619251" cy="739776"/>
            <a:chOff x="0" y="0"/>
            <a:chExt cx="1619250" cy="739775"/>
          </a:xfrm>
        </p:grpSpPr>
        <p:sp>
          <p:nvSpPr>
            <p:cNvPr id="75"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76"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sp>
        <p:nvSpPr>
          <p:cNvPr id="80" name="ReadOut"/>
          <p:cNvSpPr txBox="1"/>
          <p:nvPr/>
        </p:nvSpPr>
        <p:spPr>
          <a:xfrm>
            <a:off x="5697006" y="8711368"/>
            <a:ext cx="101181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nchor="ctr">
            <a:spAutoFit/>
          </a:bodyPr>
          <a:lstStyle>
            <a:lvl1pPr defTabSz="1828800">
              <a:defRPr sz="3800">
                <a:solidFill>
                  <a:srgbClr val="000000"/>
                </a:solidFill>
                <a:latin typeface="Source Sans Pro Semibold"/>
                <a:ea typeface="Source Sans Pro Semibold"/>
                <a:cs typeface="Source Sans Pro Semibold"/>
                <a:sym typeface="Source Sans Pro Semibold"/>
              </a:defRPr>
            </a:lvl1pPr>
          </a:lstStyle>
          <a:p>
            <a:r>
              <a:rPr lang="en-GB" sz="2400" i="1" dirty="0">
                <a:latin typeface="+mn-lt"/>
              </a:rPr>
              <a:t>ADCs</a:t>
            </a:r>
            <a:endParaRPr sz="2400" i="1" dirty="0">
              <a:latin typeface="+mn-lt"/>
            </a:endParaRPr>
          </a:p>
        </p:txBody>
      </p:sp>
      <p:grpSp>
        <p:nvGrpSpPr>
          <p:cNvPr id="89" name="Group"/>
          <p:cNvGrpSpPr/>
          <p:nvPr/>
        </p:nvGrpSpPr>
        <p:grpSpPr>
          <a:xfrm>
            <a:off x="4786157" y="7068350"/>
            <a:ext cx="1619251" cy="739776"/>
            <a:chOff x="0" y="0"/>
            <a:chExt cx="1619250" cy="739775"/>
          </a:xfrm>
        </p:grpSpPr>
        <p:sp>
          <p:nvSpPr>
            <p:cNvPr id="90"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1"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2" name="Group"/>
          <p:cNvGrpSpPr/>
          <p:nvPr/>
        </p:nvGrpSpPr>
        <p:grpSpPr>
          <a:xfrm>
            <a:off x="4991368" y="7461515"/>
            <a:ext cx="1619251" cy="739776"/>
            <a:chOff x="0" y="0"/>
            <a:chExt cx="1619250" cy="739775"/>
          </a:xfrm>
        </p:grpSpPr>
        <p:sp>
          <p:nvSpPr>
            <p:cNvPr id="93"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4"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5" name="Group"/>
          <p:cNvGrpSpPr/>
          <p:nvPr/>
        </p:nvGrpSpPr>
        <p:grpSpPr>
          <a:xfrm>
            <a:off x="5200860" y="7881865"/>
            <a:ext cx="1619251" cy="739776"/>
            <a:chOff x="0" y="0"/>
            <a:chExt cx="1619250" cy="739775"/>
          </a:xfrm>
        </p:grpSpPr>
        <p:sp>
          <p:nvSpPr>
            <p:cNvPr id="96"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7"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cxnSp>
        <p:nvCxnSpPr>
          <p:cNvPr id="6" name="Elbow Connector 5"/>
          <p:cNvCxnSpPr>
            <a:stCxn id="1032" idx="0"/>
            <a:endCxn id="447" idx="1"/>
          </p:cNvCxnSpPr>
          <p:nvPr/>
        </p:nvCxnSpPr>
        <p:spPr>
          <a:xfrm rot="5400000" flipH="1" flipV="1">
            <a:off x="-557993" y="7030572"/>
            <a:ext cx="4248795" cy="296192"/>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graphicFrame>
        <p:nvGraphicFramePr>
          <p:cNvPr id="7" name="Table 6"/>
          <p:cNvGraphicFramePr>
            <a:graphicFrameLocks noGrp="1"/>
          </p:cNvGraphicFramePr>
          <p:nvPr>
            <p:extLst/>
          </p:nvPr>
        </p:nvGraphicFramePr>
        <p:xfrm>
          <a:off x="9042946" y="954101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7" name="Table 86"/>
          <p:cNvGraphicFramePr>
            <a:graphicFrameLocks noGrp="1"/>
          </p:cNvGraphicFramePr>
          <p:nvPr>
            <p:extLst/>
          </p:nvPr>
        </p:nvGraphicFramePr>
        <p:xfrm>
          <a:off x="9171480" y="980726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8" name="Table 87"/>
          <p:cNvGraphicFramePr>
            <a:graphicFrameLocks noGrp="1"/>
          </p:cNvGraphicFramePr>
          <p:nvPr>
            <p:extLst/>
          </p:nvPr>
        </p:nvGraphicFramePr>
        <p:xfrm>
          <a:off x="9300014" y="1007350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98" name="Table 97"/>
          <p:cNvGraphicFramePr>
            <a:graphicFrameLocks noGrp="1"/>
          </p:cNvGraphicFramePr>
          <p:nvPr>
            <p:extLst/>
          </p:nvPr>
        </p:nvGraphicFramePr>
        <p:xfrm>
          <a:off x="9428548" y="1033975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pic>
        <p:nvPicPr>
          <p:cNvPr id="1032" name="Picture 8" descr="Related image"/>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502" y="9303065"/>
            <a:ext cx="2829612" cy="2829613"/>
          </a:xfrm>
          <a:prstGeom prst="rect">
            <a:avLst/>
          </a:prstGeom>
          <a:noFill/>
          <a:extLst>
            <a:ext uri="{909E8E84-426E-40DD-AFC4-6F175D3DCCD1}">
              <a14:hiddenFill xmlns:a14="http://schemas.microsoft.com/office/drawing/2010/main">
                <a:solidFill>
                  <a:srgbClr val="FFFFFF"/>
                </a:solidFill>
              </a14:hiddenFill>
            </a:ext>
          </a:extLst>
        </p:spPr>
      </p:pic>
      <p:sp>
        <p:nvSpPr>
          <p:cNvPr id="417" name="Front-Ends"/>
          <p:cNvSpPr txBox="1"/>
          <p:nvPr/>
        </p:nvSpPr>
        <p:spPr>
          <a:xfrm>
            <a:off x="1788705" y="8980667"/>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dirty="0">
                <a:latin typeface="+mn-lt"/>
              </a:rPr>
              <a:t> Front-Ends</a:t>
            </a:r>
          </a:p>
        </p:txBody>
      </p:sp>
      <p:cxnSp>
        <p:nvCxnSpPr>
          <p:cNvPr id="106" name="Elbow Connector 105"/>
          <p:cNvCxnSpPr>
            <a:stCxn id="1032" idx="3"/>
            <a:endCxn id="97" idx="2"/>
          </p:cNvCxnSpPr>
          <p:nvPr/>
        </p:nvCxnSpPr>
        <p:spPr>
          <a:xfrm flipV="1">
            <a:off x="2833114" y="8621641"/>
            <a:ext cx="2593171" cy="2096231"/>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cxnSp>
        <p:nvCxnSpPr>
          <p:cNvPr id="107" name="Elbow Connector 106"/>
          <p:cNvCxnSpPr>
            <a:endCxn id="98" idx="2"/>
          </p:cNvCxnSpPr>
          <p:nvPr/>
        </p:nvCxnSpPr>
        <p:spPr>
          <a:xfrm flipV="1">
            <a:off x="2832204" y="10591210"/>
            <a:ext cx="7637744" cy="988056"/>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sp>
        <p:nvSpPr>
          <p:cNvPr id="100" name="delays"/>
          <p:cNvSpPr txBox="1"/>
          <p:nvPr/>
        </p:nvSpPr>
        <p:spPr>
          <a:xfrm>
            <a:off x="9416506" y="10655934"/>
            <a:ext cx="2050561"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l" defTabSz="1828800">
              <a:defRPr sz="4200" i="1">
                <a:solidFill>
                  <a:srgbClr val="000000"/>
                </a:solidFill>
                <a:latin typeface="+mj-lt"/>
                <a:ea typeface="+mj-ea"/>
                <a:cs typeface="+mj-cs"/>
                <a:sym typeface="Source Sans Pro"/>
              </a:defRPr>
            </a:lvl1pPr>
          </a:lstStyle>
          <a:p>
            <a:pPr>
              <a:defRPr i="0"/>
            </a:pPr>
            <a:r>
              <a:rPr lang="en-GB" sz="2400" i="1" dirty="0">
                <a:latin typeface="+mn-lt"/>
              </a:rPr>
              <a:t>Digital delay</a:t>
            </a:r>
            <a:endParaRPr lang="en-GB" sz="2400" dirty="0">
              <a:latin typeface="+mn-lt"/>
            </a:endParaRPr>
          </a:p>
          <a:p>
            <a:pPr algn="ctr">
              <a:defRPr i="0"/>
            </a:pPr>
            <a:r>
              <a:rPr lang="en-GB" sz="2400" i="1" dirty="0">
                <a:solidFill>
                  <a:schemeClr val="accent2"/>
                </a:solidFill>
                <a:latin typeface="+mn-lt"/>
              </a:rPr>
              <a:t>A PIPELINE</a:t>
            </a:r>
          </a:p>
        </p:txBody>
      </p:sp>
      <p:sp>
        <p:nvSpPr>
          <p:cNvPr id="414" name="Rounded Rectangle"/>
          <p:cNvSpPr/>
          <p:nvPr/>
        </p:nvSpPr>
        <p:spPr>
          <a:xfrm>
            <a:off x="8613663" y="4316729"/>
            <a:ext cx="2971776" cy="4537076"/>
          </a:xfrm>
          <a:prstGeom prst="roundRect">
            <a:avLst>
              <a:gd name="adj" fmla="val 5673"/>
            </a:avLst>
          </a:prstGeom>
          <a:solidFill>
            <a:srgbClr val="FF7E79"/>
          </a:solidFill>
          <a:ln w="50800">
            <a:solidFill>
              <a:srgbClr val="8C3A38"/>
            </a:solidFill>
            <a:bevel/>
          </a:ln>
        </p:spPr>
        <p:txBody>
          <a:bodyPr tIns="91439" bIns="91439" anchor="ctr"/>
          <a:lstStyle/>
          <a:p>
            <a:pPr algn="l" defTabSz="914400">
              <a:defRPr sz="4800">
                <a:solidFill>
                  <a:srgbClr val="FFFFFF"/>
                </a:solidFill>
                <a:latin typeface="Calibri"/>
                <a:ea typeface="Calibri"/>
                <a:cs typeface="Calibri"/>
                <a:sym typeface="Calibri"/>
              </a:defRPr>
            </a:pPr>
            <a:endParaRPr sz="2400"/>
          </a:p>
        </p:txBody>
      </p:sp>
      <p:sp>
        <p:nvSpPr>
          <p:cNvPr id="436" name="Trigger system"/>
          <p:cNvSpPr txBox="1"/>
          <p:nvPr/>
        </p:nvSpPr>
        <p:spPr>
          <a:xfrm>
            <a:off x="10193673" y="4327842"/>
            <a:ext cx="1351605"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r" defTabSz="1828800">
              <a:defRPr sz="4500">
                <a:solidFill>
                  <a:srgbClr val="000000"/>
                </a:solidFill>
                <a:latin typeface="Source Sans Pro Semibold"/>
                <a:ea typeface="Source Sans Pro Semibold"/>
                <a:cs typeface="Source Sans Pro Semibold"/>
                <a:sym typeface="Source Sans Pro Semibold"/>
              </a:defRPr>
            </a:lvl1pPr>
          </a:lstStyle>
          <a:p>
            <a:r>
              <a:rPr sz="2400" dirty="0" smtClean="0">
                <a:latin typeface="+mn-lt"/>
              </a:rPr>
              <a:t>Trigger </a:t>
            </a:r>
            <a:r>
              <a:rPr sz="2400" dirty="0">
                <a:latin typeface="+mn-lt"/>
              </a:rPr>
              <a:t>system</a:t>
            </a:r>
          </a:p>
        </p:txBody>
      </p:sp>
      <p:sp>
        <p:nvSpPr>
          <p:cNvPr id="60" name="Rectangle 59"/>
          <p:cNvSpPr/>
          <p:nvPr/>
        </p:nvSpPr>
        <p:spPr>
          <a:xfrm rot="5400000">
            <a:off x="11507149" y="9533929"/>
            <a:ext cx="1390570" cy="853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start"/>
          <p:cNvSpPr txBox="1"/>
          <p:nvPr/>
        </p:nvSpPr>
        <p:spPr>
          <a:xfrm>
            <a:off x="16996074" y="5753777"/>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Accept</a:t>
            </a:r>
            <a:endParaRPr sz="2400" dirty="0">
              <a:latin typeface="+mn-lt"/>
            </a:endParaRPr>
          </a:p>
        </p:txBody>
      </p:sp>
      <p:sp>
        <p:nvSpPr>
          <p:cNvPr id="84" name="Line"/>
          <p:cNvSpPr/>
          <p:nvPr/>
        </p:nvSpPr>
        <p:spPr>
          <a:xfrm>
            <a:off x="16933503" y="6284774"/>
            <a:ext cx="593990" cy="30089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76200">
            <a:solidFill>
              <a:srgbClr val="C0504D"/>
            </a:solidFill>
            <a:tailEnd type="triangle"/>
          </a:ln>
        </p:spPr>
        <p:txBody>
          <a:bodyPr tIns="91439" bIns="91439"/>
          <a:lstStyle/>
          <a:p>
            <a:pPr algn="l" defTabSz="914400">
              <a:defRPr sz="4800">
                <a:solidFill>
                  <a:srgbClr val="000000"/>
                </a:solidFill>
                <a:latin typeface="Calibri"/>
                <a:ea typeface="Calibri"/>
                <a:cs typeface="Calibri"/>
                <a:sym typeface="Calibri"/>
              </a:defRPr>
            </a:pPr>
            <a:endParaRPr sz="2400"/>
          </a:p>
        </p:txBody>
      </p:sp>
      <p:sp>
        <p:nvSpPr>
          <p:cNvPr id="105" name="Rectangle 104"/>
          <p:cNvSpPr/>
          <p:nvPr/>
        </p:nvSpPr>
        <p:spPr>
          <a:xfrm rot="5400000">
            <a:off x="16831329" y="9533929"/>
            <a:ext cx="1390570" cy="853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start"/>
          <p:cNvSpPr txBox="1"/>
          <p:nvPr/>
        </p:nvSpPr>
        <p:spPr>
          <a:xfrm>
            <a:off x="11802817" y="10681922"/>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Filter</a:t>
            </a:r>
            <a:endParaRPr sz="2400" dirty="0">
              <a:latin typeface="+mn-lt"/>
            </a:endParaRPr>
          </a:p>
        </p:txBody>
      </p:sp>
      <p:sp>
        <p:nvSpPr>
          <p:cNvPr id="109" name="start"/>
          <p:cNvSpPr txBox="1"/>
          <p:nvPr/>
        </p:nvSpPr>
        <p:spPr>
          <a:xfrm>
            <a:off x="17126997" y="10644172"/>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Filter</a:t>
            </a:r>
            <a:endParaRPr sz="2400" dirty="0">
              <a:latin typeface="+mn-lt"/>
            </a:endParaRPr>
          </a:p>
        </p:txBody>
      </p:sp>
      <p:cxnSp>
        <p:nvCxnSpPr>
          <p:cNvPr id="110" name="Connection Line"/>
          <p:cNvCxnSpPr/>
          <p:nvPr/>
        </p:nvCxnSpPr>
        <p:spPr>
          <a:xfrm rot="5400000" flipH="1" flipV="1">
            <a:off x="11359460" y="7032420"/>
            <a:ext cx="4395085" cy="944521"/>
          </a:xfrm>
          <a:prstGeom prst="bentConnector3">
            <a:avLst>
              <a:gd name="adj1" fmla="val 99990"/>
            </a:avLst>
          </a:prstGeom>
          <a:ln w="50800">
            <a:solidFill>
              <a:srgbClr val="000000"/>
            </a:solidFill>
          </a:ln>
        </p:spPr>
      </p:cxnSp>
      <p:cxnSp>
        <p:nvCxnSpPr>
          <p:cNvPr id="111" name="Connection Line"/>
          <p:cNvCxnSpPr/>
          <p:nvPr/>
        </p:nvCxnSpPr>
        <p:spPr>
          <a:xfrm rot="5400000" flipH="1" flipV="1">
            <a:off x="11777693" y="7516684"/>
            <a:ext cx="3991217" cy="892924"/>
          </a:xfrm>
          <a:prstGeom prst="bentConnector3">
            <a:avLst>
              <a:gd name="adj1" fmla="val 99321"/>
            </a:avLst>
          </a:prstGeom>
          <a:ln w="50800">
            <a:solidFill>
              <a:srgbClr val="000000"/>
            </a:solidFill>
          </a:ln>
        </p:spPr>
      </p:cxnSp>
      <p:cxnSp>
        <p:nvCxnSpPr>
          <p:cNvPr id="112" name="Connection Line"/>
          <p:cNvCxnSpPr/>
          <p:nvPr/>
        </p:nvCxnSpPr>
        <p:spPr>
          <a:xfrm rot="5400000" flipH="1" flipV="1">
            <a:off x="12306018" y="7865258"/>
            <a:ext cx="3570165" cy="1070125"/>
          </a:xfrm>
          <a:prstGeom prst="bentConnector3">
            <a:avLst>
              <a:gd name="adj1" fmla="val 99446"/>
            </a:avLst>
          </a:prstGeom>
          <a:ln w="50800">
            <a:solidFill>
              <a:srgbClr val="000000"/>
            </a:solidFill>
          </a:ln>
        </p:spPr>
      </p:cxnSp>
      <p:cxnSp>
        <p:nvCxnSpPr>
          <p:cNvPr id="113" name="Connection Line"/>
          <p:cNvCxnSpPr/>
          <p:nvPr/>
        </p:nvCxnSpPr>
        <p:spPr>
          <a:xfrm rot="5400000" flipH="1" flipV="1">
            <a:off x="12798614" y="8221487"/>
            <a:ext cx="3154399" cy="1237300"/>
          </a:xfrm>
          <a:prstGeom prst="bentConnector3">
            <a:avLst>
              <a:gd name="adj1" fmla="val 99924"/>
            </a:avLst>
          </a:prstGeom>
          <a:ln w="50800">
            <a:solidFill>
              <a:srgbClr val="000000"/>
            </a:solidFill>
          </a:ln>
        </p:spPr>
      </p:cxnSp>
      <p:sp>
        <p:nvSpPr>
          <p:cNvPr id="103" name="Rounded Rectangle"/>
          <p:cNvSpPr/>
          <p:nvPr/>
        </p:nvSpPr>
        <p:spPr>
          <a:xfrm>
            <a:off x="13937843" y="4316729"/>
            <a:ext cx="2971776" cy="4537076"/>
          </a:xfrm>
          <a:prstGeom prst="roundRect">
            <a:avLst>
              <a:gd name="adj" fmla="val 5673"/>
            </a:avLst>
          </a:prstGeom>
          <a:solidFill>
            <a:srgbClr val="FF7E79"/>
          </a:solidFill>
          <a:ln w="50800">
            <a:solidFill>
              <a:srgbClr val="8C3A38"/>
            </a:solidFill>
            <a:bevel/>
          </a:ln>
        </p:spPr>
        <p:txBody>
          <a:bodyPr tIns="91439" bIns="91439" anchor="ctr"/>
          <a:lstStyle/>
          <a:p>
            <a:pPr algn="l" defTabSz="914400">
              <a:defRPr sz="4800">
                <a:solidFill>
                  <a:srgbClr val="FFFFFF"/>
                </a:solidFill>
                <a:latin typeface="Calibri"/>
                <a:ea typeface="Calibri"/>
                <a:cs typeface="Calibri"/>
                <a:sym typeface="Calibri"/>
              </a:defRPr>
            </a:pPr>
            <a:endParaRPr sz="2400"/>
          </a:p>
        </p:txBody>
      </p:sp>
      <p:cxnSp>
        <p:nvCxnSpPr>
          <p:cNvPr id="114" name="Elbow Connector 113"/>
          <p:cNvCxnSpPr>
            <a:cxnSpLocks/>
            <a:endCxn id="2" idx="3"/>
          </p:cNvCxnSpPr>
          <p:nvPr/>
        </p:nvCxnSpPr>
        <p:spPr>
          <a:xfrm flipV="1">
            <a:off x="8208972" y="10729337"/>
            <a:ext cx="7203321" cy="849930"/>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sp>
        <p:nvSpPr>
          <p:cNvPr id="102" name="delays"/>
          <p:cNvSpPr txBox="1"/>
          <p:nvPr/>
        </p:nvSpPr>
        <p:spPr>
          <a:xfrm>
            <a:off x="14982744" y="10883354"/>
            <a:ext cx="881973"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l" defTabSz="1828800">
              <a:defRPr sz="4200" i="1">
                <a:solidFill>
                  <a:srgbClr val="000000"/>
                </a:solidFill>
                <a:latin typeface="+mj-lt"/>
                <a:ea typeface="+mj-ea"/>
                <a:cs typeface="+mj-cs"/>
                <a:sym typeface="Source Sans Pro"/>
              </a:defRPr>
            </a:lvl1pPr>
          </a:lstStyle>
          <a:p>
            <a:pPr>
              <a:defRPr i="0"/>
            </a:pPr>
            <a:r>
              <a:rPr lang="en-GB" sz="2400" i="1" dirty="0">
                <a:latin typeface="+mn-lt"/>
              </a:rPr>
              <a:t>RAM</a:t>
            </a:r>
            <a:endParaRPr lang="en-GB" sz="2400" i="1" dirty="0">
              <a:solidFill>
                <a:schemeClr val="accent2"/>
              </a:solidFill>
              <a:latin typeface="+mn-lt"/>
            </a:endParaRPr>
          </a:p>
        </p:txBody>
      </p:sp>
      <p:pic>
        <p:nvPicPr>
          <p:cNvPr id="77" name="Computer.png" descr="Computer.png">
            <a:extLst>
              <a:ext uri="{FF2B5EF4-FFF2-40B4-BE49-F238E27FC236}">
                <a16:creationId xmlns:a16="http://schemas.microsoft.com/office/drawing/2014/main" id="{1521AE8F-A342-4425-8C7D-00FC9D099615}"/>
              </a:ext>
            </a:extLst>
          </p:cNvPr>
          <p:cNvPicPr>
            <a:picLocks noChangeAspect="1"/>
          </p:cNvPicPr>
          <p:nvPr/>
        </p:nvPicPr>
        <p:blipFill>
          <a:blip r:embed="rId3">
            <a:extLst/>
          </a:blip>
          <a:stretch>
            <a:fillRect/>
          </a:stretch>
        </p:blipFill>
        <p:spPr>
          <a:xfrm>
            <a:off x="13465735" y="5216619"/>
            <a:ext cx="3670301" cy="2184401"/>
          </a:xfrm>
          <a:prstGeom prst="rect">
            <a:avLst/>
          </a:prstGeom>
          <a:ln w="12700">
            <a:miter lim="400000"/>
          </a:ln>
        </p:spPr>
      </p:pic>
      <p:sp>
        <p:nvSpPr>
          <p:cNvPr id="2" name="Flowchart: Magnetic Disk 1">
            <a:extLst>
              <a:ext uri="{FF2B5EF4-FFF2-40B4-BE49-F238E27FC236}">
                <a16:creationId xmlns:a16="http://schemas.microsoft.com/office/drawing/2014/main" id="{B8C2EBC6-D07C-4C5D-A6B1-ACAAB57C0636}"/>
              </a:ext>
            </a:extLst>
          </p:cNvPr>
          <p:cNvSpPr/>
          <p:nvPr/>
        </p:nvSpPr>
        <p:spPr>
          <a:xfrm>
            <a:off x="14351412" y="9361148"/>
            <a:ext cx="2121761" cy="1368189"/>
          </a:xfrm>
          <a:prstGeom prst="flowChartMagneticDisk">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8" name="TextBox 77">
            <a:extLst>
              <a:ext uri="{FF2B5EF4-FFF2-40B4-BE49-F238E27FC236}">
                <a16:creationId xmlns:a16="http://schemas.microsoft.com/office/drawing/2014/main" id="{ADEC21B7-FC27-4449-A9FA-B2A29367733D}"/>
              </a:ext>
            </a:extLst>
          </p:cNvPr>
          <p:cNvSpPr txBox="1"/>
          <p:nvPr/>
        </p:nvSpPr>
        <p:spPr>
          <a:xfrm>
            <a:off x="4542454" y="12163324"/>
            <a:ext cx="15304862" cy="584775"/>
          </a:xfrm>
          <a:prstGeom prst="rect">
            <a:avLst/>
          </a:prstGeom>
          <a:noFill/>
        </p:spPr>
        <p:txBody>
          <a:bodyPr wrap="square" rtlCol="0">
            <a:spAutoFit/>
          </a:bodyPr>
          <a:lstStyle/>
          <a:p>
            <a:pPr algn="ctr"/>
            <a:r>
              <a:rPr lang="en-GB" sz="3200" dirty="0">
                <a:solidFill>
                  <a:schemeClr val="accent2"/>
                </a:solidFill>
              </a:rPr>
              <a:t>If your input rate is low </a:t>
            </a:r>
            <a:r>
              <a:rPr lang="en-GB" sz="3200" dirty="0" smtClean="0">
                <a:solidFill>
                  <a:schemeClr val="accent2"/>
                </a:solidFill>
              </a:rPr>
              <a:t>enough…</a:t>
            </a:r>
            <a:endParaRPr lang="en-GB" sz="3200" dirty="0">
              <a:solidFill>
                <a:schemeClr val="accent2"/>
              </a:solidFill>
            </a:endParaRPr>
          </a:p>
        </p:txBody>
      </p:sp>
      <p:pic>
        <p:nvPicPr>
          <p:cNvPr id="79" name="Line" descr="Line">
            <a:extLst>
              <a:ext uri="{FF2B5EF4-FFF2-40B4-BE49-F238E27FC236}">
                <a16:creationId xmlns:a16="http://schemas.microsoft.com/office/drawing/2014/main" id="{5162F44B-76A3-4815-814C-0B4D9ADE1A41}"/>
              </a:ext>
            </a:extLst>
          </p:cNvPr>
          <p:cNvPicPr>
            <a:picLocks/>
          </p:cNvPicPr>
          <p:nvPr/>
        </p:nvPicPr>
        <p:blipFill>
          <a:blip r:embed="rId5">
            <a:extLst/>
          </a:blip>
          <a:stretch>
            <a:fillRect/>
          </a:stretch>
        </p:blipFill>
        <p:spPr>
          <a:xfrm rot="19412036">
            <a:off x="13023594" y="11675386"/>
            <a:ext cx="1068769" cy="447690"/>
          </a:xfrm>
          <a:prstGeom prst="rect">
            <a:avLst/>
          </a:prstGeom>
        </p:spPr>
      </p:pic>
      <p:sp>
        <p:nvSpPr>
          <p:cNvPr id="82" name="Trigger system"/>
          <p:cNvSpPr txBox="1"/>
          <p:nvPr/>
        </p:nvSpPr>
        <p:spPr>
          <a:xfrm>
            <a:off x="15517853" y="4327842"/>
            <a:ext cx="1351605"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r" defTabSz="1828800">
              <a:defRPr sz="4500">
                <a:solidFill>
                  <a:srgbClr val="000000"/>
                </a:solidFill>
                <a:latin typeface="Source Sans Pro Semibold"/>
                <a:ea typeface="Source Sans Pro Semibold"/>
                <a:cs typeface="Source Sans Pro Semibold"/>
                <a:sym typeface="Source Sans Pro Semibold"/>
              </a:defRPr>
            </a:lvl1pPr>
          </a:lstStyle>
          <a:p>
            <a:r>
              <a:rPr sz="2400" dirty="0" smtClean="0">
                <a:latin typeface="+mn-lt"/>
              </a:rPr>
              <a:t>Trigger </a:t>
            </a:r>
            <a:r>
              <a:rPr sz="2400" dirty="0">
                <a:latin typeface="+mn-lt"/>
              </a:rPr>
              <a:t>system</a:t>
            </a:r>
          </a:p>
        </p:txBody>
      </p:sp>
      <p:pic>
        <p:nvPicPr>
          <p:cNvPr id="81" name="Oval" descr="Oval">
            <a:extLst>
              <a:ext uri="{FF2B5EF4-FFF2-40B4-BE49-F238E27FC236}">
                <a16:creationId xmlns:a16="http://schemas.microsoft.com/office/drawing/2014/main" id="{BB94A2F3-D2FE-4B38-AEE0-FC33A50375B9}"/>
              </a:ext>
            </a:extLst>
          </p:cNvPr>
          <p:cNvPicPr>
            <a:picLocks/>
          </p:cNvPicPr>
          <p:nvPr/>
        </p:nvPicPr>
        <p:blipFill>
          <a:blip r:embed="rId6">
            <a:extLst/>
          </a:blip>
          <a:stretch>
            <a:fillRect/>
          </a:stretch>
        </p:blipFill>
        <p:spPr>
          <a:xfrm rot="16200000">
            <a:off x="11164716" y="5083941"/>
            <a:ext cx="8543823" cy="5614942"/>
          </a:xfrm>
          <a:prstGeom prst="rect">
            <a:avLst/>
          </a:prstGeom>
        </p:spPr>
      </p:pic>
      <p:sp>
        <p:nvSpPr>
          <p:cNvPr id="85" name="start"/>
          <p:cNvSpPr txBox="1"/>
          <p:nvPr/>
        </p:nvSpPr>
        <p:spPr>
          <a:xfrm>
            <a:off x="20074463" y="6228084"/>
            <a:ext cx="268164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pPr algn="ctr"/>
            <a:r>
              <a:rPr lang="en-GB" sz="2400" dirty="0" smtClean="0">
                <a:latin typeface="+mn-lt"/>
              </a:rPr>
              <a:t>Storage</a:t>
            </a:r>
            <a:endParaRPr sz="2400" dirty="0">
              <a:latin typeface="+mn-lt"/>
            </a:endParaRPr>
          </a:p>
        </p:txBody>
      </p:sp>
    </p:spTree>
    <p:extLst>
      <p:ext uri="{BB962C8B-B14F-4D97-AF65-F5344CB8AC3E}">
        <p14:creationId xmlns:p14="http://schemas.microsoft.com/office/powerpoint/2010/main" val="2601652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619500"/>
            <a:ext cx="24384000" cy="851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08" name="A simple trigger system"/>
          <p:cNvSpPr txBox="1">
            <a:spLocks noGrp="1"/>
          </p:cNvSpPr>
          <p:nvPr>
            <p:ph type="title"/>
          </p:nvPr>
        </p:nvSpPr>
        <p:spPr>
          <a:xfrm>
            <a:off x="596901" y="1528746"/>
            <a:ext cx="22415500" cy="2586056"/>
          </a:xfrm>
          <a:prstGeom prst="rect">
            <a:avLst/>
          </a:prstGeom>
        </p:spPr>
        <p:txBody>
          <a:bodyPr/>
          <a:lstStyle/>
          <a:p>
            <a:r>
              <a:rPr lang="en-GB" dirty="0" smtClean="0"/>
              <a:t>Of course, “Low Enough” is Relative</a:t>
            </a:r>
            <a:endParaRPr dirty="0"/>
          </a:p>
        </p:txBody>
      </p:sp>
      <p:sp>
        <p:nvSpPr>
          <p:cNvPr id="409" name="Line"/>
          <p:cNvSpPr/>
          <p:nvPr/>
        </p:nvSpPr>
        <p:spPr>
          <a:xfrm>
            <a:off x="17908345" y="6354665"/>
            <a:ext cx="2671268" cy="36202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542" y="21600"/>
                </a:lnTo>
                <a:lnTo>
                  <a:pt x="21600" y="0"/>
                </a:lnTo>
              </a:path>
            </a:pathLst>
          </a:custGeom>
          <a:ln w="50800">
            <a:solidFill>
              <a:srgbClr val="000000"/>
            </a:solidFill>
            <a:tailEnd type="triangle"/>
          </a:ln>
        </p:spPr>
        <p:txBody>
          <a:bodyPr tIns="91439" bIns="91439"/>
          <a:lstStyle/>
          <a:p>
            <a:pPr>
              <a:defRPr sz="2800">
                <a:latin typeface="+mj-lt"/>
                <a:ea typeface="+mj-ea"/>
                <a:cs typeface="+mj-cs"/>
                <a:sym typeface="Source Sans Pro"/>
              </a:defRPr>
            </a:pPr>
            <a:endParaRPr sz="2400"/>
          </a:p>
        </p:txBody>
      </p:sp>
      <p:sp>
        <p:nvSpPr>
          <p:cNvPr id="410" name="Line"/>
          <p:cNvSpPr/>
          <p:nvPr/>
        </p:nvSpPr>
        <p:spPr>
          <a:xfrm>
            <a:off x="11234533" y="9672955"/>
            <a:ext cx="61164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1" name="Line"/>
          <p:cNvSpPr/>
          <p:nvPr/>
        </p:nvSpPr>
        <p:spPr>
          <a:xfrm>
            <a:off x="11926278" y="9941470"/>
            <a:ext cx="5424736"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2" name="Line"/>
          <p:cNvSpPr/>
          <p:nvPr/>
        </p:nvSpPr>
        <p:spPr>
          <a:xfrm>
            <a:off x="11526633" y="10185717"/>
            <a:ext cx="58243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3" name="Line"/>
          <p:cNvSpPr/>
          <p:nvPr/>
        </p:nvSpPr>
        <p:spPr>
          <a:xfrm>
            <a:off x="11680311" y="10439717"/>
            <a:ext cx="5670703"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cxnSp>
        <p:nvCxnSpPr>
          <p:cNvPr id="418" name="Connection Line"/>
          <p:cNvCxnSpPr>
            <a:stCxn id="471" idx="0"/>
          </p:cNvCxnSpPr>
          <p:nvPr/>
        </p:nvCxnSpPr>
        <p:spPr>
          <a:xfrm flipV="1">
            <a:off x="2725533" y="5305821"/>
            <a:ext cx="5892800" cy="1739900"/>
          </a:xfrm>
          <a:prstGeom prst="bentConnector3">
            <a:avLst>
              <a:gd name="adj1" fmla="val 77802"/>
            </a:avLst>
          </a:prstGeom>
          <a:ln w="50800">
            <a:solidFill>
              <a:srgbClr val="000000"/>
            </a:solidFill>
          </a:ln>
        </p:spPr>
      </p:cxnSp>
      <p:cxnSp>
        <p:nvCxnSpPr>
          <p:cNvPr id="420" name="Connection Line"/>
          <p:cNvCxnSpPr>
            <a:stCxn id="472" idx="0"/>
          </p:cNvCxnSpPr>
          <p:nvPr/>
        </p:nvCxnSpPr>
        <p:spPr>
          <a:xfrm flipV="1">
            <a:off x="2877933" y="5966221"/>
            <a:ext cx="6045200" cy="1485900"/>
          </a:xfrm>
          <a:prstGeom prst="bentConnector3">
            <a:avLst>
              <a:gd name="adj1" fmla="val 79622"/>
            </a:avLst>
          </a:prstGeom>
          <a:ln w="50800">
            <a:solidFill>
              <a:srgbClr val="000000"/>
            </a:solidFill>
          </a:ln>
        </p:spPr>
      </p:cxnSp>
      <p:cxnSp>
        <p:nvCxnSpPr>
          <p:cNvPr id="422" name="Connection Line"/>
          <p:cNvCxnSpPr>
            <a:stCxn id="473" idx="0"/>
          </p:cNvCxnSpPr>
          <p:nvPr/>
        </p:nvCxnSpPr>
        <p:spPr>
          <a:xfrm flipV="1">
            <a:off x="3017633" y="6613921"/>
            <a:ext cx="6197600" cy="1219200"/>
          </a:xfrm>
          <a:prstGeom prst="bentConnector3">
            <a:avLst>
              <a:gd name="adj1" fmla="val 81353"/>
            </a:avLst>
          </a:prstGeom>
          <a:ln w="50800">
            <a:solidFill>
              <a:srgbClr val="000000"/>
            </a:solidFill>
          </a:ln>
        </p:spPr>
      </p:cxnSp>
      <p:cxnSp>
        <p:nvCxnSpPr>
          <p:cNvPr id="424" name="Connection Line"/>
          <p:cNvCxnSpPr>
            <a:stCxn id="474" idx="0"/>
          </p:cNvCxnSpPr>
          <p:nvPr/>
        </p:nvCxnSpPr>
        <p:spPr>
          <a:xfrm flipV="1">
            <a:off x="3157333" y="7261621"/>
            <a:ext cx="6350000" cy="977900"/>
          </a:xfrm>
          <a:prstGeom prst="bentConnector3">
            <a:avLst>
              <a:gd name="adj1" fmla="val 82800"/>
            </a:avLst>
          </a:prstGeom>
          <a:ln w="50800">
            <a:solidFill>
              <a:srgbClr val="000000"/>
            </a:solidFill>
          </a:ln>
        </p:spPr>
      </p:cxnSp>
      <p:sp>
        <p:nvSpPr>
          <p:cNvPr id="426" name="start"/>
          <p:cNvSpPr txBox="1"/>
          <p:nvPr/>
        </p:nvSpPr>
        <p:spPr>
          <a:xfrm>
            <a:off x="11671894" y="5753777"/>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Accept</a:t>
            </a:r>
            <a:endParaRPr sz="2400" dirty="0">
              <a:latin typeface="+mn-lt"/>
            </a:endParaRPr>
          </a:p>
        </p:txBody>
      </p:sp>
      <p:pic>
        <p:nvPicPr>
          <p:cNvPr id="447" name="Image" descr="Image"/>
          <p:cNvPicPr>
            <a:picLocks noChangeAspect="1"/>
          </p:cNvPicPr>
          <p:nvPr/>
        </p:nvPicPr>
        <p:blipFill>
          <a:blip r:embed="rId2">
            <a:extLst/>
          </a:blip>
          <a:stretch>
            <a:fillRect/>
          </a:stretch>
        </p:blipFill>
        <p:spPr>
          <a:xfrm>
            <a:off x="1714500" y="4089119"/>
            <a:ext cx="1930302" cy="1930301"/>
          </a:xfrm>
          <a:prstGeom prst="rect">
            <a:avLst/>
          </a:prstGeom>
          <a:ln w="12700">
            <a:miter lim="400000"/>
          </a:ln>
        </p:spPr>
      </p:pic>
      <p:sp>
        <p:nvSpPr>
          <p:cNvPr id="478" name="Connection Line"/>
          <p:cNvSpPr/>
          <p:nvPr/>
        </p:nvSpPr>
        <p:spPr>
          <a:xfrm>
            <a:off x="6157937" y="7048603"/>
            <a:ext cx="5768341" cy="2627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309" y="0"/>
                </a:lnTo>
                <a:lnTo>
                  <a:pt x="4309" y="21600"/>
                </a:lnTo>
                <a:lnTo>
                  <a:pt x="21600" y="21600"/>
                </a:lnTo>
              </a:path>
            </a:pathLst>
          </a:custGeom>
          <a:ln w="50800">
            <a:solidFill>
              <a:srgbClr val="000000"/>
            </a:solidFill>
          </a:ln>
        </p:spPr>
        <p:txBody>
          <a:bodyPr/>
          <a:lstStyle/>
          <a:p>
            <a:endParaRPr sz="2400"/>
          </a:p>
        </p:txBody>
      </p:sp>
      <p:sp>
        <p:nvSpPr>
          <p:cNvPr id="479" name="Connection Line"/>
          <p:cNvSpPr/>
          <p:nvPr/>
        </p:nvSpPr>
        <p:spPr>
          <a:xfrm>
            <a:off x="6349161" y="7459390"/>
            <a:ext cx="5878830" cy="24841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918" y="0"/>
                </a:lnTo>
                <a:lnTo>
                  <a:pt x="4918" y="21600"/>
                </a:lnTo>
                <a:lnTo>
                  <a:pt x="21600" y="21600"/>
                </a:lnTo>
              </a:path>
            </a:pathLst>
          </a:custGeom>
          <a:ln w="50800">
            <a:solidFill>
              <a:srgbClr val="000000"/>
            </a:solidFill>
          </a:ln>
        </p:spPr>
        <p:txBody>
          <a:bodyPr/>
          <a:lstStyle/>
          <a:p>
            <a:endParaRPr sz="2400"/>
          </a:p>
        </p:txBody>
      </p:sp>
      <p:sp>
        <p:nvSpPr>
          <p:cNvPr id="480" name="Connection Line"/>
          <p:cNvSpPr/>
          <p:nvPr/>
        </p:nvSpPr>
        <p:spPr>
          <a:xfrm>
            <a:off x="6546126" y="7832723"/>
            <a:ext cx="5988051" cy="23533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97" y="0"/>
                </a:lnTo>
                <a:lnTo>
                  <a:pt x="5497" y="21600"/>
                </a:lnTo>
                <a:lnTo>
                  <a:pt x="21600" y="21600"/>
                </a:lnTo>
              </a:path>
            </a:pathLst>
          </a:custGeom>
          <a:ln w="50800">
            <a:solidFill>
              <a:srgbClr val="000000"/>
            </a:solidFill>
          </a:ln>
        </p:spPr>
        <p:txBody>
          <a:bodyPr/>
          <a:lstStyle/>
          <a:p>
            <a:endParaRPr sz="2400"/>
          </a:p>
        </p:txBody>
      </p:sp>
      <p:sp>
        <p:nvSpPr>
          <p:cNvPr id="481" name="Connection Line"/>
          <p:cNvSpPr/>
          <p:nvPr/>
        </p:nvSpPr>
        <p:spPr>
          <a:xfrm>
            <a:off x="6729321" y="8241345"/>
            <a:ext cx="6098541" cy="2198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987" y="21600"/>
                </a:lnTo>
                <a:lnTo>
                  <a:pt x="5987" y="0"/>
                </a:lnTo>
                <a:lnTo>
                  <a:pt x="0" y="0"/>
                </a:lnTo>
              </a:path>
            </a:pathLst>
          </a:custGeom>
          <a:ln w="50800">
            <a:solidFill>
              <a:srgbClr val="000000"/>
            </a:solidFill>
          </a:ln>
        </p:spPr>
        <p:txBody>
          <a:bodyPr/>
          <a:lstStyle/>
          <a:p>
            <a:endParaRPr sz="2400"/>
          </a:p>
        </p:txBody>
      </p:sp>
      <p:sp>
        <p:nvSpPr>
          <p:cNvPr id="482" name="Connection Line"/>
          <p:cNvSpPr/>
          <p:nvPr/>
        </p:nvSpPr>
        <p:spPr>
          <a:xfrm>
            <a:off x="2728073" y="5053091"/>
            <a:ext cx="1169670" cy="1513840"/>
          </a:xfrm>
          <a:custGeom>
            <a:avLst/>
            <a:gdLst/>
            <a:ahLst/>
            <a:cxnLst>
              <a:cxn ang="0">
                <a:pos x="wd2" y="hd2"/>
              </a:cxn>
              <a:cxn ang="5400000">
                <a:pos x="wd2" y="hd2"/>
              </a:cxn>
              <a:cxn ang="10800000">
                <a:pos x="wd2" y="hd2"/>
              </a:cxn>
              <a:cxn ang="16200000">
                <a:pos x="wd2" y="hd2"/>
              </a:cxn>
            </a:cxnLst>
            <a:rect l="0" t="0" r="r" b="b"/>
            <a:pathLst>
              <a:path w="21600" h="21600" extrusionOk="0">
                <a:moveTo>
                  <a:pt x="16909" y="0"/>
                </a:moveTo>
                <a:lnTo>
                  <a:pt x="21600" y="0"/>
                </a:lnTo>
                <a:lnTo>
                  <a:pt x="21600" y="15403"/>
                </a:lnTo>
                <a:lnTo>
                  <a:pt x="0" y="15403"/>
                </a:lnTo>
                <a:lnTo>
                  <a:pt x="0" y="21600"/>
                </a:lnTo>
              </a:path>
            </a:pathLst>
          </a:custGeom>
          <a:ln w="50800">
            <a:solidFill>
              <a:srgbClr val="000000"/>
            </a:solidFill>
          </a:ln>
        </p:spPr>
        <p:txBody>
          <a:bodyPr/>
          <a:lstStyle/>
          <a:p>
            <a:endParaRPr sz="2400"/>
          </a:p>
        </p:txBody>
      </p:sp>
      <p:sp>
        <p:nvSpPr>
          <p:cNvPr id="483" name="Connection Line"/>
          <p:cNvSpPr/>
          <p:nvPr/>
        </p:nvSpPr>
        <p:spPr>
          <a:xfrm>
            <a:off x="2871583" y="5053091"/>
            <a:ext cx="1026160" cy="1911350"/>
          </a:xfrm>
          <a:custGeom>
            <a:avLst/>
            <a:gdLst/>
            <a:ahLst/>
            <a:cxnLst>
              <a:cxn ang="0">
                <a:pos x="wd2" y="hd2"/>
              </a:cxn>
              <a:cxn ang="5400000">
                <a:pos x="wd2" y="hd2"/>
              </a:cxn>
              <a:cxn ang="10800000">
                <a:pos x="wd2" y="hd2"/>
              </a:cxn>
              <a:cxn ang="16200000">
                <a:pos x="wd2" y="hd2"/>
              </a:cxn>
            </a:cxnLst>
            <a:rect l="0" t="0" r="r" b="b"/>
            <a:pathLst>
              <a:path w="21600" h="21600" extrusionOk="0">
                <a:moveTo>
                  <a:pt x="16253" y="0"/>
                </a:moveTo>
                <a:lnTo>
                  <a:pt x="21600" y="0"/>
                </a:lnTo>
                <a:lnTo>
                  <a:pt x="21600" y="12314"/>
                </a:lnTo>
                <a:lnTo>
                  <a:pt x="0" y="12314"/>
                </a:lnTo>
                <a:lnTo>
                  <a:pt x="0" y="21600"/>
                </a:lnTo>
              </a:path>
            </a:pathLst>
          </a:custGeom>
          <a:ln w="50800">
            <a:solidFill>
              <a:srgbClr val="000000"/>
            </a:solidFill>
          </a:ln>
        </p:spPr>
        <p:txBody>
          <a:bodyPr/>
          <a:lstStyle/>
          <a:p>
            <a:endParaRPr sz="2400"/>
          </a:p>
        </p:txBody>
      </p:sp>
      <p:sp>
        <p:nvSpPr>
          <p:cNvPr id="484" name="Connection Line"/>
          <p:cNvSpPr/>
          <p:nvPr/>
        </p:nvSpPr>
        <p:spPr>
          <a:xfrm>
            <a:off x="3016363" y="5053091"/>
            <a:ext cx="881380" cy="2296160"/>
          </a:xfrm>
          <a:custGeom>
            <a:avLst/>
            <a:gdLst/>
            <a:ahLst/>
            <a:cxnLst>
              <a:cxn ang="0">
                <a:pos x="wd2" y="hd2"/>
              </a:cxn>
              <a:cxn ang="5400000">
                <a:pos x="wd2" y="hd2"/>
              </a:cxn>
              <a:cxn ang="10800000">
                <a:pos x="wd2" y="hd2"/>
              </a:cxn>
              <a:cxn ang="16200000">
                <a:pos x="wd2" y="hd2"/>
              </a:cxn>
            </a:cxnLst>
            <a:rect l="0" t="0" r="r" b="b"/>
            <a:pathLst>
              <a:path w="21600" h="21600" extrusionOk="0">
                <a:moveTo>
                  <a:pt x="15375" y="0"/>
                </a:moveTo>
                <a:lnTo>
                  <a:pt x="21600" y="0"/>
                </a:lnTo>
                <a:lnTo>
                  <a:pt x="21600" y="10250"/>
                </a:lnTo>
                <a:lnTo>
                  <a:pt x="0" y="10250"/>
                </a:lnTo>
                <a:lnTo>
                  <a:pt x="0" y="21600"/>
                </a:lnTo>
              </a:path>
            </a:pathLst>
          </a:custGeom>
          <a:ln w="50800">
            <a:solidFill>
              <a:srgbClr val="000000"/>
            </a:solidFill>
          </a:ln>
        </p:spPr>
        <p:txBody>
          <a:bodyPr/>
          <a:lstStyle/>
          <a:p>
            <a:endParaRPr sz="2400"/>
          </a:p>
        </p:txBody>
      </p:sp>
      <p:sp>
        <p:nvSpPr>
          <p:cNvPr id="485" name="Connection Line"/>
          <p:cNvSpPr/>
          <p:nvPr/>
        </p:nvSpPr>
        <p:spPr>
          <a:xfrm>
            <a:off x="3159873" y="5053091"/>
            <a:ext cx="737870" cy="2705100"/>
          </a:xfrm>
          <a:custGeom>
            <a:avLst/>
            <a:gdLst/>
            <a:ahLst/>
            <a:cxnLst>
              <a:cxn ang="0">
                <a:pos x="wd2" y="hd2"/>
              </a:cxn>
              <a:cxn ang="5400000">
                <a:pos x="wd2" y="hd2"/>
              </a:cxn>
              <a:cxn ang="10800000">
                <a:pos x="wd2" y="hd2"/>
              </a:cxn>
              <a:cxn ang="16200000">
                <a:pos x="wd2" y="hd2"/>
              </a:cxn>
            </a:cxnLst>
            <a:rect l="0" t="0" r="r" b="b"/>
            <a:pathLst>
              <a:path w="21600" h="21600" extrusionOk="0">
                <a:moveTo>
                  <a:pt x="14165" y="0"/>
                </a:moveTo>
                <a:lnTo>
                  <a:pt x="21600" y="0"/>
                </a:lnTo>
                <a:lnTo>
                  <a:pt x="21600" y="8620"/>
                </a:lnTo>
                <a:lnTo>
                  <a:pt x="0" y="8620"/>
                </a:lnTo>
                <a:lnTo>
                  <a:pt x="0" y="21600"/>
                </a:lnTo>
              </a:path>
            </a:pathLst>
          </a:custGeom>
          <a:ln w="50800">
            <a:solidFill>
              <a:srgbClr val="000000"/>
            </a:solidFill>
          </a:ln>
        </p:spPr>
        <p:txBody>
          <a:bodyPr/>
          <a:lstStyle/>
          <a:p>
            <a:endParaRPr sz="2400"/>
          </a:p>
        </p:txBody>
      </p:sp>
      <p:sp>
        <p:nvSpPr>
          <p:cNvPr id="464" name="Line"/>
          <p:cNvSpPr/>
          <p:nvPr/>
        </p:nvSpPr>
        <p:spPr>
          <a:xfrm>
            <a:off x="11609323" y="6284774"/>
            <a:ext cx="593990" cy="30089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76200">
            <a:solidFill>
              <a:srgbClr val="C0504D"/>
            </a:solidFill>
            <a:tailEnd type="triangle"/>
          </a:ln>
        </p:spPr>
        <p:txBody>
          <a:bodyPr tIns="91439" bIns="91439"/>
          <a:lstStyle/>
          <a:p>
            <a:pPr algn="l" defTabSz="914400">
              <a:defRPr sz="4800">
                <a:solidFill>
                  <a:srgbClr val="000000"/>
                </a:solidFill>
                <a:latin typeface="Calibri"/>
                <a:ea typeface="Calibri"/>
                <a:cs typeface="Calibri"/>
                <a:sym typeface="Calibri"/>
              </a:defRPr>
            </a:pPr>
            <a:endParaRPr sz="2400"/>
          </a:p>
        </p:txBody>
      </p:sp>
      <p:sp>
        <p:nvSpPr>
          <p:cNvPr id="471" name="FE"/>
          <p:cNvSpPr/>
          <p:nvPr/>
        </p:nvSpPr>
        <p:spPr>
          <a:xfrm>
            <a:off x="1814105" y="6592570"/>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2" name="FE"/>
          <p:cNvSpPr/>
          <p:nvPr/>
        </p:nvSpPr>
        <p:spPr>
          <a:xfrm>
            <a:off x="1958038" y="6989974"/>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3" name="FE"/>
          <p:cNvSpPr/>
          <p:nvPr/>
        </p:nvSpPr>
        <p:spPr>
          <a:xfrm>
            <a:off x="2101971" y="7374678"/>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4" name="FE"/>
          <p:cNvSpPr/>
          <p:nvPr/>
        </p:nvSpPr>
        <p:spPr>
          <a:xfrm>
            <a:off x="2245905" y="7784783"/>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6" name="Fast links"/>
          <p:cNvSpPr txBox="1"/>
          <p:nvPr/>
        </p:nvSpPr>
        <p:spPr>
          <a:xfrm>
            <a:off x="4754472" y="4555034"/>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a:latin typeface="+mn-lt"/>
              </a:rPr>
              <a:t>Fast links</a:t>
            </a:r>
          </a:p>
        </p:txBody>
      </p:sp>
      <p:pic>
        <p:nvPicPr>
          <p:cNvPr id="477" name="Computer.png" descr="Computer.png"/>
          <p:cNvPicPr>
            <a:picLocks noChangeAspect="1"/>
          </p:cNvPicPr>
          <p:nvPr/>
        </p:nvPicPr>
        <p:blipFill>
          <a:blip r:embed="rId3">
            <a:extLst/>
          </a:blip>
          <a:stretch>
            <a:fillRect/>
          </a:stretch>
        </p:blipFill>
        <p:spPr>
          <a:xfrm>
            <a:off x="19042354" y="4150403"/>
            <a:ext cx="3670301" cy="2184401"/>
          </a:xfrm>
          <a:prstGeom prst="rect">
            <a:avLst/>
          </a:prstGeom>
          <a:ln w="12700">
            <a:miter lim="400000"/>
          </a:ln>
        </p:spPr>
      </p:pic>
      <p:grpSp>
        <p:nvGrpSpPr>
          <p:cNvPr id="74" name="Group"/>
          <p:cNvGrpSpPr/>
          <p:nvPr/>
        </p:nvGrpSpPr>
        <p:grpSpPr>
          <a:xfrm>
            <a:off x="4585404" y="6663425"/>
            <a:ext cx="1619251" cy="739776"/>
            <a:chOff x="0" y="0"/>
            <a:chExt cx="1619250" cy="739775"/>
          </a:xfrm>
        </p:grpSpPr>
        <p:sp>
          <p:nvSpPr>
            <p:cNvPr id="75"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76"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sp>
        <p:nvSpPr>
          <p:cNvPr id="80" name="ReadOut"/>
          <p:cNvSpPr txBox="1"/>
          <p:nvPr/>
        </p:nvSpPr>
        <p:spPr>
          <a:xfrm>
            <a:off x="5697006" y="8711368"/>
            <a:ext cx="101181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nchor="ctr">
            <a:spAutoFit/>
          </a:bodyPr>
          <a:lstStyle>
            <a:lvl1pPr defTabSz="1828800">
              <a:defRPr sz="3800">
                <a:solidFill>
                  <a:srgbClr val="000000"/>
                </a:solidFill>
                <a:latin typeface="Source Sans Pro Semibold"/>
                <a:ea typeface="Source Sans Pro Semibold"/>
                <a:cs typeface="Source Sans Pro Semibold"/>
                <a:sym typeface="Source Sans Pro Semibold"/>
              </a:defRPr>
            </a:lvl1pPr>
          </a:lstStyle>
          <a:p>
            <a:r>
              <a:rPr lang="en-GB" sz="2400" i="1" dirty="0">
                <a:latin typeface="+mn-lt"/>
              </a:rPr>
              <a:t>ADCs</a:t>
            </a:r>
            <a:endParaRPr sz="2400" i="1" dirty="0">
              <a:latin typeface="+mn-lt"/>
            </a:endParaRPr>
          </a:p>
        </p:txBody>
      </p:sp>
      <p:grpSp>
        <p:nvGrpSpPr>
          <p:cNvPr id="89" name="Group"/>
          <p:cNvGrpSpPr/>
          <p:nvPr/>
        </p:nvGrpSpPr>
        <p:grpSpPr>
          <a:xfrm>
            <a:off x="4786157" y="7068350"/>
            <a:ext cx="1619251" cy="739776"/>
            <a:chOff x="0" y="0"/>
            <a:chExt cx="1619250" cy="739775"/>
          </a:xfrm>
        </p:grpSpPr>
        <p:sp>
          <p:nvSpPr>
            <p:cNvPr id="90"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1"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2" name="Group"/>
          <p:cNvGrpSpPr/>
          <p:nvPr/>
        </p:nvGrpSpPr>
        <p:grpSpPr>
          <a:xfrm>
            <a:off x="4991368" y="7461515"/>
            <a:ext cx="1619251" cy="739776"/>
            <a:chOff x="0" y="0"/>
            <a:chExt cx="1619250" cy="739775"/>
          </a:xfrm>
        </p:grpSpPr>
        <p:sp>
          <p:nvSpPr>
            <p:cNvPr id="93"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4"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5" name="Group"/>
          <p:cNvGrpSpPr/>
          <p:nvPr/>
        </p:nvGrpSpPr>
        <p:grpSpPr>
          <a:xfrm>
            <a:off x="5200860" y="7881865"/>
            <a:ext cx="1619251" cy="739776"/>
            <a:chOff x="0" y="0"/>
            <a:chExt cx="1619250" cy="739775"/>
          </a:xfrm>
        </p:grpSpPr>
        <p:sp>
          <p:nvSpPr>
            <p:cNvPr id="96"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7"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cxnSp>
        <p:nvCxnSpPr>
          <p:cNvPr id="6" name="Elbow Connector 5"/>
          <p:cNvCxnSpPr>
            <a:stCxn id="1032" idx="0"/>
            <a:endCxn id="447" idx="1"/>
          </p:cNvCxnSpPr>
          <p:nvPr/>
        </p:nvCxnSpPr>
        <p:spPr>
          <a:xfrm rot="5400000" flipH="1" flipV="1">
            <a:off x="-557993" y="7030572"/>
            <a:ext cx="4248795" cy="296192"/>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graphicFrame>
        <p:nvGraphicFramePr>
          <p:cNvPr id="7" name="Table 6"/>
          <p:cNvGraphicFramePr>
            <a:graphicFrameLocks noGrp="1"/>
          </p:cNvGraphicFramePr>
          <p:nvPr>
            <p:extLst/>
          </p:nvPr>
        </p:nvGraphicFramePr>
        <p:xfrm>
          <a:off x="9042946" y="954101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7" name="Table 86"/>
          <p:cNvGraphicFramePr>
            <a:graphicFrameLocks noGrp="1"/>
          </p:cNvGraphicFramePr>
          <p:nvPr>
            <p:extLst/>
          </p:nvPr>
        </p:nvGraphicFramePr>
        <p:xfrm>
          <a:off x="9171480" y="980726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8" name="Table 87"/>
          <p:cNvGraphicFramePr>
            <a:graphicFrameLocks noGrp="1"/>
          </p:cNvGraphicFramePr>
          <p:nvPr>
            <p:extLst/>
          </p:nvPr>
        </p:nvGraphicFramePr>
        <p:xfrm>
          <a:off x="9300014" y="1007350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98" name="Table 97"/>
          <p:cNvGraphicFramePr>
            <a:graphicFrameLocks noGrp="1"/>
          </p:cNvGraphicFramePr>
          <p:nvPr>
            <p:extLst/>
          </p:nvPr>
        </p:nvGraphicFramePr>
        <p:xfrm>
          <a:off x="9428548" y="1033975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pic>
        <p:nvPicPr>
          <p:cNvPr id="1032" name="Picture 8" descr="Related image"/>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502" y="9303065"/>
            <a:ext cx="2829612" cy="2829613"/>
          </a:xfrm>
          <a:prstGeom prst="rect">
            <a:avLst/>
          </a:prstGeom>
          <a:noFill/>
          <a:extLst>
            <a:ext uri="{909E8E84-426E-40DD-AFC4-6F175D3DCCD1}">
              <a14:hiddenFill xmlns:a14="http://schemas.microsoft.com/office/drawing/2010/main">
                <a:solidFill>
                  <a:srgbClr val="FFFFFF"/>
                </a:solidFill>
              </a14:hiddenFill>
            </a:ext>
          </a:extLst>
        </p:spPr>
      </p:pic>
      <p:sp>
        <p:nvSpPr>
          <p:cNvPr id="417" name="Front-Ends"/>
          <p:cNvSpPr txBox="1"/>
          <p:nvPr/>
        </p:nvSpPr>
        <p:spPr>
          <a:xfrm>
            <a:off x="1788705" y="8980667"/>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dirty="0">
                <a:latin typeface="+mn-lt"/>
              </a:rPr>
              <a:t> Front-Ends</a:t>
            </a:r>
          </a:p>
        </p:txBody>
      </p:sp>
      <p:cxnSp>
        <p:nvCxnSpPr>
          <p:cNvPr id="106" name="Elbow Connector 105"/>
          <p:cNvCxnSpPr>
            <a:stCxn id="1032" idx="3"/>
            <a:endCxn id="97" idx="2"/>
          </p:cNvCxnSpPr>
          <p:nvPr/>
        </p:nvCxnSpPr>
        <p:spPr>
          <a:xfrm flipV="1">
            <a:off x="2833114" y="8621641"/>
            <a:ext cx="2593171" cy="2096231"/>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cxnSp>
        <p:nvCxnSpPr>
          <p:cNvPr id="107" name="Elbow Connector 106"/>
          <p:cNvCxnSpPr>
            <a:endCxn id="98" idx="2"/>
          </p:cNvCxnSpPr>
          <p:nvPr/>
        </p:nvCxnSpPr>
        <p:spPr>
          <a:xfrm flipV="1">
            <a:off x="2832204" y="10591210"/>
            <a:ext cx="7637744" cy="988056"/>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sp>
        <p:nvSpPr>
          <p:cNvPr id="100" name="delays"/>
          <p:cNvSpPr txBox="1"/>
          <p:nvPr/>
        </p:nvSpPr>
        <p:spPr>
          <a:xfrm>
            <a:off x="9416506" y="10655934"/>
            <a:ext cx="2050561"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l" defTabSz="1828800">
              <a:defRPr sz="4200" i="1">
                <a:solidFill>
                  <a:srgbClr val="000000"/>
                </a:solidFill>
                <a:latin typeface="+mj-lt"/>
                <a:ea typeface="+mj-ea"/>
                <a:cs typeface="+mj-cs"/>
                <a:sym typeface="Source Sans Pro"/>
              </a:defRPr>
            </a:lvl1pPr>
          </a:lstStyle>
          <a:p>
            <a:pPr>
              <a:defRPr i="0"/>
            </a:pPr>
            <a:r>
              <a:rPr lang="en-GB" sz="2400" i="1" dirty="0">
                <a:latin typeface="+mn-lt"/>
              </a:rPr>
              <a:t>Digital delay</a:t>
            </a:r>
            <a:endParaRPr lang="en-GB" sz="2400" dirty="0">
              <a:latin typeface="+mn-lt"/>
            </a:endParaRPr>
          </a:p>
          <a:p>
            <a:pPr algn="ctr">
              <a:defRPr i="0"/>
            </a:pPr>
            <a:r>
              <a:rPr lang="en-GB" sz="2400" i="1" dirty="0">
                <a:solidFill>
                  <a:schemeClr val="accent2"/>
                </a:solidFill>
                <a:latin typeface="+mn-lt"/>
              </a:rPr>
              <a:t>A PIPELINE</a:t>
            </a:r>
          </a:p>
        </p:txBody>
      </p:sp>
      <p:sp>
        <p:nvSpPr>
          <p:cNvPr id="414" name="Rounded Rectangle"/>
          <p:cNvSpPr/>
          <p:nvPr/>
        </p:nvSpPr>
        <p:spPr>
          <a:xfrm>
            <a:off x="8613663" y="4316729"/>
            <a:ext cx="2971776" cy="4537076"/>
          </a:xfrm>
          <a:prstGeom prst="roundRect">
            <a:avLst>
              <a:gd name="adj" fmla="val 5673"/>
            </a:avLst>
          </a:prstGeom>
          <a:solidFill>
            <a:srgbClr val="FF7E79"/>
          </a:solidFill>
          <a:ln w="50800">
            <a:solidFill>
              <a:srgbClr val="8C3A38"/>
            </a:solidFill>
            <a:bevel/>
          </a:ln>
        </p:spPr>
        <p:txBody>
          <a:bodyPr tIns="91439" bIns="91439" anchor="ctr"/>
          <a:lstStyle/>
          <a:p>
            <a:pPr algn="l" defTabSz="914400">
              <a:defRPr sz="4800">
                <a:solidFill>
                  <a:srgbClr val="FFFFFF"/>
                </a:solidFill>
                <a:latin typeface="Calibri"/>
                <a:ea typeface="Calibri"/>
                <a:cs typeface="Calibri"/>
                <a:sym typeface="Calibri"/>
              </a:defRPr>
            </a:pPr>
            <a:endParaRPr sz="2400"/>
          </a:p>
        </p:txBody>
      </p:sp>
      <p:sp>
        <p:nvSpPr>
          <p:cNvPr id="436" name="Trigger system"/>
          <p:cNvSpPr txBox="1"/>
          <p:nvPr/>
        </p:nvSpPr>
        <p:spPr>
          <a:xfrm>
            <a:off x="10193673" y="4327842"/>
            <a:ext cx="1351605"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r" defTabSz="1828800">
              <a:defRPr sz="4500">
                <a:solidFill>
                  <a:srgbClr val="000000"/>
                </a:solidFill>
                <a:latin typeface="Source Sans Pro Semibold"/>
                <a:ea typeface="Source Sans Pro Semibold"/>
                <a:cs typeface="Source Sans Pro Semibold"/>
                <a:sym typeface="Source Sans Pro Semibold"/>
              </a:defRPr>
            </a:lvl1pPr>
          </a:lstStyle>
          <a:p>
            <a:r>
              <a:rPr sz="2400" dirty="0" smtClean="0">
                <a:latin typeface="+mn-lt"/>
              </a:rPr>
              <a:t>Trigger </a:t>
            </a:r>
            <a:r>
              <a:rPr sz="2400" dirty="0">
                <a:latin typeface="+mn-lt"/>
              </a:rPr>
              <a:t>system</a:t>
            </a:r>
          </a:p>
        </p:txBody>
      </p:sp>
      <p:sp>
        <p:nvSpPr>
          <p:cNvPr id="60" name="Rectangle 59"/>
          <p:cNvSpPr/>
          <p:nvPr/>
        </p:nvSpPr>
        <p:spPr>
          <a:xfrm rot="5400000">
            <a:off x="11507149" y="9533929"/>
            <a:ext cx="1390570" cy="853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start"/>
          <p:cNvSpPr txBox="1"/>
          <p:nvPr/>
        </p:nvSpPr>
        <p:spPr>
          <a:xfrm>
            <a:off x="16996074" y="5753777"/>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Accept</a:t>
            </a:r>
            <a:endParaRPr sz="2400" dirty="0">
              <a:latin typeface="+mn-lt"/>
            </a:endParaRPr>
          </a:p>
        </p:txBody>
      </p:sp>
      <p:sp>
        <p:nvSpPr>
          <p:cNvPr id="84" name="Line"/>
          <p:cNvSpPr/>
          <p:nvPr/>
        </p:nvSpPr>
        <p:spPr>
          <a:xfrm>
            <a:off x="16933503" y="6284774"/>
            <a:ext cx="593990" cy="30089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76200">
            <a:solidFill>
              <a:srgbClr val="C0504D"/>
            </a:solidFill>
            <a:tailEnd type="triangle"/>
          </a:ln>
        </p:spPr>
        <p:txBody>
          <a:bodyPr tIns="91439" bIns="91439"/>
          <a:lstStyle/>
          <a:p>
            <a:pPr algn="l" defTabSz="914400">
              <a:defRPr sz="4800">
                <a:solidFill>
                  <a:srgbClr val="000000"/>
                </a:solidFill>
                <a:latin typeface="Calibri"/>
                <a:ea typeface="Calibri"/>
                <a:cs typeface="Calibri"/>
                <a:sym typeface="Calibri"/>
              </a:defRPr>
            </a:pPr>
            <a:endParaRPr sz="2400"/>
          </a:p>
        </p:txBody>
      </p:sp>
      <p:sp>
        <p:nvSpPr>
          <p:cNvPr id="105" name="Rectangle 104"/>
          <p:cNvSpPr/>
          <p:nvPr/>
        </p:nvSpPr>
        <p:spPr>
          <a:xfrm rot="5400000">
            <a:off x="16831329" y="9533929"/>
            <a:ext cx="1390570" cy="853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start"/>
          <p:cNvSpPr txBox="1"/>
          <p:nvPr/>
        </p:nvSpPr>
        <p:spPr>
          <a:xfrm>
            <a:off x="11802817" y="10681922"/>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Filter</a:t>
            </a:r>
            <a:endParaRPr sz="2400" dirty="0">
              <a:latin typeface="+mn-lt"/>
            </a:endParaRPr>
          </a:p>
        </p:txBody>
      </p:sp>
      <p:sp>
        <p:nvSpPr>
          <p:cNvPr id="109" name="start"/>
          <p:cNvSpPr txBox="1"/>
          <p:nvPr/>
        </p:nvSpPr>
        <p:spPr>
          <a:xfrm>
            <a:off x="17126997" y="10644172"/>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Filter</a:t>
            </a:r>
            <a:endParaRPr sz="2400" dirty="0">
              <a:latin typeface="+mn-lt"/>
            </a:endParaRPr>
          </a:p>
        </p:txBody>
      </p:sp>
      <p:cxnSp>
        <p:nvCxnSpPr>
          <p:cNvPr id="110" name="Connection Line"/>
          <p:cNvCxnSpPr/>
          <p:nvPr/>
        </p:nvCxnSpPr>
        <p:spPr>
          <a:xfrm rot="5400000" flipH="1" flipV="1">
            <a:off x="11359460" y="7032420"/>
            <a:ext cx="4395085" cy="944521"/>
          </a:xfrm>
          <a:prstGeom prst="bentConnector3">
            <a:avLst>
              <a:gd name="adj1" fmla="val 99990"/>
            </a:avLst>
          </a:prstGeom>
          <a:ln w="50800">
            <a:solidFill>
              <a:srgbClr val="000000"/>
            </a:solidFill>
          </a:ln>
        </p:spPr>
      </p:cxnSp>
      <p:cxnSp>
        <p:nvCxnSpPr>
          <p:cNvPr id="111" name="Connection Line"/>
          <p:cNvCxnSpPr/>
          <p:nvPr/>
        </p:nvCxnSpPr>
        <p:spPr>
          <a:xfrm rot="5400000" flipH="1" flipV="1">
            <a:off x="11777693" y="7516684"/>
            <a:ext cx="3991217" cy="892924"/>
          </a:xfrm>
          <a:prstGeom prst="bentConnector3">
            <a:avLst>
              <a:gd name="adj1" fmla="val 99321"/>
            </a:avLst>
          </a:prstGeom>
          <a:ln w="50800">
            <a:solidFill>
              <a:srgbClr val="000000"/>
            </a:solidFill>
          </a:ln>
        </p:spPr>
      </p:cxnSp>
      <p:cxnSp>
        <p:nvCxnSpPr>
          <p:cNvPr id="112" name="Connection Line"/>
          <p:cNvCxnSpPr/>
          <p:nvPr/>
        </p:nvCxnSpPr>
        <p:spPr>
          <a:xfrm rot="5400000" flipH="1" flipV="1">
            <a:off x="12306018" y="7865258"/>
            <a:ext cx="3570165" cy="1070125"/>
          </a:xfrm>
          <a:prstGeom prst="bentConnector3">
            <a:avLst>
              <a:gd name="adj1" fmla="val 99446"/>
            </a:avLst>
          </a:prstGeom>
          <a:ln w="50800">
            <a:solidFill>
              <a:srgbClr val="000000"/>
            </a:solidFill>
          </a:ln>
        </p:spPr>
      </p:cxnSp>
      <p:cxnSp>
        <p:nvCxnSpPr>
          <p:cNvPr id="113" name="Connection Line"/>
          <p:cNvCxnSpPr/>
          <p:nvPr/>
        </p:nvCxnSpPr>
        <p:spPr>
          <a:xfrm rot="5400000" flipH="1" flipV="1">
            <a:off x="12798614" y="8221487"/>
            <a:ext cx="3154399" cy="1237300"/>
          </a:xfrm>
          <a:prstGeom prst="bentConnector3">
            <a:avLst>
              <a:gd name="adj1" fmla="val 99924"/>
            </a:avLst>
          </a:prstGeom>
          <a:ln w="50800">
            <a:solidFill>
              <a:srgbClr val="000000"/>
            </a:solidFill>
          </a:ln>
        </p:spPr>
      </p:cxnSp>
      <p:sp>
        <p:nvSpPr>
          <p:cNvPr id="103" name="Rounded Rectangle"/>
          <p:cNvSpPr/>
          <p:nvPr/>
        </p:nvSpPr>
        <p:spPr>
          <a:xfrm>
            <a:off x="13937843" y="4316729"/>
            <a:ext cx="2971776" cy="4537076"/>
          </a:xfrm>
          <a:prstGeom prst="roundRect">
            <a:avLst>
              <a:gd name="adj" fmla="val 5673"/>
            </a:avLst>
          </a:prstGeom>
          <a:solidFill>
            <a:srgbClr val="FF7E79"/>
          </a:solidFill>
          <a:ln w="50800">
            <a:solidFill>
              <a:srgbClr val="8C3A38"/>
            </a:solidFill>
            <a:bevel/>
          </a:ln>
        </p:spPr>
        <p:txBody>
          <a:bodyPr tIns="91439" bIns="91439" anchor="ctr"/>
          <a:lstStyle/>
          <a:p>
            <a:pPr algn="l" defTabSz="914400">
              <a:defRPr sz="4800">
                <a:solidFill>
                  <a:srgbClr val="FFFFFF"/>
                </a:solidFill>
                <a:latin typeface="Calibri"/>
                <a:ea typeface="Calibri"/>
                <a:cs typeface="Calibri"/>
                <a:sym typeface="Calibri"/>
              </a:defRPr>
            </a:pPr>
            <a:endParaRPr sz="2400"/>
          </a:p>
        </p:txBody>
      </p:sp>
      <p:cxnSp>
        <p:nvCxnSpPr>
          <p:cNvPr id="114" name="Elbow Connector 113"/>
          <p:cNvCxnSpPr>
            <a:cxnSpLocks/>
            <a:endCxn id="2" idx="3"/>
          </p:cNvCxnSpPr>
          <p:nvPr/>
        </p:nvCxnSpPr>
        <p:spPr>
          <a:xfrm flipV="1">
            <a:off x="8208972" y="10729337"/>
            <a:ext cx="7203321" cy="849930"/>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sp>
        <p:nvSpPr>
          <p:cNvPr id="102" name="delays"/>
          <p:cNvSpPr txBox="1"/>
          <p:nvPr/>
        </p:nvSpPr>
        <p:spPr>
          <a:xfrm>
            <a:off x="14982744" y="10883354"/>
            <a:ext cx="881973"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l" defTabSz="1828800">
              <a:defRPr sz="4200" i="1">
                <a:solidFill>
                  <a:srgbClr val="000000"/>
                </a:solidFill>
                <a:latin typeface="+mj-lt"/>
                <a:ea typeface="+mj-ea"/>
                <a:cs typeface="+mj-cs"/>
                <a:sym typeface="Source Sans Pro"/>
              </a:defRPr>
            </a:lvl1pPr>
          </a:lstStyle>
          <a:p>
            <a:pPr>
              <a:defRPr i="0"/>
            </a:pPr>
            <a:r>
              <a:rPr lang="en-GB" sz="2400" i="1" dirty="0">
                <a:latin typeface="+mn-lt"/>
              </a:rPr>
              <a:t>RAM</a:t>
            </a:r>
            <a:endParaRPr lang="en-GB" sz="2400" i="1" dirty="0">
              <a:solidFill>
                <a:schemeClr val="accent2"/>
              </a:solidFill>
              <a:latin typeface="+mn-lt"/>
            </a:endParaRPr>
          </a:p>
        </p:txBody>
      </p:sp>
      <p:pic>
        <p:nvPicPr>
          <p:cNvPr id="77" name="Computer.png" descr="Computer.png">
            <a:extLst>
              <a:ext uri="{FF2B5EF4-FFF2-40B4-BE49-F238E27FC236}">
                <a16:creationId xmlns:a16="http://schemas.microsoft.com/office/drawing/2014/main" id="{1521AE8F-A342-4425-8C7D-00FC9D099615}"/>
              </a:ext>
            </a:extLst>
          </p:cNvPr>
          <p:cNvPicPr>
            <a:picLocks noChangeAspect="1"/>
          </p:cNvPicPr>
          <p:nvPr/>
        </p:nvPicPr>
        <p:blipFill>
          <a:blip r:embed="rId3">
            <a:extLst/>
          </a:blip>
          <a:stretch>
            <a:fillRect/>
          </a:stretch>
        </p:blipFill>
        <p:spPr>
          <a:xfrm>
            <a:off x="13465735" y="5216619"/>
            <a:ext cx="3670301" cy="2184401"/>
          </a:xfrm>
          <a:prstGeom prst="rect">
            <a:avLst/>
          </a:prstGeom>
          <a:ln w="12700">
            <a:miter lim="400000"/>
          </a:ln>
        </p:spPr>
      </p:pic>
      <p:sp>
        <p:nvSpPr>
          <p:cNvPr id="2" name="Flowchart: Magnetic Disk 1">
            <a:extLst>
              <a:ext uri="{FF2B5EF4-FFF2-40B4-BE49-F238E27FC236}">
                <a16:creationId xmlns:a16="http://schemas.microsoft.com/office/drawing/2014/main" id="{B8C2EBC6-D07C-4C5D-A6B1-ACAAB57C0636}"/>
              </a:ext>
            </a:extLst>
          </p:cNvPr>
          <p:cNvSpPr/>
          <p:nvPr/>
        </p:nvSpPr>
        <p:spPr>
          <a:xfrm>
            <a:off x="14351412" y="9361148"/>
            <a:ext cx="2121761" cy="1368189"/>
          </a:xfrm>
          <a:prstGeom prst="flowChartMagneticDisk">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4" name="TextBox 3"/>
          <p:cNvSpPr txBox="1"/>
          <p:nvPr/>
        </p:nvSpPr>
        <p:spPr>
          <a:xfrm rot="20700000">
            <a:off x="12025225" y="6635238"/>
            <a:ext cx="6785712" cy="107721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GB" sz="3200" dirty="0" smtClean="0"/>
              <a:t>400 </a:t>
            </a:r>
            <a:r>
              <a:rPr lang="en-GB" sz="3200" dirty="0" err="1" smtClean="0"/>
              <a:t>Gbit</a:t>
            </a:r>
            <a:r>
              <a:rPr lang="en-GB" sz="3200" dirty="0" smtClean="0"/>
              <a:t>/s @ 100kHz event rate</a:t>
            </a:r>
          </a:p>
          <a:p>
            <a:pPr algn="ctr"/>
            <a:r>
              <a:rPr lang="en-GB" sz="3200" dirty="0" smtClean="0"/>
              <a:t>~40,000 × Home Broadband</a:t>
            </a:r>
            <a:endParaRPr lang="en-GB" sz="3200" dirty="0"/>
          </a:p>
        </p:txBody>
      </p:sp>
      <p:sp>
        <p:nvSpPr>
          <p:cNvPr id="82" name="TextBox 81"/>
          <p:cNvSpPr txBox="1"/>
          <p:nvPr/>
        </p:nvSpPr>
        <p:spPr>
          <a:xfrm rot="20700000">
            <a:off x="6464934" y="6502561"/>
            <a:ext cx="6532341" cy="107721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GB" sz="3200" dirty="0"/>
              <a:t>2</a:t>
            </a:r>
            <a:r>
              <a:rPr lang="en-GB" sz="3200" dirty="0" smtClean="0"/>
              <a:t>0 </a:t>
            </a:r>
            <a:r>
              <a:rPr lang="en-GB" sz="3200" dirty="0" err="1" smtClean="0"/>
              <a:t>Tbit</a:t>
            </a:r>
            <a:r>
              <a:rPr lang="en-GB" sz="3200" dirty="0" smtClean="0"/>
              <a:t>/s @ 40MHz event rate</a:t>
            </a:r>
          </a:p>
          <a:p>
            <a:pPr algn="ctr"/>
            <a:r>
              <a:rPr lang="en-GB" sz="3200" dirty="0" smtClean="0"/>
              <a:t>~2,000,000 × Home Broadband</a:t>
            </a:r>
            <a:endParaRPr lang="en-GB" sz="3200" dirty="0"/>
          </a:p>
        </p:txBody>
      </p:sp>
      <p:sp>
        <p:nvSpPr>
          <p:cNvPr id="5" name="TextBox 4"/>
          <p:cNvSpPr txBox="1"/>
          <p:nvPr/>
        </p:nvSpPr>
        <p:spPr>
          <a:xfrm>
            <a:off x="9682498" y="12359337"/>
            <a:ext cx="5041557" cy="830997"/>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algn="ctr"/>
            <a:r>
              <a:rPr lang="en-GB" sz="4800" dirty="0" smtClean="0">
                <a:solidFill>
                  <a:schemeClr val="tx1"/>
                </a:solidFill>
              </a:rPr>
              <a:t>CMS: Runs 1 &amp; 2</a:t>
            </a:r>
            <a:endParaRPr lang="en-GB" sz="4800" dirty="0">
              <a:solidFill>
                <a:schemeClr val="tx1"/>
              </a:solidFill>
            </a:endParaRPr>
          </a:p>
        </p:txBody>
      </p:sp>
      <p:sp>
        <p:nvSpPr>
          <p:cNvPr id="78" name="Trigger system"/>
          <p:cNvSpPr txBox="1"/>
          <p:nvPr/>
        </p:nvSpPr>
        <p:spPr>
          <a:xfrm>
            <a:off x="15517853" y="4327842"/>
            <a:ext cx="1351605"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r" defTabSz="1828800">
              <a:defRPr sz="4500">
                <a:solidFill>
                  <a:srgbClr val="000000"/>
                </a:solidFill>
                <a:latin typeface="Source Sans Pro Semibold"/>
                <a:ea typeface="Source Sans Pro Semibold"/>
                <a:cs typeface="Source Sans Pro Semibold"/>
                <a:sym typeface="Source Sans Pro Semibold"/>
              </a:defRPr>
            </a:lvl1pPr>
          </a:lstStyle>
          <a:p>
            <a:r>
              <a:rPr sz="2400" dirty="0" smtClean="0">
                <a:latin typeface="+mn-lt"/>
              </a:rPr>
              <a:t>Trigger </a:t>
            </a:r>
            <a:r>
              <a:rPr sz="2400" dirty="0">
                <a:latin typeface="+mn-lt"/>
              </a:rPr>
              <a:t>system</a:t>
            </a:r>
          </a:p>
        </p:txBody>
      </p:sp>
      <p:sp>
        <p:nvSpPr>
          <p:cNvPr id="79" name="start"/>
          <p:cNvSpPr txBox="1"/>
          <p:nvPr/>
        </p:nvSpPr>
        <p:spPr>
          <a:xfrm>
            <a:off x="20074463" y="6228084"/>
            <a:ext cx="268164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pPr algn="ctr"/>
            <a:r>
              <a:rPr lang="en-GB" sz="2400" dirty="0" smtClean="0">
                <a:latin typeface="+mn-lt"/>
              </a:rPr>
              <a:t>Storage</a:t>
            </a:r>
            <a:endParaRPr sz="2400" dirty="0">
              <a:latin typeface="+mn-lt"/>
            </a:endParaRPr>
          </a:p>
        </p:txBody>
      </p:sp>
    </p:spTree>
    <p:extLst>
      <p:ext uri="{BB962C8B-B14F-4D97-AF65-F5344CB8AC3E}">
        <p14:creationId xmlns:p14="http://schemas.microsoft.com/office/powerpoint/2010/main" val="966722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Conventional Architecture</a:t>
            </a:r>
          </a:p>
        </p:txBody>
      </p:sp>
      <p:sp>
        <p:nvSpPr>
          <p:cNvPr id="11" name="Content Placeholder 10">
            <a:extLst>
              <a:ext uri="{FF2B5EF4-FFF2-40B4-BE49-F238E27FC236}">
                <a16:creationId xmlns:a16="http://schemas.microsoft.com/office/drawing/2014/main" id="{40B4400E-9FAC-4A6D-A337-00C08056459D}"/>
              </a:ext>
            </a:extLst>
          </p:cNvPr>
          <p:cNvSpPr>
            <a:spLocks noGrp="1"/>
          </p:cNvSpPr>
          <p:nvPr>
            <p:ph sz="half" idx="2"/>
          </p:nvPr>
        </p:nvSpPr>
        <p:spPr>
          <a:xfrm>
            <a:off x="12344400" y="3779518"/>
            <a:ext cx="10668000" cy="9041132"/>
          </a:xfrm>
        </p:spPr>
        <p:txBody>
          <a:bodyPr>
            <a:noAutofit/>
          </a:bodyPr>
          <a:lstStyle/>
          <a:p>
            <a:pPr>
              <a:lnSpc>
                <a:spcPct val="150000"/>
              </a:lnSpc>
            </a:pPr>
            <a:r>
              <a:rPr lang="en-GB" sz="4000" dirty="0"/>
              <a:t>Each subsystem is regionally segmented</a:t>
            </a:r>
          </a:p>
          <a:p>
            <a:pPr lvl="1">
              <a:lnSpc>
                <a:spcPct val="150000"/>
              </a:lnSpc>
            </a:pPr>
            <a:r>
              <a:rPr lang="en-GB" sz="3600" dirty="0"/>
              <a:t>Each region must talk to its </a:t>
            </a:r>
            <a:r>
              <a:rPr lang="en-GB" sz="3600" dirty="0" smtClean="0"/>
              <a:t>neighbour</a:t>
            </a:r>
          </a:p>
          <a:p>
            <a:pPr>
              <a:lnSpc>
                <a:spcPct val="150000"/>
              </a:lnSpc>
            </a:pPr>
            <a:r>
              <a:rPr lang="en-GB" sz="4000" dirty="0" smtClean="0"/>
              <a:t>Each </a:t>
            </a:r>
            <a:r>
              <a:rPr lang="en-GB" sz="4000" dirty="0"/>
              <a:t>region </a:t>
            </a:r>
            <a:r>
              <a:rPr lang="en-GB" sz="4000" dirty="0" smtClean="0"/>
              <a:t>compresses</a:t>
            </a:r>
            <a:r>
              <a:rPr lang="en-GB" sz="4000" dirty="0"/>
              <a:t>, suppresses, summarizes or otherwise reduces its data and passes it on to the next </a:t>
            </a:r>
            <a:r>
              <a:rPr lang="en-GB" sz="4000" dirty="0" smtClean="0"/>
              <a:t>level, which is </a:t>
            </a:r>
            <a:r>
              <a:rPr lang="en-GB" sz="4000" dirty="0"/>
              <a:t>less regionally </a:t>
            </a:r>
            <a:r>
              <a:rPr lang="en-GB" sz="4000" dirty="0" smtClean="0"/>
              <a:t>segmented</a:t>
            </a:r>
          </a:p>
          <a:p>
            <a:pPr>
              <a:lnSpc>
                <a:spcPct val="150000"/>
              </a:lnSpc>
            </a:pPr>
            <a:r>
              <a:rPr lang="en-GB" sz="4000" dirty="0" smtClean="0"/>
              <a:t>Repeat until you have a global “yes/no” answer</a:t>
            </a:r>
          </a:p>
        </p:txBody>
      </p:sp>
      <p:grpSp>
        <p:nvGrpSpPr>
          <p:cNvPr id="12" name="Group 11">
            <a:extLst>
              <a:ext uri="{FF2B5EF4-FFF2-40B4-BE49-F238E27FC236}">
                <a16:creationId xmlns:a16="http://schemas.microsoft.com/office/drawing/2014/main" id="{E1824D94-18FF-4173-BFB9-1C2179F5464E}"/>
              </a:ext>
            </a:extLst>
          </p:cNvPr>
          <p:cNvGrpSpPr/>
          <p:nvPr/>
        </p:nvGrpSpPr>
        <p:grpSpPr>
          <a:xfrm>
            <a:off x="985139" y="3830246"/>
            <a:ext cx="10129124" cy="8357008"/>
            <a:chOff x="985139" y="3830246"/>
            <a:chExt cx="10129124" cy="8357008"/>
          </a:xfrm>
        </p:grpSpPr>
        <p:pic>
          <p:nvPicPr>
            <p:cNvPr id="2050" name="Picture 2" descr="D:\Files\TM Trigger\NewboldTMT.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24" r="48078" b="15385"/>
            <a:stretch/>
          </p:blipFill>
          <p:spPr bwMode="auto">
            <a:xfrm>
              <a:off x="985140" y="3830246"/>
              <a:ext cx="10129123" cy="8357008"/>
            </a:xfrm>
            <a:prstGeom prst="rect">
              <a:avLst/>
            </a:prstGeom>
            <a:solidFill>
              <a:schemeClr val="tx1"/>
            </a:solidFill>
            <a:extLst/>
          </p:spPr>
        </p:pic>
        <p:sp>
          <p:nvSpPr>
            <p:cNvPr id="3" name="Rectangle 2"/>
            <p:cNvSpPr/>
            <p:nvPr/>
          </p:nvSpPr>
          <p:spPr>
            <a:xfrm>
              <a:off x="1431602" y="10636722"/>
              <a:ext cx="9659539" cy="15505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320">
                <a:solidFill>
                  <a:schemeClr val="bg1"/>
                </a:solidFill>
              </a:endParaRPr>
            </a:p>
          </p:txBody>
        </p:sp>
        <p:sp>
          <p:nvSpPr>
            <p:cNvPr id="22" name="Right Triangle 21"/>
            <p:cNvSpPr/>
            <p:nvPr/>
          </p:nvSpPr>
          <p:spPr>
            <a:xfrm flipV="1">
              <a:off x="2023603" y="4764106"/>
              <a:ext cx="3318869" cy="207383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320">
                <a:solidFill>
                  <a:schemeClr val="bg1"/>
                </a:solidFill>
              </a:endParaRPr>
            </a:p>
          </p:txBody>
        </p:sp>
        <p:sp>
          <p:nvSpPr>
            <p:cNvPr id="23" name="Rectangle 22"/>
            <p:cNvSpPr/>
            <p:nvPr/>
          </p:nvSpPr>
          <p:spPr>
            <a:xfrm>
              <a:off x="985139" y="3830246"/>
              <a:ext cx="1869030" cy="835700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320">
                <a:solidFill>
                  <a:schemeClr val="bg1"/>
                </a:solidFill>
              </a:endParaRPr>
            </a:p>
          </p:txBody>
        </p:sp>
        <p:sp>
          <p:nvSpPr>
            <p:cNvPr id="15" name="TextBox 14"/>
            <p:cNvSpPr txBox="1"/>
            <p:nvPr/>
          </p:nvSpPr>
          <p:spPr>
            <a:xfrm>
              <a:off x="985141" y="8831272"/>
              <a:ext cx="1869028" cy="1643527"/>
            </a:xfrm>
            <a:prstGeom prst="rect">
              <a:avLst/>
            </a:prstGeom>
            <a:solidFill>
              <a:schemeClr val="tx1"/>
            </a:solidFill>
          </p:spPr>
          <p:txBody>
            <a:bodyPr wrap="square" lIns="0" rIns="0" rtlCol="0">
              <a:spAutoFit/>
            </a:bodyPr>
            <a:lstStyle/>
            <a:p>
              <a:pPr algn="ctr"/>
              <a:r>
                <a:rPr lang="en-GB" sz="2520" b="1" dirty="0">
                  <a:solidFill>
                    <a:schemeClr val="bg1"/>
                  </a:solidFill>
                </a:rPr>
                <a:t>Globally</a:t>
              </a:r>
            </a:p>
            <a:p>
              <a:pPr algn="ctr"/>
              <a:r>
                <a:rPr lang="en-GB" sz="2520" b="1" dirty="0">
                  <a:solidFill>
                    <a:schemeClr val="bg1"/>
                  </a:solidFill>
                </a:rPr>
                <a:t>laterally connected system</a:t>
              </a:r>
            </a:p>
          </p:txBody>
        </p:sp>
        <p:sp>
          <p:nvSpPr>
            <p:cNvPr id="8" name="TextBox 7"/>
            <p:cNvSpPr txBox="1"/>
            <p:nvPr/>
          </p:nvSpPr>
          <p:spPr>
            <a:xfrm>
              <a:off x="1258782" y="6684071"/>
              <a:ext cx="1434643" cy="1255728"/>
            </a:xfrm>
            <a:prstGeom prst="rect">
              <a:avLst/>
            </a:prstGeom>
            <a:solidFill>
              <a:schemeClr val="tx1"/>
            </a:solidFill>
          </p:spPr>
          <p:txBody>
            <a:bodyPr wrap="square" lIns="0" rIns="0" rtlCol="0">
              <a:spAutoFit/>
            </a:bodyPr>
            <a:lstStyle/>
            <a:p>
              <a:pPr algn="ctr"/>
              <a:r>
                <a:rPr lang="en-GB" sz="2520" b="1" dirty="0">
                  <a:solidFill>
                    <a:schemeClr val="bg1"/>
                  </a:solidFill>
                </a:rPr>
                <a:t>Detector data ordering</a:t>
              </a:r>
            </a:p>
          </p:txBody>
        </p:sp>
      </p:grpSp>
    </p:spTree>
    <p:extLst>
      <p:ext uri="{BB962C8B-B14F-4D97-AF65-F5344CB8AC3E}">
        <p14:creationId xmlns:p14="http://schemas.microsoft.com/office/powerpoint/2010/main" val="12018812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986C3-A2B4-4CBE-AE61-9FCBD6EB3E66}"/>
              </a:ext>
            </a:extLst>
          </p:cNvPr>
          <p:cNvSpPr>
            <a:spLocks noGrp="1"/>
          </p:cNvSpPr>
          <p:nvPr>
            <p:ph type="title"/>
          </p:nvPr>
        </p:nvSpPr>
        <p:spPr>
          <a:xfrm>
            <a:off x="2421924" y="1528746"/>
            <a:ext cx="20590476" cy="2586056"/>
          </a:xfrm>
        </p:spPr>
        <p:txBody>
          <a:bodyPr/>
          <a:lstStyle/>
          <a:p>
            <a:r>
              <a:rPr lang="en-GB" dirty="0"/>
              <a:t>Runs 0 &amp; 1: How we processed data</a:t>
            </a:r>
          </a:p>
        </p:txBody>
      </p:sp>
      <p:pic>
        <p:nvPicPr>
          <p:cNvPr id="8" name="Picture 4" descr="IMG_4170">
            <a:extLst>
              <a:ext uri="{FF2B5EF4-FFF2-40B4-BE49-F238E27FC236}">
                <a16:creationId xmlns:a16="http://schemas.microsoft.com/office/drawing/2014/main" id="{630C8502-9DA2-4A7E-BF6D-98CE415795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4417" y="3931689"/>
            <a:ext cx="5324474" cy="926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https://cms-csctf.web.cern.ch/cms-csctf/csctf_apr08.jpg">
            <a:extLst>
              <a:ext uri="{FF2B5EF4-FFF2-40B4-BE49-F238E27FC236}">
                <a16:creationId xmlns:a16="http://schemas.microsoft.com/office/drawing/2014/main" id="{8F166020-D77D-4AA8-99F0-6F407D86C5F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35807" y="4472074"/>
            <a:ext cx="5324474" cy="3992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http://www.hephy.at/DTTF/Images/Photos/Racks_1.jpg">
            <a:extLst>
              <a:ext uri="{FF2B5EF4-FFF2-40B4-BE49-F238E27FC236}">
                <a16:creationId xmlns:a16="http://schemas.microsoft.com/office/drawing/2014/main" id="{9BE511CA-887A-4B46-8DF2-E70A510084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35807" y="8979893"/>
            <a:ext cx="5324474" cy="3734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Users\Karol\Moje dokumenty\Moje obrazy\2009 06 20 CMS PACT\PICT0243.jpg">
            <a:extLst>
              <a:ext uri="{FF2B5EF4-FFF2-40B4-BE49-F238E27FC236}">
                <a16:creationId xmlns:a16="http://schemas.microsoft.com/office/drawing/2014/main" id="{9F96E525-900B-4814-8DE4-F7D9E189DA05}"/>
              </a:ext>
            </a:extLst>
          </p:cNvPr>
          <p:cNvPicPr>
            <a:picLocks noChangeAspect="1" noChangeArrowheads="1"/>
          </p:cNvPicPr>
          <p:nvPr/>
        </p:nvPicPr>
        <p:blipFill>
          <a:blip r:embed="rId5" cstate="print"/>
          <a:srcRect/>
          <a:stretch>
            <a:fillRect/>
          </a:stretch>
        </p:blipFill>
        <p:spPr bwMode="auto">
          <a:xfrm>
            <a:off x="12465113" y="4451605"/>
            <a:ext cx="5324474" cy="6944964"/>
          </a:xfrm>
          <a:prstGeom prst="rect">
            <a:avLst/>
          </a:prstGeom>
          <a:noFill/>
          <a:ln w="9525">
            <a:noFill/>
            <a:miter lim="800000"/>
            <a:headEnd/>
            <a:tailEnd/>
          </a:ln>
        </p:spPr>
      </p:pic>
      <p:pic>
        <p:nvPicPr>
          <p:cNvPr id="13" name="Picture 12">
            <a:extLst>
              <a:ext uri="{FF2B5EF4-FFF2-40B4-BE49-F238E27FC236}">
                <a16:creationId xmlns:a16="http://schemas.microsoft.com/office/drawing/2014/main" id="{892498D6-6AA9-413C-B612-AC427D15A39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4008" b="8429"/>
          <a:stretch/>
        </p:blipFill>
        <p:spPr>
          <a:xfrm>
            <a:off x="725454" y="3956656"/>
            <a:ext cx="5322740" cy="9236830"/>
          </a:xfrm>
          <a:prstGeom prst="rect">
            <a:avLst/>
          </a:prstGeom>
        </p:spPr>
      </p:pic>
    </p:spTree>
    <p:extLst>
      <p:ext uri="{BB962C8B-B14F-4D97-AF65-F5344CB8AC3E}">
        <p14:creationId xmlns:p14="http://schemas.microsoft.com/office/powerpoint/2010/main" val="39386413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986C3-A2B4-4CBE-AE61-9FCBD6EB3E66}"/>
              </a:ext>
            </a:extLst>
          </p:cNvPr>
          <p:cNvSpPr>
            <a:spLocks noGrp="1"/>
          </p:cNvSpPr>
          <p:nvPr>
            <p:ph type="title"/>
          </p:nvPr>
        </p:nvSpPr>
        <p:spPr>
          <a:xfrm>
            <a:off x="2323070" y="1528746"/>
            <a:ext cx="20689330" cy="2586056"/>
          </a:xfrm>
        </p:spPr>
        <p:txBody>
          <a:bodyPr/>
          <a:lstStyle/>
          <a:p>
            <a:r>
              <a:rPr lang="en-GB" dirty="0"/>
              <a:t>Runs 0 &amp; 1: How we processed data</a:t>
            </a:r>
          </a:p>
        </p:txBody>
      </p:sp>
      <p:pic>
        <p:nvPicPr>
          <p:cNvPr id="13" name="Picture 2">
            <a:extLst>
              <a:ext uri="{FF2B5EF4-FFF2-40B4-BE49-F238E27FC236}">
                <a16:creationId xmlns:a16="http://schemas.microsoft.com/office/drawing/2014/main" id="{E2611A5B-D03C-4480-874B-BCC498B491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8381" y="3869569"/>
            <a:ext cx="13853814" cy="9230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7232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Reminder"/>
          <p:cNvSpPr txBox="1">
            <a:spLocks noGrp="1"/>
          </p:cNvSpPr>
          <p:nvPr>
            <p:ph type="title"/>
          </p:nvPr>
        </p:nvSpPr>
        <p:spPr>
          <a:prstGeom prst="rect">
            <a:avLst/>
          </a:prstGeom>
        </p:spPr>
        <p:txBody>
          <a:bodyPr/>
          <a:lstStyle/>
          <a:p>
            <a:r>
              <a:rPr lang="en-GB" dirty="0" smtClean="0"/>
              <a:t>Science: The basics</a:t>
            </a:r>
            <a:endParaRPr dirty="0"/>
          </a:p>
        </p:txBody>
      </p:sp>
      <p:sp>
        <p:nvSpPr>
          <p:cNvPr id="263" name="Trigger basic requirements…"/>
          <p:cNvSpPr txBox="1">
            <a:spLocks noGrp="1"/>
          </p:cNvSpPr>
          <p:nvPr>
            <p:ph idx="1"/>
          </p:nvPr>
        </p:nvSpPr>
        <p:spPr>
          <a:prstGeom prst="rect">
            <a:avLst/>
          </a:prstGeom>
          <a:noFill/>
        </p:spPr>
        <p:txBody>
          <a:bodyPr>
            <a:normAutofit/>
          </a:bodyPr>
          <a:lstStyle/>
          <a:p>
            <a:pPr>
              <a:lnSpc>
                <a:spcPct val="150000"/>
              </a:lnSpc>
            </a:pPr>
            <a:r>
              <a:rPr lang="en-GB" sz="4000" dirty="0" smtClean="0"/>
              <a:t>Science is the art of knowing what to record, and when</a:t>
            </a:r>
            <a:endParaRPr lang="en-GB" sz="3600" dirty="0" smtClean="0">
              <a:solidFill>
                <a:schemeClr val="accent2"/>
              </a:solidFill>
            </a:endParaRPr>
          </a:p>
          <a:p>
            <a:pPr>
              <a:lnSpc>
                <a:spcPct val="150000"/>
              </a:lnSpc>
            </a:pPr>
            <a:endParaRPr sz="4000" dirty="0"/>
          </a:p>
        </p:txBody>
      </p:sp>
    </p:spTree>
    <p:extLst>
      <p:ext uri="{BB962C8B-B14F-4D97-AF65-F5344CB8AC3E}">
        <p14:creationId xmlns:p14="http://schemas.microsoft.com/office/powerpoint/2010/main" val="31683952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6BF1EE4-96F1-4DB0-940D-6A7D9541AF6A}"/>
              </a:ext>
            </a:extLst>
          </p:cNvPr>
          <p:cNvSpPr>
            <a:spLocks noGrp="1"/>
          </p:cNvSpPr>
          <p:nvPr>
            <p:ph type="title"/>
          </p:nvPr>
        </p:nvSpPr>
        <p:spPr>
          <a:xfrm>
            <a:off x="3904343" y="1528746"/>
            <a:ext cx="19108057" cy="2586056"/>
          </a:xfrm>
        </p:spPr>
        <p:txBody>
          <a:bodyPr/>
          <a:lstStyle/>
          <a:p>
            <a:r>
              <a:rPr lang="en-GB" dirty="0" smtClean="0"/>
              <a:t>An Aside: The </a:t>
            </a:r>
            <a:r>
              <a:rPr lang="en-GB" dirty="0"/>
              <a:t>Prophetic </a:t>
            </a:r>
            <a:r>
              <a:rPr lang="en-GB" dirty="0" smtClean="0"/>
              <a:t>Witticism</a:t>
            </a:r>
            <a:endParaRPr lang="en-GB" dirty="0"/>
          </a:p>
        </p:txBody>
      </p:sp>
      <p:sp>
        <p:nvSpPr>
          <p:cNvPr id="5" name="Content Placeholder 4">
            <a:extLst>
              <a:ext uri="{FF2B5EF4-FFF2-40B4-BE49-F238E27FC236}">
                <a16:creationId xmlns:a16="http://schemas.microsoft.com/office/drawing/2014/main" id="{C226ED1E-CDD4-4565-9BB6-FF052850C6F3}"/>
              </a:ext>
            </a:extLst>
          </p:cNvPr>
          <p:cNvSpPr>
            <a:spLocks noGrp="1"/>
          </p:cNvSpPr>
          <p:nvPr>
            <p:ph idx="1"/>
          </p:nvPr>
        </p:nvSpPr>
        <p:spPr>
          <a:xfrm>
            <a:off x="1676400" y="4782597"/>
            <a:ext cx="21031200" cy="5551574"/>
          </a:xfrm>
          <a:ln w="38100">
            <a:solidFill>
              <a:schemeClr val="tx1"/>
            </a:solidFill>
          </a:ln>
        </p:spPr>
        <p:txBody>
          <a:bodyPr>
            <a:noAutofit/>
          </a:bodyPr>
          <a:lstStyle/>
          <a:p>
            <a:pPr marL="0" indent="0" algn="ctr">
              <a:lnSpc>
                <a:spcPct val="160000"/>
              </a:lnSpc>
              <a:buNone/>
            </a:pPr>
            <a:r>
              <a:rPr lang="en-GB" sz="7200" dirty="0"/>
              <a:t>By 2015, every board in the [CMS] trigger will be identical and, after that, they will only get</a:t>
            </a:r>
            <a:br>
              <a:rPr lang="en-GB" sz="7200" dirty="0"/>
            </a:br>
            <a:r>
              <a:rPr lang="en-GB" sz="7200" dirty="0"/>
              <a:t>more similar</a:t>
            </a:r>
          </a:p>
        </p:txBody>
      </p:sp>
      <p:sp>
        <p:nvSpPr>
          <p:cNvPr id="6" name="TextBox 5">
            <a:extLst>
              <a:ext uri="{FF2B5EF4-FFF2-40B4-BE49-F238E27FC236}">
                <a16:creationId xmlns:a16="http://schemas.microsoft.com/office/drawing/2014/main" id="{9679AAD0-0BC0-4B49-9EA0-C3BB773D6283}"/>
              </a:ext>
            </a:extLst>
          </p:cNvPr>
          <p:cNvSpPr txBox="1"/>
          <p:nvPr/>
        </p:nvSpPr>
        <p:spPr>
          <a:xfrm>
            <a:off x="18302514" y="10548076"/>
            <a:ext cx="4405085" cy="646331"/>
          </a:xfrm>
          <a:prstGeom prst="rect">
            <a:avLst/>
          </a:prstGeom>
          <a:noFill/>
        </p:spPr>
        <p:txBody>
          <a:bodyPr wrap="square" rtlCol="0">
            <a:spAutoFit/>
          </a:bodyPr>
          <a:lstStyle/>
          <a:p>
            <a:pPr algn="r"/>
            <a:r>
              <a:rPr lang="en-GB" sz="3600" dirty="0"/>
              <a:t>Andy Rose, 2010</a:t>
            </a:r>
          </a:p>
        </p:txBody>
      </p:sp>
    </p:spTree>
    <p:extLst>
      <p:ext uri="{BB962C8B-B14F-4D97-AF65-F5344CB8AC3E}">
        <p14:creationId xmlns:p14="http://schemas.microsoft.com/office/powerpoint/2010/main" val="30774981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Why All the Different boards?</a:t>
            </a:r>
            <a:endParaRPr lang="en-GB" dirty="0"/>
          </a:p>
        </p:txBody>
      </p:sp>
      <p:sp>
        <p:nvSpPr>
          <p:cNvPr id="3" name="Content Placeholder 2"/>
          <p:cNvSpPr>
            <a:spLocks noGrp="1"/>
          </p:cNvSpPr>
          <p:nvPr>
            <p:ph idx="1"/>
          </p:nvPr>
        </p:nvSpPr>
        <p:spPr/>
        <p:txBody>
          <a:bodyPr>
            <a:normAutofit/>
          </a:bodyPr>
          <a:lstStyle/>
          <a:p>
            <a:pPr>
              <a:lnSpc>
                <a:spcPct val="150000"/>
              </a:lnSpc>
            </a:pPr>
            <a:r>
              <a:rPr lang="en-GB" sz="4000" dirty="0" smtClean="0"/>
              <a:t>Each board had to perform a very specific task</a:t>
            </a:r>
          </a:p>
          <a:p>
            <a:pPr lvl="1">
              <a:lnSpc>
                <a:spcPct val="150000"/>
              </a:lnSpc>
            </a:pPr>
            <a:r>
              <a:rPr lang="en-GB" sz="3600" dirty="0" smtClean="0"/>
              <a:t>But there were many different board “flavours” with fully programmable logic</a:t>
            </a:r>
          </a:p>
          <a:p>
            <a:pPr lvl="1">
              <a:lnSpc>
                <a:spcPct val="150000"/>
              </a:lnSpc>
            </a:pPr>
            <a:r>
              <a:rPr lang="en-GB" sz="3600" dirty="0" smtClean="0"/>
              <a:t>Why?</a:t>
            </a:r>
            <a:endParaRPr lang="en-GB" sz="3600" dirty="0"/>
          </a:p>
        </p:txBody>
      </p:sp>
    </p:spTree>
    <p:extLst>
      <p:ext uri="{BB962C8B-B14F-4D97-AF65-F5344CB8AC3E}">
        <p14:creationId xmlns:p14="http://schemas.microsoft.com/office/powerpoint/2010/main" val="34443990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All the Different boards</a:t>
            </a:r>
            <a:r>
              <a:rPr lang="en-GB" dirty="0" smtClean="0"/>
              <a:t>?</a:t>
            </a:r>
            <a:endParaRPr lang="en-GB" dirty="0"/>
          </a:p>
        </p:txBody>
      </p:sp>
      <p:sp>
        <p:nvSpPr>
          <p:cNvPr id="3" name="Content Placeholder 2"/>
          <p:cNvSpPr>
            <a:spLocks noGrp="1"/>
          </p:cNvSpPr>
          <p:nvPr>
            <p:ph idx="1"/>
          </p:nvPr>
        </p:nvSpPr>
        <p:spPr/>
        <p:txBody>
          <a:bodyPr>
            <a:normAutofit/>
          </a:bodyPr>
          <a:lstStyle/>
          <a:p>
            <a:pPr>
              <a:lnSpc>
                <a:spcPct val="150000"/>
              </a:lnSpc>
            </a:pPr>
            <a:r>
              <a:rPr lang="en-GB" sz="4000" dirty="0" smtClean="0"/>
              <a:t>Each board had to perform a very specific task</a:t>
            </a:r>
          </a:p>
          <a:p>
            <a:pPr lvl="1">
              <a:lnSpc>
                <a:spcPct val="150000"/>
              </a:lnSpc>
            </a:pPr>
            <a:r>
              <a:rPr lang="en-GB" sz="3600" dirty="0" smtClean="0"/>
              <a:t>But there were many different board “flavours” with fully programmable logic</a:t>
            </a:r>
          </a:p>
          <a:p>
            <a:pPr lvl="1">
              <a:lnSpc>
                <a:spcPct val="150000"/>
              </a:lnSpc>
            </a:pPr>
            <a:r>
              <a:rPr lang="en-GB" sz="3600" dirty="0" smtClean="0"/>
              <a:t>Why?</a:t>
            </a:r>
          </a:p>
          <a:p>
            <a:pPr>
              <a:lnSpc>
                <a:spcPct val="150000"/>
              </a:lnSpc>
            </a:pPr>
            <a:r>
              <a:rPr lang="en-GB" sz="4000" dirty="0" smtClean="0"/>
              <a:t>The “meaning” of regional segmentation is different for each system and it is boundary handling which results in different board flavours</a:t>
            </a:r>
            <a:endParaRPr lang="en-GB" sz="4000" dirty="0"/>
          </a:p>
        </p:txBody>
      </p:sp>
    </p:spTree>
    <p:extLst>
      <p:ext uri="{BB962C8B-B14F-4D97-AF65-F5344CB8AC3E}">
        <p14:creationId xmlns:p14="http://schemas.microsoft.com/office/powerpoint/2010/main" val="38753037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Time-multiplexed Architecture</a:t>
            </a:r>
          </a:p>
        </p:txBody>
      </p:sp>
      <p:sp>
        <p:nvSpPr>
          <p:cNvPr id="9" name="Content Placeholder 8">
            <a:extLst>
              <a:ext uri="{FF2B5EF4-FFF2-40B4-BE49-F238E27FC236}">
                <a16:creationId xmlns:a16="http://schemas.microsoft.com/office/drawing/2014/main" id="{65A95499-3AB1-44AE-80AD-0AC13788FFFE}"/>
              </a:ext>
            </a:extLst>
          </p:cNvPr>
          <p:cNvSpPr>
            <a:spLocks noGrp="1"/>
          </p:cNvSpPr>
          <p:nvPr>
            <p:ph sz="half" idx="1"/>
          </p:nvPr>
        </p:nvSpPr>
        <p:spPr/>
        <p:txBody>
          <a:bodyPr>
            <a:noAutofit/>
          </a:bodyPr>
          <a:lstStyle/>
          <a:p>
            <a:pPr>
              <a:lnSpc>
                <a:spcPct val="150000"/>
              </a:lnSpc>
            </a:pPr>
            <a:r>
              <a:rPr lang="en-GB" sz="4000" dirty="0"/>
              <a:t>Buffer data and stream it out optimized for processing</a:t>
            </a:r>
          </a:p>
          <a:p>
            <a:pPr>
              <a:lnSpc>
                <a:spcPct val="150000"/>
              </a:lnSpc>
            </a:pPr>
            <a:r>
              <a:rPr lang="en-GB" sz="4000" dirty="0"/>
              <a:t>Spread processing over time</a:t>
            </a:r>
          </a:p>
          <a:p>
            <a:pPr lvl="1">
              <a:lnSpc>
                <a:spcPct val="150000"/>
              </a:lnSpc>
            </a:pPr>
            <a:r>
              <a:rPr lang="en-GB" sz="3600" dirty="0"/>
              <a:t>Stream-processing rather than combinatorial-logic</a:t>
            </a:r>
          </a:p>
          <a:p>
            <a:pPr lvl="1">
              <a:lnSpc>
                <a:spcPct val="150000"/>
              </a:lnSpc>
            </a:pPr>
            <a:r>
              <a:rPr lang="en-GB" sz="3600" dirty="0"/>
              <a:t>Maximise reuse of logic resources</a:t>
            </a:r>
          </a:p>
          <a:p>
            <a:pPr lvl="1">
              <a:lnSpc>
                <a:spcPct val="150000"/>
              </a:lnSpc>
            </a:pPr>
            <a:r>
              <a:rPr lang="en-GB" sz="3600" dirty="0"/>
              <a:t>Easiest for FPGA design tools to route and meet </a:t>
            </a:r>
            <a:r>
              <a:rPr lang="en-GB" sz="3600" dirty="0" smtClean="0"/>
              <a:t>timing</a:t>
            </a:r>
          </a:p>
        </p:txBody>
      </p:sp>
      <p:grpSp>
        <p:nvGrpSpPr>
          <p:cNvPr id="31" name="Group 30">
            <a:extLst>
              <a:ext uri="{FF2B5EF4-FFF2-40B4-BE49-F238E27FC236}">
                <a16:creationId xmlns:a16="http://schemas.microsoft.com/office/drawing/2014/main" id="{0E3F2A30-A69F-40D9-9368-56A2642D19B5}"/>
              </a:ext>
            </a:extLst>
          </p:cNvPr>
          <p:cNvGrpSpPr/>
          <p:nvPr/>
        </p:nvGrpSpPr>
        <p:grpSpPr>
          <a:xfrm>
            <a:off x="13332517" y="3797589"/>
            <a:ext cx="10129123" cy="8098971"/>
            <a:chOff x="13332517" y="3797589"/>
            <a:chExt cx="10129123" cy="8098971"/>
          </a:xfrm>
        </p:grpSpPr>
        <p:pic>
          <p:nvPicPr>
            <p:cNvPr id="11" name="Picture 2" descr="D:\Files\TM Trigger\NewboldTMT.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1352" r="-4511" b="21216"/>
            <a:stretch/>
          </p:blipFill>
          <p:spPr bwMode="auto">
            <a:xfrm>
              <a:off x="13332517" y="3797589"/>
              <a:ext cx="10129123" cy="8098971"/>
            </a:xfrm>
            <a:prstGeom prst="rect">
              <a:avLst/>
            </a:prstGeom>
            <a:solidFill>
              <a:schemeClr val="tx1"/>
            </a:solidFill>
            <a:extLst/>
          </p:spPr>
        </p:pic>
        <p:sp>
          <p:nvSpPr>
            <p:cNvPr id="19" name="Rectangle 18"/>
            <p:cNvSpPr/>
            <p:nvPr/>
          </p:nvSpPr>
          <p:spPr>
            <a:xfrm>
              <a:off x="13355639" y="11508762"/>
              <a:ext cx="10106001" cy="3877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320">
                <a:solidFill>
                  <a:schemeClr val="bg1"/>
                </a:solidFill>
              </a:endParaRPr>
            </a:p>
          </p:txBody>
        </p:sp>
        <p:sp>
          <p:nvSpPr>
            <p:cNvPr id="7" name="Right Triangle 6"/>
            <p:cNvSpPr/>
            <p:nvPr/>
          </p:nvSpPr>
          <p:spPr>
            <a:xfrm flipV="1">
              <a:off x="14334128" y="4798580"/>
              <a:ext cx="3318869" cy="207383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320">
                <a:solidFill>
                  <a:schemeClr val="bg1"/>
                </a:solidFill>
              </a:endParaRPr>
            </a:p>
          </p:txBody>
        </p:sp>
        <p:sp>
          <p:nvSpPr>
            <p:cNvPr id="24" name="Rectangle 23"/>
            <p:cNvSpPr/>
            <p:nvPr/>
          </p:nvSpPr>
          <p:spPr>
            <a:xfrm>
              <a:off x="13355638" y="3830246"/>
              <a:ext cx="1829933" cy="80663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320">
                <a:solidFill>
                  <a:schemeClr val="bg1"/>
                </a:solidFill>
              </a:endParaRPr>
            </a:p>
          </p:txBody>
        </p:sp>
        <p:sp>
          <p:nvSpPr>
            <p:cNvPr id="13" name="TextBox 12"/>
            <p:cNvSpPr txBox="1"/>
            <p:nvPr/>
          </p:nvSpPr>
          <p:spPr>
            <a:xfrm>
              <a:off x="13648926" y="6697148"/>
              <a:ext cx="1434643" cy="1255728"/>
            </a:xfrm>
            <a:prstGeom prst="rect">
              <a:avLst/>
            </a:prstGeom>
            <a:solidFill>
              <a:schemeClr val="tx1"/>
            </a:solidFill>
          </p:spPr>
          <p:txBody>
            <a:bodyPr wrap="square" lIns="0" rIns="0" rtlCol="0">
              <a:spAutoFit/>
            </a:bodyPr>
            <a:lstStyle/>
            <a:p>
              <a:pPr algn="ctr"/>
              <a:r>
                <a:rPr lang="en-GB" sz="2520" b="1" dirty="0">
                  <a:solidFill>
                    <a:schemeClr val="bg1"/>
                  </a:solidFill>
                </a:rPr>
                <a:t>Detector data ordering</a:t>
              </a:r>
            </a:p>
          </p:txBody>
        </p:sp>
        <p:sp>
          <p:nvSpPr>
            <p:cNvPr id="14" name="TextBox 13"/>
            <p:cNvSpPr txBox="1"/>
            <p:nvPr/>
          </p:nvSpPr>
          <p:spPr>
            <a:xfrm>
              <a:off x="13447981" y="9530013"/>
              <a:ext cx="1739827" cy="2031325"/>
            </a:xfrm>
            <a:prstGeom prst="rect">
              <a:avLst/>
            </a:prstGeom>
            <a:solidFill>
              <a:schemeClr val="tx1"/>
            </a:solidFill>
          </p:spPr>
          <p:txBody>
            <a:bodyPr wrap="square" lIns="0" rIns="0" rtlCol="0">
              <a:spAutoFit/>
            </a:bodyPr>
            <a:lstStyle/>
            <a:p>
              <a:pPr algn="ctr"/>
              <a:r>
                <a:rPr lang="en-GB" sz="2520" b="1" dirty="0">
                  <a:solidFill>
                    <a:schemeClr val="bg1"/>
                  </a:solidFill>
                </a:rPr>
                <a:t>Self-contained </a:t>
              </a:r>
            </a:p>
            <a:p>
              <a:pPr algn="ctr"/>
              <a:r>
                <a:rPr lang="en-GB" sz="2520" b="1" dirty="0">
                  <a:solidFill>
                    <a:schemeClr val="bg1"/>
                  </a:solidFill>
                </a:rPr>
                <a:t>event processing nodes</a:t>
              </a:r>
            </a:p>
          </p:txBody>
        </p:sp>
      </p:grpSp>
    </p:spTree>
    <p:extLst>
      <p:ext uri="{BB962C8B-B14F-4D97-AF65-F5344CB8AC3E}">
        <p14:creationId xmlns:p14="http://schemas.microsoft.com/office/powerpoint/2010/main" val="1785341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8746"/>
            <a:ext cx="21640800" cy="2586056"/>
          </a:xfrm>
        </p:spPr>
        <p:txBody>
          <a:bodyPr>
            <a:normAutofit/>
          </a:bodyPr>
          <a:lstStyle/>
          <a:p>
            <a:r>
              <a:rPr lang="en-GB" dirty="0"/>
              <a:t>Why </a:t>
            </a:r>
            <a:r>
              <a:rPr lang="en-GB" dirty="0" smtClean="0"/>
              <a:t>Time-multiplex?</a:t>
            </a:r>
            <a:endParaRPr lang="en-GB" dirty="0"/>
          </a:p>
        </p:txBody>
      </p:sp>
      <p:sp>
        <p:nvSpPr>
          <p:cNvPr id="6" name="Content Placeholder 5"/>
          <p:cNvSpPr>
            <a:spLocks noGrp="1"/>
          </p:cNvSpPr>
          <p:nvPr>
            <p:ph idx="1"/>
          </p:nvPr>
        </p:nvSpPr>
        <p:spPr/>
        <p:txBody>
          <a:bodyPr>
            <a:normAutofit/>
          </a:bodyPr>
          <a:lstStyle/>
          <a:p>
            <a:pPr>
              <a:lnSpc>
                <a:spcPct val="150000"/>
              </a:lnSpc>
            </a:pPr>
            <a:r>
              <a:rPr lang="en-GB" sz="4000" dirty="0" smtClean="0"/>
              <a:t>Parallel processing is </a:t>
            </a:r>
            <a:r>
              <a:rPr lang="en-GB" sz="4000" dirty="0" smtClean="0">
                <a:solidFill>
                  <a:schemeClr val="accent2"/>
                </a:solidFill>
              </a:rPr>
              <a:t>hard</a:t>
            </a:r>
          </a:p>
          <a:p>
            <a:pPr lvl="1">
              <a:lnSpc>
                <a:spcPct val="150000"/>
              </a:lnSpc>
            </a:pPr>
            <a:r>
              <a:rPr lang="en-GB" sz="3600" dirty="0" smtClean="0"/>
              <a:t>Parallel processing 20Tb/s with a 1</a:t>
            </a:r>
            <a:r>
              <a:rPr lang="el-GR" sz="3600" dirty="0" smtClean="0"/>
              <a:t>μ</a:t>
            </a:r>
            <a:r>
              <a:rPr lang="en-GB" sz="3600" dirty="0" smtClean="0"/>
              <a:t>s latency limit is </a:t>
            </a:r>
            <a:r>
              <a:rPr lang="en-GB" sz="3600" dirty="0" smtClean="0">
                <a:solidFill>
                  <a:schemeClr val="accent2"/>
                </a:solidFill>
              </a:rPr>
              <a:t>really hard</a:t>
            </a:r>
          </a:p>
          <a:p>
            <a:pPr>
              <a:lnSpc>
                <a:spcPct val="150000"/>
              </a:lnSpc>
            </a:pPr>
            <a:r>
              <a:rPr lang="en-GB" sz="4000" dirty="0" smtClean="0"/>
              <a:t>How you structure your data is the most important decision you will ever make</a:t>
            </a:r>
          </a:p>
        </p:txBody>
      </p:sp>
      <p:sp>
        <p:nvSpPr>
          <p:cNvPr id="15" name="Content Placeholder 8">
            <a:extLst>
              <a:ext uri="{FF2B5EF4-FFF2-40B4-BE49-F238E27FC236}">
                <a16:creationId xmlns:a16="http://schemas.microsoft.com/office/drawing/2014/main" id="{65A95499-3AB1-44AE-80AD-0AC13788FFFE}"/>
              </a:ext>
            </a:extLst>
          </p:cNvPr>
          <p:cNvSpPr txBox="1">
            <a:spLocks/>
          </p:cNvSpPr>
          <p:nvPr/>
        </p:nvSpPr>
        <p:spPr>
          <a:xfrm>
            <a:off x="1299029" y="8351519"/>
            <a:ext cx="10036628" cy="463876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216000" tIns="45720" rIns="216000" bIns="45720" rtlCol="0" anchor="ctr">
            <a:noAutofit/>
          </a:bodyPr>
          <a:lstStyle>
            <a:lvl1pPr marL="457200" indent="-457200" algn="l" defTabSz="1828800" rtl="0" eaLnBrk="1" latinLnBrk="0" hangingPunct="1">
              <a:lnSpc>
                <a:spcPct val="90000"/>
              </a:lnSpc>
              <a:spcBef>
                <a:spcPts val="2000"/>
              </a:spcBef>
              <a:buFont typeface="Arial" panose="020B0604020202020204" pitchFamily="34" charset="0"/>
              <a:buChar char="•"/>
              <a:defRPr sz="44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en-GB" sz="2800" dirty="0" smtClean="0"/>
              <a:t>“The parallel approach to computing does require that some original thinking be done about numerical analysis and data management in order to secure efficient use. In an environment which has represented the absence of the need to think as the highest virtue this is a decided disadvantage.”</a:t>
            </a:r>
            <a:br>
              <a:rPr lang="en-GB" sz="2800" dirty="0" smtClean="0"/>
            </a:br>
            <a:r>
              <a:rPr lang="en-GB" sz="2800" dirty="0" smtClean="0"/>
              <a:t>Daniel </a:t>
            </a:r>
            <a:r>
              <a:rPr lang="en-GB" sz="2800" dirty="0" err="1" smtClean="0"/>
              <a:t>Slotnick</a:t>
            </a:r>
            <a:r>
              <a:rPr lang="en-GB" sz="2800" dirty="0" smtClean="0"/>
              <a:t>, 1967</a:t>
            </a:r>
            <a:endParaRPr lang="en-GB" sz="2400" dirty="0" smtClean="0"/>
          </a:p>
        </p:txBody>
      </p:sp>
      <p:sp>
        <p:nvSpPr>
          <p:cNvPr id="17" name="Content Placeholder 2"/>
          <p:cNvSpPr txBox="1">
            <a:spLocks/>
          </p:cNvSpPr>
          <p:nvPr/>
        </p:nvSpPr>
        <p:spPr>
          <a:xfrm>
            <a:off x="13106399" y="8351519"/>
            <a:ext cx="10036628" cy="4638767"/>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vert="horz" lIns="216000" tIns="45720" rIns="216000" bIns="45720" rtlCol="0" anchor="ctr">
            <a:normAutofit/>
          </a:bodyPr>
          <a:lstStyle>
            <a:lvl1pPr marL="457200" indent="-457200" algn="l" defTabSz="1828800" rtl="0" eaLnBrk="1" latinLnBrk="0" hangingPunct="1">
              <a:lnSpc>
                <a:spcPct val="90000"/>
              </a:lnSpc>
              <a:spcBef>
                <a:spcPts val="2000"/>
              </a:spcBef>
              <a:buFont typeface="Arial" panose="020B0604020202020204" pitchFamily="34" charset="0"/>
              <a:buChar char="•"/>
              <a:defRPr sz="44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en-GB" sz="2800" dirty="0" smtClean="0"/>
              <a:t>“I will, in fact, claim that the difference between a bad programmer and a good one is whether he considers his code or his data structures more important”</a:t>
            </a:r>
            <a:br>
              <a:rPr lang="en-GB" sz="2800" dirty="0" smtClean="0"/>
            </a:br>
            <a:r>
              <a:rPr lang="en-GB" sz="2800" dirty="0" smtClean="0"/>
              <a:t>Linus Torvalds, 2006</a:t>
            </a:r>
            <a:endParaRPr lang="en-GB" sz="2800" dirty="0"/>
          </a:p>
        </p:txBody>
      </p:sp>
    </p:spTree>
    <p:extLst>
      <p:ext uri="{BB962C8B-B14F-4D97-AF65-F5344CB8AC3E}">
        <p14:creationId xmlns:p14="http://schemas.microsoft.com/office/powerpoint/2010/main" val="68735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Time-multiplexed Architecture</a:t>
            </a:r>
          </a:p>
        </p:txBody>
      </p:sp>
      <p:sp>
        <p:nvSpPr>
          <p:cNvPr id="9" name="Content Placeholder 8">
            <a:extLst>
              <a:ext uri="{FF2B5EF4-FFF2-40B4-BE49-F238E27FC236}">
                <a16:creationId xmlns:a16="http://schemas.microsoft.com/office/drawing/2014/main" id="{65A95499-3AB1-44AE-80AD-0AC13788FFFE}"/>
              </a:ext>
            </a:extLst>
          </p:cNvPr>
          <p:cNvSpPr>
            <a:spLocks noGrp="1"/>
          </p:cNvSpPr>
          <p:nvPr>
            <p:ph sz="half" idx="1"/>
          </p:nvPr>
        </p:nvSpPr>
        <p:spPr>
          <a:xfrm>
            <a:off x="1371600" y="4389118"/>
            <a:ext cx="10668000" cy="8310881"/>
          </a:xfrm>
        </p:spPr>
        <p:txBody>
          <a:bodyPr>
            <a:noAutofit/>
          </a:bodyPr>
          <a:lstStyle/>
          <a:p>
            <a:pPr>
              <a:lnSpc>
                <a:spcPct val="150000"/>
              </a:lnSpc>
            </a:pPr>
            <a:r>
              <a:rPr lang="en-GB" sz="4000" dirty="0" smtClean="0"/>
              <a:t>No longer required to throw away data at any given step</a:t>
            </a:r>
          </a:p>
          <a:p>
            <a:pPr>
              <a:lnSpc>
                <a:spcPct val="150000"/>
              </a:lnSpc>
            </a:pPr>
            <a:r>
              <a:rPr lang="en-GB" sz="4000" dirty="0" smtClean="0"/>
              <a:t>No lateral sharing, fully flow-forward</a:t>
            </a:r>
          </a:p>
          <a:p>
            <a:pPr lvl="1">
              <a:lnSpc>
                <a:spcPct val="150000"/>
              </a:lnSpc>
            </a:pPr>
            <a:r>
              <a:rPr lang="en-GB" sz="3600" dirty="0" smtClean="0"/>
              <a:t>Total equality of data</a:t>
            </a:r>
          </a:p>
          <a:p>
            <a:pPr>
              <a:lnSpc>
                <a:spcPct val="150000"/>
              </a:lnSpc>
            </a:pPr>
            <a:r>
              <a:rPr lang="en-GB" sz="4000" dirty="0" smtClean="0"/>
              <a:t>Each board now</a:t>
            </a:r>
          </a:p>
          <a:p>
            <a:pPr lvl="1">
              <a:lnSpc>
                <a:spcPct val="150000"/>
              </a:lnSpc>
            </a:pPr>
            <a:r>
              <a:rPr lang="en-GB" sz="3600" dirty="0" smtClean="0"/>
              <a:t>Receives </a:t>
            </a:r>
            <a:r>
              <a:rPr lang="en-GB" sz="3600" dirty="0"/>
              <a:t>parallel streams of data</a:t>
            </a:r>
          </a:p>
          <a:p>
            <a:pPr lvl="1">
              <a:lnSpc>
                <a:spcPct val="150000"/>
              </a:lnSpc>
            </a:pPr>
            <a:r>
              <a:rPr lang="en-GB" sz="3600" dirty="0" smtClean="0"/>
              <a:t>Processes </a:t>
            </a:r>
            <a:r>
              <a:rPr lang="en-GB" sz="3600" dirty="0"/>
              <a:t>parallel streams of data</a:t>
            </a:r>
          </a:p>
          <a:p>
            <a:pPr lvl="1">
              <a:lnSpc>
                <a:spcPct val="150000"/>
              </a:lnSpc>
            </a:pPr>
            <a:r>
              <a:rPr lang="en-GB" sz="3600" dirty="0" smtClean="0"/>
              <a:t>Outputs </a:t>
            </a:r>
            <a:r>
              <a:rPr lang="en-GB" sz="3600" dirty="0"/>
              <a:t>parallel streams of data</a:t>
            </a:r>
          </a:p>
          <a:p>
            <a:pPr>
              <a:lnSpc>
                <a:spcPct val="150000"/>
              </a:lnSpc>
            </a:pPr>
            <a:endParaRPr lang="en-GB" sz="3600" dirty="0"/>
          </a:p>
        </p:txBody>
      </p:sp>
      <p:grpSp>
        <p:nvGrpSpPr>
          <p:cNvPr id="31" name="Group 30">
            <a:extLst>
              <a:ext uri="{FF2B5EF4-FFF2-40B4-BE49-F238E27FC236}">
                <a16:creationId xmlns:a16="http://schemas.microsoft.com/office/drawing/2014/main" id="{0E3F2A30-A69F-40D9-9368-56A2642D19B5}"/>
              </a:ext>
            </a:extLst>
          </p:cNvPr>
          <p:cNvGrpSpPr/>
          <p:nvPr/>
        </p:nvGrpSpPr>
        <p:grpSpPr>
          <a:xfrm>
            <a:off x="13332517" y="3797589"/>
            <a:ext cx="10129123" cy="8098971"/>
            <a:chOff x="13332517" y="3797589"/>
            <a:chExt cx="10129123" cy="8098971"/>
          </a:xfrm>
        </p:grpSpPr>
        <p:pic>
          <p:nvPicPr>
            <p:cNvPr id="11" name="Picture 2" descr="D:\Files\TM Trigger\NewboldTMT.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1352" r="-4511" b="21216"/>
            <a:stretch/>
          </p:blipFill>
          <p:spPr bwMode="auto">
            <a:xfrm>
              <a:off x="13332517" y="3797589"/>
              <a:ext cx="10129123" cy="8098971"/>
            </a:xfrm>
            <a:prstGeom prst="rect">
              <a:avLst/>
            </a:prstGeom>
            <a:solidFill>
              <a:schemeClr val="tx1"/>
            </a:solidFill>
            <a:extLst/>
          </p:spPr>
        </p:pic>
        <p:sp>
          <p:nvSpPr>
            <p:cNvPr id="19" name="Rectangle 18"/>
            <p:cNvSpPr/>
            <p:nvPr/>
          </p:nvSpPr>
          <p:spPr>
            <a:xfrm>
              <a:off x="13355639" y="11508762"/>
              <a:ext cx="10106001" cy="38779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320">
                <a:solidFill>
                  <a:schemeClr val="bg1"/>
                </a:solidFill>
              </a:endParaRPr>
            </a:p>
          </p:txBody>
        </p:sp>
        <p:sp>
          <p:nvSpPr>
            <p:cNvPr id="7" name="Right Triangle 6"/>
            <p:cNvSpPr/>
            <p:nvPr/>
          </p:nvSpPr>
          <p:spPr>
            <a:xfrm flipV="1">
              <a:off x="14334128" y="4798580"/>
              <a:ext cx="3318869" cy="207383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320">
                <a:solidFill>
                  <a:schemeClr val="bg1"/>
                </a:solidFill>
              </a:endParaRPr>
            </a:p>
          </p:txBody>
        </p:sp>
        <p:sp>
          <p:nvSpPr>
            <p:cNvPr id="24" name="Rectangle 23"/>
            <p:cNvSpPr/>
            <p:nvPr/>
          </p:nvSpPr>
          <p:spPr>
            <a:xfrm>
              <a:off x="13355638" y="3830246"/>
              <a:ext cx="1829933" cy="806631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320">
                <a:solidFill>
                  <a:schemeClr val="bg1"/>
                </a:solidFill>
              </a:endParaRPr>
            </a:p>
          </p:txBody>
        </p:sp>
        <p:sp>
          <p:nvSpPr>
            <p:cNvPr id="13" name="TextBox 12"/>
            <p:cNvSpPr txBox="1"/>
            <p:nvPr/>
          </p:nvSpPr>
          <p:spPr>
            <a:xfrm>
              <a:off x="13648926" y="6697148"/>
              <a:ext cx="1434643" cy="1255728"/>
            </a:xfrm>
            <a:prstGeom prst="rect">
              <a:avLst/>
            </a:prstGeom>
            <a:solidFill>
              <a:schemeClr val="tx1"/>
            </a:solidFill>
          </p:spPr>
          <p:txBody>
            <a:bodyPr wrap="square" lIns="0" rIns="0" rtlCol="0">
              <a:spAutoFit/>
            </a:bodyPr>
            <a:lstStyle/>
            <a:p>
              <a:pPr algn="ctr"/>
              <a:r>
                <a:rPr lang="en-GB" sz="2520" b="1" dirty="0">
                  <a:solidFill>
                    <a:schemeClr val="bg1"/>
                  </a:solidFill>
                </a:rPr>
                <a:t>Detector data ordering</a:t>
              </a:r>
            </a:p>
          </p:txBody>
        </p:sp>
        <p:sp>
          <p:nvSpPr>
            <p:cNvPr id="14" name="TextBox 13"/>
            <p:cNvSpPr txBox="1"/>
            <p:nvPr/>
          </p:nvSpPr>
          <p:spPr>
            <a:xfrm>
              <a:off x="13447981" y="9530013"/>
              <a:ext cx="1739827" cy="2031325"/>
            </a:xfrm>
            <a:prstGeom prst="rect">
              <a:avLst/>
            </a:prstGeom>
            <a:solidFill>
              <a:schemeClr val="tx1"/>
            </a:solidFill>
          </p:spPr>
          <p:txBody>
            <a:bodyPr wrap="square" lIns="0" rIns="0" rtlCol="0">
              <a:spAutoFit/>
            </a:bodyPr>
            <a:lstStyle/>
            <a:p>
              <a:pPr algn="ctr"/>
              <a:r>
                <a:rPr lang="en-GB" sz="2520" b="1" dirty="0">
                  <a:solidFill>
                    <a:schemeClr val="bg1"/>
                  </a:solidFill>
                </a:rPr>
                <a:t>Self-contained </a:t>
              </a:r>
            </a:p>
            <a:p>
              <a:pPr algn="ctr"/>
              <a:r>
                <a:rPr lang="en-GB" sz="2520" b="1" dirty="0">
                  <a:solidFill>
                    <a:schemeClr val="bg1"/>
                  </a:solidFill>
                </a:rPr>
                <a:t>event processing nodes</a:t>
              </a:r>
            </a:p>
          </p:txBody>
        </p:sp>
      </p:grpSp>
    </p:spTree>
    <p:extLst>
      <p:ext uri="{BB962C8B-B14F-4D97-AF65-F5344CB8AC3E}">
        <p14:creationId xmlns:p14="http://schemas.microsoft.com/office/powerpoint/2010/main" val="3299744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The Prophetic Witticism</a:t>
            </a:r>
          </a:p>
        </p:txBody>
      </p:sp>
      <p:sp>
        <p:nvSpPr>
          <p:cNvPr id="20" name="Content Placeholder 19">
            <a:extLst>
              <a:ext uri="{FF2B5EF4-FFF2-40B4-BE49-F238E27FC236}">
                <a16:creationId xmlns:a16="http://schemas.microsoft.com/office/drawing/2014/main" id="{B7B5F291-B0D3-4B7A-ACB4-391CED0DA3D6}"/>
              </a:ext>
            </a:extLst>
          </p:cNvPr>
          <p:cNvSpPr>
            <a:spLocks noGrp="1"/>
          </p:cNvSpPr>
          <p:nvPr>
            <p:ph sz="half" idx="1"/>
          </p:nvPr>
        </p:nvSpPr>
        <p:spPr>
          <a:xfrm>
            <a:off x="1371600" y="3852090"/>
            <a:ext cx="9809921" cy="8354424"/>
          </a:xfrm>
        </p:spPr>
        <p:txBody>
          <a:bodyPr>
            <a:noAutofit/>
          </a:bodyPr>
          <a:lstStyle/>
          <a:p>
            <a:pPr>
              <a:lnSpc>
                <a:spcPct val="150000"/>
              </a:lnSpc>
            </a:pPr>
            <a:r>
              <a:rPr lang="en-GB" sz="4000" dirty="0" smtClean="0"/>
              <a:t>And if each </a:t>
            </a:r>
            <a:r>
              <a:rPr lang="en-GB" sz="4000" dirty="0"/>
              <a:t>board now</a:t>
            </a:r>
          </a:p>
          <a:p>
            <a:pPr lvl="1">
              <a:lnSpc>
                <a:spcPct val="160000"/>
              </a:lnSpc>
            </a:pPr>
            <a:r>
              <a:rPr lang="en-GB" sz="3600" dirty="0" smtClean="0"/>
              <a:t>Receives </a:t>
            </a:r>
            <a:r>
              <a:rPr lang="en-GB" sz="3600" dirty="0"/>
              <a:t>parallel streams of data</a:t>
            </a:r>
          </a:p>
          <a:p>
            <a:pPr lvl="1">
              <a:lnSpc>
                <a:spcPct val="160000"/>
              </a:lnSpc>
            </a:pPr>
            <a:r>
              <a:rPr lang="en-GB" sz="3600" dirty="0" smtClean="0"/>
              <a:t>Processes </a:t>
            </a:r>
            <a:r>
              <a:rPr lang="en-GB" sz="3600" dirty="0"/>
              <a:t>parallel streams of data</a:t>
            </a:r>
          </a:p>
          <a:p>
            <a:pPr lvl="1">
              <a:lnSpc>
                <a:spcPct val="160000"/>
              </a:lnSpc>
            </a:pPr>
            <a:r>
              <a:rPr lang="en-GB" sz="3600" dirty="0" smtClean="0"/>
              <a:t>Outputs </a:t>
            </a:r>
            <a:r>
              <a:rPr lang="en-GB" sz="3600" dirty="0"/>
              <a:t>parallel streams of </a:t>
            </a:r>
            <a:r>
              <a:rPr lang="en-GB" sz="3600" dirty="0" smtClean="0"/>
              <a:t>data</a:t>
            </a:r>
          </a:p>
          <a:p>
            <a:pPr>
              <a:lnSpc>
                <a:spcPct val="160000"/>
              </a:lnSpc>
            </a:pPr>
            <a:r>
              <a:rPr lang="en-GB" sz="4000" dirty="0" smtClean="0"/>
              <a:t>Coupled with industry trends</a:t>
            </a:r>
          </a:p>
          <a:p>
            <a:pPr>
              <a:lnSpc>
                <a:spcPct val="160000"/>
              </a:lnSpc>
            </a:pPr>
            <a:r>
              <a:rPr lang="en-GB" sz="4000" dirty="0" smtClean="0"/>
              <a:t>The variation between boards disappears</a:t>
            </a:r>
          </a:p>
          <a:p>
            <a:pPr lvl="1">
              <a:lnSpc>
                <a:spcPct val="160000"/>
              </a:lnSpc>
            </a:pPr>
            <a:r>
              <a:rPr lang="en-GB" sz="3600" dirty="0" smtClean="0"/>
              <a:t>Hence the prophecy</a:t>
            </a:r>
            <a:endParaRPr lang="en-GB" sz="3600" dirty="0"/>
          </a:p>
        </p:txBody>
      </p:sp>
      <p:grpSp>
        <p:nvGrpSpPr>
          <p:cNvPr id="38" name="Group 37">
            <a:extLst>
              <a:ext uri="{FF2B5EF4-FFF2-40B4-BE49-F238E27FC236}">
                <a16:creationId xmlns:a16="http://schemas.microsoft.com/office/drawing/2014/main" id="{F1AE5A06-E36A-4450-A0DF-02E506C4C5BD}"/>
              </a:ext>
            </a:extLst>
          </p:cNvPr>
          <p:cNvGrpSpPr/>
          <p:nvPr/>
        </p:nvGrpSpPr>
        <p:grpSpPr>
          <a:xfrm>
            <a:off x="12192000" y="4497042"/>
            <a:ext cx="12056180" cy="7419186"/>
            <a:chOff x="3251684" y="1628800"/>
            <a:chExt cx="7020781" cy="4320480"/>
          </a:xfrm>
        </p:grpSpPr>
        <p:sp>
          <p:nvSpPr>
            <p:cNvPr id="39" name="Rectangle 38"/>
            <p:cNvSpPr/>
            <p:nvPr/>
          </p:nvSpPr>
          <p:spPr>
            <a:xfrm>
              <a:off x="3251684" y="1628800"/>
              <a:ext cx="5688632" cy="4320480"/>
            </a:xfrm>
            <a:prstGeom prst="rect">
              <a:avLst/>
            </a:prstGeom>
            <a:solidFill>
              <a:srgbClr val="4472C4"/>
            </a:solidFill>
            <a:ln w="12700" cap="flat" cmpd="sng" algn="ctr">
              <a:solidFill>
                <a:srgbClr val="4472C4">
                  <a:shade val="50000"/>
                </a:srgbClr>
              </a:solidFill>
              <a:prstDash val="solid"/>
              <a:miter lim="800000"/>
            </a:ln>
            <a:effectLst/>
          </p:spPr>
          <p:txBody>
            <a:bodyPr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PCB</a:t>
              </a:r>
            </a:p>
          </p:txBody>
        </p:sp>
        <p:sp>
          <p:nvSpPr>
            <p:cNvPr id="40" name="Rectangle 39"/>
            <p:cNvSpPr/>
            <p:nvPr/>
          </p:nvSpPr>
          <p:spPr>
            <a:xfrm>
              <a:off x="5240905" y="2960948"/>
              <a:ext cx="1710190" cy="1656184"/>
            </a:xfrm>
            <a:prstGeom prst="rect">
              <a:avLst/>
            </a:prstGeom>
            <a:solidFill>
              <a:sysClr val="windowText" lastClr="000000">
                <a:lumMod val="50000"/>
                <a:lumOff val="50000"/>
              </a:sysClr>
            </a:solidFill>
            <a:ln w="1270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Large FPGA</a:t>
              </a:r>
            </a:p>
          </p:txBody>
        </p:sp>
        <p:sp>
          <p:nvSpPr>
            <p:cNvPr id="41" name="Rectangle 40"/>
            <p:cNvSpPr/>
            <p:nvPr/>
          </p:nvSpPr>
          <p:spPr>
            <a:xfrm>
              <a:off x="5663953" y="1844824"/>
              <a:ext cx="963107" cy="648072"/>
            </a:xfrm>
            <a:prstGeom prst="rect">
              <a:avLst/>
            </a:prstGeom>
            <a:solidFill>
              <a:srgbClr val="A5A5A5"/>
            </a:solidFill>
            <a:ln w="12700" cap="flat" cmpd="sng" algn="ctr">
              <a:solidFill>
                <a:srgbClr val="A5A5A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Multi </a:t>
              </a:r>
              <a:r>
                <a:rPr kumimoji="0" lang="en-GB" sz="3200" b="0" i="0" u="none" strike="noStrike" kern="0" cap="none" spc="0" normalizeH="0" baseline="0" noProof="0" dirty="0" err="1" smtClean="0">
                  <a:ln>
                    <a:noFill/>
                  </a:ln>
                  <a:solidFill>
                    <a:prstClr val="white"/>
                  </a:solidFill>
                  <a:effectLst/>
                  <a:uLnTx/>
                  <a:uFillTx/>
                  <a:latin typeface="Calibri" panose="020F0502020204030204"/>
                  <a:ea typeface="+mn-ea"/>
                  <a:cs typeface="+mn-cs"/>
                </a:rPr>
                <a:t>Gbit</a:t>
              </a: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 TX</a:t>
              </a:r>
            </a:p>
          </p:txBody>
        </p:sp>
        <p:sp>
          <p:nvSpPr>
            <p:cNvPr id="42" name="Rectangle 41"/>
            <p:cNvSpPr/>
            <p:nvPr/>
          </p:nvSpPr>
          <p:spPr>
            <a:xfrm>
              <a:off x="6779460" y="1844824"/>
              <a:ext cx="963107" cy="648072"/>
            </a:xfrm>
            <a:prstGeom prst="rect">
              <a:avLst/>
            </a:prstGeom>
            <a:solidFill>
              <a:srgbClr val="A5A5A5"/>
            </a:solidFill>
            <a:ln w="12700" cap="flat" cmpd="sng" algn="ctr">
              <a:solidFill>
                <a:srgbClr val="A5A5A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Multi </a:t>
              </a:r>
              <a:r>
                <a:rPr kumimoji="0" lang="en-GB" sz="3200" b="0" i="0" u="none" strike="noStrike" kern="0" cap="none" spc="0" normalizeH="0" baseline="0" noProof="0" dirty="0" err="1" smtClean="0">
                  <a:ln>
                    <a:noFill/>
                  </a:ln>
                  <a:solidFill>
                    <a:prstClr val="white"/>
                  </a:solidFill>
                  <a:effectLst/>
                  <a:uLnTx/>
                  <a:uFillTx/>
                  <a:latin typeface="Calibri" panose="020F0502020204030204"/>
                  <a:ea typeface="+mn-ea"/>
                  <a:cs typeface="+mn-cs"/>
                </a:rPr>
                <a:t>Gbit</a:t>
              </a: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 TX</a:t>
              </a:r>
            </a:p>
          </p:txBody>
        </p:sp>
        <p:sp>
          <p:nvSpPr>
            <p:cNvPr id="43" name="Rectangle 42"/>
            <p:cNvSpPr/>
            <p:nvPr/>
          </p:nvSpPr>
          <p:spPr>
            <a:xfrm>
              <a:off x="7894967" y="1844824"/>
              <a:ext cx="963107" cy="648072"/>
            </a:xfrm>
            <a:prstGeom prst="rect">
              <a:avLst/>
            </a:prstGeom>
            <a:solidFill>
              <a:srgbClr val="A5A5A5"/>
            </a:solidFill>
            <a:ln w="12700" cap="flat" cmpd="sng" algn="ctr">
              <a:solidFill>
                <a:srgbClr val="A5A5A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Multi </a:t>
              </a:r>
              <a:r>
                <a:rPr kumimoji="0" lang="en-GB" sz="3200" b="0" i="0" u="none" strike="noStrike" kern="0" cap="none" spc="0" normalizeH="0" baseline="0" noProof="0" dirty="0" err="1" smtClean="0">
                  <a:ln>
                    <a:noFill/>
                  </a:ln>
                  <a:solidFill>
                    <a:prstClr val="white"/>
                  </a:solidFill>
                  <a:effectLst/>
                  <a:uLnTx/>
                  <a:uFillTx/>
                  <a:latin typeface="Calibri" panose="020F0502020204030204"/>
                  <a:ea typeface="+mn-ea"/>
                  <a:cs typeface="+mn-cs"/>
                </a:rPr>
                <a:t>Gbit</a:t>
              </a: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 TX</a:t>
              </a:r>
            </a:p>
          </p:txBody>
        </p:sp>
        <p:sp>
          <p:nvSpPr>
            <p:cNvPr id="44" name="Rectangle 43"/>
            <p:cNvSpPr/>
            <p:nvPr/>
          </p:nvSpPr>
          <p:spPr>
            <a:xfrm>
              <a:off x="5663953" y="5085184"/>
              <a:ext cx="963107" cy="648072"/>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Multi </a:t>
              </a:r>
              <a:r>
                <a:rPr kumimoji="0" lang="en-GB" sz="3200" b="0" i="0" u="none" strike="noStrike" kern="0" cap="none" spc="0" normalizeH="0" baseline="0" noProof="0" dirty="0" err="1" smtClean="0">
                  <a:ln>
                    <a:noFill/>
                  </a:ln>
                  <a:solidFill>
                    <a:prstClr val="white"/>
                  </a:solidFill>
                  <a:effectLst/>
                  <a:uLnTx/>
                  <a:uFillTx/>
                  <a:latin typeface="Calibri" panose="020F0502020204030204"/>
                  <a:ea typeface="+mn-ea"/>
                  <a:cs typeface="+mn-cs"/>
                </a:rPr>
                <a:t>Gbit</a:t>
              </a: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 RX</a:t>
              </a:r>
            </a:p>
          </p:txBody>
        </p:sp>
        <p:sp>
          <p:nvSpPr>
            <p:cNvPr id="45" name="Rectangle 44"/>
            <p:cNvSpPr/>
            <p:nvPr/>
          </p:nvSpPr>
          <p:spPr>
            <a:xfrm>
              <a:off x="6779460" y="5085184"/>
              <a:ext cx="963107" cy="648072"/>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Multi </a:t>
              </a:r>
              <a:r>
                <a:rPr kumimoji="0" lang="en-GB" sz="3200" b="0" i="0" u="none" strike="noStrike" kern="0" cap="none" spc="0" normalizeH="0" baseline="0" noProof="0" dirty="0" err="1" smtClean="0">
                  <a:ln>
                    <a:noFill/>
                  </a:ln>
                  <a:solidFill>
                    <a:prstClr val="white"/>
                  </a:solidFill>
                  <a:effectLst/>
                  <a:uLnTx/>
                  <a:uFillTx/>
                  <a:latin typeface="Calibri" panose="020F0502020204030204"/>
                  <a:ea typeface="+mn-ea"/>
                  <a:cs typeface="+mn-cs"/>
                </a:rPr>
                <a:t>Gbit</a:t>
              </a: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 RX</a:t>
              </a:r>
            </a:p>
          </p:txBody>
        </p:sp>
        <p:sp>
          <p:nvSpPr>
            <p:cNvPr id="46" name="Rectangle 45"/>
            <p:cNvSpPr/>
            <p:nvPr/>
          </p:nvSpPr>
          <p:spPr>
            <a:xfrm>
              <a:off x="7894967" y="5085184"/>
              <a:ext cx="963107" cy="648072"/>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Multi </a:t>
              </a:r>
              <a:r>
                <a:rPr kumimoji="0" lang="en-GB" sz="3200" b="0" i="0" u="none" strike="noStrike" kern="0" cap="none" spc="0" normalizeH="0" baseline="0" noProof="0" dirty="0" err="1" smtClean="0">
                  <a:ln>
                    <a:noFill/>
                  </a:ln>
                  <a:solidFill>
                    <a:prstClr val="white"/>
                  </a:solidFill>
                  <a:effectLst/>
                  <a:uLnTx/>
                  <a:uFillTx/>
                  <a:latin typeface="Calibri" panose="020F0502020204030204"/>
                  <a:ea typeface="+mn-ea"/>
                  <a:cs typeface="+mn-cs"/>
                </a:rPr>
                <a:t>Gbit</a:t>
              </a: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 RX</a:t>
              </a:r>
            </a:p>
          </p:txBody>
        </p:sp>
        <p:sp>
          <p:nvSpPr>
            <p:cNvPr id="47" name="Rectangle 46"/>
            <p:cNvSpPr/>
            <p:nvPr/>
          </p:nvSpPr>
          <p:spPr>
            <a:xfrm>
              <a:off x="3860377" y="2132856"/>
              <a:ext cx="963107" cy="648072"/>
            </a:xfrm>
            <a:prstGeom prst="rect">
              <a:avLst/>
            </a:prstGeom>
            <a:solidFill>
              <a:srgbClr val="ED7D31"/>
            </a:solidFill>
            <a:ln w="12700" cap="flat" cmpd="sng" algn="ctr">
              <a:solidFill>
                <a:srgbClr val="ED7D31">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RAM</a:t>
              </a:r>
            </a:p>
          </p:txBody>
        </p:sp>
        <p:sp>
          <p:nvSpPr>
            <p:cNvPr id="48" name="Rectangle 47"/>
            <p:cNvSpPr/>
            <p:nvPr/>
          </p:nvSpPr>
          <p:spPr>
            <a:xfrm>
              <a:off x="3857001" y="2961761"/>
              <a:ext cx="963107" cy="648072"/>
            </a:xfrm>
            <a:prstGeom prst="rect">
              <a:avLst/>
            </a:prstGeom>
            <a:solidFill>
              <a:srgbClr val="ED7D31"/>
            </a:solidFill>
            <a:ln w="12700" cap="flat" cmpd="sng" algn="ctr">
              <a:solidFill>
                <a:srgbClr val="ED7D31">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RAM</a:t>
              </a:r>
            </a:p>
          </p:txBody>
        </p:sp>
        <p:sp>
          <p:nvSpPr>
            <p:cNvPr id="49" name="Right Arrow 48"/>
            <p:cNvSpPr/>
            <p:nvPr/>
          </p:nvSpPr>
          <p:spPr>
            <a:xfrm>
              <a:off x="8890298" y="1987706"/>
              <a:ext cx="1332148" cy="360040"/>
            </a:xfrm>
            <a:prstGeom prst="rightArrow">
              <a:avLst/>
            </a:prstGeom>
            <a:solidFill>
              <a:srgbClr val="A5A5A5"/>
            </a:solidFill>
            <a:ln w="12700" cap="flat" cmpd="sng" algn="ctr">
              <a:solidFill>
                <a:srgbClr val="A5A5A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0" name="Right Arrow 49"/>
            <p:cNvSpPr/>
            <p:nvPr/>
          </p:nvSpPr>
          <p:spPr>
            <a:xfrm rot="10800000">
              <a:off x="8903946" y="5229200"/>
              <a:ext cx="1332148" cy="360040"/>
            </a:xfrm>
            <a:prstGeom prst="rightArrow">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1" name="Rectangle 50"/>
            <p:cNvSpPr/>
            <p:nvPr/>
          </p:nvSpPr>
          <p:spPr>
            <a:xfrm>
              <a:off x="7392144" y="3177379"/>
              <a:ext cx="1283260" cy="1223323"/>
            </a:xfrm>
            <a:prstGeom prst="rect">
              <a:avLst/>
            </a:prstGeom>
            <a:solidFill>
              <a:srgbClr val="70AD47"/>
            </a:solidFill>
            <a:ln w="12700" cap="flat" cmpd="sng" algn="ctr">
              <a:solidFill>
                <a:srgbClr val="70AD47">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DAQ and Control interface</a:t>
              </a:r>
            </a:p>
          </p:txBody>
        </p:sp>
        <p:sp>
          <p:nvSpPr>
            <p:cNvPr id="52" name="Left-Right Arrow 51"/>
            <p:cNvSpPr/>
            <p:nvPr/>
          </p:nvSpPr>
          <p:spPr>
            <a:xfrm>
              <a:off x="8725422" y="3555421"/>
              <a:ext cx="1547043" cy="467239"/>
            </a:xfrm>
            <a:prstGeom prst="leftRightArrow">
              <a:avLst/>
            </a:prstGeom>
            <a:solidFill>
              <a:srgbClr val="70AD47"/>
            </a:solidFill>
            <a:ln w="12700" cap="flat" cmpd="sng" algn="ctr">
              <a:solidFill>
                <a:srgbClr val="70AD47">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32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3" name="Rectangle 52"/>
            <p:cNvSpPr/>
            <p:nvPr/>
          </p:nvSpPr>
          <p:spPr>
            <a:xfrm>
              <a:off x="3503712" y="4022660"/>
              <a:ext cx="1512168" cy="1710597"/>
            </a:xfrm>
            <a:prstGeom prst="rect">
              <a:avLst/>
            </a:prstGeom>
            <a:solidFill>
              <a:srgbClr val="5B9BD5"/>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Powering,</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3200" b="0" i="0" u="none" strike="noStrike" kern="0" cap="none" spc="0" normalizeH="0" baseline="0" noProof="0" dirty="0" smtClean="0">
                  <a:ln>
                    <a:noFill/>
                  </a:ln>
                  <a:solidFill>
                    <a:prstClr val="white"/>
                  </a:solidFill>
                  <a:effectLst/>
                  <a:uLnTx/>
                  <a:uFillTx/>
                  <a:latin typeface="Calibri" panose="020F0502020204030204"/>
                  <a:ea typeface="+mn-ea"/>
                  <a:cs typeface="+mn-cs"/>
                </a:rPr>
                <a:t>etc.</a:t>
              </a:r>
            </a:p>
          </p:txBody>
        </p:sp>
      </p:grpSp>
    </p:spTree>
    <p:extLst>
      <p:ext uri="{BB962C8B-B14F-4D97-AF65-F5344CB8AC3E}">
        <p14:creationId xmlns:p14="http://schemas.microsoft.com/office/powerpoint/2010/main" val="13717802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1829" y="1528746"/>
            <a:ext cx="22170571" cy="2586056"/>
          </a:xfrm>
        </p:spPr>
        <p:txBody>
          <a:bodyPr/>
          <a:lstStyle/>
          <a:p>
            <a:r>
              <a:rPr lang="en-GB" dirty="0" smtClean="0"/>
              <a:t>The Prophetic Witticism: 2015 upgrades</a:t>
            </a:r>
            <a:endParaRPr lang="en-GB" dirty="0"/>
          </a:p>
        </p:txBody>
      </p:sp>
      <p:grpSp>
        <p:nvGrpSpPr>
          <p:cNvPr id="4" name="Group 3"/>
          <p:cNvGrpSpPr/>
          <p:nvPr/>
        </p:nvGrpSpPr>
        <p:grpSpPr>
          <a:xfrm>
            <a:off x="4085959" y="3570515"/>
            <a:ext cx="16234043" cy="10280738"/>
            <a:chOff x="1919878" y="1399109"/>
            <a:chExt cx="8529137" cy="5401354"/>
          </a:xfrm>
        </p:grpSpPr>
        <p:pic>
          <p:nvPicPr>
            <p:cNvPr id="36" name="Picture 2" descr="http://www.hep.ph.ic.ac.uk/mp7/images/gallery/DSCF4593-cro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24380" y="1399109"/>
              <a:ext cx="2343429" cy="197924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3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75220" y="1399109"/>
              <a:ext cx="2384482" cy="2013921"/>
            </a:xfrm>
            <a:prstGeom prst="rect">
              <a:avLst/>
            </a:prstGeom>
            <a:noFill/>
            <a:ln>
              <a:noFill/>
            </a:ln>
          </p:spPr>
        </p:pic>
        <p:pic>
          <p:nvPicPr>
            <p:cNvPr id="38" name="Picture 4" descr="http://www.hep.ph.ic.ac.uk/mp7/images/mp7_whit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49252" y="3397140"/>
              <a:ext cx="2199414" cy="579206"/>
            </a:xfrm>
            <a:prstGeom prst="rect">
              <a:avLst/>
            </a:prstGeom>
            <a:solidFill>
              <a:sysClr val="windowText" lastClr="000000">
                <a:alpha val="50000"/>
              </a:sysClr>
            </a:solidFill>
          </p:spPr>
        </p:pic>
        <p:sp>
          <p:nvSpPr>
            <p:cNvPr id="39" name="TextBox 38"/>
            <p:cNvSpPr txBox="1"/>
            <p:nvPr/>
          </p:nvSpPr>
          <p:spPr>
            <a:xfrm>
              <a:off x="4851337" y="3244130"/>
              <a:ext cx="2232248" cy="824677"/>
            </a:xfrm>
            <a:prstGeom prst="rect">
              <a:avLst/>
            </a:prstGeom>
            <a:noFill/>
          </p:spPr>
          <p:txBody>
            <a:bodyPr wrap="square" rtlCol="0">
              <a:spAutoFit/>
            </a:bodyPr>
            <a:lstStyle/>
            <a:p>
              <a:pPr algn="ctr" defTabSz="914400"/>
              <a:r>
                <a:rPr lang="en-GB" sz="9600" b="1" dirty="0">
                  <a:solidFill>
                    <a:prstClr val="white"/>
                  </a:solidFill>
                  <a:latin typeface="Calibri" panose="020F0502020204030204"/>
                  <a:ea typeface="Verdana" panose="020B0604030504040204" pitchFamily="34" charset="0"/>
                  <a:cs typeface="Arial" panose="020B0604020202020204" pitchFamily="34" charset="0"/>
                </a:rPr>
                <a:t>CTP7</a:t>
              </a:r>
            </a:p>
          </p:txBody>
        </p:sp>
        <p:pic>
          <p:nvPicPr>
            <p:cNvPr id="40" name="Picture 39"/>
            <p:cNvPicPr>
              <a:picLocks noChangeAspect="1"/>
            </p:cNvPicPr>
            <p:nvPr/>
          </p:nvPicPr>
          <p:blipFill>
            <a:blip r:embed="rId5"/>
            <a:stretch>
              <a:fillRect/>
            </a:stretch>
          </p:blipFill>
          <p:spPr>
            <a:xfrm>
              <a:off x="1919878" y="4063405"/>
              <a:ext cx="5239824" cy="2004137"/>
            </a:xfrm>
            <a:prstGeom prst="rect">
              <a:avLst/>
            </a:prstGeom>
          </p:spPr>
        </p:pic>
        <p:sp>
          <p:nvSpPr>
            <p:cNvPr id="41" name="TextBox 40"/>
            <p:cNvSpPr txBox="1"/>
            <p:nvPr/>
          </p:nvSpPr>
          <p:spPr>
            <a:xfrm>
              <a:off x="3431704" y="5975786"/>
              <a:ext cx="2232248" cy="824677"/>
            </a:xfrm>
            <a:prstGeom prst="rect">
              <a:avLst/>
            </a:prstGeom>
            <a:noFill/>
          </p:spPr>
          <p:txBody>
            <a:bodyPr wrap="square" rtlCol="0">
              <a:spAutoFit/>
            </a:bodyPr>
            <a:lstStyle/>
            <a:p>
              <a:pPr algn="ctr" defTabSz="914400"/>
              <a:r>
                <a:rPr lang="en-GB" sz="9600" b="1" dirty="0">
                  <a:solidFill>
                    <a:prstClr val="white"/>
                  </a:solidFill>
                  <a:latin typeface="Calibri" panose="020F0502020204030204"/>
                  <a:ea typeface="Verdana" panose="020B0604030504040204" pitchFamily="34" charset="0"/>
                  <a:cs typeface="Arial" panose="020B0604020202020204" pitchFamily="34" charset="0"/>
                </a:rPr>
                <a:t>MTF7</a:t>
              </a:r>
            </a:p>
          </p:txBody>
        </p:sp>
        <p:sp>
          <p:nvSpPr>
            <p:cNvPr id="42" name="TextBox 41"/>
            <p:cNvSpPr txBox="1"/>
            <p:nvPr/>
          </p:nvSpPr>
          <p:spPr>
            <a:xfrm>
              <a:off x="5232560" y="6350348"/>
              <a:ext cx="1380526" cy="404253"/>
            </a:xfrm>
            <a:prstGeom prst="rect">
              <a:avLst/>
            </a:prstGeom>
            <a:noFill/>
          </p:spPr>
          <p:txBody>
            <a:bodyPr wrap="none" rtlCol="0">
              <a:spAutoFit/>
            </a:bodyPr>
            <a:lstStyle/>
            <a:p>
              <a:pPr algn="ctr" defTabSz="914400"/>
              <a:r>
                <a:rPr lang="en-GB" sz="4400" dirty="0">
                  <a:solidFill>
                    <a:prstClr val="white"/>
                  </a:solidFill>
                  <a:latin typeface="Agency FB" panose="020B0503020202020204" pitchFamily="34" charset="0"/>
                </a:rPr>
                <a:t>(MTF6 shown)</a:t>
              </a:r>
            </a:p>
          </p:txBody>
        </p:sp>
        <p:pic>
          <p:nvPicPr>
            <p:cNvPr id="43" name="Picture 42" descr="C:\Users\Bekka\Desktop\front_low_2.jpg"/>
            <p:cNvPicPr/>
            <p:nvPr/>
          </p:nvPicPr>
          <p:blipFill rotWithShape="1">
            <a:blip r:embed="rId6" cstate="print">
              <a:extLst>
                <a:ext uri="{28A0092B-C50C-407E-A947-70E740481C1C}">
                  <a14:useLocalDpi xmlns:a14="http://schemas.microsoft.com/office/drawing/2010/main" val="0"/>
                </a:ext>
              </a:extLst>
            </a:blip>
            <a:srcRect t="3779" b="3588"/>
            <a:stretch/>
          </p:blipFill>
          <p:spPr bwMode="auto">
            <a:xfrm>
              <a:off x="7523382" y="1426747"/>
              <a:ext cx="2742530" cy="1986283"/>
            </a:xfrm>
            <a:prstGeom prst="rect">
              <a:avLst/>
            </a:prstGeom>
            <a:noFill/>
            <a:ln>
              <a:noFill/>
            </a:ln>
          </p:spPr>
        </p:pic>
        <p:sp>
          <p:nvSpPr>
            <p:cNvPr id="44" name="TextBox 43"/>
            <p:cNvSpPr txBox="1"/>
            <p:nvPr/>
          </p:nvSpPr>
          <p:spPr>
            <a:xfrm>
              <a:off x="7340279" y="3262639"/>
              <a:ext cx="3108736" cy="824677"/>
            </a:xfrm>
            <a:prstGeom prst="rect">
              <a:avLst/>
            </a:prstGeom>
            <a:noFill/>
          </p:spPr>
          <p:txBody>
            <a:bodyPr wrap="square" rtlCol="0">
              <a:spAutoFit/>
            </a:bodyPr>
            <a:lstStyle/>
            <a:p>
              <a:pPr algn="ctr" defTabSz="914400"/>
              <a:r>
                <a:rPr lang="en-GB" sz="9600" b="1" dirty="0" err="1">
                  <a:solidFill>
                    <a:prstClr val="white"/>
                  </a:solidFill>
                  <a:latin typeface="Calibri" panose="020F0502020204030204"/>
                  <a:ea typeface="Verdana" panose="020B0604030504040204" pitchFamily="34" charset="0"/>
                  <a:cs typeface="Arial" panose="020B0604020202020204" pitchFamily="34" charset="0"/>
                </a:rPr>
                <a:t>TwinMux</a:t>
              </a:r>
              <a:endParaRPr lang="en-GB" sz="9600" b="1" dirty="0">
                <a:solidFill>
                  <a:prstClr val="white"/>
                </a:solidFill>
                <a:latin typeface="Calibri" panose="020F0502020204030204"/>
                <a:ea typeface="Verdana" panose="020B0604030504040204" pitchFamily="34" charset="0"/>
                <a:cs typeface="Arial" panose="020B0604020202020204" pitchFamily="34" charset="0"/>
              </a:endParaRPr>
            </a:p>
          </p:txBody>
        </p:sp>
        <p:pic>
          <p:nvPicPr>
            <p:cNvPr id="45" name="Picture 44"/>
            <p:cNvPicPr/>
            <p:nvPr/>
          </p:nvPicPr>
          <p:blipFill rotWithShape="1">
            <a:blip r:embed="rId7"/>
            <a:srcRect l="16874" t="8200" r="8739"/>
            <a:stretch/>
          </p:blipFill>
          <p:spPr>
            <a:xfrm>
              <a:off x="7824192" y="4063405"/>
              <a:ext cx="2175128" cy="2013229"/>
            </a:xfrm>
            <a:prstGeom prst="rect">
              <a:avLst/>
            </a:prstGeom>
          </p:spPr>
        </p:pic>
        <p:sp>
          <p:nvSpPr>
            <p:cNvPr id="46" name="TextBox 45"/>
            <p:cNvSpPr txBox="1"/>
            <p:nvPr/>
          </p:nvSpPr>
          <p:spPr>
            <a:xfrm>
              <a:off x="7767072" y="5961954"/>
              <a:ext cx="2232248" cy="824677"/>
            </a:xfrm>
            <a:prstGeom prst="rect">
              <a:avLst/>
            </a:prstGeom>
            <a:noFill/>
          </p:spPr>
          <p:txBody>
            <a:bodyPr wrap="square" rtlCol="0">
              <a:spAutoFit/>
            </a:bodyPr>
            <a:lstStyle/>
            <a:p>
              <a:pPr algn="ctr" defTabSz="914400"/>
              <a:r>
                <a:rPr lang="en-GB" sz="9600" b="1" dirty="0">
                  <a:solidFill>
                    <a:prstClr val="white"/>
                  </a:solidFill>
                  <a:latin typeface="Calibri" panose="020F0502020204030204"/>
                  <a:ea typeface="Verdana" panose="020B0604030504040204" pitchFamily="34" charset="0"/>
                  <a:cs typeface="Arial" panose="020B0604020202020204" pitchFamily="34" charset="0"/>
                </a:rPr>
                <a:t>CPPF</a:t>
              </a:r>
            </a:p>
          </p:txBody>
        </p:sp>
        <p:sp>
          <p:nvSpPr>
            <p:cNvPr id="47" name="TextBox 46">
              <a:extLst>
                <a:ext uri="{FF2B5EF4-FFF2-40B4-BE49-F238E27FC236}">
                  <a16:creationId xmlns:a16="http://schemas.microsoft.com/office/drawing/2014/main" id="{F31928A6-B977-4F2E-A51F-6B369F67111A}"/>
                </a:ext>
              </a:extLst>
            </p:cNvPr>
            <p:cNvSpPr txBox="1"/>
            <p:nvPr/>
          </p:nvSpPr>
          <p:spPr>
            <a:xfrm>
              <a:off x="8253661" y="5369089"/>
              <a:ext cx="500510" cy="307232"/>
            </a:xfrm>
            <a:prstGeom prst="rect">
              <a:avLst/>
            </a:prstGeom>
            <a:solidFill>
              <a:sysClr val="window" lastClr="FFFFFF">
                <a:alpha val="25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Virtex-7 690T</a:t>
              </a:r>
            </a:p>
          </p:txBody>
        </p:sp>
        <p:sp>
          <p:nvSpPr>
            <p:cNvPr id="48" name="TextBox 47">
              <a:extLst>
                <a:ext uri="{FF2B5EF4-FFF2-40B4-BE49-F238E27FC236}">
                  <a16:creationId xmlns:a16="http://schemas.microsoft.com/office/drawing/2014/main" id="{A3739194-93B0-4D58-9446-48A66EC25113}"/>
                </a:ext>
              </a:extLst>
            </p:cNvPr>
            <p:cNvSpPr txBox="1"/>
            <p:nvPr/>
          </p:nvSpPr>
          <p:spPr>
            <a:xfrm>
              <a:off x="8600172" y="5837195"/>
              <a:ext cx="500510" cy="307232"/>
            </a:xfrm>
            <a:prstGeom prst="rect">
              <a:avLst/>
            </a:prstGeom>
            <a:solidFill>
              <a:sysClr val="window" lastClr="FFFFFF">
                <a:alpha val="50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Avago Optics</a:t>
              </a:r>
            </a:p>
          </p:txBody>
        </p:sp>
        <p:sp>
          <p:nvSpPr>
            <p:cNvPr id="49" name="TextBox 48">
              <a:extLst>
                <a:ext uri="{FF2B5EF4-FFF2-40B4-BE49-F238E27FC236}">
                  <a16:creationId xmlns:a16="http://schemas.microsoft.com/office/drawing/2014/main" id="{133FCA0C-5802-47E8-B270-EF330B7DA21A}"/>
                </a:ext>
              </a:extLst>
            </p:cNvPr>
            <p:cNvSpPr txBox="1"/>
            <p:nvPr/>
          </p:nvSpPr>
          <p:spPr>
            <a:xfrm>
              <a:off x="7656744" y="4758176"/>
              <a:ext cx="500510" cy="307232"/>
            </a:xfrm>
            <a:prstGeom prst="rect">
              <a:avLst/>
            </a:prstGeom>
            <a:solidFill>
              <a:sysClr val="window" lastClr="FFFFFF">
                <a:alpha val="50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Avago Optics</a:t>
              </a:r>
            </a:p>
          </p:txBody>
        </p:sp>
        <p:sp>
          <p:nvSpPr>
            <p:cNvPr id="50" name="TextBox 49">
              <a:extLst>
                <a:ext uri="{FF2B5EF4-FFF2-40B4-BE49-F238E27FC236}">
                  <a16:creationId xmlns:a16="http://schemas.microsoft.com/office/drawing/2014/main" id="{3470133B-2F53-4F5D-8D66-DDC02C607105}"/>
                </a:ext>
              </a:extLst>
            </p:cNvPr>
            <p:cNvSpPr txBox="1"/>
            <p:nvPr/>
          </p:nvSpPr>
          <p:spPr>
            <a:xfrm>
              <a:off x="6417370" y="4143561"/>
              <a:ext cx="500510" cy="307232"/>
            </a:xfrm>
            <a:prstGeom prst="rect">
              <a:avLst/>
            </a:prstGeom>
            <a:solidFill>
              <a:sysClr val="window" lastClr="FFFFFF">
                <a:alpha val="50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Avago Optics</a:t>
              </a:r>
            </a:p>
          </p:txBody>
        </p:sp>
        <p:sp>
          <p:nvSpPr>
            <p:cNvPr id="51" name="TextBox 50">
              <a:extLst>
                <a:ext uri="{FF2B5EF4-FFF2-40B4-BE49-F238E27FC236}">
                  <a16:creationId xmlns:a16="http://schemas.microsoft.com/office/drawing/2014/main" id="{3878EC3C-6894-479B-B438-9CDC99B61D01}"/>
                </a:ext>
              </a:extLst>
            </p:cNvPr>
            <p:cNvSpPr txBox="1"/>
            <p:nvPr/>
          </p:nvSpPr>
          <p:spPr>
            <a:xfrm>
              <a:off x="8099662" y="2040634"/>
              <a:ext cx="500510" cy="307232"/>
            </a:xfrm>
            <a:prstGeom prst="rect">
              <a:avLst/>
            </a:prstGeom>
            <a:solidFill>
              <a:sysClr val="window" lastClr="FFFFFF">
                <a:alpha val="50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Avago Optics</a:t>
              </a:r>
            </a:p>
          </p:txBody>
        </p:sp>
        <p:sp>
          <p:nvSpPr>
            <p:cNvPr id="52" name="TextBox 51">
              <a:extLst>
                <a:ext uri="{FF2B5EF4-FFF2-40B4-BE49-F238E27FC236}">
                  <a16:creationId xmlns:a16="http://schemas.microsoft.com/office/drawing/2014/main" id="{9ED07F61-3225-4B50-AFAE-CBCE6B206D3D}"/>
                </a:ext>
              </a:extLst>
            </p:cNvPr>
            <p:cNvSpPr txBox="1"/>
            <p:nvPr/>
          </p:nvSpPr>
          <p:spPr>
            <a:xfrm>
              <a:off x="9606699" y="2235222"/>
              <a:ext cx="500510" cy="307232"/>
            </a:xfrm>
            <a:prstGeom prst="rect">
              <a:avLst/>
            </a:prstGeom>
            <a:solidFill>
              <a:sysClr val="window" lastClr="FFFFFF">
                <a:alpha val="50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Avago Optics</a:t>
              </a:r>
            </a:p>
          </p:txBody>
        </p:sp>
        <p:sp>
          <p:nvSpPr>
            <p:cNvPr id="53" name="TextBox 52">
              <a:extLst>
                <a:ext uri="{FF2B5EF4-FFF2-40B4-BE49-F238E27FC236}">
                  <a16:creationId xmlns:a16="http://schemas.microsoft.com/office/drawing/2014/main" id="{6F5B754D-76B8-4970-B386-F8D8871A4F17}"/>
                </a:ext>
              </a:extLst>
            </p:cNvPr>
            <p:cNvSpPr txBox="1"/>
            <p:nvPr/>
          </p:nvSpPr>
          <p:spPr>
            <a:xfrm>
              <a:off x="5845745" y="1465831"/>
              <a:ext cx="500510" cy="307232"/>
            </a:xfrm>
            <a:prstGeom prst="rect">
              <a:avLst/>
            </a:prstGeom>
            <a:solidFill>
              <a:sysClr val="window" lastClr="FFFFFF">
                <a:alpha val="25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Avago Optics</a:t>
              </a:r>
            </a:p>
          </p:txBody>
        </p:sp>
        <p:sp>
          <p:nvSpPr>
            <p:cNvPr id="54" name="TextBox 53">
              <a:extLst>
                <a:ext uri="{FF2B5EF4-FFF2-40B4-BE49-F238E27FC236}">
                  <a16:creationId xmlns:a16="http://schemas.microsoft.com/office/drawing/2014/main" id="{50499271-4AE7-47AF-B3FD-A826E219F493}"/>
                </a:ext>
              </a:extLst>
            </p:cNvPr>
            <p:cNvSpPr txBox="1"/>
            <p:nvPr/>
          </p:nvSpPr>
          <p:spPr>
            <a:xfrm>
              <a:off x="2360096" y="1614269"/>
              <a:ext cx="500510" cy="307232"/>
            </a:xfrm>
            <a:prstGeom prst="rect">
              <a:avLst/>
            </a:prstGeom>
            <a:solidFill>
              <a:sysClr val="window" lastClr="FFFFFF">
                <a:alpha val="50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Avago Optics</a:t>
              </a:r>
            </a:p>
          </p:txBody>
        </p:sp>
        <p:sp>
          <p:nvSpPr>
            <p:cNvPr id="55" name="TextBox 54">
              <a:extLst>
                <a:ext uri="{FF2B5EF4-FFF2-40B4-BE49-F238E27FC236}">
                  <a16:creationId xmlns:a16="http://schemas.microsoft.com/office/drawing/2014/main" id="{43C91F44-27AA-40A5-B2BD-64A96AEB4714}"/>
                </a:ext>
              </a:extLst>
            </p:cNvPr>
            <p:cNvSpPr txBox="1"/>
            <p:nvPr/>
          </p:nvSpPr>
          <p:spPr>
            <a:xfrm>
              <a:off x="2360096" y="2786267"/>
              <a:ext cx="500510" cy="307232"/>
            </a:xfrm>
            <a:prstGeom prst="rect">
              <a:avLst/>
            </a:prstGeom>
            <a:solidFill>
              <a:sysClr val="window" lastClr="FFFFFF">
                <a:alpha val="50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Avago Optics</a:t>
              </a:r>
            </a:p>
          </p:txBody>
        </p:sp>
        <p:sp>
          <p:nvSpPr>
            <p:cNvPr id="56" name="TextBox 55">
              <a:extLst>
                <a:ext uri="{FF2B5EF4-FFF2-40B4-BE49-F238E27FC236}">
                  <a16:creationId xmlns:a16="http://schemas.microsoft.com/office/drawing/2014/main" id="{F40E60FB-7A90-4176-BD10-F6336E4646EB}"/>
                </a:ext>
              </a:extLst>
            </p:cNvPr>
            <p:cNvSpPr txBox="1"/>
            <p:nvPr/>
          </p:nvSpPr>
          <p:spPr>
            <a:xfrm>
              <a:off x="8118907" y="2806081"/>
              <a:ext cx="500510" cy="307232"/>
            </a:xfrm>
            <a:prstGeom prst="rect">
              <a:avLst/>
            </a:prstGeom>
            <a:solidFill>
              <a:sysClr val="window" lastClr="FFFFFF">
                <a:alpha val="25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Virtex-7 690T</a:t>
              </a:r>
            </a:p>
          </p:txBody>
        </p:sp>
        <p:sp>
          <p:nvSpPr>
            <p:cNvPr id="57" name="TextBox 56">
              <a:extLst>
                <a:ext uri="{FF2B5EF4-FFF2-40B4-BE49-F238E27FC236}">
                  <a16:creationId xmlns:a16="http://schemas.microsoft.com/office/drawing/2014/main" id="{6C6DDF1E-1869-4C9E-B026-3F8C48ABA404}"/>
                </a:ext>
              </a:extLst>
            </p:cNvPr>
            <p:cNvSpPr txBox="1"/>
            <p:nvPr/>
          </p:nvSpPr>
          <p:spPr>
            <a:xfrm>
              <a:off x="3149586" y="2199229"/>
              <a:ext cx="500510" cy="307232"/>
            </a:xfrm>
            <a:prstGeom prst="rect">
              <a:avLst/>
            </a:prstGeom>
            <a:solidFill>
              <a:sysClr val="window" lastClr="FFFFFF">
                <a:alpha val="25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Virtex-7 690T</a:t>
              </a:r>
            </a:p>
          </p:txBody>
        </p:sp>
        <p:sp>
          <p:nvSpPr>
            <p:cNvPr id="58" name="TextBox 57">
              <a:extLst>
                <a:ext uri="{FF2B5EF4-FFF2-40B4-BE49-F238E27FC236}">
                  <a16:creationId xmlns:a16="http://schemas.microsoft.com/office/drawing/2014/main" id="{CDAD3C90-FE64-41A7-BDB2-ACB52E40D8D5}"/>
                </a:ext>
              </a:extLst>
            </p:cNvPr>
            <p:cNvSpPr txBox="1"/>
            <p:nvPr/>
          </p:nvSpPr>
          <p:spPr>
            <a:xfrm>
              <a:off x="2554721" y="4388844"/>
              <a:ext cx="500510" cy="307232"/>
            </a:xfrm>
            <a:prstGeom prst="rect">
              <a:avLst/>
            </a:prstGeom>
            <a:solidFill>
              <a:sysClr val="window" lastClr="FFFFFF">
                <a:alpha val="25000"/>
              </a:sysClr>
            </a:solidFill>
          </p:spPr>
          <p:txBody>
            <a:bodyPr wrap="square" lIns="0" r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FF"/>
                  </a:solidFill>
                  <a:effectLst/>
                  <a:uLnTx/>
                  <a:uFillTx/>
                  <a:latin typeface="Arial Black" panose="020B0A04020102020204" pitchFamily="34" charset="0"/>
                </a:rPr>
                <a:t>Virtex-7 690T</a:t>
              </a:r>
            </a:p>
          </p:txBody>
        </p:sp>
      </p:grpSp>
    </p:spTree>
    <p:extLst>
      <p:ext uri="{BB962C8B-B14F-4D97-AF65-F5344CB8AC3E}">
        <p14:creationId xmlns:p14="http://schemas.microsoft.com/office/powerpoint/2010/main" val="138797461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52305-7E06-4176-87E2-69E3F9C58D9C}"/>
              </a:ext>
            </a:extLst>
          </p:cNvPr>
          <p:cNvSpPr>
            <a:spLocks noGrp="1"/>
          </p:cNvSpPr>
          <p:nvPr>
            <p:ph type="title"/>
          </p:nvPr>
        </p:nvSpPr>
        <p:spPr>
          <a:xfrm>
            <a:off x="2039256" y="1354083"/>
            <a:ext cx="21031200" cy="1403462"/>
          </a:xfrm>
        </p:spPr>
        <p:txBody>
          <a:bodyPr>
            <a:normAutofit fontScale="90000"/>
          </a:bodyPr>
          <a:lstStyle/>
          <a:p>
            <a:r>
              <a:rPr lang="en-GB" dirty="0" smtClean="0"/>
              <a:t>And the similarity continues into the chip</a:t>
            </a:r>
            <a:endParaRPr lang="en-GB" dirty="0"/>
          </a:p>
        </p:txBody>
      </p:sp>
      <p:grpSp>
        <p:nvGrpSpPr>
          <p:cNvPr id="10" name="Group 9">
            <a:extLst>
              <a:ext uri="{FF2B5EF4-FFF2-40B4-BE49-F238E27FC236}">
                <a16:creationId xmlns:a16="http://schemas.microsoft.com/office/drawing/2014/main" id="{1EE72351-3D3B-4D1E-9898-32393CD9C020}"/>
              </a:ext>
            </a:extLst>
          </p:cNvPr>
          <p:cNvGrpSpPr/>
          <p:nvPr/>
        </p:nvGrpSpPr>
        <p:grpSpPr>
          <a:xfrm>
            <a:off x="9853385" y="3124202"/>
            <a:ext cx="14173200" cy="10248900"/>
            <a:chOff x="4267200" y="1562101"/>
            <a:chExt cx="7086600" cy="5124450"/>
          </a:xfrm>
        </p:grpSpPr>
        <p:sp>
          <p:nvSpPr>
            <p:cNvPr id="4" name="Rectangle 3">
              <a:extLst>
                <a:ext uri="{FF2B5EF4-FFF2-40B4-BE49-F238E27FC236}">
                  <a16:creationId xmlns:a16="http://schemas.microsoft.com/office/drawing/2014/main" id="{22CF45D5-3268-4E4A-9E3B-CAAFE90A916A}"/>
                </a:ext>
              </a:extLst>
            </p:cNvPr>
            <p:cNvSpPr/>
            <p:nvPr/>
          </p:nvSpPr>
          <p:spPr>
            <a:xfrm>
              <a:off x="4267200" y="1562101"/>
              <a:ext cx="7086600" cy="51244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00"/>
            </a:p>
          </p:txBody>
        </p:sp>
        <p:sp>
          <p:nvSpPr>
            <p:cNvPr id="5" name="Rectangle 4">
              <a:extLst>
                <a:ext uri="{FF2B5EF4-FFF2-40B4-BE49-F238E27FC236}">
                  <a16:creationId xmlns:a16="http://schemas.microsoft.com/office/drawing/2014/main" id="{214FF69F-39F9-479E-8913-46FAEE0A97E4}"/>
                </a:ext>
              </a:extLst>
            </p:cNvPr>
            <p:cNvSpPr/>
            <p:nvPr/>
          </p:nvSpPr>
          <p:spPr>
            <a:xfrm rot="16200000">
              <a:off x="3642303" y="5001601"/>
              <a:ext cx="2321358" cy="7524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7200" dirty="0"/>
                <a:t>DAQ</a:t>
              </a:r>
            </a:p>
          </p:txBody>
        </p:sp>
        <p:sp>
          <p:nvSpPr>
            <p:cNvPr id="6" name="Rectangle 5">
              <a:extLst>
                <a:ext uri="{FF2B5EF4-FFF2-40B4-BE49-F238E27FC236}">
                  <a16:creationId xmlns:a16="http://schemas.microsoft.com/office/drawing/2014/main" id="{5B947545-7187-4BA7-83CB-5DD0C6213963}"/>
                </a:ext>
              </a:extLst>
            </p:cNvPr>
            <p:cNvSpPr/>
            <p:nvPr/>
          </p:nvSpPr>
          <p:spPr>
            <a:xfrm rot="16200000">
              <a:off x="3644685" y="2494579"/>
              <a:ext cx="2321358" cy="75247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7200" dirty="0"/>
                <a:t>Control</a:t>
              </a:r>
            </a:p>
          </p:txBody>
        </p:sp>
        <p:sp>
          <p:nvSpPr>
            <p:cNvPr id="7" name="Rectangle 6">
              <a:extLst>
                <a:ext uri="{FF2B5EF4-FFF2-40B4-BE49-F238E27FC236}">
                  <a16:creationId xmlns:a16="http://schemas.microsoft.com/office/drawing/2014/main" id="{EDF50D46-89D1-451E-BFB9-F5BD158678E3}"/>
                </a:ext>
              </a:extLst>
            </p:cNvPr>
            <p:cNvSpPr/>
            <p:nvPr/>
          </p:nvSpPr>
          <p:spPr>
            <a:xfrm>
              <a:off x="5338764" y="1710136"/>
              <a:ext cx="5857872" cy="57461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7200" dirty="0"/>
                <a:t>SerDes &amp; Buffers</a:t>
              </a:r>
            </a:p>
          </p:txBody>
        </p:sp>
        <p:sp>
          <p:nvSpPr>
            <p:cNvPr id="8" name="Rectangle 7">
              <a:extLst>
                <a:ext uri="{FF2B5EF4-FFF2-40B4-BE49-F238E27FC236}">
                  <a16:creationId xmlns:a16="http://schemas.microsoft.com/office/drawing/2014/main" id="{CE39A48D-BD8B-482E-AC00-8C8BFA5813EC}"/>
                </a:ext>
              </a:extLst>
            </p:cNvPr>
            <p:cNvSpPr/>
            <p:nvPr/>
          </p:nvSpPr>
          <p:spPr>
            <a:xfrm rot="10800000">
              <a:off x="5338764" y="5963896"/>
              <a:ext cx="5857872" cy="57461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7200" dirty="0"/>
                <a:t>SerDes &amp; Buffers</a:t>
              </a:r>
            </a:p>
          </p:txBody>
        </p:sp>
        <p:sp>
          <p:nvSpPr>
            <p:cNvPr id="9" name="Rectangle 8">
              <a:extLst>
                <a:ext uri="{FF2B5EF4-FFF2-40B4-BE49-F238E27FC236}">
                  <a16:creationId xmlns:a16="http://schemas.microsoft.com/office/drawing/2014/main" id="{54BB33BC-5822-4EFA-9099-805B0827B749}"/>
                </a:ext>
              </a:extLst>
            </p:cNvPr>
            <p:cNvSpPr/>
            <p:nvPr/>
          </p:nvSpPr>
          <p:spPr>
            <a:xfrm>
              <a:off x="5338764" y="2432790"/>
              <a:ext cx="5857872" cy="338307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7200" dirty="0"/>
                <a:t>Payload</a:t>
              </a:r>
            </a:p>
          </p:txBody>
        </p:sp>
      </p:grpSp>
    </p:spTree>
    <p:extLst>
      <p:ext uri="{BB962C8B-B14F-4D97-AF65-F5344CB8AC3E}">
        <p14:creationId xmlns:p14="http://schemas.microsoft.com/office/powerpoint/2010/main" val="38109006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52305-7E06-4176-87E2-69E3F9C58D9C}"/>
              </a:ext>
            </a:extLst>
          </p:cNvPr>
          <p:cNvSpPr>
            <a:spLocks noGrp="1"/>
          </p:cNvSpPr>
          <p:nvPr>
            <p:ph type="title"/>
          </p:nvPr>
        </p:nvSpPr>
        <p:spPr>
          <a:xfrm>
            <a:off x="2039255" y="1354083"/>
            <a:ext cx="21031200" cy="1403462"/>
          </a:xfrm>
        </p:spPr>
        <p:txBody>
          <a:bodyPr>
            <a:normAutofit fontScale="90000"/>
          </a:bodyPr>
          <a:lstStyle/>
          <a:p>
            <a:r>
              <a:rPr lang="en-GB" dirty="0" smtClean="0"/>
              <a:t>And the similarity continues into the chip</a:t>
            </a:r>
            <a:endParaRPr lang="en-GB" dirty="0"/>
          </a:p>
        </p:txBody>
      </p:sp>
      <p:sp>
        <p:nvSpPr>
          <p:cNvPr id="3" name="Content Placeholder 2">
            <a:extLst>
              <a:ext uri="{FF2B5EF4-FFF2-40B4-BE49-F238E27FC236}">
                <a16:creationId xmlns:a16="http://schemas.microsoft.com/office/drawing/2014/main" id="{F7C0AD91-C188-4E71-B173-4CBA0AF9E974}"/>
              </a:ext>
            </a:extLst>
          </p:cNvPr>
          <p:cNvSpPr>
            <a:spLocks noGrp="1"/>
          </p:cNvSpPr>
          <p:nvPr>
            <p:ph idx="1"/>
          </p:nvPr>
        </p:nvSpPr>
        <p:spPr>
          <a:xfrm>
            <a:off x="1676399" y="3651250"/>
            <a:ext cx="8176986" cy="8240204"/>
          </a:xfrm>
        </p:spPr>
        <p:txBody>
          <a:bodyPr>
            <a:noAutofit/>
          </a:bodyPr>
          <a:lstStyle/>
          <a:p>
            <a:pPr>
              <a:lnSpc>
                <a:spcPct val="150000"/>
              </a:lnSpc>
            </a:pPr>
            <a:r>
              <a:rPr lang="en-GB" sz="4000" dirty="0" smtClean="0"/>
              <a:t>Can separate the </a:t>
            </a:r>
            <a:r>
              <a:rPr lang="en-GB" sz="4000" dirty="0"/>
              <a:t>payload from the </a:t>
            </a:r>
            <a:r>
              <a:rPr lang="en-GB" sz="4000" dirty="0" smtClean="0"/>
              <a:t>infrastructure by standardizing </a:t>
            </a:r>
            <a:r>
              <a:rPr lang="en-GB" sz="4000" dirty="0"/>
              <a:t>the </a:t>
            </a:r>
            <a:r>
              <a:rPr lang="en-GB" sz="4000" dirty="0" smtClean="0"/>
              <a:t>interfaces</a:t>
            </a:r>
          </a:p>
          <a:p>
            <a:pPr lvl="1">
              <a:lnSpc>
                <a:spcPct val="150000"/>
              </a:lnSpc>
            </a:pPr>
            <a:r>
              <a:rPr lang="en-GB" sz="3600" dirty="0"/>
              <a:t>A Firmware operating system</a:t>
            </a:r>
            <a:r>
              <a:rPr lang="en-GB" sz="3600" dirty="0" smtClean="0"/>
              <a:t>!</a:t>
            </a:r>
            <a:endParaRPr lang="en-GB" sz="3600" dirty="0"/>
          </a:p>
          <a:p>
            <a:pPr>
              <a:lnSpc>
                <a:spcPct val="150000"/>
              </a:lnSpc>
            </a:pPr>
            <a:r>
              <a:rPr lang="en-GB" sz="4000" dirty="0" smtClean="0"/>
              <a:t>Requires </a:t>
            </a:r>
            <a:r>
              <a:rPr lang="en-GB" sz="4000" dirty="0"/>
              <a:t>a build-tool to allow anyone to build their design in “unfamiliar hardware</a:t>
            </a:r>
            <a:r>
              <a:rPr lang="en-GB" sz="4000" dirty="0" smtClean="0"/>
              <a:t>”</a:t>
            </a:r>
            <a:endParaRPr lang="en-GB" sz="4000" dirty="0"/>
          </a:p>
        </p:txBody>
      </p:sp>
      <p:grpSp>
        <p:nvGrpSpPr>
          <p:cNvPr id="10" name="Group 9">
            <a:extLst>
              <a:ext uri="{FF2B5EF4-FFF2-40B4-BE49-F238E27FC236}">
                <a16:creationId xmlns:a16="http://schemas.microsoft.com/office/drawing/2014/main" id="{1EE72351-3D3B-4D1E-9898-32393CD9C020}"/>
              </a:ext>
            </a:extLst>
          </p:cNvPr>
          <p:cNvGrpSpPr/>
          <p:nvPr/>
        </p:nvGrpSpPr>
        <p:grpSpPr>
          <a:xfrm>
            <a:off x="9853385" y="3124202"/>
            <a:ext cx="14173200" cy="10248900"/>
            <a:chOff x="4267200" y="1562101"/>
            <a:chExt cx="7086600" cy="5124450"/>
          </a:xfrm>
        </p:grpSpPr>
        <p:sp>
          <p:nvSpPr>
            <p:cNvPr id="4" name="Rectangle 3">
              <a:extLst>
                <a:ext uri="{FF2B5EF4-FFF2-40B4-BE49-F238E27FC236}">
                  <a16:creationId xmlns:a16="http://schemas.microsoft.com/office/drawing/2014/main" id="{22CF45D5-3268-4E4A-9E3B-CAAFE90A916A}"/>
                </a:ext>
              </a:extLst>
            </p:cNvPr>
            <p:cNvSpPr/>
            <p:nvPr/>
          </p:nvSpPr>
          <p:spPr>
            <a:xfrm>
              <a:off x="4267200" y="1562101"/>
              <a:ext cx="7086600" cy="51244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600"/>
            </a:p>
          </p:txBody>
        </p:sp>
        <p:sp>
          <p:nvSpPr>
            <p:cNvPr id="5" name="Rectangle 4">
              <a:extLst>
                <a:ext uri="{FF2B5EF4-FFF2-40B4-BE49-F238E27FC236}">
                  <a16:creationId xmlns:a16="http://schemas.microsoft.com/office/drawing/2014/main" id="{214FF69F-39F9-479E-8913-46FAEE0A97E4}"/>
                </a:ext>
              </a:extLst>
            </p:cNvPr>
            <p:cNvSpPr/>
            <p:nvPr/>
          </p:nvSpPr>
          <p:spPr>
            <a:xfrm rot="16200000">
              <a:off x="3642303" y="5001601"/>
              <a:ext cx="2321358" cy="75247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GB" sz="7200" dirty="0"/>
                <a:t>DAQ</a:t>
              </a:r>
            </a:p>
          </p:txBody>
        </p:sp>
        <p:sp>
          <p:nvSpPr>
            <p:cNvPr id="6" name="Rectangle 5">
              <a:extLst>
                <a:ext uri="{FF2B5EF4-FFF2-40B4-BE49-F238E27FC236}">
                  <a16:creationId xmlns:a16="http://schemas.microsoft.com/office/drawing/2014/main" id="{5B947545-7187-4BA7-83CB-5DD0C6213963}"/>
                </a:ext>
              </a:extLst>
            </p:cNvPr>
            <p:cNvSpPr/>
            <p:nvPr/>
          </p:nvSpPr>
          <p:spPr>
            <a:xfrm rot="16200000">
              <a:off x="3644685" y="2494579"/>
              <a:ext cx="2321358" cy="75247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7200" dirty="0"/>
                <a:t>Control</a:t>
              </a:r>
            </a:p>
          </p:txBody>
        </p:sp>
        <p:sp>
          <p:nvSpPr>
            <p:cNvPr id="7" name="Rectangle 6">
              <a:extLst>
                <a:ext uri="{FF2B5EF4-FFF2-40B4-BE49-F238E27FC236}">
                  <a16:creationId xmlns:a16="http://schemas.microsoft.com/office/drawing/2014/main" id="{EDF50D46-89D1-451E-BFB9-F5BD158678E3}"/>
                </a:ext>
              </a:extLst>
            </p:cNvPr>
            <p:cNvSpPr/>
            <p:nvPr/>
          </p:nvSpPr>
          <p:spPr>
            <a:xfrm>
              <a:off x="5338764" y="1710136"/>
              <a:ext cx="5857872" cy="57461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7200" dirty="0"/>
                <a:t>SerDes &amp; Buffers</a:t>
              </a:r>
            </a:p>
          </p:txBody>
        </p:sp>
        <p:sp>
          <p:nvSpPr>
            <p:cNvPr id="8" name="Rectangle 7">
              <a:extLst>
                <a:ext uri="{FF2B5EF4-FFF2-40B4-BE49-F238E27FC236}">
                  <a16:creationId xmlns:a16="http://schemas.microsoft.com/office/drawing/2014/main" id="{CE39A48D-BD8B-482E-AC00-8C8BFA5813EC}"/>
                </a:ext>
              </a:extLst>
            </p:cNvPr>
            <p:cNvSpPr/>
            <p:nvPr/>
          </p:nvSpPr>
          <p:spPr>
            <a:xfrm rot="10800000">
              <a:off x="5338764" y="5963896"/>
              <a:ext cx="5857872" cy="57461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7200" dirty="0"/>
                <a:t>SerDes &amp; Buffers</a:t>
              </a:r>
            </a:p>
          </p:txBody>
        </p:sp>
        <p:sp>
          <p:nvSpPr>
            <p:cNvPr id="9" name="Rectangle 8">
              <a:extLst>
                <a:ext uri="{FF2B5EF4-FFF2-40B4-BE49-F238E27FC236}">
                  <a16:creationId xmlns:a16="http://schemas.microsoft.com/office/drawing/2014/main" id="{54BB33BC-5822-4EFA-9099-805B0827B749}"/>
                </a:ext>
              </a:extLst>
            </p:cNvPr>
            <p:cNvSpPr/>
            <p:nvPr/>
          </p:nvSpPr>
          <p:spPr>
            <a:xfrm>
              <a:off x="5338764" y="2432790"/>
              <a:ext cx="5857872" cy="338307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7200" dirty="0"/>
                <a:t>Payload</a:t>
              </a:r>
            </a:p>
          </p:txBody>
        </p:sp>
      </p:grpSp>
    </p:spTree>
    <p:extLst>
      <p:ext uri="{BB962C8B-B14F-4D97-AF65-F5344CB8AC3E}">
        <p14:creationId xmlns:p14="http://schemas.microsoft.com/office/powerpoint/2010/main" val="1259513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Reminder"/>
          <p:cNvSpPr txBox="1">
            <a:spLocks noGrp="1"/>
          </p:cNvSpPr>
          <p:nvPr>
            <p:ph type="title"/>
          </p:nvPr>
        </p:nvSpPr>
        <p:spPr>
          <a:prstGeom prst="rect">
            <a:avLst/>
          </a:prstGeom>
        </p:spPr>
        <p:txBody>
          <a:bodyPr/>
          <a:lstStyle/>
          <a:p>
            <a:r>
              <a:rPr lang="en-GB" dirty="0" smtClean="0"/>
              <a:t>Science: The basics</a:t>
            </a:r>
            <a:endParaRPr dirty="0"/>
          </a:p>
        </p:txBody>
      </p:sp>
      <p:sp>
        <p:nvSpPr>
          <p:cNvPr id="263" name="Trigger basic requirements…"/>
          <p:cNvSpPr txBox="1">
            <a:spLocks noGrp="1"/>
          </p:cNvSpPr>
          <p:nvPr>
            <p:ph idx="1"/>
          </p:nvPr>
        </p:nvSpPr>
        <p:spPr>
          <a:xfrm>
            <a:off x="1371600" y="4389120"/>
            <a:ext cx="14580974" cy="7757571"/>
          </a:xfrm>
          <a:prstGeom prst="rect">
            <a:avLst/>
          </a:prstGeom>
          <a:noFill/>
        </p:spPr>
        <p:txBody>
          <a:bodyPr>
            <a:noAutofit/>
          </a:bodyPr>
          <a:lstStyle/>
          <a:p>
            <a:pPr>
              <a:lnSpc>
                <a:spcPct val="150000"/>
              </a:lnSpc>
            </a:pPr>
            <a:r>
              <a:rPr lang="en-GB" sz="4000" dirty="0" smtClean="0"/>
              <a:t>Science is the art of knowing what to record, and when</a:t>
            </a:r>
          </a:p>
          <a:p>
            <a:pPr>
              <a:lnSpc>
                <a:spcPct val="150000"/>
              </a:lnSpc>
            </a:pPr>
            <a:r>
              <a:rPr lang="en-GB" sz="4000" dirty="0" smtClean="0"/>
              <a:t>With CMS &amp; ATLAS in “discovery mode”, we care about the Higgs Boson or rarer</a:t>
            </a:r>
          </a:p>
          <a:p>
            <a:pPr lvl="1">
              <a:lnSpc>
                <a:spcPct val="150000"/>
              </a:lnSpc>
            </a:pPr>
            <a:r>
              <a:rPr lang="en-GB" sz="3600" kern="0" dirty="0"/>
              <a:t>Higgs Boson production is ten orders of magnitude below the total interaction rate</a:t>
            </a:r>
          </a:p>
          <a:p>
            <a:pPr lvl="1">
              <a:lnSpc>
                <a:spcPct val="150000"/>
              </a:lnSpc>
              <a:spcBef>
                <a:spcPts val="0"/>
              </a:spcBef>
            </a:pPr>
            <a:r>
              <a:rPr lang="en-GB" sz="3600" kern="0" dirty="0" smtClean="0"/>
              <a:t>That </a:t>
            </a:r>
            <a:r>
              <a:rPr lang="en-GB" sz="3600" kern="0" dirty="0"/>
              <a:t>is a needle in a haystack the same mass as the</a:t>
            </a:r>
            <a:br>
              <a:rPr lang="en-GB" sz="3600" kern="0" dirty="0"/>
            </a:br>
            <a:r>
              <a:rPr lang="en-GB" sz="3600" kern="0" dirty="0"/>
              <a:t>Empire State </a:t>
            </a:r>
            <a:r>
              <a:rPr lang="en-GB" sz="3600" kern="0" dirty="0" smtClean="0"/>
              <a:t>Building</a:t>
            </a:r>
          </a:p>
          <a:p>
            <a:pPr>
              <a:lnSpc>
                <a:spcPct val="150000"/>
              </a:lnSpc>
              <a:spcBef>
                <a:spcPts val="0"/>
              </a:spcBef>
            </a:pPr>
            <a:r>
              <a:rPr lang="en-GB" sz="4000" kern="0" dirty="0" smtClean="0"/>
              <a:t>And we want statistics, a lot of statistics</a:t>
            </a:r>
          </a:p>
        </p:txBody>
      </p:sp>
      <p:sp>
        <p:nvSpPr>
          <p:cNvPr id="7" name="Rectangle 6"/>
          <p:cNvSpPr/>
          <p:nvPr/>
        </p:nvSpPr>
        <p:spPr>
          <a:xfrm>
            <a:off x="15952574" y="4136571"/>
            <a:ext cx="8291414" cy="957942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Content Placeholder 6"/>
          <p:cNvPicPr>
            <a:picLocks noChangeAspect="1"/>
          </p:cNvPicPr>
          <p:nvPr/>
        </p:nvPicPr>
        <p:blipFill rotWithShape="1">
          <a:blip r:embed="rId2" cstate="print">
            <a:extLst>
              <a:ext uri="{28A0092B-C50C-407E-A947-70E740481C1C}">
                <a14:useLocalDpi xmlns:a14="http://schemas.microsoft.com/office/drawing/2010/main" val="0"/>
              </a:ext>
            </a:extLst>
          </a:blip>
          <a:srcRect l="6166" t="9190" r="898"/>
          <a:stretch/>
        </p:blipFill>
        <p:spPr>
          <a:xfrm>
            <a:off x="15952574" y="4452589"/>
            <a:ext cx="8291414" cy="9263411"/>
          </a:xfrm>
          <a:prstGeom prst="rect">
            <a:avLst/>
          </a:prstGeom>
        </p:spPr>
      </p:pic>
      <p:grpSp>
        <p:nvGrpSpPr>
          <p:cNvPr id="11" name="Group 10"/>
          <p:cNvGrpSpPr/>
          <p:nvPr/>
        </p:nvGrpSpPr>
        <p:grpSpPr>
          <a:xfrm>
            <a:off x="21018857" y="4941237"/>
            <a:ext cx="1939062" cy="5572976"/>
            <a:chOff x="16947310" y="4941237"/>
            <a:chExt cx="5803833" cy="5572976"/>
          </a:xfrm>
        </p:grpSpPr>
        <p:cxnSp>
          <p:nvCxnSpPr>
            <p:cNvPr id="3" name="Straight Connector 2"/>
            <p:cNvCxnSpPr/>
            <p:nvPr/>
          </p:nvCxnSpPr>
          <p:spPr>
            <a:xfrm flipH="1">
              <a:off x="16947310" y="4941237"/>
              <a:ext cx="5803833" cy="0"/>
            </a:xfrm>
            <a:prstGeom prst="line">
              <a:avLst/>
            </a:prstGeom>
            <a:ln w="76200"/>
          </p:spPr>
          <p:style>
            <a:lnRef idx="1">
              <a:schemeClr val="accent2"/>
            </a:lnRef>
            <a:fillRef idx="0">
              <a:schemeClr val="accent2"/>
            </a:fillRef>
            <a:effectRef idx="0">
              <a:schemeClr val="accent2"/>
            </a:effectRef>
            <a:fontRef idx="minor">
              <a:schemeClr val="tx1"/>
            </a:fontRef>
          </p:style>
        </p:cxnSp>
        <p:cxnSp>
          <p:nvCxnSpPr>
            <p:cNvPr id="8" name="Straight Connector 7"/>
            <p:cNvCxnSpPr/>
            <p:nvPr/>
          </p:nvCxnSpPr>
          <p:spPr>
            <a:xfrm flipH="1">
              <a:off x="16947310" y="10514213"/>
              <a:ext cx="5803833" cy="0"/>
            </a:xfrm>
            <a:prstGeom prst="line">
              <a:avLst/>
            </a:prstGeom>
            <a:ln w="76200"/>
          </p:spPr>
          <p:style>
            <a:lnRef idx="1">
              <a:schemeClr val="accent2"/>
            </a:lnRef>
            <a:fillRef idx="0">
              <a:schemeClr val="accent2"/>
            </a:fillRef>
            <a:effectRef idx="0">
              <a:schemeClr val="accent2"/>
            </a:effectRef>
            <a:fontRef idx="minor">
              <a:schemeClr val="tx1"/>
            </a:fontRef>
          </p:style>
        </p:cxnSp>
      </p:grpSp>
      <p:sp>
        <p:nvSpPr>
          <p:cNvPr id="10" name="Left-Right Arrow 9"/>
          <p:cNvSpPr/>
          <p:nvPr/>
        </p:nvSpPr>
        <p:spPr>
          <a:xfrm rot="16200000">
            <a:off x="19201900" y="6758195"/>
            <a:ext cx="5572975" cy="1939060"/>
          </a:xfrm>
          <a:prstGeom prst="lef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2800" dirty="0" smtClean="0"/>
              <a:t>Ten orders of magnitude</a:t>
            </a:r>
            <a:endParaRPr lang="en-GB" sz="2800" dirty="0"/>
          </a:p>
        </p:txBody>
      </p:sp>
    </p:spTree>
    <p:extLst>
      <p:ext uri="{BB962C8B-B14F-4D97-AF65-F5344CB8AC3E}">
        <p14:creationId xmlns:p14="http://schemas.microsoft.com/office/powerpoint/2010/main" val="3409331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52305-7E06-4176-87E2-69E3F9C58D9C}"/>
              </a:ext>
            </a:extLst>
          </p:cNvPr>
          <p:cNvSpPr>
            <a:spLocks noGrp="1"/>
          </p:cNvSpPr>
          <p:nvPr>
            <p:ph type="title"/>
          </p:nvPr>
        </p:nvSpPr>
        <p:spPr>
          <a:xfrm>
            <a:off x="2039257" y="1354083"/>
            <a:ext cx="21031200" cy="1403462"/>
          </a:xfrm>
        </p:spPr>
        <p:txBody>
          <a:bodyPr>
            <a:normAutofit fontScale="90000"/>
          </a:bodyPr>
          <a:lstStyle/>
          <a:p>
            <a:r>
              <a:rPr lang="en-GB" dirty="0" smtClean="0"/>
              <a:t>And the similarity continues into the chip</a:t>
            </a:r>
            <a:endParaRPr lang="en-GB" dirty="0"/>
          </a:p>
        </p:txBody>
      </p:sp>
      <p:sp>
        <p:nvSpPr>
          <p:cNvPr id="3" name="Content Placeholder 2">
            <a:extLst>
              <a:ext uri="{FF2B5EF4-FFF2-40B4-BE49-F238E27FC236}">
                <a16:creationId xmlns:a16="http://schemas.microsoft.com/office/drawing/2014/main" id="{F7C0AD91-C188-4E71-B173-4CBA0AF9E974}"/>
              </a:ext>
            </a:extLst>
          </p:cNvPr>
          <p:cNvSpPr>
            <a:spLocks noGrp="1"/>
          </p:cNvSpPr>
          <p:nvPr>
            <p:ph idx="1"/>
          </p:nvPr>
        </p:nvSpPr>
        <p:spPr>
          <a:xfrm>
            <a:off x="1676399" y="3651249"/>
            <a:ext cx="8176986" cy="9005207"/>
          </a:xfrm>
        </p:spPr>
        <p:txBody>
          <a:bodyPr>
            <a:noAutofit/>
          </a:bodyPr>
          <a:lstStyle/>
          <a:p>
            <a:pPr>
              <a:lnSpc>
                <a:spcPct val="150000"/>
              </a:lnSpc>
            </a:pPr>
            <a:r>
              <a:rPr lang="en-GB" sz="4000" dirty="0" smtClean="0"/>
              <a:t>Can separate the </a:t>
            </a:r>
            <a:r>
              <a:rPr lang="en-GB" sz="4000" dirty="0"/>
              <a:t>payload from the </a:t>
            </a:r>
            <a:r>
              <a:rPr lang="en-GB" sz="4000" dirty="0" smtClean="0"/>
              <a:t>infrastructure by standardizing </a:t>
            </a:r>
            <a:r>
              <a:rPr lang="en-GB" sz="4000" dirty="0"/>
              <a:t>the </a:t>
            </a:r>
            <a:r>
              <a:rPr lang="en-GB" sz="4000" dirty="0" smtClean="0"/>
              <a:t>interfaces</a:t>
            </a:r>
          </a:p>
          <a:p>
            <a:pPr lvl="1">
              <a:lnSpc>
                <a:spcPct val="150000"/>
              </a:lnSpc>
            </a:pPr>
            <a:r>
              <a:rPr lang="en-GB" sz="3600" dirty="0"/>
              <a:t>A Firmware operating system</a:t>
            </a:r>
            <a:r>
              <a:rPr lang="en-GB" sz="3600" dirty="0" smtClean="0"/>
              <a:t>!</a:t>
            </a:r>
            <a:endParaRPr lang="en-GB" sz="3600" dirty="0"/>
          </a:p>
          <a:p>
            <a:pPr>
              <a:lnSpc>
                <a:spcPct val="150000"/>
              </a:lnSpc>
            </a:pPr>
            <a:r>
              <a:rPr lang="en-GB" sz="4000" dirty="0" smtClean="0"/>
              <a:t>Requires </a:t>
            </a:r>
            <a:r>
              <a:rPr lang="en-GB" sz="4000" dirty="0"/>
              <a:t>a build-tool to allow anyone to build their design in “unfamiliar hardware”</a:t>
            </a:r>
          </a:p>
          <a:p>
            <a:pPr>
              <a:lnSpc>
                <a:spcPct val="150000"/>
              </a:lnSpc>
            </a:pPr>
            <a:r>
              <a:rPr lang="en-GB" sz="4000" dirty="0" smtClean="0"/>
              <a:t>User free to focus on the algorithms</a:t>
            </a:r>
            <a:endParaRPr lang="en-GB" sz="4000" dirty="0"/>
          </a:p>
        </p:txBody>
      </p:sp>
      <p:grpSp>
        <p:nvGrpSpPr>
          <p:cNvPr id="11" name="Group 10">
            <a:extLst>
              <a:ext uri="{FF2B5EF4-FFF2-40B4-BE49-F238E27FC236}">
                <a16:creationId xmlns:a16="http://schemas.microsoft.com/office/drawing/2014/main" id="{6C8D2E1B-C093-4141-ABE3-83ED29FF2ED3}"/>
              </a:ext>
            </a:extLst>
          </p:cNvPr>
          <p:cNvGrpSpPr/>
          <p:nvPr/>
        </p:nvGrpSpPr>
        <p:grpSpPr>
          <a:xfrm>
            <a:off x="9853385" y="3928352"/>
            <a:ext cx="14220337" cy="8508463"/>
            <a:chOff x="11245011" y="3834668"/>
            <a:chExt cx="13086534" cy="7830074"/>
          </a:xfrm>
        </p:grpSpPr>
        <p:pic>
          <p:nvPicPr>
            <p:cNvPr id="12" name="Picture 11">
              <a:extLst>
                <a:ext uri="{FF2B5EF4-FFF2-40B4-BE49-F238E27FC236}">
                  <a16:creationId xmlns:a16="http://schemas.microsoft.com/office/drawing/2014/main" id="{F184C346-B806-46D9-88B7-C98FE9C783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3873241" y="1206438"/>
              <a:ext cx="7830074" cy="13086533"/>
            </a:xfrm>
            <a:prstGeom prst="rect">
              <a:avLst/>
            </a:prstGeom>
          </p:spPr>
        </p:pic>
        <p:sp>
          <p:nvSpPr>
            <p:cNvPr id="13" name="TextBox 12">
              <a:extLst>
                <a:ext uri="{FF2B5EF4-FFF2-40B4-BE49-F238E27FC236}">
                  <a16:creationId xmlns:a16="http://schemas.microsoft.com/office/drawing/2014/main" id="{BCA298CC-F781-46EC-A0FC-D498175A6EA8}"/>
                </a:ext>
              </a:extLst>
            </p:cNvPr>
            <p:cNvSpPr txBox="1"/>
            <p:nvPr/>
          </p:nvSpPr>
          <p:spPr>
            <a:xfrm rot="16200000">
              <a:off x="9900094" y="5302486"/>
              <a:ext cx="4061603" cy="1221124"/>
            </a:xfrm>
            <a:prstGeom prst="rect">
              <a:avLst/>
            </a:prstGeom>
            <a:solidFill>
              <a:srgbClr val="FF0000">
                <a:alpha val="60000"/>
              </a:srgbClr>
            </a:solidFill>
            <a:ln w="38100">
              <a:solidFill>
                <a:srgbClr val="FF0000"/>
              </a:solidFill>
            </a:ln>
          </p:spPr>
          <p:txBody>
            <a:bodyPr wrap="square" lIns="91421" tIns="45711" rIns="91421" bIns="45711" rtlCol="0" anchor="ctr">
              <a:noAutofit/>
            </a:bodyPr>
            <a:lstStyle/>
            <a:p>
              <a:pPr algn="ctr"/>
              <a:r>
                <a:rPr lang="en-US" sz="2800" dirty="0">
                  <a:solidFill>
                    <a:srgbClr val="FFFF00"/>
                  </a:solidFill>
                  <a:latin typeface="+mn-lt"/>
                </a:rPr>
                <a:t>Communication</a:t>
              </a:r>
            </a:p>
          </p:txBody>
        </p:sp>
        <p:sp>
          <p:nvSpPr>
            <p:cNvPr id="14" name="TextBox 13">
              <a:extLst>
                <a:ext uri="{FF2B5EF4-FFF2-40B4-BE49-F238E27FC236}">
                  <a16:creationId xmlns:a16="http://schemas.microsoft.com/office/drawing/2014/main" id="{75F72425-60CC-4B0A-8610-6CA7D6E5D192}"/>
                </a:ext>
              </a:extLst>
            </p:cNvPr>
            <p:cNvSpPr txBox="1"/>
            <p:nvPr/>
          </p:nvSpPr>
          <p:spPr>
            <a:xfrm rot="16200000">
              <a:off x="10097473" y="9166710"/>
              <a:ext cx="3657599" cy="1211880"/>
            </a:xfrm>
            <a:prstGeom prst="rect">
              <a:avLst/>
            </a:prstGeom>
            <a:solidFill>
              <a:srgbClr val="FF0000">
                <a:alpha val="60000"/>
              </a:srgbClr>
            </a:solidFill>
            <a:ln w="38100">
              <a:solidFill>
                <a:srgbClr val="FF0000"/>
              </a:solidFill>
            </a:ln>
          </p:spPr>
          <p:txBody>
            <a:bodyPr wrap="square" lIns="91421" tIns="45711" rIns="91421" bIns="45711" rtlCol="0" anchor="ctr">
              <a:noAutofit/>
            </a:bodyPr>
            <a:lstStyle/>
            <a:p>
              <a:pPr algn="ctr"/>
              <a:r>
                <a:rPr lang="en-US" sz="2800" dirty="0">
                  <a:solidFill>
                    <a:srgbClr val="FFFF00"/>
                  </a:solidFill>
                  <a:latin typeface="+mn-lt"/>
                </a:rPr>
                <a:t>DAQ</a:t>
              </a:r>
            </a:p>
          </p:txBody>
        </p:sp>
        <p:sp>
          <p:nvSpPr>
            <p:cNvPr id="15" name="TextBox 14">
              <a:extLst>
                <a:ext uri="{FF2B5EF4-FFF2-40B4-BE49-F238E27FC236}">
                  <a16:creationId xmlns:a16="http://schemas.microsoft.com/office/drawing/2014/main" id="{A518717C-6485-445A-AE86-23D31DB5496B}"/>
                </a:ext>
              </a:extLst>
            </p:cNvPr>
            <p:cNvSpPr txBox="1"/>
            <p:nvPr/>
          </p:nvSpPr>
          <p:spPr>
            <a:xfrm>
              <a:off x="12532213" y="3882247"/>
              <a:ext cx="11799331" cy="956454"/>
            </a:xfrm>
            <a:prstGeom prst="rect">
              <a:avLst/>
            </a:prstGeom>
            <a:solidFill>
              <a:srgbClr val="FF0000">
                <a:alpha val="60000"/>
              </a:srgbClr>
            </a:solidFill>
            <a:ln w="38100">
              <a:solidFill>
                <a:srgbClr val="FF0000"/>
              </a:solidFill>
            </a:ln>
          </p:spPr>
          <p:txBody>
            <a:bodyPr wrap="square" lIns="91421" tIns="45711" rIns="91421" bIns="45711" rtlCol="0" anchor="ctr">
              <a:noAutofit/>
            </a:bodyPr>
            <a:lstStyle/>
            <a:p>
              <a:pPr algn="ctr"/>
              <a:r>
                <a:rPr lang="en-US" sz="2400" dirty="0" err="1" smtClean="0">
                  <a:solidFill>
                    <a:srgbClr val="FFFF00"/>
                  </a:solidFill>
                  <a:latin typeface="+mn-lt"/>
                </a:rPr>
                <a:t>SerDes</a:t>
              </a:r>
              <a:r>
                <a:rPr lang="en-US" sz="2400" dirty="0" smtClean="0">
                  <a:solidFill>
                    <a:srgbClr val="FFFF00"/>
                  </a:solidFill>
                  <a:latin typeface="+mn-lt"/>
                </a:rPr>
                <a:t> </a:t>
              </a:r>
              <a:r>
                <a:rPr lang="en-US" sz="2400" dirty="0">
                  <a:solidFill>
                    <a:srgbClr val="FFFF00"/>
                  </a:solidFill>
                  <a:latin typeface="+mn-lt"/>
                </a:rPr>
                <a:t>and DAQ buffers</a:t>
              </a:r>
            </a:p>
          </p:txBody>
        </p:sp>
        <p:sp>
          <p:nvSpPr>
            <p:cNvPr id="16" name="TextBox 15">
              <a:extLst>
                <a:ext uri="{FF2B5EF4-FFF2-40B4-BE49-F238E27FC236}">
                  <a16:creationId xmlns:a16="http://schemas.microsoft.com/office/drawing/2014/main" id="{B0BB1797-041D-4F0D-AE78-3CCCA6452B31}"/>
                </a:ext>
              </a:extLst>
            </p:cNvPr>
            <p:cNvSpPr txBox="1"/>
            <p:nvPr/>
          </p:nvSpPr>
          <p:spPr>
            <a:xfrm>
              <a:off x="12639478" y="6231009"/>
              <a:ext cx="11584801" cy="2646878"/>
            </a:xfrm>
            <a:prstGeom prst="rect">
              <a:avLst/>
            </a:prstGeom>
            <a:noFill/>
          </p:spPr>
          <p:txBody>
            <a:bodyPr wrap="square" rtlCol="0">
              <a:spAutoFit/>
            </a:bodyPr>
            <a:lstStyle/>
            <a:p>
              <a:pPr algn="ctr"/>
              <a:r>
                <a:rPr lang="en-GB" sz="16600" dirty="0" smtClean="0">
                  <a:solidFill>
                    <a:schemeClr val="bg1"/>
                  </a:solidFill>
                  <a:latin typeface="+mn-lt"/>
                </a:rPr>
                <a:t>Algorithms</a:t>
              </a:r>
              <a:endParaRPr lang="en-GB" sz="16600" dirty="0">
                <a:solidFill>
                  <a:schemeClr val="bg1"/>
                </a:solidFill>
                <a:latin typeface="+mn-lt"/>
              </a:endParaRPr>
            </a:p>
          </p:txBody>
        </p:sp>
        <p:sp>
          <p:nvSpPr>
            <p:cNvPr id="17" name="TextBox 16">
              <a:extLst>
                <a:ext uri="{FF2B5EF4-FFF2-40B4-BE49-F238E27FC236}">
                  <a16:creationId xmlns:a16="http://schemas.microsoft.com/office/drawing/2014/main" id="{BF38BBDE-B686-4856-AB96-3ACD6706C74A}"/>
                </a:ext>
              </a:extLst>
            </p:cNvPr>
            <p:cNvSpPr txBox="1"/>
            <p:nvPr/>
          </p:nvSpPr>
          <p:spPr>
            <a:xfrm rot="10800000">
              <a:off x="12532213" y="10644996"/>
              <a:ext cx="11799332" cy="956454"/>
            </a:xfrm>
            <a:prstGeom prst="rect">
              <a:avLst/>
            </a:prstGeom>
            <a:solidFill>
              <a:srgbClr val="FF0000">
                <a:alpha val="60000"/>
              </a:srgbClr>
            </a:solidFill>
            <a:ln w="38100">
              <a:solidFill>
                <a:srgbClr val="FF0000"/>
              </a:solidFill>
            </a:ln>
          </p:spPr>
          <p:txBody>
            <a:bodyPr wrap="square" lIns="91421" tIns="45711" rIns="91421" bIns="45711" rtlCol="0" anchor="ctr">
              <a:noAutofit/>
            </a:bodyPr>
            <a:lstStyle/>
            <a:p>
              <a:pPr algn="ctr"/>
              <a:r>
                <a:rPr lang="en-US" sz="2400" dirty="0" err="1" smtClean="0">
                  <a:solidFill>
                    <a:srgbClr val="FFFF00"/>
                  </a:solidFill>
                  <a:latin typeface="+mn-lt"/>
                </a:rPr>
                <a:t>SerDes</a:t>
              </a:r>
              <a:r>
                <a:rPr lang="en-US" sz="2400" dirty="0" smtClean="0">
                  <a:solidFill>
                    <a:srgbClr val="FFFF00"/>
                  </a:solidFill>
                  <a:latin typeface="+mn-lt"/>
                </a:rPr>
                <a:t> </a:t>
              </a:r>
              <a:r>
                <a:rPr lang="en-US" sz="2400" dirty="0">
                  <a:solidFill>
                    <a:srgbClr val="FFFF00"/>
                  </a:solidFill>
                  <a:latin typeface="+mn-lt"/>
                </a:rPr>
                <a:t>and DAQ buffers</a:t>
              </a:r>
            </a:p>
          </p:txBody>
        </p:sp>
      </p:grpSp>
    </p:spTree>
    <p:extLst>
      <p:ext uri="{BB962C8B-B14F-4D97-AF65-F5344CB8AC3E}">
        <p14:creationId xmlns:p14="http://schemas.microsoft.com/office/powerpoint/2010/main" val="36141499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2015 upgrade: Conclusion</a:t>
            </a:r>
            <a:endParaRPr lang="en-GB" dirty="0"/>
          </a:p>
        </p:txBody>
      </p:sp>
      <p:sp>
        <p:nvSpPr>
          <p:cNvPr id="3" name="Content Placeholder 2"/>
          <p:cNvSpPr>
            <a:spLocks noGrp="1"/>
          </p:cNvSpPr>
          <p:nvPr>
            <p:ph idx="1"/>
          </p:nvPr>
        </p:nvSpPr>
        <p:spPr/>
        <p:txBody>
          <a:bodyPr>
            <a:normAutofit/>
          </a:bodyPr>
          <a:lstStyle/>
          <a:p>
            <a:pPr>
              <a:lnSpc>
                <a:spcPct val="150000"/>
              </a:lnSpc>
            </a:pPr>
            <a:r>
              <a:rPr lang="en-GB" sz="4000" dirty="0" smtClean="0"/>
              <a:t>The UK-originated concepts of</a:t>
            </a:r>
          </a:p>
          <a:p>
            <a:pPr lvl="1">
              <a:lnSpc>
                <a:spcPct val="150000"/>
              </a:lnSpc>
            </a:pPr>
            <a:r>
              <a:rPr lang="en-GB" sz="3600" dirty="0" smtClean="0"/>
              <a:t>Time-multiplexing (&amp; fully stream-oriented trigger processing)</a:t>
            </a:r>
          </a:p>
          <a:p>
            <a:pPr lvl="1">
              <a:lnSpc>
                <a:spcPct val="150000"/>
              </a:lnSpc>
            </a:pPr>
            <a:r>
              <a:rPr lang="en-GB" sz="3600" dirty="0" smtClean="0"/>
              <a:t>Generic hardware</a:t>
            </a:r>
          </a:p>
          <a:p>
            <a:pPr lvl="1">
              <a:lnSpc>
                <a:spcPct val="150000"/>
              </a:lnSpc>
            </a:pPr>
            <a:r>
              <a:rPr lang="en-GB" sz="3600" dirty="0" smtClean="0"/>
              <a:t>The “firmware operating system” </a:t>
            </a:r>
          </a:p>
          <a:p>
            <a:pPr marL="449263" indent="0">
              <a:lnSpc>
                <a:spcPct val="150000"/>
              </a:lnSpc>
              <a:buNone/>
            </a:pPr>
            <a:r>
              <a:rPr lang="en-GB" sz="4000" dirty="0" smtClean="0"/>
              <a:t>Have all been shown to provide enormous benefit and have gained traction in the CMS collaboration</a:t>
            </a:r>
            <a:endParaRPr lang="en-GB" sz="4000" dirty="0"/>
          </a:p>
        </p:txBody>
      </p:sp>
    </p:spTree>
    <p:extLst>
      <p:ext uri="{BB962C8B-B14F-4D97-AF65-F5344CB8AC3E}">
        <p14:creationId xmlns:p14="http://schemas.microsoft.com/office/powerpoint/2010/main" val="13547606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0857" y="1528746"/>
            <a:ext cx="22141543" cy="2586056"/>
          </a:xfrm>
        </p:spPr>
        <p:txBody>
          <a:bodyPr/>
          <a:lstStyle/>
          <a:p>
            <a:r>
              <a:rPr lang="en-GB" dirty="0" smtClean="0"/>
              <a:t>Common X-ware: What Benefits?</a:t>
            </a:r>
            <a:endParaRPr lang="en-GB" dirty="0"/>
          </a:p>
        </p:txBody>
      </p:sp>
      <p:sp>
        <p:nvSpPr>
          <p:cNvPr id="3" name="Content Placeholder 2"/>
          <p:cNvSpPr>
            <a:spLocks noGrp="1"/>
          </p:cNvSpPr>
          <p:nvPr>
            <p:ph idx="1"/>
          </p:nvPr>
        </p:nvSpPr>
        <p:spPr>
          <a:xfrm>
            <a:off x="1421028" y="3862878"/>
            <a:ext cx="21640800" cy="9326879"/>
          </a:xfrm>
        </p:spPr>
        <p:txBody>
          <a:bodyPr>
            <a:noAutofit/>
          </a:bodyPr>
          <a:lstStyle/>
          <a:p>
            <a:pPr>
              <a:lnSpc>
                <a:spcPct val="150000"/>
              </a:lnSpc>
            </a:pPr>
            <a:r>
              <a:rPr lang="en-GB" sz="4000" dirty="0" smtClean="0"/>
              <a:t>Risk mitigated</a:t>
            </a:r>
          </a:p>
          <a:p>
            <a:pPr lvl="1">
              <a:lnSpc>
                <a:spcPct val="150000"/>
              </a:lnSpc>
            </a:pPr>
            <a:r>
              <a:rPr lang="en-GB" sz="3600" dirty="0"/>
              <a:t>More time/resources to </a:t>
            </a:r>
            <a:r>
              <a:rPr lang="en-GB" sz="3600" dirty="0" smtClean="0"/>
              <a:t>validate</a:t>
            </a:r>
          </a:p>
          <a:p>
            <a:pPr lvl="1">
              <a:lnSpc>
                <a:spcPct val="150000"/>
              </a:lnSpc>
            </a:pPr>
            <a:r>
              <a:rPr lang="en-GB" sz="3600" dirty="0" smtClean="0"/>
              <a:t>More </a:t>
            </a:r>
            <a:r>
              <a:rPr lang="en-GB" sz="3600" dirty="0"/>
              <a:t>users become </a:t>
            </a:r>
            <a:r>
              <a:rPr lang="en-GB" sz="3600" dirty="0" smtClean="0"/>
              <a:t>experts – fewer critical people</a:t>
            </a:r>
          </a:p>
          <a:p>
            <a:pPr>
              <a:lnSpc>
                <a:spcPct val="150000"/>
              </a:lnSpc>
            </a:pPr>
            <a:r>
              <a:rPr lang="en-GB" sz="4000" dirty="0" smtClean="0"/>
              <a:t>Maximal reuse of software &amp; firmware (</a:t>
            </a:r>
            <a:r>
              <a:rPr lang="en-GB" sz="4000" dirty="0"/>
              <a:t>Minimal reinvention of the </a:t>
            </a:r>
            <a:r>
              <a:rPr lang="en-GB" sz="4000" dirty="0" smtClean="0"/>
              <a:t>wheel)</a:t>
            </a:r>
          </a:p>
          <a:p>
            <a:pPr lvl="1">
              <a:lnSpc>
                <a:spcPct val="150000"/>
              </a:lnSpc>
            </a:pPr>
            <a:r>
              <a:rPr lang="en-GB" sz="3600" dirty="0" smtClean="0"/>
              <a:t>More cost-effective</a:t>
            </a:r>
          </a:p>
          <a:p>
            <a:pPr lvl="1">
              <a:lnSpc>
                <a:spcPct val="150000"/>
              </a:lnSpc>
            </a:pPr>
            <a:r>
              <a:rPr lang="en-GB" sz="3600" dirty="0" smtClean="0"/>
              <a:t>More time to spend on “physics” algorithms</a:t>
            </a:r>
          </a:p>
          <a:p>
            <a:pPr>
              <a:lnSpc>
                <a:spcPct val="150000"/>
              </a:lnSpc>
            </a:pPr>
            <a:r>
              <a:rPr lang="en-GB" sz="4000" dirty="0" smtClean="0"/>
              <a:t>Common hardware is cheaper</a:t>
            </a:r>
            <a:endParaRPr lang="en-GB" sz="4000" dirty="0"/>
          </a:p>
          <a:p>
            <a:pPr lvl="1">
              <a:lnSpc>
                <a:spcPct val="150000"/>
              </a:lnSpc>
            </a:pPr>
            <a:r>
              <a:rPr lang="en-GB" sz="3600" dirty="0"/>
              <a:t>Fewer production runs</a:t>
            </a:r>
          </a:p>
          <a:p>
            <a:pPr lvl="1">
              <a:lnSpc>
                <a:spcPct val="150000"/>
              </a:lnSpc>
            </a:pPr>
            <a:r>
              <a:rPr lang="en-GB" sz="3600" dirty="0"/>
              <a:t>Bulk buying (Bigger Pack – Better Value)</a:t>
            </a:r>
          </a:p>
          <a:p>
            <a:pPr>
              <a:lnSpc>
                <a:spcPct val="150000"/>
              </a:lnSpc>
            </a:pPr>
            <a:endParaRPr lang="en-GB" sz="4000" dirty="0" smtClean="0"/>
          </a:p>
          <a:p>
            <a:pPr lvl="1">
              <a:lnSpc>
                <a:spcPct val="150000"/>
              </a:lnSpc>
            </a:pPr>
            <a:endParaRPr lang="en-GB" sz="3600" dirty="0" smtClean="0"/>
          </a:p>
          <a:p>
            <a:pPr>
              <a:lnSpc>
                <a:spcPct val="150000"/>
              </a:lnSpc>
            </a:pPr>
            <a:endParaRPr lang="en-GB" sz="4000" dirty="0"/>
          </a:p>
        </p:txBody>
      </p:sp>
    </p:spTree>
    <p:extLst>
      <p:ext uri="{BB962C8B-B14F-4D97-AF65-F5344CB8AC3E}">
        <p14:creationId xmlns:p14="http://schemas.microsoft.com/office/powerpoint/2010/main" val="6927049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3"/>
          <p:cNvPicPr preferRelativeResize="0">
            <a:picLocks noChangeAspect="1" noChangeArrowheads="1"/>
          </p:cNvPicPr>
          <p:nvPr/>
        </p:nvPicPr>
        <p:blipFill rotWithShape="1">
          <a:blip r:embed="rId2" cstate="print">
            <a:extLst>
              <a:ext uri="{28A0092B-C50C-407E-A947-70E740481C1C}">
                <a14:useLocalDpi xmlns:a14="http://schemas.microsoft.com/office/drawing/2010/main" val="0"/>
              </a:ext>
            </a:extLst>
          </a:blip>
          <a:srcRect b="5179"/>
          <a:stretch/>
        </p:blipFill>
        <p:spPr bwMode="auto">
          <a:xfrm>
            <a:off x="4167762" y="3633109"/>
            <a:ext cx="16000852" cy="10097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Rectangle 11"/>
          <p:cNvSpPr>
            <a:spLocks noGrp="1" noChangeArrowheads="1"/>
          </p:cNvSpPr>
          <p:nvPr>
            <p:ph type="title"/>
          </p:nvPr>
        </p:nvSpPr>
        <p:spPr>
          <a:noFill/>
        </p:spPr>
        <p:txBody>
          <a:bodyPr/>
          <a:lstStyle/>
          <a:p>
            <a:pPr eaLnBrk="1" hangingPunct="1"/>
            <a:r>
              <a:rPr lang="en-GB" dirty="0" smtClean="0"/>
              <a:t>The CMS Detector after 2025</a:t>
            </a:r>
            <a:endParaRPr lang="en-US" dirty="0"/>
          </a:p>
        </p:txBody>
      </p:sp>
      <p:sp>
        <p:nvSpPr>
          <p:cNvPr id="15" name="TextBox 14"/>
          <p:cNvSpPr txBox="1"/>
          <p:nvPr/>
        </p:nvSpPr>
        <p:spPr>
          <a:xfrm>
            <a:off x="6865155" y="5366711"/>
            <a:ext cx="3889282" cy="1569660"/>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New pixel layers</a:t>
            </a:r>
          </a:p>
          <a:p>
            <a:pPr algn="ctr"/>
            <a:r>
              <a:rPr lang="en-GB" sz="3200" dirty="0">
                <a:solidFill>
                  <a:srgbClr val="FFFF00"/>
                </a:solidFill>
              </a:rPr>
              <a:t>Tracking included in trigger</a:t>
            </a:r>
          </a:p>
        </p:txBody>
      </p:sp>
      <p:sp>
        <p:nvSpPr>
          <p:cNvPr id="16" name="TextBox 15"/>
          <p:cNvSpPr txBox="1"/>
          <p:nvPr/>
        </p:nvSpPr>
        <p:spPr>
          <a:xfrm>
            <a:off x="12168188" y="3619190"/>
            <a:ext cx="4564104" cy="1077218"/>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Full granularity </a:t>
            </a:r>
            <a:r>
              <a:rPr lang="en-GB" sz="3200" dirty="0" err="1">
                <a:solidFill>
                  <a:srgbClr val="FFFF00"/>
                </a:solidFill>
              </a:rPr>
              <a:t>Ecal</a:t>
            </a:r>
            <a:r>
              <a:rPr lang="en-GB" sz="3200" dirty="0">
                <a:solidFill>
                  <a:srgbClr val="FFFF00"/>
                </a:solidFill>
              </a:rPr>
              <a:t> included in trigger </a:t>
            </a:r>
          </a:p>
        </p:txBody>
      </p:sp>
      <p:sp>
        <p:nvSpPr>
          <p:cNvPr id="17" name="TextBox 16"/>
          <p:cNvSpPr txBox="1"/>
          <p:nvPr/>
        </p:nvSpPr>
        <p:spPr>
          <a:xfrm>
            <a:off x="18865517" y="6423783"/>
            <a:ext cx="4684294" cy="2215991"/>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Complete replacement of endcap </a:t>
            </a:r>
            <a:r>
              <a:rPr lang="en-GB" sz="3200" dirty="0" err="1">
                <a:solidFill>
                  <a:srgbClr val="FFFF00"/>
                </a:solidFill>
              </a:rPr>
              <a:t>Ecal</a:t>
            </a:r>
            <a:r>
              <a:rPr lang="en-GB" sz="3200" dirty="0">
                <a:solidFill>
                  <a:srgbClr val="FFFF00"/>
                </a:solidFill>
              </a:rPr>
              <a:t> &amp; </a:t>
            </a:r>
            <a:r>
              <a:rPr lang="en-GB" sz="3200" dirty="0" err="1">
                <a:solidFill>
                  <a:srgbClr val="FFFF00"/>
                </a:solidFill>
              </a:rPr>
              <a:t>Hcal</a:t>
            </a:r>
            <a:endParaRPr lang="en-GB" sz="3200" dirty="0">
              <a:solidFill>
                <a:srgbClr val="FFFF00"/>
              </a:solidFill>
            </a:endParaRPr>
          </a:p>
          <a:p>
            <a:pPr algn="ctr">
              <a:spcBef>
                <a:spcPts val="1200"/>
              </a:spcBef>
            </a:pPr>
            <a:r>
              <a:rPr lang="en-GB" sz="3200" dirty="0">
                <a:solidFill>
                  <a:srgbClr val="FFFF00"/>
                </a:solidFill>
              </a:rPr>
              <a:t>30ps timing resolution</a:t>
            </a:r>
          </a:p>
        </p:txBody>
      </p:sp>
      <p:sp>
        <p:nvSpPr>
          <p:cNvPr id="20" name="TextBox 19">
            <a:extLst>
              <a:ext uri="{FF2B5EF4-FFF2-40B4-BE49-F238E27FC236}">
                <a16:creationId xmlns:a16="http://schemas.microsoft.com/office/drawing/2014/main" id="{932B1516-91E2-4E21-BBA5-FD06EBD5A2DD}"/>
              </a:ext>
            </a:extLst>
          </p:cNvPr>
          <p:cNvSpPr txBox="1"/>
          <p:nvPr/>
        </p:nvSpPr>
        <p:spPr>
          <a:xfrm>
            <a:off x="11279689" y="9782372"/>
            <a:ext cx="4684294" cy="1231106"/>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MIP timing layer</a:t>
            </a:r>
          </a:p>
          <a:p>
            <a:pPr algn="ctr">
              <a:spcBef>
                <a:spcPts val="1200"/>
              </a:spcBef>
            </a:pPr>
            <a:r>
              <a:rPr lang="en-GB" sz="3200" dirty="0">
                <a:solidFill>
                  <a:srgbClr val="FFFF00"/>
                </a:solidFill>
              </a:rPr>
              <a:t>30ps timing resolution</a:t>
            </a:r>
          </a:p>
        </p:txBody>
      </p:sp>
      <p:sp>
        <p:nvSpPr>
          <p:cNvPr id="9" name="TextBox 8">
            <a:extLst>
              <a:ext uri="{FF2B5EF4-FFF2-40B4-BE49-F238E27FC236}">
                <a16:creationId xmlns:a16="http://schemas.microsoft.com/office/drawing/2014/main" id="{CD965336-45BE-41FB-A2A6-F200C0AA90E7}"/>
              </a:ext>
            </a:extLst>
          </p:cNvPr>
          <p:cNvSpPr txBox="1"/>
          <p:nvPr/>
        </p:nvSpPr>
        <p:spPr>
          <a:xfrm>
            <a:off x="370543" y="5366710"/>
            <a:ext cx="4378878" cy="1077218"/>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New CSC electronics</a:t>
            </a:r>
          </a:p>
          <a:p>
            <a:pPr algn="ctr"/>
            <a:r>
              <a:rPr lang="en-GB" sz="3200" dirty="0">
                <a:solidFill>
                  <a:srgbClr val="FFFF00"/>
                </a:solidFill>
              </a:rPr>
              <a:t>New RPC/GEM layers</a:t>
            </a:r>
          </a:p>
        </p:txBody>
      </p:sp>
      <p:sp>
        <p:nvSpPr>
          <p:cNvPr id="10" name="TextBox 9">
            <a:extLst>
              <a:ext uri="{FF2B5EF4-FFF2-40B4-BE49-F238E27FC236}">
                <a16:creationId xmlns:a16="http://schemas.microsoft.com/office/drawing/2014/main" id="{538895D8-342B-45E9-911C-A470E4D9EEA4}"/>
              </a:ext>
            </a:extLst>
          </p:cNvPr>
          <p:cNvSpPr txBox="1"/>
          <p:nvPr/>
        </p:nvSpPr>
        <p:spPr>
          <a:xfrm>
            <a:off x="5381579" y="9362197"/>
            <a:ext cx="4684294" cy="1569660"/>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Replace HPD with </a:t>
            </a:r>
            <a:r>
              <a:rPr lang="en-GB" sz="3200" dirty="0" err="1">
                <a:solidFill>
                  <a:srgbClr val="FFFF00"/>
                </a:solidFill>
              </a:rPr>
              <a:t>SiPM</a:t>
            </a:r>
            <a:r>
              <a:rPr lang="en-GB" sz="3200" dirty="0">
                <a:solidFill>
                  <a:srgbClr val="FFFF00"/>
                </a:solidFill>
              </a:rPr>
              <a:t> in Barrel HCAL</a:t>
            </a:r>
          </a:p>
          <a:p>
            <a:pPr algn="ctr"/>
            <a:r>
              <a:rPr lang="en-GB" sz="3200" dirty="0">
                <a:solidFill>
                  <a:srgbClr val="FFFF00"/>
                </a:solidFill>
              </a:rPr>
              <a:t>Depth info into trigger</a:t>
            </a:r>
          </a:p>
        </p:txBody>
      </p:sp>
      <p:sp>
        <p:nvSpPr>
          <p:cNvPr id="11" name="TextBox 10">
            <a:extLst>
              <a:ext uri="{FF2B5EF4-FFF2-40B4-BE49-F238E27FC236}">
                <a16:creationId xmlns:a16="http://schemas.microsoft.com/office/drawing/2014/main" id="{CD965336-45BE-41FB-A2A6-F200C0AA90E7}"/>
              </a:ext>
            </a:extLst>
          </p:cNvPr>
          <p:cNvSpPr txBox="1"/>
          <p:nvPr/>
        </p:nvSpPr>
        <p:spPr>
          <a:xfrm>
            <a:off x="786565" y="12079566"/>
            <a:ext cx="4378878" cy="1077218"/>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err="1" smtClean="0">
                <a:solidFill>
                  <a:srgbClr val="FFFF00"/>
                </a:solidFill>
              </a:rPr>
              <a:t>Signal:Background</a:t>
            </a:r>
            <a:r>
              <a:rPr lang="en-GB" sz="3200" dirty="0" smtClean="0">
                <a:solidFill>
                  <a:srgbClr val="FFFF00"/>
                </a:solidFill>
              </a:rPr>
              <a:t> becomes 1:200</a:t>
            </a:r>
            <a:endParaRPr lang="en-GB" sz="3200" dirty="0">
              <a:solidFill>
                <a:srgbClr val="FFFF00"/>
              </a:solidFill>
            </a:endParaRPr>
          </a:p>
        </p:txBody>
      </p:sp>
    </p:spTree>
    <p:extLst>
      <p:ext uri="{BB962C8B-B14F-4D97-AF65-F5344CB8AC3E}">
        <p14:creationId xmlns:p14="http://schemas.microsoft.com/office/powerpoint/2010/main" val="39217414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619500"/>
            <a:ext cx="24384000" cy="851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408" name="A simple trigger system"/>
          <p:cNvSpPr txBox="1">
            <a:spLocks noGrp="1"/>
          </p:cNvSpPr>
          <p:nvPr>
            <p:ph type="title"/>
          </p:nvPr>
        </p:nvSpPr>
        <p:spPr>
          <a:xfrm>
            <a:off x="596901" y="1528746"/>
            <a:ext cx="22415500" cy="2586056"/>
          </a:xfrm>
          <a:prstGeom prst="rect">
            <a:avLst/>
          </a:prstGeom>
        </p:spPr>
        <p:txBody>
          <a:bodyPr/>
          <a:lstStyle/>
          <a:p>
            <a:r>
              <a:rPr lang="en-GB" dirty="0" smtClean="0"/>
              <a:t>The CMS Trigger System after 2025</a:t>
            </a:r>
            <a:endParaRPr dirty="0"/>
          </a:p>
        </p:txBody>
      </p:sp>
      <p:sp>
        <p:nvSpPr>
          <p:cNvPr id="409" name="Line"/>
          <p:cNvSpPr/>
          <p:nvPr/>
        </p:nvSpPr>
        <p:spPr>
          <a:xfrm>
            <a:off x="17908345" y="6354665"/>
            <a:ext cx="2671268" cy="362028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542" y="21600"/>
                </a:lnTo>
                <a:lnTo>
                  <a:pt x="21600" y="0"/>
                </a:lnTo>
              </a:path>
            </a:pathLst>
          </a:custGeom>
          <a:ln w="50800">
            <a:solidFill>
              <a:srgbClr val="000000"/>
            </a:solidFill>
            <a:tailEnd type="triangle"/>
          </a:ln>
        </p:spPr>
        <p:txBody>
          <a:bodyPr tIns="91439" bIns="91439"/>
          <a:lstStyle/>
          <a:p>
            <a:pPr>
              <a:defRPr sz="2800">
                <a:latin typeface="+mj-lt"/>
                <a:ea typeface="+mj-ea"/>
                <a:cs typeface="+mj-cs"/>
                <a:sym typeface="Source Sans Pro"/>
              </a:defRPr>
            </a:pPr>
            <a:endParaRPr sz="2400"/>
          </a:p>
        </p:txBody>
      </p:sp>
      <p:sp>
        <p:nvSpPr>
          <p:cNvPr id="410" name="Line"/>
          <p:cNvSpPr/>
          <p:nvPr/>
        </p:nvSpPr>
        <p:spPr>
          <a:xfrm>
            <a:off x="11234533" y="9672955"/>
            <a:ext cx="61164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1" name="Line"/>
          <p:cNvSpPr/>
          <p:nvPr/>
        </p:nvSpPr>
        <p:spPr>
          <a:xfrm>
            <a:off x="11926278" y="9941470"/>
            <a:ext cx="5424736"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2" name="Line"/>
          <p:cNvSpPr/>
          <p:nvPr/>
        </p:nvSpPr>
        <p:spPr>
          <a:xfrm>
            <a:off x="11526633" y="10185717"/>
            <a:ext cx="5824381"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sp>
        <p:nvSpPr>
          <p:cNvPr id="413" name="Line"/>
          <p:cNvSpPr/>
          <p:nvPr/>
        </p:nvSpPr>
        <p:spPr>
          <a:xfrm>
            <a:off x="11680311" y="10439717"/>
            <a:ext cx="5670703" cy="0"/>
          </a:xfrm>
          <a:prstGeom prst="line">
            <a:avLst/>
          </a:prstGeom>
          <a:ln w="50800">
            <a:solidFill>
              <a:srgbClr val="000000"/>
            </a:solidFill>
          </a:ln>
        </p:spPr>
        <p:txBody>
          <a:bodyPr tIns="91439" bIns="91439"/>
          <a:lstStyle/>
          <a:p>
            <a:pPr>
              <a:defRPr sz="2800">
                <a:latin typeface="+mj-lt"/>
                <a:ea typeface="+mj-ea"/>
                <a:cs typeface="+mj-cs"/>
                <a:sym typeface="Source Sans Pro"/>
              </a:defRPr>
            </a:pPr>
            <a:endParaRPr sz="2400"/>
          </a:p>
        </p:txBody>
      </p:sp>
      <p:cxnSp>
        <p:nvCxnSpPr>
          <p:cNvPr id="418" name="Connection Line"/>
          <p:cNvCxnSpPr>
            <a:stCxn id="471" idx="0"/>
          </p:cNvCxnSpPr>
          <p:nvPr/>
        </p:nvCxnSpPr>
        <p:spPr>
          <a:xfrm flipV="1">
            <a:off x="2725533" y="5305821"/>
            <a:ext cx="5892800" cy="1739900"/>
          </a:xfrm>
          <a:prstGeom prst="bentConnector3">
            <a:avLst>
              <a:gd name="adj1" fmla="val 77802"/>
            </a:avLst>
          </a:prstGeom>
          <a:ln w="50800">
            <a:solidFill>
              <a:srgbClr val="000000"/>
            </a:solidFill>
          </a:ln>
        </p:spPr>
      </p:cxnSp>
      <p:cxnSp>
        <p:nvCxnSpPr>
          <p:cNvPr id="420" name="Connection Line"/>
          <p:cNvCxnSpPr>
            <a:stCxn id="472" idx="0"/>
          </p:cNvCxnSpPr>
          <p:nvPr/>
        </p:nvCxnSpPr>
        <p:spPr>
          <a:xfrm flipV="1">
            <a:off x="2877933" y="5966221"/>
            <a:ext cx="6045200" cy="1485900"/>
          </a:xfrm>
          <a:prstGeom prst="bentConnector3">
            <a:avLst>
              <a:gd name="adj1" fmla="val 79622"/>
            </a:avLst>
          </a:prstGeom>
          <a:ln w="50800">
            <a:solidFill>
              <a:srgbClr val="000000"/>
            </a:solidFill>
          </a:ln>
        </p:spPr>
      </p:cxnSp>
      <p:cxnSp>
        <p:nvCxnSpPr>
          <p:cNvPr id="422" name="Connection Line"/>
          <p:cNvCxnSpPr>
            <a:stCxn id="473" idx="0"/>
          </p:cNvCxnSpPr>
          <p:nvPr/>
        </p:nvCxnSpPr>
        <p:spPr>
          <a:xfrm flipV="1">
            <a:off x="3017633" y="6613921"/>
            <a:ext cx="6197600" cy="1219200"/>
          </a:xfrm>
          <a:prstGeom prst="bentConnector3">
            <a:avLst>
              <a:gd name="adj1" fmla="val 81353"/>
            </a:avLst>
          </a:prstGeom>
          <a:ln w="50800">
            <a:solidFill>
              <a:srgbClr val="000000"/>
            </a:solidFill>
          </a:ln>
        </p:spPr>
      </p:cxnSp>
      <p:cxnSp>
        <p:nvCxnSpPr>
          <p:cNvPr id="424" name="Connection Line"/>
          <p:cNvCxnSpPr>
            <a:stCxn id="474" idx="0"/>
          </p:cNvCxnSpPr>
          <p:nvPr/>
        </p:nvCxnSpPr>
        <p:spPr>
          <a:xfrm flipV="1">
            <a:off x="3157333" y="7261621"/>
            <a:ext cx="6350000" cy="977900"/>
          </a:xfrm>
          <a:prstGeom prst="bentConnector3">
            <a:avLst>
              <a:gd name="adj1" fmla="val 82800"/>
            </a:avLst>
          </a:prstGeom>
          <a:ln w="50800">
            <a:solidFill>
              <a:srgbClr val="000000"/>
            </a:solidFill>
          </a:ln>
        </p:spPr>
      </p:cxnSp>
      <p:sp>
        <p:nvSpPr>
          <p:cNvPr id="426" name="start"/>
          <p:cNvSpPr txBox="1"/>
          <p:nvPr/>
        </p:nvSpPr>
        <p:spPr>
          <a:xfrm>
            <a:off x="11671894" y="5753777"/>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Accept</a:t>
            </a:r>
            <a:endParaRPr sz="2400" dirty="0">
              <a:latin typeface="+mn-lt"/>
            </a:endParaRPr>
          </a:p>
        </p:txBody>
      </p:sp>
      <p:pic>
        <p:nvPicPr>
          <p:cNvPr id="447" name="Image" descr="Image"/>
          <p:cNvPicPr>
            <a:picLocks noChangeAspect="1"/>
          </p:cNvPicPr>
          <p:nvPr/>
        </p:nvPicPr>
        <p:blipFill>
          <a:blip r:embed="rId2">
            <a:extLst/>
          </a:blip>
          <a:stretch>
            <a:fillRect/>
          </a:stretch>
        </p:blipFill>
        <p:spPr>
          <a:xfrm>
            <a:off x="1714500" y="4089119"/>
            <a:ext cx="1930302" cy="1930301"/>
          </a:xfrm>
          <a:prstGeom prst="rect">
            <a:avLst/>
          </a:prstGeom>
          <a:ln w="12700">
            <a:miter lim="400000"/>
          </a:ln>
        </p:spPr>
      </p:pic>
      <p:sp>
        <p:nvSpPr>
          <p:cNvPr id="478" name="Connection Line"/>
          <p:cNvSpPr/>
          <p:nvPr/>
        </p:nvSpPr>
        <p:spPr>
          <a:xfrm>
            <a:off x="6157937" y="7048603"/>
            <a:ext cx="5768341" cy="26276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309" y="0"/>
                </a:lnTo>
                <a:lnTo>
                  <a:pt x="4309" y="21600"/>
                </a:lnTo>
                <a:lnTo>
                  <a:pt x="21600" y="21600"/>
                </a:lnTo>
              </a:path>
            </a:pathLst>
          </a:custGeom>
          <a:ln w="50800">
            <a:solidFill>
              <a:srgbClr val="000000"/>
            </a:solidFill>
          </a:ln>
        </p:spPr>
        <p:txBody>
          <a:bodyPr/>
          <a:lstStyle/>
          <a:p>
            <a:endParaRPr sz="2400"/>
          </a:p>
        </p:txBody>
      </p:sp>
      <p:sp>
        <p:nvSpPr>
          <p:cNvPr id="479" name="Connection Line"/>
          <p:cNvSpPr/>
          <p:nvPr/>
        </p:nvSpPr>
        <p:spPr>
          <a:xfrm>
            <a:off x="6349161" y="7459390"/>
            <a:ext cx="5878830" cy="248412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4918" y="0"/>
                </a:lnTo>
                <a:lnTo>
                  <a:pt x="4918" y="21600"/>
                </a:lnTo>
                <a:lnTo>
                  <a:pt x="21600" y="21600"/>
                </a:lnTo>
              </a:path>
            </a:pathLst>
          </a:custGeom>
          <a:ln w="50800">
            <a:solidFill>
              <a:srgbClr val="000000"/>
            </a:solidFill>
          </a:ln>
        </p:spPr>
        <p:txBody>
          <a:bodyPr/>
          <a:lstStyle/>
          <a:p>
            <a:endParaRPr sz="2400"/>
          </a:p>
        </p:txBody>
      </p:sp>
      <p:sp>
        <p:nvSpPr>
          <p:cNvPr id="480" name="Connection Line"/>
          <p:cNvSpPr/>
          <p:nvPr/>
        </p:nvSpPr>
        <p:spPr>
          <a:xfrm>
            <a:off x="6546126" y="7832723"/>
            <a:ext cx="5988051" cy="235331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497" y="0"/>
                </a:lnTo>
                <a:lnTo>
                  <a:pt x="5497" y="21600"/>
                </a:lnTo>
                <a:lnTo>
                  <a:pt x="21600" y="21600"/>
                </a:lnTo>
              </a:path>
            </a:pathLst>
          </a:custGeom>
          <a:ln w="50800">
            <a:solidFill>
              <a:srgbClr val="000000"/>
            </a:solidFill>
          </a:ln>
        </p:spPr>
        <p:txBody>
          <a:bodyPr/>
          <a:lstStyle/>
          <a:p>
            <a:endParaRPr sz="2400"/>
          </a:p>
        </p:txBody>
      </p:sp>
      <p:sp>
        <p:nvSpPr>
          <p:cNvPr id="481" name="Connection Line"/>
          <p:cNvSpPr/>
          <p:nvPr/>
        </p:nvSpPr>
        <p:spPr>
          <a:xfrm>
            <a:off x="6729321" y="8241345"/>
            <a:ext cx="6098541" cy="2198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5987" y="21600"/>
                </a:lnTo>
                <a:lnTo>
                  <a:pt x="5987" y="0"/>
                </a:lnTo>
                <a:lnTo>
                  <a:pt x="0" y="0"/>
                </a:lnTo>
              </a:path>
            </a:pathLst>
          </a:custGeom>
          <a:ln w="50800">
            <a:solidFill>
              <a:srgbClr val="000000"/>
            </a:solidFill>
          </a:ln>
        </p:spPr>
        <p:txBody>
          <a:bodyPr/>
          <a:lstStyle/>
          <a:p>
            <a:endParaRPr sz="2400"/>
          </a:p>
        </p:txBody>
      </p:sp>
      <p:sp>
        <p:nvSpPr>
          <p:cNvPr id="482" name="Connection Line"/>
          <p:cNvSpPr/>
          <p:nvPr/>
        </p:nvSpPr>
        <p:spPr>
          <a:xfrm>
            <a:off x="2728073" y="5053091"/>
            <a:ext cx="1169670" cy="1513840"/>
          </a:xfrm>
          <a:custGeom>
            <a:avLst/>
            <a:gdLst/>
            <a:ahLst/>
            <a:cxnLst>
              <a:cxn ang="0">
                <a:pos x="wd2" y="hd2"/>
              </a:cxn>
              <a:cxn ang="5400000">
                <a:pos x="wd2" y="hd2"/>
              </a:cxn>
              <a:cxn ang="10800000">
                <a:pos x="wd2" y="hd2"/>
              </a:cxn>
              <a:cxn ang="16200000">
                <a:pos x="wd2" y="hd2"/>
              </a:cxn>
            </a:cxnLst>
            <a:rect l="0" t="0" r="r" b="b"/>
            <a:pathLst>
              <a:path w="21600" h="21600" extrusionOk="0">
                <a:moveTo>
                  <a:pt x="16909" y="0"/>
                </a:moveTo>
                <a:lnTo>
                  <a:pt x="21600" y="0"/>
                </a:lnTo>
                <a:lnTo>
                  <a:pt x="21600" y="15403"/>
                </a:lnTo>
                <a:lnTo>
                  <a:pt x="0" y="15403"/>
                </a:lnTo>
                <a:lnTo>
                  <a:pt x="0" y="21600"/>
                </a:lnTo>
              </a:path>
            </a:pathLst>
          </a:custGeom>
          <a:ln w="50800">
            <a:solidFill>
              <a:srgbClr val="000000"/>
            </a:solidFill>
          </a:ln>
        </p:spPr>
        <p:txBody>
          <a:bodyPr/>
          <a:lstStyle/>
          <a:p>
            <a:endParaRPr sz="2400"/>
          </a:p>
        </p:txBody>
      </p:sp>
      <p:sp>
        <p:nvSpPr>
          <p:cNvPr id="483" name="Connection Line"/>
          <p:cNvSpPr/>
          <p:nvPr/>
        </p:nvSpPr>
        <p:spPr>
          <a:xfrm>
            <a:off x="2871583" y="5053091"/>
            <a:ext cx="1026160" cy="1911350"/>
          </a:xfrm>
          <a:custGeom>
            <a:avLst/>
            <a:gdLst/>
            <a:ahLst/>
            <a:cxnLst>
              <a:cxn ang="0">
                <a:pos x="wd2" y="hd2"/>
              </a:cxn>
              <a:cxn ang="5400000">
                <a:pos x="wd2" y="hd2"/>
              </a:cxn>
              <a:cxn ang="10800000">
                <a:pos x="wd2" y="hd2"/>
              </a:cxn>
              <a:cxn ang="16200000">
                <a:pos x="wd2" y="hd2"/>
              </a:cxn>
            </a:cxnLst>
            <a:rect l="0" t="0" r="r" b="b"/>
            <a:pathLst>
              <a:path w="21600" h="21600" extrusionOk="0">
                <a:moveTo>
                  <a:pt x="16253" y="0"/>
                </a:moveTo>
                <a:lnTo>
                  <a:pt x="21600" y="0"/>
                </a:lnTo>
                <a:lnTo>
                  <a:pt x="21600" y="12314"/>
                </a:lnTo>
                <a:lnTo>
                  <a:pt x="0" y="12314"/>
                </a:lnTo>
                <a:lnTo>
                  <a:pt x="0" y="21600"/>
                </a:lnTo>
              </a:path>
            </a:pathLst>
          </a:custGeom>
          <a:ln w="50800">
            <a:solidFill>
              <a:srgbClr val="000000"/>
            </a:solidFill>
          </a:ln>
        </p:spPr>
        <p:txBody>
          <a:bodyPr/>
          <a:lstStyle/>
          <a:p>
            <a:endParaRPr sz="2400"/>
          </a:p>
        </p:txBody>
      </p:sp>
      <p:sp>
        <p:nvSpPr>
          <p:cNvPr id="484" name="Connection Line"/>
          <p:cNvSpPr/>
          <p:nvPr/>
        </p:nvSpPr>
        <p:spPr>
          <a:xfrm>
            <a:off x="3016363" y="5053091"/>
            <a:ext cx="881380" cy="2296160"/>
          </a:xfrm>
          <a:custGeom>
            <a:avLst/>
            <a:gdLst/>
            <a:ahLst/>
            <a:cxnLst>
              <a:cxn ang="0">
                <a:pos x="wd2" y="hd2"/>
              </a:cxn>
              <a:cxn ang="5400000">
                <a:pos x="wd2" y="hd2"/>
              </a:cxn>
              <a:cxn ang="10800000">
                <a:pos x="wd2" y="hd2"/>
              </a:cxn>
              <a:cxn ang="16200000">
                <a:pos x="wd2" y="hd2"/>
              </a:cxn>
            </a:cxnLst>
            <a:rect l="0" t="0" r="r" b="b"/>
            <a:pathLst>
              <a:path w="21600" h="21600" extrusionOk="0">
                <a:moveTo>
                  <a:pt x="15375" y="0"/>
                </a:moveTo>
                <a:lnTo>
                  <a:pt x="21600" y="0"/>
                </a:lnTo>
                <a:lnTo>
                  <a:pt x="21600" y="10250"/>
                </a:lnTo>
                <a:lnTo>
                  <a:pt x="0" y="10250"/>
                </a:lnTo>
                <a:lnTo>
                  <a:pt x="0" y="21600"/>
                </a:lnTo>
              </a:path>
            </a:pathLst>
          </a:custGeom>
          <a:ln w="50800">
            <a:solidFill>
              <a:srgbClr val="000000"/>
            </a:solidFill>
          </a:ln>
        </p:spPr>
        <p:txBody>
          <a:bodyPr/>
          <a:lstStyle/>
          <a:p>
            <a:endParaRPr sz="2400"/>
          </a:p>
        </p:txBody>
      </p:sp>
      <p:sp>
        <p:nvSpPr>
          <p:cNvPr id="485" name="Connection Line"/>
          <p:cNvSpPr/>
          <p:nvPr/>
        </p:nvSpPr>
        <p:spPr>
          <a:xfrm>
            <a:off x="3159873" y="5053091"/>
            <a:ext cx="737870" cy="2705100"/>
          </a:xfrm>
          <a:custGeom>
            <a:avLst/>
            <a:gdLst/>
            <a:ahLst/>
            <a:cxnLst>
              <a:cxn ang="0">
                <a:pos x="wd2" y="hd2"/>
              </a:cxn>
              <a:cxn ang="5400000">
                <a:pos x="wd2" y="hd2"/>
              </a:cxn>
              <a:cxn ang="10800000">
                <a:pos x="wd2" y="hd2"/>
              </a:cxn>
              <a:cxn ang="16200000">
                <a:pos x="wd2" y="hd2"/>
              </a:cxn>
            </a:cxnLst>
            <a:rect l="0" t="0" r="r" b="b"/>
            <a:pathLst>
              <a:path w="21600" h="21600" extrusionOk="0">
                <a:moveTo>
                  <a:pt x="14165" y="0"/>
                </a:moveTo>
                <a:lnTo>
                  <a:pt x="21600" y="0"/>
                </a:lnTo>
                <a:lnTo>
                  <a:pt x="21600" y="8620"/>
                </a:lnTo>
                <a:lnTo>
                  <a:pt x="0" y="8620"/>
                </a:lnTo>
                <a:lnTo>
                  <a:pt x="0" y="21600"/>
                </a:lnTo>
              </a:path>
            </a:pathLst>
          </a:custGeom>
          <a:ln w="50800">
            <a:solidFill>
              <a:srgbClr val="000000"/>
            </a:solidFill>
          </a:ln>
        </p:spPr>
        <p:txBody>
          <a:bodyPr/>
          <a:lstStyle/>
          <a:p>
            <a:endParaRPr sz="2400"/>
          </a:p>
        </p:txBody>
      </p:sp>
      <p:sp>
        <p:nvSpPr>
          <p:cNvPr id="464" name="Line"/>
          <p:cNvSpPr/>
          <p:nvPr/>
        </p:nvSpPr>
        <p:spPr>
          <a:xfrm>
            <a:off x="11609323" y="6284774"/>
            <a:ext cx="593990" cy="30089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76200">
            <a:solidFill>
              <a:srgbClr val="C0504D"/>
            </a:solidFill>
            <a:tailEnd type="triangle"/>
          </a:ln>
        </p:spPr>
        <p:txBody>
          <a:bodyPr tIns="91439" bIns="91439"/>
          <a:lstStyle/>
          <a:p>
            <a:pPr algn="l" defTabSz="914400">
              <a:defRPr sz="4800">
                <a:solidFill>
                  <a:srgbClr val="000000"/>
                </a:solidFill>
                <a:latin typeface="Calibri"/>
                <a:ea typeface="Calibri"/>
                <a:cs typeface="Calibri"/>
                <a:sym typeface="Calibri"/>
              </a:defRPr>
            </a:pPr>
            <a:endParaRPr sz="2400"/>
          </a:p>
        </p:txBody>
      </p:sp>
      <p:sp>
        <p:nvSpPr>
          <p:cNvPr id="471" name="FE"/>
          <p:cNvSpPr/>
          <p:nvPr/>
        </p:nvSpPr>
        <p:spPr>
          <a:xfrm>
            <a:off x="1814105" y="6592570"/>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2" name="FE"/>
          <p:cNvSpPr/>
          <p:nvPr/>
        </p:nvSpPr>
        <p:spPr>
          <a:xfrm>
            <a:off x="1958038" y="6989974"/>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3" name="FE"/>
          <p:cNvSpPr/>
          <p:nvPr/>
        </p:nvSpPr>
        <p:spPr>
          <a:xfrm>
            <a:off x="2101971" y="7374678"/>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4" name="FE"/>
          <p:cNvSpPr/>
          <p:nvPr/>
        </p:nvSpPr>
        <p:spPr>
          <a:xfrm>
            <a:off x="2245905" y="7784783"/>
            <a:ext cx="1828801" cy="914401"/>
          </a:xfrm>
          <a:prstGeom prst="roundRect">
            <a:avLst>
              <a:gd name="adj" fmla="val 16667"/>
            </a:avLst>
          </a:prstGeom>
          <a:solidFill>
            <a:srgbClr val="FFFFFF"/>
          </a:solidFill>
          <a:ln w="50800">
            <a:solidFill>
              <a:srgbClr val="4A7EBB"/>
            </a:solidFill>
          </a:ln>
          <a:effectLst>
            <a:outerShdw blurRad="76200" dist="38100" dir="6599969" rotWithShape="0">
              <a:srgbClr val="808080">
                <a:alpha val="75000"/>
              </a:srgbClr>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lstStyle>
            <a:lvl1pPr defTabSz="1828800">
              <a:defRPr sz="3600">
                <a:solidFill>
                  <a:srgbClr val="000000"/>
                </a:solidFill>
                <a:latin typeface="Calibri"/>
                <a:ea typeface="Calibri"/>
                <a:cs typeface="Calibri"/>
                <a:sym typeface="Calibri"/>
              </a:defRPr>
            </a:lvl1pPr>
          </a:lstStyle>
          <a:p>
            <a:r>
              <a:rPr sz="2400">
                <a:latin typeface="+mn-lt"/>
              </a:rPr>
              <a:t>FE</a:t>
            </a:r>
          </a:p>
        </p:txBody>
      </p:sp>
      <p:sp>
        <p:nvSpPr>
          <p:cNvPr id="476" name="Fast links"/>
          <p:cNvSpPr txBox="1"/>
          <p:nvPr/>
        </p:nvSpPr>
        <p:spPr>
          <a:xfrm>
            <a:off x="4754472" y="4555034"/>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a:latin typeface="+mn-lt"/>
              </a:rPr>
              <a:t>Fast links</a:t>
            </a:r>
          </a:p>
        </p:txBody>
      </p:sp>
      <p:pic>
        <p:nvPicPr>
          <p:cNvPr id="477" name="Computer.png" descr="Computer.png"/>
          <p:cNvPicPr>
            <a:picLocks noChangeAspect="1"/>
          </p:cNvPicPr>
          <p:nvPr/>
        </p:nvPicPr>
        <p:blipFill>
          <a:blip r:embed="rId3">
            <a:extLst/>
          </a:blip>
          <a:stretch>
            <a:fillRect/>
          </a:stretch>
        </p:blipFill>
        <p:spPr>
          <a:xfrm>
            <a:off x="19042354" y="4150403"/>
            <a:ext cx="3670301" cy="2184401"/>
          </a:xfrm>
          <a:prstGeom prst="rect">
            <a:avLst/>
          </a:prstGeom>
          <a:ln w="12700">
            <a:miter lim="400000"/>
          </a:ln>
        </p:spPr>
      </p:pic>
      <p:grpSp>
        <p:nvGrpSpPr>
          <p:cNvPr id="74" name="Group"/>
          <p:cNvGrpSpPr/>
          <p:nvPr/>
        </p:nvGrpSpPr>
        <p:grpSpPr>
          <a:xfrm>
            <a:off x="4585404" y="6663425"/>
            <a:ext cx="1619251" cy="739776"/>
            <a:chOff x="0" y="0"/>
            <a:chExt cx="1619250" cy="739775"/>
          </a:xfrm>
        </p:grpSpPr>
        <p:sp>
          <p:nvSpPr>
            <p:cNvPr id="75"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76"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sp>
        <p:nvSpPr>
          <p:cNvPr id="80" name="ReadOut"/>
          <p:cNvSpPr txBox="1"/>
          <p:nvPr/>
        </p:nvSpPr>
        <p:spPr>
          <a:xfrm>
            <a:off x="5697006" y="8711368"/>
            <a:ext cx="101181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nchor="ctr">
            <a:spAutoFit/>
          </a:bodyPr>
          <a:lstStyle>
            <a:lvl1pPr defTabSz="1828800">
              <a:defRPr sz="3800">
                <a:solidFill>
                  <a:srgbClr val="000000"/>
                </a:solidFill>
                <a:latin typeface="Source Sans Pro Semibold"/>
                <a:ea typeface="Source Sans Pro Semibold"/>
                <a:cs typeface="Source Sans Pro Semibold"/>
                <a:sym typeface="Source Sans Pro Semibold"/>
              </a:defRPr>
            </a:lvl1pPr>
          </a:lstStyle>
          <a:p>
            <a:r>
              <a:rPr lang="en-GB" sz="2400" i="1" dirty="0">
                <a:latin typeface="+mn-lt"/>
              </a:rPr>
              <a:t>ADCs</a:t>
            </a:r>
            <a:endParaRPr sz="2400" i="1" dirty="0">
              <a:latin typeface="+mn-lt"/>
            </a:endParaRPr>
          </a:p>
        </p:txBody>
      </p:sp>
      <p:grpSp>
        <p:nvGrpSpPr>
          <p:cNvPr id="89" name="Group"/>
          <p:cNvGrpSpPr/>
          <p:nvPr/>
        </p:nvGrpSpPr>
        <p:grpSpPr>
          <a:xfrm>
            <a:off x="4786157" y="7068350"/>
            <a:ext cx="1619251" cy="739776"/>
            <a:chOff x="0" y="0"/>
            <a:chExt cx="1619250" cy="739775"/>
          </a:xfrm>
        </p:grpSpPr>
        <p:sp>
          <p:nvSpPr>
            <p:cNvPr id="90"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1"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2" name="Group"/>
          <p:cNvGrpSpPr/>
          <p:nvPr/>
        </p:nvGrpSpPr>
        <p:grpSpPr>
          <a:xfrm>
            <a:off x="4991368" y="7461515"/>
            <a:ext cx="1619251" cy="739776"/>
            <a:chOff x="0" y="0"/>
            <a:chExt cx="1619250" cy="739775"/>
          </a:xfrm>
        </p:grpSpPr>
        <p:sp>
          <p:nvSpPr>
            <p:cNvPr id="93"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4"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grpSp>
        <p:nvGrpSpPr>
          <p:cNvPr id="95" name="Group"/>
          <p:cNvGrpSpPr/>
          <p:nvPr/>
        </p:nvGrpSpPr>
        <p:grpSpPr>
          <a:xfrm>
            <a:off x="5200860" y="7881865"/>
            <a:ext cx="1619251" cy="739776"/>
            <a:chOff x="0" y="0"/>
            <a:chExt cx="1619250" cy="739775"/>
          </a:xfrm>
        </p:grpSpPr>
        <p:sp>
          <p:nvSpPr>
            <p:cNvPr id="96" name="Shape"/>
            <p:cNvSpPr/>
            <p:nvPr/>
          </p:nvSpPr>
          <p:spPr>
            <a:xfrm rot="5400000">
              <a:off x="566737" y="-312738"/>
              <a:ext cx="739776" cy="136525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852"/>
                  </a:lnTo>
                  <a:lnTo>
                    <a:pt x="21600" y="21600"/>
                  </a:lnTo>
                  <a:lnTo>
                    <a:pt x="0" y="21600"/>
                  </a:lnTo>
                  <a:lnTo>
                    <a:pt x="0" y="5852"/>
                  </a:lnTo>
                  <a:lnTo>
                    <a:pt x="10800" y="0"/>
                  </a:lnTo>
                  <a:close/>
                </a:path>
              </a:pathLst>
            </a:custGeom>
            <a:gradFill flip="none" rotWithShape="1">
              <a:gsLst>
                <a:gs pos="0">
                  <a:srgbClr val="3F73B9"/>
                </a:gs>
                <a:gs pos="100000">
                  <a:srgbClr val="347FD8"/>
                </a:gs>
              </a:gsLst>
              <a:lin ang="16200000" scaled="0"/>
            </a:gradFill>
            <a:ln w="38100" cap="flat">
              <a:solidFill>
                <a:srgbClr val="1F497D"/>
              </a:solidFill>
              <a:prstDash val="solid"/>
              <a:round/>
            </a:ln>
            <a:effectLst>
              <a:outerShdw blurRad="76200" dist="38100" dir="6599969" rotWithShape="0">
                <a:srgbClr val="000000">
                  <a:alpha val="75000"/>
                </a:srgbClr>
              </a:outerShdw>
            </a:effectLst>
          </p:spPr>
          <p:txBody>
            <a:bodyPr wrap="square" lIns="91439" tIns="91439" rIns="91439" bIns="91439" numCol="1" anchor="ctr">
              <a:noAutofit/>
            </a:bodyPr>
            <a:lstStyle/>
            <a:p>
              <a:pPr algn="l" defTabSz="914400">
                <a:defRPr sz="4800">
                  <a:solidFill>
                    <a:srgbClr val="000000"/>
                  </a:solidFill>
                  <a:latin typeface="Arial"/>
                  <a:ea typeface="Arial"/>
                  <a:cs typeface="Arial"/>
                  <a:sym typeface="Arial"/>
                </a:defRPr>
              </a:pPr>
              <a:endParaRPr/>
            </a:p>
          </p:txBody>
        </p:sp>
        <p:sp>
          <p:nvSpPr>
            <p:cNvPr id="97" name="Rectangle"/>
            <p:cNvSpPr/>
            <p:nvPr/>
          </p:nvSpPr>
          <p:spPr>
            <a:xfrm>
              <a:off x="0" y="0"/>
              <a:ext cx="450850" cy="739775"/>
            </a:xfrm>
            <a:prstGeom prst="rect">
              <a:avLst/>
            </a:prstGeom>
            <a:solidFill>
              <a:srgbClr val="1F497D"/>
            </a:solidFill>
            <a:ln w="38100" cap="flat">
              <a:solidFill>
                <a:srgbClr val="1F497D"/>
              </a:solidFill>
              <a:prstDash val="solid"/>
              <a:round/>
            </a:ln>
            <a:effectLst>
              <a:outerShdw blurRad="76200" dist="38100" dir="6599969" rotWithShape="0">
                <a:srgbClr val="808080">
                  <a:alpha val="75000"/>
                </a:srgbClr>
              </a:outerShdw>
            </a:effectLst>
          </p:spPr>
          <p:txBody>
            <a:bodyPr wrap="square" lIns="91439" tIns="91439" rIns="91439" bIns="91439" numCol="1" anchor="ctr">
              <a:noAutofit/>
            </a:bodyPr>
            <a:lstStyle/>
            <a:p>
              <a:pPr defTabSz="1828800">
                <a:defRPr sz="3600">
                  <a:solidFill>
                    <a:srgbClr val="FFFFFF"/>
                  </a:solidFill>
                  <a:latin typeface="Calibri"/>
                  <a:ea typeface="Calibri"/>
                  <a:cs typeface="Calibri"/>
                  <a:sym typeface="Calibri"/>
                </a:defRPr>
              </a:pPr>
              <a:endParaRPr/>
            </a:p>
          </p:txBody>
        </p:sp>
      </p:grpSp>
      <p:cxnSp>
        <p:nvCxnSpPr>
          <p:cNvPr id="6" name="Elbow Connector 5"/>
          <p:cNvCxnSpPr>
            <a:stCxn id="1032" idx="0"/>
            <a:endCxn id="447" idx="1"/>
          </p:cNvCxnSpPr>
          <p:nvPr/>
        </p:nvCxnSpPr>
        <p:spPr>
          <a:xfrm rot="5400000" flipH="1" flipV="1">
            <a:off x="-557993" y="7030572"/>
            <a:ext cx="4248795" cy="296192"/>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graphicFrame>
        <p:nvGraphicFramePr>
          <p:cNvPr id="7" name="Table 6"/>
          <p:cNvGraphicFramePr>
            <a:graphicFrameLocks noGrp="1"/>
          </p:cNvGraphicFramePr>
          <p:nvPr>
            <p:extLst/>
          </p:nvPr>
        </p:nvGraphicFramePr>
        <p:xfrm>
          <a:off x="9042946" y="954101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7" name="Table 86"/>
          <p:cNvGraphicFramePr>
            <a:graphicFrameLocks noGrp="1"/>
          </p:cNvGraphicFramePr>
          <p:nvPr>
            <p:extLst/>
          </p:nvPr>
        </p:nvGraphicFramePr>
        <p:xfrm>
          <a:off x="9171480" y="980726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88" name="Table 87"/>
          <p:cNvGraphicFramePr>
            <a:graphicFrameLocks noGrp="1"/>
          </p:cNvGraphicFramePr>
          <p:nvPr>
            <p:extLst/>
          </p:nvPr>
        </p:nvGraphicFramePr>
        <p:xfrm>
          <a:off x="9300014" y="10073505"/>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graphicFrame>
        <p:nvGraphicFramePr>
          <p:cNvPr id="98" name="Table 97"/>
          <p:cNvGraphicFramePr>
            <a:graphicFrameLocks noGrp="1"/>
          </p:cNvGraphicFramePr>
          <p:nvPr>
            <p:extLst/>
          </p:nvPr>
        </p:nvGraphicFramePr>
        <p:xfrm>
          <a:off x="9428548" y="10339750"/>
          <a:ext cx="2082800" cy="251460"/>
        </p:xfrm>
        <a:graphic>
          <a:graphicData uri="http://schemas.openxmlformats.org/drawingml/2006/table">
            <a:tbl>
              <a:tblPr firstRow="1" bandRow="1">
                <a:tableStyleId>{5940675A-B579-460E-94D1-54222C63F5DA}</a:tableStyleId>
              </a:tblPr>
              <a:tblGrid>
                <a:gridCol w="208280">
                  <a:extLst>
                    <a:ext uri="{9D8B030D-6E8A-4147-A177-3AD203B41FA5}">
                      <a16:colId xmlns:a16="http://schemas.microsoft.com/office/drawing/2014/main" val="876296467"/>
                    </a:ext>
                  </a:extLst>
                </a:gridCol>
                <a:gridCol w="208280">
                  <a:extLst>
                    <a:ext uri="{9D8B030D-6E8A-4147-A177-3AD203B41FA5}">
                      <a16:colId xmlns:a16="http://schemas.microsoft.com/office/drawing/2014/main" val="2467626978"/>
                    </a:ext>
                  </a:extLst>
                </a:gridCol>
                <a:gridCol w="208280">
                  <a:extLst>
                    <a:ext uri="{9D8B030D-6E8A-4147-A177-3AD203B41FA5}">
                      <a16:colId xmlns:a16="http://schemas.microsoft.com/office/drawing/2014/main" val="3610347156"/>
                    </a:ext>
                  </a:extLst>
                </a:gridCol>
                <a:gridCol w="208280">
                  <a:extLst>
                    <a:ext uri="{9D8B030D-6E8A-4147-A177-3AD203B41FA5}">
                      <a16:colId xmlns:a16="http://schemas.microsoft.com/office/drawing/2014/main" val="1980860435"/>
                    </a:ext>
                  </a:extLst>
                </a:gridCol>
                <a:gridCol w="208280">
                  <a:extLst>
                    <a:ext uri="{9D8B030D-6E8A-4147-A177-3AD203B41FA5}">
                      <a16:colId xmlns:a16="http://schemas.microsoft.com/office/drawing/2014/main" val="2343479849"/>
                    </a:ext>
                  </a:extLst>
                </a:gridCol>
                <a:gridCol w="208280">
                  <a:extLst>
                    <a:ext uri="{9D8B030D-6E8A-4147-A177-3AD203B41FA5}">
                      <a16:colId xmlns:a16="http://schemas.microsoft.com/office/drawing/2014/main" val="3208075746"/>
                    </a:ext>
                  </a:extLst>
                </a:gridCol>
                <a:gridCol w="208280">
                  <a:extLst>
                    <a:ext uri="{9D8B030D-6E8A-4147-A177-3AD203B41FA5}">
                      <a16:colId xmlns:a16="http://schemas.microsoft.com/office/drawing/2014/main" val="2852550065"/>
                    </a:ext>
                  </a:extLst>
                </a:gridCol>
                <a:gridCol w="208280">
                  <a:extLst>
                    <a:ext uri="{9D8B030D-6E8A-4147-A177-3AD203B41FA5}">
                      <a16:colId xmlns:a16="http://schemas.microsoft.com/office/drawing/2014/main" val="990794004"/>
                    </a:ext>
                  </a:extLst>
                </a:gridCol>
                <a:gridCol w="208280">
                  <a:extLst>
                    <a:ext uri="{9D8B030D-6E8A-4147-A177-3AD203B41FA5}">
                      <a16:colId xmlns:a16="http://schemas.microsoft.com/office/drawing/2014/main" val="1396937891"/>
                    </a:ext>
                  </a:extLst>
                </a:gridCol>
                <a:gridCol w="208280">
                  <a:extLst>
                    <a:ext uri="{9D8B030D-6E8A-4147-A177-3AD203B41FA5}">
                      <a16:colId xmlns:a16="http://schemas.microsoft.com/office/drawing/2014/main" val="693409532"/>
                    </a:ext>
                  </a:extLst>
                </a:gridCol>
              </a:tblGrid>
              <a:tr h="230478">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tc>
                  <a:txBody>
                    <a:bodyPr/>
                    <a:lstStyle/>
                    <a:p>
                      <a:endParaRPr lang="en-GB" sz="105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3868382396"/>
                  </a:ext>
                </a:extLst>
              </a:tr>
            </a:tbl>
          </a:graphicData>
        </a:graphic>
      </p:graphicFrame>
      <p:pic>
        <p:nvPicPr>
          <p:cNvPr id="1032" name="Picture 8" descr="Related image"/>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502" y="9303065"/>
            <a:ext cx="2829612" cy="2829613"/>
          </a:xfrm>
          <a:prstGeom prst="rect">
            <a:avLst/>
          </a:prstGeom>
          <a:noFill/>
          <a:extLst>
            <a:ext uri="{909E8E84-426E-40DD-AFC4-6F175D3DCCD1}">
              <a14:hiddenFill xmlns:a14="http://schemas.microsoft.com/office/drawing/2010/main">
                <a:solidFill>
                  <a:srgbClr val="FFFFFF"/>
                </a:solidFill>
              </a14:hiddenFill>
            </a:ext>
          </a:extLst>
        </p:spPr>
      </p:pic>
      <p:sp>
        <p:nvSpPr>
          <p:cNvPr id="417" name="Front-Ends"/>
          <p:cNvSpPr txBox="1"/>
          <p:nvPr/>
        </p:nvSpPr>
        <p:spPr>
          <a:xfrm>
            <a:off x="1788705" y="8980667"/>
            <a:ext cx="2743201"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tIns="91439" bIns="91439" anchor="ctr">
            <a:spAutoFit/>
          </a:bodyPr>
          <a:lstStyle>
            <a:lvl1pPr defTabSz="1828800">
              <a:defRPr sz="3800" i="1">
                <a:solidFill>
                  <a:srgbClr val="000000"/>
                </a:solidFill>
                <a:latin typeface="+mj-lt"/>
                <a:ea typeface="+mj-ea"/>
                <a:cs typeface="+mj-cs"/>
                <a:sym typeface="Source Sans Pro"/>
              </a:defRPr>
            </a:lvl1pPr>
          </a:lstStyle>
          <a:p>
            <a:pPr>
              <a:defRPr i="0"/>
            </a:pPr>
            <a:r>
              <a:rPr sz="2400" i="1" dirty="0">
                <a:latin typeface="+mn-lt"/>
              </a:rPr>
              <a:t> Front-Ends</a:t>
            </a:r>
          </a:p>
        </p:txBody>
      </p:sp>
      <p:cxnSp>
        <p:nvCxnSpPr>
          <p:cNvPr id="106" name="Elbow Connector 105"/>
          <p:cNvCxnSpPr>
            <a:stCxn id="1032" idx="3"/>
            <a:endCxn id="97" idx="2"/>
          </p:cNvCxnSpPr>
          <p:nvPr/>
        </p:nvCxnSpPr>
        <p:spPr>
          <a:xfrm flipV="1">
            <a:off x="2833114" y="8621641"/>
            <a:ext cx="2593171" cy="2096231"/>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cxnSp>
        <p:nvCxnSpPr>
          <p:cNvPr id="107" name="Elbow Connector 106"/>
          <p:cNvCxnSpPr>
            <a:endCxn id="98" idx="2"/>
          </p:cNvCxnSpPr>
          <p:nvPr/>
        </p:nvCxnSpPr>
        <p:spPr>
          <a:xfrm flipV="1">
            <a:off x="2832204" y="10591210"/>
            <a:ext cx="7637744" cy="988056"/>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sp>
        <p:nvSpPr>
          <p:cNvPr id="100" name="delays"/>
          <p:cNvSpPr txBox="1"/>
          <p:nvPr/>
        </p:nvSpPr>
        <p:spPr>
          <a:xfrm>
            <a:off x="9416506" y="10655934"/>
            <a:ext cx="2050561"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l" defTabSz="1828800">
              <a:defRPr sz="4200" i="1">
                <a:solidFill>
                  <a:srgbClr val="000000"/>
                </a:solidFill>
                <a:latin typeface="+mj-lt"/>
                <a:ea typeface="+mj-ea"/>
                <a:cs typeface="+mj-cs"/>
                <a:sym typeface="Source Sans Pro"/>
              </a:defRPr>
            </a:lvl1pPr>
          </a:lstStyle>
          <a:p>
            <a:pPr>
              <a:defRPr i="0"/>
            </a:pPr>
            <a:r>
              <a:rPr lang="en-GB" sz="2400" i="1" dirty="0">
                <a:latin typeface="+mn-lt"/>
              </a:rPr>
              <a:t>Digital delay</a:t>
            </a:r>
            <a:endParaRPr lang="en-GB" sz="2400" dirty="0">
              <a:latin typeface="+mn-lt"/>
            </a:endParaRPr>
          </a:p>
          <a:p>
            <a:pPr algn="ctr">
              <a:defRPr i="0"/>
            </a:pPr>
            <a:r>
              <a:rPr lang="en-GB" sz="2400" i="1" dirty="0">
                <a:solidFill>
                  <a:schemeClr val="accent2"/>
                </a:solidFill>
                <a:latin typeface="+mn-lt"/>
              </a:rPr>
              <a:t>A PIPELINE</a:t>
            </a:r>
          </a:p>
        </p:txBody>
      </p:sp>
      <p:sp>
        <p:nvSpPr>
          <p:cNvPr id="414" name="Rounded Rectangle"/>
          <p:cNvSpPr/>
          <p:nvPr/>
        </p:nvSpPr>
        <p:spPr>
          <a:xfrm>
            <a:off x="8613663" y="4316729"/>
            <a:ext cx="2971776" cy="4537076"/>
          </a:xfrm>
          <a:prstGeom prst="roundRect">
            <a:avLst>
              <a:gd name="adj" fmla="val 5673"/>
            </a:avLst>
          </a:prstGeom>
          <a:solidFill>
            <a:srgbClr val="FF7E79"/>
          </a:solidFill>
          <a:ln w="50800">
            <a:solidFill>
              <a:srgbClr val="8C3A38"/>
            </a:solidFill>
            <a:bevel/>
          </a:ln>
        </p:spPr>
        <p:txBody>
          <a:bodyPr tIns="91439" bIns="91439" anchor="ctr"/>
          <a:lstStyle/>
          <a:p>
            <a:pPr algn="l" defTabSz="914400">
              <a:defRPr sz="4800">
                <a:solidFill>
                  <a:srgbClr val="FFFFFF"/>
                </a:solidFill>
                <a:latin typeface="Calibri"/>
                <a:ea typeface="Calibri"/>
                <a:cs typeface="Calibri"/>
                <a:sym typeface="Calibri"/>
              </a:defRPr>
            </a:pPr>
            <a:endParaRPr sz="2400"/>
          </a:p>
        </p:txBody>
      </p:sp>
      <p:sp>
        <p:nvSpPr>
          <p:cNvPr id="436" name="Trigger system"/>
          <p:cNvSpPr txBox="1"/>
          <p:nvPr/>
        </p:nvSpPr>
        <p:spPr>
          <a:xfrm>
            <a:off x="10193673" y="4327842"/>
            <a:ext cx="1351605"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r" defTabSz="1828800">
              <a:defRPr sz="4500">
                <a:solidFill>
                  <a:srgbClr val="000000"/>
                </a:solidFill>
                <a:latin typeface="Source Sans Pro Semibold"/>
                <a:ea typeface="Source Sans Pro Semibold"/>
                <a:cs typeface="Source Sans Pro Semibold"/>
                <a:sym typeface="Source Sans Pro Semibold"/>
              </a:defRPr>
            </a:lvl1pPr>
          </a:lstStyle>
          <a:p>
            <a:r>
              <a:rPr sz="2400" dirty="0" smtClean="0">
                <a:latin typeface="+mn-lt"/>
              </a:rPr>
              <a:t>Trigger </a:t>
            </a:r>
            <a:r>
              <a:rPr sz="2400" dirty="0">
                <a:latin typeface="+mn-lt"/>
              </a:rPr>
              <a:t>system</a:t>
            </a:r>
          </a:p>
        </p:txBody>
      </p:sp>
      <p:sp>
        <p:nvSpPr>
          <p:cNvPr id="60" name="Rectangle 59"/>
          <p:cNvSpPr/>
          <p:nvPr/>
        </p:nvSpPr>
        <p:spPr>
          <a:xfrm rot="5400000">
            <a:off x="11507149" y="9533929"/>
            <a:ext cx="1390570" cy="853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start"/>
          <p:cNvSpPr txBox="1"/>
          <p:nvPr/>
        </p:nvSpPr>
        <p:spPr>
          <a:xfrm>
            <a:off x="16996074" y="5753777"/>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Accept</a:t>
            </a:r>
            <a:endParaRPr sz="2400" dirty="0">
              <a:latin typeface="+mn-lt"/>
            </a:endParaRPr>
          </a:p>
        </p:txBody>
      </p:sp>
      <p:sp>
        <p:nvSpPr>
          <p:cNvPr id="84" name="Line"/>
          <p:cNvSpPr/>
          <p:nvPr/>
        </p:nvSpPr>
        <p:spPr>
          <a:xfrm>
            <a:off x="16933503" y="6284774"/>
            <a:ext cx="593990" cy="30089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ln w="76200">
            <a:solidFill>
              <a:srgbClr val="C0504D"/>
            </a:solidFill>
            <a:tailEnd type="triangle"/>
          </a:ln>
        </p:spPr>
        <p:txBody>
          <a:bodyPr tIns="91439" bIns="91439"/>
          <a:lstStyle/>
          <a:p>
            <a:pPr algn="l" defTabSz="914400">
              <a:defRPr sz="4800">
                <a:solidFill>
                  <a:srgbClr val="000000"/>
                </a:solidFill>
                <a:latin typeface="Calibri"/>
                <a:ea typeface="Calibri"/>
                <a:cs typeface="Calibri"/>
                <a:sym typeface="Calibri"/>
              </a:defRPr>
            </a:pPr>
            <a:endParaRPr sz="2400"/>
          </a:p>
        </p:txBody>
      </p:sp>
      <p:sp>
        <p:nvSpPr>
          <p:cNvPr id="105" name="Rectangle 104"/>
          <p:cNvSpPr/>
          <p:nvPr/>
        </p:nvSpPr>
        <p:spPr>
          <a:xfrm rot="5400000">
            <a:off x="16831329" y="9533929"/>
            <a:ext cx="1390570" cy="853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start"/>
          <p:cNvSpPr txBox="1"/>
          <p:nvPr/>
        </p:nvSpPr>
        <p:spPr>
          <a:xfrm>
            <a:off x="11802817" y="10681922"/>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Filter</a:t>
            </a:r>
            <a:endParaRPr sz="2400" dirty="0">
              <a:latin typeface="+mn-lt"/>
            </a:endParaRPr>
          </a:p>
        </p:txBody>
      </p:sp>
      <p:sp>
        <p:nvSpPr>
          <p:cNvPr id="109" name="start"/>
          <p:cNvSpPr txBox="1"/>
          <p:nvPr/>
        </p:nvSpPr>
        <p:spPr>
          <a:xfrm>
            <a:off x="17126997" y="10644172"/>
            <a:ext cx="1412848"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r>
              <a:rPr lang="en-GB" sz="2400" dirty="0">
                <a:latin typeface="+mn-lt"/>
              </a:rPr>
              <a:t>Filter</a:t>
            </a:r>
            <a:endParaRPr sz="2400" dirty="0">
              <a:latin typeface="+mn-lt"/>
            </a:endParaRPr>
          </a:p>
        </p:txBody>
      </p:sp>
      <p:cxnSp>
        <p:nvCxnSpPr>
          <p:cNvPr id="110" name="Connection Line"/>
          <p:cNvCxnSpPr/>
          <p:nvPr/>
        </p:nvCxnSpPr>
        <p:spPr>
          <a:xfrm rot="5400000" flipH="1" flipV="1">
            <a:off x="11359460" y="7032420"/>
            <a:ext cx="4395085" cy="944521"/>
          </a:xfrm>
          <a:prstGeom prst="bentConnector3">
            <a:avLst>
              <a:gd name="adj1" fmla="val 99990"/>
            </a:avLst>
          </a:prstGeom>
          <a:ln w="50800">
            <a:solidFill>
              <a:srgbClr val="000000"/>
            </a:solidFill>
          </a:ln>
        </p:spPr>
      </p:cxnSp>
      <p:cxnSp>
        <p:nvCxnSpPr>
          <p:cNvPr id="111" name="Connection Line"/>
          <p:cNvCxnSpPr/>
          <p:nvPr/>
        </p:nvCxnSpPr>
        <p:spPr>
          <a:xfrm rot="5400000" flipH="1" flipV="1">
            <a:off x="11777693" y="7516684"/>
            <a:ext cx="3991217" cy="892924"/>
          </a:xfrm>
          <a:prstGeom prst="bentConnector3">
            <a:avLst>
              <a:gd name="adj1" fmla="val 99321"/>
            </a:avLst>
          </a:prstGeom>
          <a:ln w="50800">
            <a:solidFill>
              <a:srgbClr val="000000"/>
            </a:solidFill>
          </a:ln>
        </p:spPr>
      </p:cxnSp>
      <p:cxnSp>
        <p:nvCxnSpPr>
          <p:cNvPr id="112" name="Connection Line"/>
          <p:cNvCxnSpPr/>
          <p:nvPr/>
        </p:nvCxnSpPr>
        <p:spPr>
          <a:xfrm rot="5400000" flipH="1" flipV="1">
            <a:off x="12306018" y="7865258"/>
            <a:ext cx="3570165" cy="1070125"/>
          </a:xfrm>
          <a:prstGeom prst="bentConnector3">
            <a:avLst>
              <a:gd name="adj1" fmla="val 99446"/>
            </a:avLst>
          </a:prstGeom>
          <a:ln w="50800">
            <a:solidFill>
              <a:srgbClr val="000000"/>
            </a:solidFill>
          </a:ln>
        </p:spPr>
      </p:cxnSp>
      <p:cxnSp>
        <p:nvCxnSpPr>
          <p:cNvPr id="113" name="Connection Line"/>
          <p:cNvCxnSpPr/>
          <p:nvPr/>
        </p:nvCxnSpPr>
        <p:spPr>
          <a:xfrm rot="5400000" flipH="1" flipV="1">
            <a:off x="12798614" y="8221487"/>
            <a:ext cx="3154399" cy="1237300"/>
          </a:xfrm>
          <a:prstGeom prst="bentConnector3">
            <a:avLst>
              <a:gd name="adj1" fmla="val 99924"/>
            </a:avLst>
          </a:prstGeom>
          <a:ln w="50800">
            <a:solidFill>
              <a:srgbClr val="000000"/>
            </a:solidFill>
          </a:ln>
        </p:spPr>
      </p:cxnSp>
      <p:sp>
        <p:nvSpPr>
          <p:cNvPr id="103" name="Rounded Rectangle"/>
          <p:cNvSpPr/>
          <p:nvPr/>
        </p:nvSpPr>
        <p:spPr>
          <a:xfrm>
            <a:off x="13937843" y="4316729"/>
            <a:ext cx="2971776" cy="4537076"/>
          </a:xfrm>
          <a:prstGeom prst="roundRect">
            <a:avLst>
              <a:gd name="adj" fmla="val 5673"/>
            </a:avLst>
          </a:prstGeom>
          <a:solidFill>
            <a:srgbClr val="FF7E79"/>
          </a:solidFill>
          <a:ln w="50800">
            <a:solidFill>
              <a:srgbClr val="8C3A38"/>
            </a:solidFill>
            <a:bevel/>
          </a:ln>
        </p:spPr>
        <p:txBody>
          <a:bodyPr tIns="91439" bIns="91439" anchor="ctr"/>
          <a:lstStyle/>
          <a:p>
            <a:pPr algn="l" defTabSz="914400">
              <a:defRPr sz="4800">
                <a:solidFill>
                  <a:srgbClr val="FFFFFF"/>
                </a:solidFill>
                <a:latin typeface="Calibri"/>
                <a:ea typeface="Calibri"/>
                <a:cs typeface="Calibri"/>
                <a:sym typeface="Calibri"/>
              </a:defRPr>
            </a:pPr>
            <a:endParaRPr sz="2400"/>
          </a:p>
        </p:txBody>
      </p:sp>
      <p:cxnSp>
        <p:nvCxnSpPr>
          <p:cNvPr id="114" name="Elbow Connector 113"/>
          <p:cNvCxnSpPr>
            <a:cxnSpLocks/>
            <a:endCxn id="2" idx="3"/>
          </p:cNvCxnSpPr>
          <p:nvPr/>
        </p:nvCxnSpPr>
        <p:spPr>
          <a:xfrm flipV="1">
            <a:off x="8208972" y="10729337"/>
            <a:ext cx="7203321" cy="849930"/>
          </a:xfrm>
          <a:prstGeom prst="bentConnector2">
            <a:avLst/>
          </a:prstGeom>
          <a:ln w="76200">
            <a:tailEnd type="triangle"/>
          </a:ln>
        </p:spPr>
        <p:style>
          <a:lnRef idx="1">
            <a:schemeClr val="accent5"/>
          </a:lnRef>
          <a:fillRef idx="0">
            <a:schemeClr val="accent5"/>
          </a:fillRef>
          <a:effectRef idx="0">
            <a:schemeClr val="accent5"/>
          </a:effectRef>
          <a:fontRef idx="minor">
            <a:schemeClr val="tx1"/>
          </a:fontRef>
        </p:style>
      </p:cxnSp>
      <p:sp>
        <p:nvSpPr>
          <p:cNvPr id="102" name="delays"/>
          <p:cNvSpPr txBox="1"/>
          <p:nvPr/>
        </p:nvSpPr>
        <p:spPr>
          <a:xfrm>
            <a:off x="14982744" y="10883354"/>
            <a:ext cx="881973"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91439" bIns="91439">
            <a:spAutoFit/>
          </a:bodyPr>
          <a:lstStyle>
            <a:lvl1pPr algn="l" defTabSz="1828800">
              <a:defRPr sz="4200" i="1">
                <a:solidFill>
                  <a:srgbClr val="000000"/>
                </a:solidFill>
                <a:latin typeface="+mj-lt"/>
                <a:ea typeface="+mj-ea"/>
                <a:cs typeface="+mj-cs"/>
                <a:sym typeface="Source Sans Pro"/>
              </a:defRPr>
            </a:lvl1pPr>
          </a:lstStyle>
          <a:p>
            <a:pPr>
              <a:defRPr i="0"/>
            </a:pPr>
            <a:r>
              <a:rPr lang="en-GB" sz="2400" i="1" dirty="0">
                <a:latin typeface="+mn-lt"/>
              </a:rPr>
              <a:t>RAM</a:t>
            </a:r>
            <a:endParaRPr lang="en-GB" sz="2400" i="1" dirty="0">
              <a:solidFill>
                <a:schemeClr val="accent2"/>
              </a:solidFill>
              <a:latin typeface="+mn-lt"/>
            </a:endParaRPr>
          </a:p>
        </p:txBody>
      </p:sp>
      <p:pic>
        <p:nvPicPr>
          <p:cNvPr id="77" name="Computer.png" descr="Computer.png">
            <a:extLst>
              <a:ext uri="{FF2B5EF4-FFF2-40B4-BE49-F238E27FC236}">
                <a16:creationId xmlns:a16="http://schemas.microsoft.com/office/drawing/2014/main" id="{1521AE8F-A342-4425-8C7D-00FC9D099615}"/>
              </a:ext>
            </a:extLst>
          </p:cNvPr>
          <p:cNvPicPr>
            <a:picLocks noChangeAspect="1"/>
          </p:cNvPicPr>
          <p:nvPr/>
        </p:nvPicPr>
        <p:blipFill>
          <a:blip r:embed="rId3">
            <a:extLst/>
          </a:blip>
          <a:stretch>
            <a:fillRect/>
          </a:stretch>
        </p:blipFill>
        <p:spPr>
          <a:xfrm>
            <a:off x="13465735" y="5216619"/>
            <a:ext cx="3670301" cy="2184401"/>
          </a:xfrm>
          <a:prstGeom prst="rect">
            <a:avLst/>
          </a:prstGeom>
          <a:ln w="12700">
            <a:miter lim="400000"/>
          </a:ln>
        </p:spPr>
      </p:pic>
      <p:sp>
        <p:nvSpPr>
          <p:cNvPr id="2" name="Flowchart: Magnetic Disk 1">
            <a:extLst>
              <a:ext uri="{FF2B5EF4-FFF2-40B4-BE49-F238E27FC236}">
                <a16:creationId xmlns:a16="http://schemas.microsoft.com/office/drawing/2014/main" id="{B8C2EBC6-D07C-4C5D-A6B1-ACAAB57C0636}"/>
              </a:ext>
            </a:extLst>
          </p:cNvPr>
          <p:cNvSpPr/>
          <p:nvPr/>
        </p:nvSpPr>
        <p:spPr>
          <a:xfrm>
            <a:off x="14351412" y="9361148"/>
            <a:ext cx="2121761" cy="1368189"/>
          </a:xfrm>
          <a:prstGeom prst="flowChartMagneticDisk">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2" name="TextBox 81"/>
          <p:cNvSpPr txBox="1"/>
          <p:nvPr/>
        </p:nvSpPr>
        <p:spPr>
          <a:xfrm rot="20700000">
            <a:off x="6464934" y="6502561"/>
            <a:ext cx="6532341" cy="107721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GB" sz="3200" dirty="0" smtClean="0"/>
              <a:t>300 </a:t>
            </a:r>
            <a:r>
              <a:rPr lang="en-GB" sz="3200" dirty="0" err="1" smtClean="0"/>
              <a:t>Tbit</a:t>
            </a:r>
            <a:r>
              <a:rPr lang="en-GB" sz="3200" dirty="0" smtClean="0"/>
              <a:t>/s @ 40MHz event rate</a:t>
            </a:r>
          </a:p>
          <a:p>
            <a:pPr algn="ctr"/>
            <a:r>
              <a:rPr lang="en-GB" sz="3200" dirty="0" smtClean="0"/>
              <a:t>~30,000,000 × Home Broadband</a:t>
            </a:r>
            <a:endParaRPr lang="en-GB" sz="3200" dirty="0"/>
          </a:p>
        </p:txBody>
      </p:sp>
      <p:sp>
        <p:nvSpPr>
          <p:cNvPr id="78" name="Trigger system"/>
          <p:cNvSpPr txBox="1"/>
          <p:nvPr/>
        </p:nvSpPr>
        <p:spPr>
          <a:xfrm>
            <a:off x="15517853" y="4327842"/>
            <a:ext cx="1351605" cy="923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r" defTabSz="1828800">
              <a:defRPr sz="4500">
                <a:solidFill>
                  <a:srgbClr val="000000"/>
                </a:solidFill>
                <a:latin typeface="Source Sans Pro Semibold"/>
                <a:ea typeface="Source Sans Pro Semibold"/>
                <a:cs typeface="Source Sans Pro Semibold"/>
                <a:sym typeface="Source Sans Pro Semibold"/>
              </a:defRPr>
            </a:lvl1pPr>
          </a:lstStyle>
          <a:p>
            <a:r>
              <a:rPr sz="2400" dirty="0" smtClean="0">
                <a:latin typeface="+mn-lt"/>
              </a:rPr>
              <a:t>Trigger </a:t>
            </a:r>
            <a:r>
              <a:rPr sz="2400" dirty="0">
                <a:latin typeface="+mn-lt"/>
              </a:rPr>
              <a:t>system</a:t>
            </a:r>
          </a:p>
        </p:txBody>
      </p:sp>
      <p:pic>
        <p:nvPicPr>
          <p:cNvPr id="81" name="Oval" descr="Oval">
            <a:extLst>
              <a:ext uri="{FF2B5EF4-FFF2-40B4-BE49-F238E27FC236}">
                <a16:creationId xmlns:a16="http://schemas.microsoft.com/office/drawing/2014/main" id="{BB94A2F3-D2FE-4B38-AEE0-FC33A50375B9}"/>
              </a:ext>
            </a:extLst>
          </p:cNvPr>
          <p:cNvPicPr>
            <a:picLocks/>
          </p:cNvPicPr>
          <p:nvPr/>
        </p:nvPicPr>
        <p:blipFill>
          <a:blip r:embed="rId5">
            <a:extLst/>
          </a:blip>
          <a:stretch>
            <a:fillRect/>
          </a:stretch>
        </p:blipFill>
        <p:spPr>
          <a:xfrm rot="16200000">
            <a:off x="5495892" y="3202619"/>
            <a:ext cx="8543823" cy="8209462"/>
          </a:xfrm>
          <a:prstGeom prst="rect">
            <a:avLst/>
          </a:prstGeom>
        </p:spPr>
      </p:pic>
      <p:sp>
        <p:nvSpPr>
          <p:cNvPr id="85" name="TextBox 84">
            <a:extLst>
              <a:ext uri="{FF2B5EF4-FFF2-40B4-BE49-F238E27FC236}">
                <a16:creationId xmlns:a16="http://schemas.microsoft.com/office/drawing/2014/main" id="{CD965336-45BE-41FB-A2A6-F200C0AA90E7}"/>
              </a:ext>
            </a:extLst>
          </p:cNvPr>
          <p:cNvSpPr txBox="1"/>
          <p:nvPr/>
        </p:nvSpPr>
        <p:spPr>
          <a:xfrm>
            <a:off x="786565" y="12079566"/>
            <a:ext cx="4378878" cy="1077218"/>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err="1" smtClean="0">
                <a:solidFill>
                  <a:srgbClr val="FFFF00"/>
                </a:solidFill>
              </a:rPr>
              <a:t>Signal:Background</a:t>
            </a:r>
            <a:r>
              <a:rPr lang="en-GB" sz="3200" dirty="0" smtClean="0">
                <a:solidFill>
                  <a:srgbClr val="FFFF00"/>
                </a:solidFill>
              </a:rPr>
              <a:t> becomes 1:200</a:t>
            </a:r>
            <a:endParaRPr lang="en-GB" sz="3200" dirty="0">
              <a:solidFill>
                <a:srgbClr val="FFFF00"/>
              </a:solidFill>
            </a:endParaRPr>
          </a:p>
        </p:txBody>
      </p:sp>
      <p:sp>
        <p:nvSpPr>
          <p:cNvPr id="86" name="start"/>
          <p:cNvSpPr txBox="1"/>
          <p:nvPr/>
        </p:nvSpPr>
        <p:spPr>
          <a:xfrm>
            <a:off x="20074463" y="6228084"/>
            <a:ext cx="2681645" cy="553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91439" bIns="91439">
            <a:spAutoFit/>
          </a:bodyPr>
          <a:lstStyle>
            <a:lvl1pPr algn="l" defTabSz="1828800">
              <a:defRPr sz="3600" i="1">
                <a:solidFill>
                  <a:srgbClr val="000000"/>
                </a:solidFill>
                <a:latin typeface="+mj-lt"/>
                <a:ea typeface="+mj-ea"/>
                <a:cs typeface="+mj-cs"/>
                <a:sym typeface="Source Sans Pro"/>
              </a:defRPr>
            </a:lvl1pPr>
          </a:lstStyle>
          <a:p>
            <a:pPr algn="ctr"/>
            <a:r>
              <a:rPr lang="en-GB" sz="2400" dirty="0" smtClean="0">
                <a:latin typeface="+mn-lt"/>
              </a:rPr>
              <a:t>Storage</a:t>
            </a:r>
            <a:endParaRPr sz="2400" dirty="0">
              <a:latin typeface="+mn-lt"/>
            </a:endParaRPr>
          </a:p>
        </p:txBody>
      </p:sp>
    </p:spTree>
    <p:extLst>
      <p:ext uri="{BB962C8B-B14F-4D97-AF65-F5344CB8AC3E}">
        <p14:creationId xmlns:p14="http://schemas.microsoft.com/office/powerpoint/2010/main" val="30646009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3"/>
          <p:cNvPicPr preferRelativeResize="0">
            <a:picLocks noChangeAspect="1" noChangeArrowheads="1"/>
          </p:cNvPicPr>
          <p:nvPr/>
        </p:nvPicPr>
        <p:blipFill rotWithShape="1">
          <a:blip r:embed="rId2" cstate="print">
            <a:extLst>
              <a:ext uri="{28A0092B-C50C-407E-A947-70E740481C1C}">
                <a14:useLocalDpi xmlns:a14="http://schemas.microsoft.com/office/drawing/2010/main" val="0"/>
              </a:ext>
            </a:extLst>
          </a:blip>
          <a:srcRect b="5179"/>
          <a:stretch/>
        </p:blipFill>
        <p:spPr bwMode="auto">
          <a:xfrm>
            <a:off x="4167762" y="3633109"/>
            <a:ext cx="16000852" cy="10097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Rectangle 11"/>
          <p:cNvSpPr>
            <a:spLocks noGrp="1" noChangeArrowheads="1"/>
          </p:cNvSpPr>
          <p:nvPr>
            <p:ph type="title"/>
          </p:nvPr>
        </p:nvSpPr>
        <p:spPr>
          <a:xfrm>
            <a:off x="1901371" y="1528746"/>
            <a:ext cx="21111029" cy="2586056"/>
          </a:xfrm>
          <a:noFill/>
        </p:spPr>
        <p:txBody>
          <a:bodyPr/>
          <a:lstStyle/>
          <a:p>
            <a:pPr eaLnBrk="1" hangingPunct="1"/>
            <a:r>
              <a:rPr lang="en-GB" dirty="0"/>
              <a:t>The CMS Detector after </a:t>
            </a:r>
            <a:r>
              <a:rPr lang="en-GB" dirty="0" smtClean="0"/>
              <a:t>2025: UK Roles</a:t>
            </a:r>
            <a:endParaRPr lang="en-US" dirty="0"/>
          </a:p>
        </p:txBody>
      </p:sp>
      <p:sp>
        <p:nvSpPr>
          <p:cNvPr id="15" name="TextBox 14"/>
          <p:cNvSpPr txBox="1"/>
          <p:nvPr/>
        </p:nvSpPr>
        <p:spPr>
          <a:xfrm>
            <a:off x="6865155" y="5366711"/>
            <a:ext cx="3889282" cy="1569660"/>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New pixel layers</a:t>
            </a:r>
          </a:p>
          <a:p>
            <a:pPr algn="ctr"/>
            <a:r>
              <a:rPr lang="en-GB" sz="3200" dirty="0">
                <a:solidFill>
                  <a:srgbClr val="FFFF00"/>
                </a:solidFill>
              </a:rPr>
              <a:t>Tracking included in trigger</a:t>
            </a:r>
          </a:p>
        </p:txBody>
      </p:sp>
      <p:sp>
        <p:nvSpPr>
          <p:cNvPr id="16" name="TextBox 15"/>
          <p:cNvSpPr txBox="1"/>
          <p:nvPr/>
        </p:nvSpPr>
        <p:spPr>
          <a:xfrm>
            <a:off x="12168188" y="3619190"/>
            <a:ext cx="4564104" cy="1077218"/>
          </a:xfrm>
          <a:prstGeom prst="rect">
            <a:avLst/>
          </a:prstGeom>
          <a:solidFill>
            <a:schemeClr val="bg1">
              <a:alpha val="80000"/>
            </a:schemeClr>
          </a:solidFill>
          <a:ln w="38100">
            <a:solidFill>
              <a:schemeClr val="bg1"/>
            </a:solidFill>
          </a:ln>
        </p:spPr>
        <p:txBody>
          <a:bodyPr wrap="square" rtlCol="0">
            <a:spAutoFit/>
          </a:bodyPr>
          <a:lstStyle/>
          <a:p>
            <a:pPr algn="ctr"/>
            <a:r>
              <a:rPr lang="en-GB" sz="3200" dirty="0">
                <a:solidFill>
                  <a:schemeClr val="tx2">
                    <a:lumMod val="50000"/>
                  </a:schemeClr>
                </a:solidFill>
              </a:rPr>
              <a:t>Full granularity </a:t>
            </a:r>
            <a:r>
              <a:rPr lang="en-GB" sz="3200" dirty="0" err="1">
                <a:solidFill>
                  <a:schemeClr val="tx2">
                    <a:lumMod val="50000"/>
                  </a:schemeClr>
                </a:solidFill>
              </a:rPr>
              <a:t>Ecal</a:t>
            </a:r>
            <a:r>
              <a:rPr lang="en-GB" sz="3200" dirty="0">
                <a:solidFill>
                  <a:schemeClr val="tx2">
                    <a:lumMod val="50000"/>
                  </a:schemeClr>
                </a:solidFill>
              </a:rPr>
              <a:t> included in trigger </a:t>
            </a:r>
          </a:p>
        </p:txBody>
      </p:sp>
      <p:sp>
        <p:nvSpPr>
          <p:cNvPr id="17" name="TextBox 16"/>
          <p:cNvSpPr txBox="1"/>
          <p:nvPr/>
        </p:nvSpPr>
        <p:spPr>
          <a:xfrm>
            <a:off x="18865517" y="6423783"/>
            <a:ext cx="4684294" cy="2215991"/>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Complete replacement of endcap </a:t>
            </a:r>
            <a:r>
              <a:rPr lang="en-GB" sz="3200" dirty="0" err="1">
                <a:solidFill>
                  <a:srgbClr val="FFFF00"/>
                </a:solidFill>
              </a:rPr>
              <a:t>Ecal</a:t>
            </a:r>
            <a:r>
              <a:rPr lang="en-GB" sz="3200" dirty="0">
                <a:solidFill>
                  <a:srgbClr val="FFFF00"/>
                </a:solidFill>
              </a:rPr>
              <a:t> &amp; </a:t>
            </a:r>
            <a:r>
              <a:rPr lang="en-GB" sz="3200" dirty="0" err="1">
                <a:solidFill>
                  <a:srgbClr val="FFFF00"/>
                </a:solidFill>
              </a:rPr>
              <a:t>Hcal</a:t>
            </a:r>
            <a:endParaRPr lang="en-GB" sz="3200" dirty="0">
              <a:solidFill>
                <a:srgbClr val="FFFF00"/>
              </a:solidFill>
            </a:endParaRPr>
          </a:p>
          <a:p>
            <a:pPr algn="ctr">
              <a:spcBef>
                <a:spcPts val="1200"/>
              </a:spcBef>
            </a:pPr>
            <a:r>
              <a:rPr lang="en-GB" sz="3200" dirty="0">
                <a:solidFill>
                  <a:srgbClr val="FFFF00"/>
                </a:solidFill>
              </a:rPr>
              <a:t>30ps timing resolution</a:t>
            </a:r>
          </a:p>
        </p:txBody>
      </p:sp>
      <p:sp>
        <p:nvSpPr>
          <p:cNvPr id="20" name="TextBox 19">
            <a:extLst>
              <a:ext uri="{FF2B5EF4-FFF2-40B4-BE49-F238E27FC236}">
                <a16:creationId xmlns:a16="http://schemas.microsoft.com/office/drawing/2014/main" id="{932B1516-91E2-4E21-BBA5-FD06EBD5A2DD}"/>
              </a:ext>
            </a:extLst>
          </p:cNvPr>
          <p:cNvSpPr txBox="1"/>
          <p:nvPr/>
        </p:nvSpPr>
        <p:spPr>
          <a:xfrm>
            <a:off x="11279689" y="9782372"/>
            <a:ext cx="4684294" cy="1231106"/>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MIP timing layer</a:t>
            </a:r>
          </a:p>
          <a:p>
            <a:pPr algn="ctr">
              <a:spcBef>
                <a:spcPts val="1200"/>
              </a:spcBef>
            </a:pPr>
            <a:r>
              <a:rPr lang="en-GB" sz="3200" dirty="0">
                <a:solidFill>
                  <a:srgbClr val="FFFF00"/>
                </a:solidFill>
              </a:rPr>
              <a:t>30ps timing resolution</a:t>
            </a:r>
          </a:p>
        </p:txBody>
      </p:sp>
      <p:sp>
        <p:nvSpPr>
          <p:cNvPr id="9" name="TextBox 8">
            <a:extLst>
              <a:ext uri="{FF2B5EF4-FFF2-40B4-BE49-F238E27FC236}">
                <a16:creationId xmlns:a16="http://schemas.microsoft.com/office/drawing/2014/main" id="{CD965336-45BE-41FB-A2A6-F200C0AA90E7}"/>
              </a:ext>
            </a:extLst>
          </p:cNvPr>
          <p:cNvSpPr txBox="1"/>
          <p:nvPr/>
        </p:nvSpPr>
        <p:spPr>
          <a:xfrm>
            <a:off x="370543" y="5366710"/>
            <a:ext cx="4378878" cy="1077218"/>
          </a:xfrm>
          <a:prstGeom prst="rect">
            <a:avLst/>
          </a:prstGeom>
          <a:solidFill>
            <a:schemeClr val="bg1">
              <a:alpha val="80000"/>
            </a:schemeClr>
          </a:solidFill>
          <a:ln w="38100">
            <a:solidFill>
              <a:schemeClr val="bg1"/>
            </a:solidFill>
          </a:ln>
        </p:spPr>
        <p:txBody>
          <a:bodyPr wrap="square" rtlCol="0">
            <a:spAutoFit/>
          </a:bodyPr>
          <a:lstStyle/>
          <a:p>
            <a:pPr algn="ctr"/>
            <a:r>
              <a:rPr lang="en-GB" sz="3200" dirty="0">
                <a:solidFill>
                  <a:schemeClr val="tx2">
                    <a:lumMod val="50000"/>
                  </a:schemeClr>
                </a:solidFill>
              </a:rPr>
              <a:t>New CSC electronics</a:t>
            </a:r>
          </a:p>
          <a:p>
            <a:pPr algn="ctr"/>
            <a:r>
              <a:rPr lang="en-GB" sz="3200" dirty="0">
                <a:solidFill>
                  <a:schemeClr val="tx2">
                    <a:lumMod val="50000"/>
                  </a:schemeClr>
                </a:solidFill>
              </a:rPr>
              <a:t>New RPC/GEM layers</a:t>
            </a:r>
          </a:p>
        </p:txBody>
      </p:sp>
      <p:sp>
        <p:nvSpPr>
          <p:cNvPr id="10" name="TextBox 9">
            <a:extLst>
              <a:ext uri="{FF2B5EF4-FFF2-40B4-BE49-F238E27FC236}">
                <a16:creationId xmlns:a16="http://schemas.microsoft.com/office/drawing/2014/main" id="{538895D8-342B-45E9-911C-A470E4D9EEA4}"/>
              </a:ext>
            </a:extLst>
          </p:cNvPr>
          <p:cNvSpPr txBox="1"/>
          <p:nvPr/>
        </p:nvSpPr>
        <p:spPr>
          <a:xfrm>
            <a:off x="5381579" y="9362197"/>
            <a:ext cx="4684294" cy="1569660"/>
          </a:xfrm>
          <a:prstGeom prst="rect">
            <a:avLst/>
          </a:prstGeom>
          <a:solidFill>
            <a:schemeClr val="bg1">
              <a:alpha val="80000"/>
            </a:schemeClr>
          </a:solidFill>
          <a:ln w="38100">
            <a:solidFill>
              <a:schemeClr val="bg1"/>
            </a:solidFill>
          </a:ln>
        </p:spPr>
        <p:txBody>
          <a:bodyPr wrap="square" rtlCol="0">
            <a:spAutoFit/>
          </a:bodyPr>
          <a:lstStyle/>
          <a:p>
            <a:pPr algn="ctr"/>
            <a:r>
              <a:rPr lang="en-GB" sz="3200" dirty="0">
                <a:solidFill>
                  <a:schemeClr val="tx2">
                    <a:lumMod val="50000"/>
                  </a:schemeClr>
                </a:solidFill>
              </a:rPr>
              <a:t>Replace HPD with </a:t>
            </a:r>
            <a:r>
              <a:rPr lang="en-GB" sz="3200" dirty="0" err="1">
                <a:solidFill>
                  <a:schemeClr val="tx2">
                    <a:lumMod val="50000"/>
                  </a:schemeClr>
                </a:solidFill>
              </a:rPr>
              <a:t>SiPM</a:t>
            </a:r>
            <a:r>
              <a:rPr lang="en-GB" sz="3200" dirty="0">
                <a:solidFill>
                  <a:schemeClr val="tx2">
                    <a:lumMod val="50000"/>
                  </a:schemeClr>
                </a:solidFill>
              </a:rPr>
              <a:t> in Barrel HCAL</a:t>
            </a:r>
          </a:p>
          <a:p>
            <a:pPr algn="ctr"/>
            <a:r>
              <a:rPr lang="en-GB" sz="3200" dirty="0">
                <a:solidFill>
                  <a:schemeClr val="tx2">
                    <a:lumMod val="50000"/>
                  </a:schemeClr>
                </a:solidFill>
              </a:rPr>
              <a:t>Depth info into trigger</a:t>
            </a:r>
          </a:p>
        </p:txBody>
      </p:sp>
      <p:sp>
        <p:nvSpPr>
          <p:cNvPr id="11" name="TextBox 10">
            <a:extLst>
              <a:ext uri="{FF2B5EF4-FFF2-40B4-BE49-F238E27FC236}">
                <a16:creationId xmlns:a16="http://schemas.microsoft.com/office/drawing/2014/main" id="{CD965336-45BE-41FB-A2A6-F200C0AA90E7}"/>
              </a:ext>
            </a:extLst>
          </p:cNvPr>
          <p:cNvSpPr txBox="1"/>
          <p:nvPr/>
        </p:nvSpPr>
        <p:spPr>
          <a:xfrm>
            <a:off x="786565" y="12079566"/>
            <a:ext cx="4378878" cy="1077218"/>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err="1" smtClean="0">
                <a:solidFill>
                  <a:srgbClr val="FFFF00"/>
                </a:solidFill>
              </a:rPr>
              <a:t>Signal:Background</a:t>
            </a:r>
            <a:r>
              <a:rPr lang="en-GB" sz="3200" dirty="0" smtClean="0">
                <a:solidFill>
                  <a:srgbClr val="FFFF00"/>
                </a:solidFill>
              </a:rPr>
              <a:t> becomes 1:200</a:t>
            </a:r>
            <a:endParaRPr lang="en-GB" sz="3200" dirty="0">
              <a:solidFill>
                <a:srgbClr val="FFFF00"/>
              </a:solidFill>
            </a:endParaRPr>
          </a:p>
        </p:txBody>
      </p:sp>
      <p:sp>
        <p:nvSpPr>
          <p:cNvPr id="12" name="TextBox 11">
            <a:extLst>
              <a:ext uri="{FF2B5EF4-FFF2-40B4-BE49-F238E27FC236}">
                <a16:creationId xmlns:a16="http://schemas.microsoft.com/office/drawing/2014/main" id="{932B1516-91E2-4E21-BBA5-FD06EBD5A2DD}"/>
              </a:ext>
            </a:extLst>
          </p:cNvPr>
          <p:cNvSpPr txBox="1"/>
          <p:nvPr/>
        </p:nvSpPr>
        <p:spPr>
          <a:xfrm>
            <a:off x="19517066" y="11260813"/>
            <a:ext cx="4684294" cy="584775"/>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smtClean="0">
                <a:solidFill>
                  <a:srgbClr val="FFFF00"/>
                </a:solidFill>
              </a:rPr>
              <a:t>L1 Trigger </a:t>
            </a:r>
            <a:endParaRPr lang="en-GB" sz="3200" dirty="0">
              <a:solidFill>
                <a:srgbClr val="FFFF00"/>
              </a:solidFill>
            </a:endParaRPr>
          </a:p>
        </p:txBody>
      </p:sp>
      <p:sp>
        <p:nvSpPr>
          <p:cNvPr id="13" name="TextBox 12">
            <a:extLst>
              <a:ext uri="{FF2B5EF4-FFF2-40B4-BE49-F238E27FC236}">
                <a16:creationId xmlns:a16="http://schemas.microsoft.com/office/drawing/2014/main" id="{932B1516-91E2-4E21-BBA5-FD06EBD5A2DD}"/>
              </a:ext>
            </a:extLst>
          </p:cNvPr>
          <p:cNvSpPr txBox="1"/>
          <p:nvPr/>
        </p:nvSpPr>
        <p:spPr>
          <a:xfrm>
            <a:off x="19517066" y="12079566"/>
            <a:ext cx="4684294" cy="1077218"/>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smtClean="0">
                <a:solidFill>
                  <a:srgbClr val="FFFF00"/>
                </a:solidFill>
              </a:rPr>
              <a:t>Barrel muon electronics?</a:t>
            </a:r>
            <a:endParaRPr lang="en-GB" sz="3200" dirty="0">
              <a:solidFill>
                <a:srgbClr val="FFFF00"/>
              </a:solidFill>
            </a:endParaRPr>
          </a:p>
        </p:txBody>
      </p:sp>
    </p:spTree>
    <p:extLst>
      <p:ext uri="{BB962C8B-B14F-4D97-AF65-F5344CB8AC3E}">
        <p14:creationId xmlns:p14="http://schemas.microsoft.com/office/powerpoint/2010/main" val="1402824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3"/>
          <p:cNvPicPr preferRelativeResize="0">
            <a:picLocks noChangeAspect="1" noChangeArrowheads="1"/>
          </p:cNvPicPr>
          <p:nvPr/>
        </p:nvPicPr>
        <p:blipFill rotWithShape="1">
          <a:blip r:embed="rId2" cstate="print">
            <a:extLst>
              <a:ext uri="{28A0092B-C50C-407E-A947-70E740481C1C}">
                <a14:useLocalDpi xmlns:a14="http://schemas.microsoft.com/office/drawing/2010/main" val="0"/>
              </a:ext>
            </a:extLst>
          </a:blip>
          <a:srcRect b="5179"/>
          <a:stretch/>
        </p:blipFill>
        <p:spPr bwMode="auto">
          <a:xfrm>
            <a:off x="4167762" y="3633109"/>
            <a:ext cx="16000852" cy="10097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Rectangle 11"/>
          <p:cNvSpPr>
            <a:spLocks noGrp="1" noChangeArrowheads="1"/>
          </p:cNvSpPr>
          <p:nvPr>
            <p:ph type="title"/>
          </p:nvPr>
        </p:nvSpPr>
        <p:spPr>
          <a:xfrm>
            <a:off x="1901371" y="1528746"/>
            <a:ext cx="21111029" cy="2586056"/>
          </a:xfrm>
          <a:noFill/>
        </p:spPr>
        <p:txBody>
          <a:bodyPr/>
          <a:lstStyle/>
          <a:p>
            <a:pPr eaLnBrk="1" hangingPunct="1"/>
            <a:r>
              <a:rPr lang="en-GB" dirty="0"/>
              <a:t>The CMS Detector after </a:t>
            </a:r>
            <a:r>
              <a:rPr lang="en-GB" dirty="0" smtClean="0"/>
              <a:t>2025: UK Roles</a:t>
            </a:r>
            <a:endParaRPr lang="en-US" dirty="0"/>
          </a:p>
        </p:txBody>
      </p:sp>
      <p:sp>
        <p:nvSpPr>
          <p:cNvPr id="15" name="TextBox 14"/>
          <p:cNvSpPr txBox="1"/>
          <p:nvPr/>
        </p:nvSpPr>
        <p:spPr>
          <a:xfrm>
            <a:off x="6865155" y="5366711"/>
            <a:ext cx="3889282" cy="1569660"/>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New pixel layers</a:t>
            </a:r>
          </a:p>
          <a:p>
            <a:pPr algn="ctr"/>
            <a:r>
              <a:rPr lang="en-GB" sz="3200" dirty="0">
                <a:solidFill>
                  <a:srgbClr val="FFFF00"/>
                </a:solidFill>
              </a:rPr>
              <a:t>Tracking included in trigger</a:t>
            </a:r>
          </a:p>
        </p:txBody>
      </p:sp>
      <p:sp>
        <p:nvSpPr>
          <p:cNvPr id="16" name="TextBox 15"/>
          <p:cNvSpPr txBox="1"/>
          <p:nvPr/>
        </p:nvSpPr>
        <p:spPr>
          <a:xfrm>
            <a:off x="12168188" y="3619190"/>
            <a:ext cx="4564104" cy="1077218"/>
          </a:xfrm>
          <a:prstGeom prst="rect">
            <a:avLst/>
          </a:prstGeom>
          <a:solidFill>
            <a:schemeClr val="bg1">
              <a:alpha val="80000"/>
            </a:schemeClr>
          </a:solidFill>
          <a:ln w="38100">
            <a:solidFill>
              <a:schemeClr val="bg1"/>
            </a:solidFill>
          </a:ln>
        </p:spPr>
        <p:txBody>
          <a:bodyPr wrap="square" rtlCol="0">
            <a:spAutoFit/>
          </a:bodyPr>
          <a:lstStyle/>
          <a:p>
            <a:pPr algn="ctr"/>
            <a:r>
              <a:rPr lang="en-GB" sz="3200" dirty="0">
                <a:solidFill>
                  <a:schemeClr val="tx2">
                    <a:lumMod val="50000"/>
                  </a:schemeClr>
                </a:solidFill>
              </a:rPr>
              <a:t>Full granularity </a:t>
            </a:r>
            <a:r>
              <a:rPr lang="en-GB" sz="3200" dirty="0" err="1">
                <a:solidFill>
                  <a:schemeClr val="tx2">
                    <a:lumMod val="50000"/>
                  </a:schemeClr>
                </a:solidFill>
              </a:rPr>
              <a:t>Ecal</a:t>
            </a:r>
            <a:r>
              <a:rPr lang="en-GB" sz="3200" dirty="0">
                <a:solidFill>
                  <a:schemeClr val="tx2">
                    <a:lumMod val="50000"/>
                  </a:schemeClr>
                </a:solidFill>
              </a:rPr>
              <a:t> included in trigger </a:t>
            </a:r>
          </a:p>
        </p:txBody>
      </p:sp>
      <p:sp>
        <p:nvSpPr>
          <p:cNvPr id="17" name="TextBox 16"/>
          <p:cNvSpPr txBox="1"/>
          <p:nvPr/>
        </p:nvSpPr>
        <p:spPr>
          <a:xfrm>
            <a:off x="18865517" y="6423783"/>
            <a:ext cx="4684294" cy="2215991"/>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Complete replacement of endcap </a:t>
            </a:r>
            <a:r>
              <a:rPr lang="en-GB" sz="3200" dirty="0" err="1">
                <a:solidFill>
                  <a:srgbClr val="FFFF00"/>
                </a:solidFill>
              </a:rPr>
              <a:t>Ecal</a:t>
            </a:r>
            <a:r>
              <a:rPr lang="en-GB" sz="3200" dirty="0">
                <a:solidFill>
                  <a:srgbClr val="FFFF00"/>
                </a:solidFill>
              </a:rPr>
              <a:t> &amp; </a:t>
            </a:r>
            <a:r>
              <a:rPr lang="en-GB" sz="3200" dirty="0" err="1">
                <a:solidFill>
                  <a:srgbClr val="FFFF00"/>
                </a:solidFill>
              </a:rPr>
              <a:t>Hcal</a:t>
            </a:r>
            <a:endParaRPr lang="en-GB" sz="3200" dirty="0">
              <a:solidFill>
                <a:srgbClr val="FFFF00"/>
              </a:solidFill>
            </a:endParaRPr>
          </a:p>
          <a:p>
            <a:pPr algn="ctr">
              <a:spcBef>
                <a:spcPts val="1200"/>
              </a:spcBef>
            </a:pPr>
            <a:r>
              <a:rPr lang="en-GB" sz="3200" dirty="0">
                <a:solidFill>
                  <a:srgbClr val="FFFF00"/>
                </a:solidFill>
              </a:rPr>
              <a:t>30ps timing resolution</a:t>
            </a:r>
          </a:p>
        </p:txBody>
      </p:sp>
      <p:sp>
        <p:nvSpPr>
          <p:cNvPr id="20" name="TextBox 19">
            <a:extLst>
              <a:ext uri="{FF2B5EF4-FFF2-40B4-BE49-F238E27FC236}">
                <a16:creationId xmlns:a16="http://schemas.microsoft.com/office/drawing/2014/main" id="{932B1516-91E2-4E21-BBA5-FD06EBD5A2DD}"/>
              </a:ext>
            </a:extLst>
          </p:cNvPr>
          <p:cNvSpPr txBox="1"/>
          <p:nvPr/>
        </p:nvSpPr>
        <p:spPr>
          <a:xfrm>
            <a:off x="11279689" y="9782372"/>
            <a:ext cx="4684294" cy="1231106"/>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a:solidFill>
                  <a:srgbClr val="FFFF00"/>
                </a:solidFill>
              </a:rPr>
              <a:t>MIP timing layer</a:t>
            </a:r>
          </a:p>
          <a:p>
            <a:pPr algn="ctr">
              <a:spcBef>
                <a:spcPts val="1200"/>
              </a:spcBef>
            </a:pPr>
            <a:r>
              <a:rPr lang="en-GB" sz="3200" dirty="0">
                <a:solidFill>
                  <a:srgbClr val="FFFF00"/>
                </a:solidFill>
              </a:rPr>
              <a:t>30ps timing resolution</a:t>
            </a:r>
          </a:p>
        </p:txBody>
      </p:sp>
      <p:sp>
        <p:nvSpPr>
          <p:cNvPr id="9" name="TextBox 8">
            <a:extLst>
              <a:ext uri="{FF2B5EF4-FFF2-40B4-BE49-F238E27FC236}">
                <a16:creationId xmlns:a16="http://schemas.microsoft.com/office/drawing/2014/main" id="{CD965336-45BE-41FB-A2A6-F200C0AA90E7}"/>
              </a:ext>
            </a:extLst>
          </p:cNvPr>
          <p:cNvSpPr txBox="1"/>
          <p:nvPr/>
        </p:nvSpPr>
        <p:spPr>
          <a:xfrm>
            <a:off x="370543" y="5366710"/>
            <a:ext cx="4378878" cy="1077218"/>
          </a:xfrm>
          <a:prstGeom prst="rect">
            <a:avLst/>
          </a:prstGeom>
          <a:solidFill>
            <a:schemeClr val="bg1">
              <a:alpha val="80000"/>
            </a:schemeClr>
          </a:solidFill>
          <a:ln w="38100">
            <a:solidFill>
              <a:schemeClr val="bg1"/>
            </a:solidFill>
          </a:ln>
        </p:spPr>
        <p:txBody>
          <a:bodyPr wrap="square" rtlCol="0">
            <a:spAutoFit/>
          </a:bodyPr>
          <a:lstStyle/>
          <a:p>
            <a:pPr algn="ctr"/>
            <a:r>
              <a:rPr lang="en-GB" sz="3200" dirty="0">
                <a:solidFill>
                  <a:schemeClr val="tx2">
                    <a:lumMod val="50000"/>
                  </a:schemeClr>
                </a:solidFill>
              </a:rPr>
              <a:t>New CSC electronics</a:t>
            </a:r>
          </a:p>
          <a:p>
            <a:pPr algn="ctr"/>
            <a:r>
              <a:rPr lang="en-GB" sz="3200" dirty="0">
                <a:solidFill>
                  <a:schemeClr val="tx2">
                    <a:lumMod val="50000"/>
                  </a:schemeClr>
                </a:solidFill>
              </a:rPr>
              <a:t>New RPC/GEM layers</a:t>
            </a:r>
          </a:p>
        </p:txBody>
      </p:sp>
      <p:sp>
        <p:nvSpPr>
          <p:cNvPr id="10" name="TextBox 9">
            <a:extLst>
              <a:ext uri="{FF2B5EF4-FFF2-40B4-BE49-F238E27FC236}">
                <a16:creationId xmlns:a16="http://schemas.microsoft.com/office/drawing/2014/main" id="{538895D8-342B-45E9-911C-A470E4D9EEA4}"/>
              </a:ext>
            </a:extLst>
          </p:cNvPr>
          <p:cNvSpPr txBox="1"/>
          <p:nvPr/>
        </p:nvSpPr>
        <p:spPr>
          <a:xfrm>
            <a:off x="5381579" y="9362197"/>
            <a:ext cx="4684294" cy="1569660"/>
          </a:xfrm>
          <a:prstGeom prst="rect">
            <a:avLst/>
          </a:prstGeom>
          <a:solidFill>
            <a:schemeClr val="bg1">
              <a:alpha val="80000"/>
            </a:schemeClr>
          </a:solidFill>
          <a:ln w="38100">
            <a:solidFill>
              <a:schemeClr val="bg1"/>
            </a:solidFill>
          </a:ln>
        </p:spPr>
        <p:txBody>
          <a:bodyPr wrap="square" rtlCol="0">
            <a:spAutoFit/>
          </a:bodyPr>
          <a:lstStyle/>
          <a:p>
            <a:pPr algn="ctr"/>
            <a:r>
              <a:rPr lang="en-GB" sz="3200" dirty="0">
                <a:solidFill>
                  <a:schemeClr val="tx2">
                    <a:lumMod val="50000"/>
                  </a:schemeClr>
                </a:solidFill>
              </a:rPr>
              <a:t>Replace HPD with </a:t>
            </a:r>
            <a:r>
              <a:rPr lang="en-GB" sz="3200" dirty="0" err="1">
                <a:solidFill>
                  <a:schemeClr val="tx2">
                    <a:lumMod val="50000"/>
                  </a:schemeClr>
                </a:solidFill>
              </a:rPr>
              <a:t>SiPM</a:t>
            </a:r>
            <a:r>
              <a:rPr lang="en-GB" sz="3200" dirty="0">
                <a:solidFill>
                  <a:schemeClr val="tx2">
                    <a:lumMod val="50000"/>
                  </a:schemeClr>
                </a:solidFill>
              </a:rPr>
              <a:t> in Barrel HCAL</a:t>
            </a:r>
          </a:p>
          <a:p>
            <a:pPr algn="ctr"/>
            <a:r>
              <a:rPr lang="en-GB" sz="3200" dirty="0">
                <a:solidFill>
                  <a:schemeClr val="tx2">
                    <a:lumMod val="50000"/>
                  </a:schemeClr>
                </a:solidFill>
              </a:rPr>
              <a:t>Depth info into trigger</a:t>
            </a:r>
          </a:p>
        </p:txBody>
      </p:sp>
      <p:sp>
        <p:nvSpPr>
          <p:cNvPr id="11" name="TextBox 10">
            <a:extLst>
              <a:ext uri="{FF2B5EF4-FFF2-40B4-BE49-F238E27FC236}">
                <a16:creationId xmlns:a16="http://schemas.microsoft.com/office/drawing/2014/main" id="{CD965336-45BE-41FB-A2A6-F200C0AA90E7}"/>
              </a:ext>
            </a:extLst>
          </p:cNvPr>
          <p:cNvSpPr txBox="1"/>
          <p:nvPr/>
        </p:nvSpPr>
        <p:spPr>
          <a:xfrm>
            <a:off x="786565" y="12079566"/>
            <a:ext cx="4378878" cy="1077218"/>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err="1" smtClean="0">
                <a:solidFill>
                  <a:srgbClr val="FFFF00"/>
                </a:solidFill>
              </a:rPr>
              <a:t>Signal:Background</a:t>
            </a:r>
            <a:r>
              <a:rPr lang="en-GB" sz="3200" dirty="0" smtClean="0">
                <a:solidFill>
                  <a:srgbClr val="FFFF00"/>
                </a:solidFill>
              </a:rPr>
              <a:t> becomes 1:200</a:t>
            </a:r>
            <a:endParaRPr lang="en-GB" sz="3200" dirty="0">
              <a:solidFill>
                <a:srgbClr val="FFFF00"/>
              </a:solidFill>
            </a:endParaRPr>
          </a:p>
        </p:txBody>
      </p:sp>
      <p:sp>
        <p:nvSpPr>
          <p:cNvPr id="12" name="TextBox 11">
            <a:extLst>
              <a:ext uri="{FF2B5EF4-FFF2-40B4-BE49-F238E27FC236}">
                <a16:creationId xmlns:a16="http://schemas.microsoft.com/office/drawing/2014/main" id="{932B1516-91E2-4E21-BBA5-FD06EBD5A2DD}"/>
              </a:ext>
            </a:extLst>
          </p:cNvPr>
          <p:cNvSpPr txBox="1"/>
          <p:nvPr/>
        </p:nvSpPr>
        <p:spPr>
          <a:xfrm>
            <a:off x="19517066" y="11260813"/>
            <a:ext cx="4684294" cy="584775"/>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smtClean="0">
                <a:solidFill>
                  <a:srgbClr val="FFFF00"/>
                </a:solidFill>
              </a:rPr>
              <a:t>L1 Trigger </a:t>
            </a:r>
            <a:endParaRPr lang="en-GB" sz="3200" dirty="0">
              <a:solidFill>
                <a:srgbClr val="FFFF00"/>
              </a:solidFill>
            </a:endParaRPr>
          </a:p>
        </p:txBody>
      </p:sp>
      <p:sp>
        <p:nvSpPr>
          <p:cNvPr id="13" name="TextBox 12">
            <a:extLst>
              <a:ext uri="{FF2B5EF4-FFF2-40B4-BE49-F238E27FC236}">
                <a16:creationId xmlns:a16="http://schemas.microsoft.com/office/drawing/2014/main" id="{932B1516-91E2-4E21-BBA5-FD06EBD5A2DD}"/>
              </a:ext>
            </a:extLst>
          </p:cNvPr>
          <p:cNvSpPr txBox="1"/>
          <p:nvPr/>
        </p:nvSpPr>
        <p:spPr>
          <a:xfrm>
            <a:off x="19517066" y="12079566"/>
            <a:ext cx="4684294" cy="1077218"/>
          </a:xfrm>
          <a:prstGeom prst="rect">
            <a:avLst/>
          </a:prstGeom>
          <a:solidFill>
            <a:srgbClr val="FF0000">
              <a:alpha val="80000"/>
            </a:srgbClr>
          </a:solidFill>
          <a:ln w="38100">
            <a:solidFill>
              <a:srgbClr val="FF0000"/>
            </a:solidFill>
          </a:ln>
        </p:spPr>
        <p:txBody>
          <a:bodyPr wrap="square" rtlCol="0">
            <a:spAutoFit/>
          </a:bodyPr>
          <a:lstStyle/>
          <a:p>
            <a:pPr algn="ctr"/>
            <a:r>
              <a:rPr lang="en-GB" sz="3200" dirty="0" smtClean="0">
                <a:solidFill>
                  <a:srgbClr val="FFFF00"/>
                </a:solidFill>
              </a:rPr>
              <a:t>Barrel muon electronics?</a:t>
            </a:r>
            <a:endParaRPr lang="en-GB" sz="3200" dirty="0">
              <a:solidFill>
                <a:srgbClr val="FFFF00"/>
              </a:solidFill>
            </a:endParaRPr>
          </a:p>
        </p:txBody>
      </p:sp>
      <p:sp>
        <p:nvSpPr>
          <p:cNvPr id="2" name="Rectangle 1"/>
          <p:cNvSpPr/>
          <p:nvPr/>
        </p:nvSpPr>
        <p:spPr>
          <a:xfrm>
            <a:off x="5529944" y="4757426"/>
            <a:ext cx="13564262" cy="422691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lIns="108000" rIns="108000" rtlCol="0" anchor="ctr"/>
          <a:lstStyle/>
          <a:p>
            <a:pPr algn="ctr">
              <a:lnSpc>
                <a:spcPct val="150000"/>
              </a:lnSpc>
            </a:pPr>
            <a:r>
              <a:rPr lang="en-GB" sz="4000" dirty="0" smtClean="0"/>
              <a:t>Oh… and we are only 4 institutes</a:t>
            </a:r>
          </a:p>
          <a:p>
            <a:pPr algn="ctr">
              <a:lnSpc>
                <a:spcPct val="150000"/>
              </a:lnSpc>
              <a:spcBef>
                <a:spcPts val="2400"/>
              </a:spcBef>
            </a:pPr>
            <a:r>
              <a:rPr lang="en-GB" sz="4000" dirty="0" smtClean="0"/>
              <a:t>Putting our money where our mouth is:</a:t>
            </a:r>
            <a:br>
              <a:rPr lang="en-GB" sz="4000" dirty="0" smtClean="0"/>
            </a:br>
            <a:r>
              <a:rPr lang="en-GB" sz="4000" dirty="0" smtClean="0"/>
              <a:t>A list of projects like that requires taking the</a:t>
            </a:r>
            <a:br>
              <a:rPr lang="en-GB" sz="4000" dirty="0" smtClean="0"/>
            </a:br>
            <a:r>
              <a:rPr lang="en-GB" sz="4000" dirty="0" smtClean="0"/>
              <a:t>common X-ware concept to the extreme</a:t>
            </a:r>
            <a:endParaRPr lang="en-GB" sz="4000" dirty="0"/>
          </a:p>
        </p:txBody>
      </p:sp>
    </p:spTree>
    <p:extLst>
      <p:ext uri="{BB962C8B-B14F-4D97-AF65-F5344CB8AC3E}">
        <p14:creationId xmlns:p14="http://schemas.microsoft.com/office/powerpoint/2010/main" val="3316355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BFC979-CCDE-43D4-BDE9-62FABBD0BA7B}"/>
              </a:ext>
            </a:extLst>
          </p:cNvPr>
          <p:cNvSpPr>
            <a:spLocks noGrp="1"/>
          </p:cNvSpPr>
          <p:nvPr>
            <p:ph idx="1"/>
          </p:nvPr>
        </p:nvSpPr>
        <p:spPr>
          <a:xfrm>
            <a:off x="1676398" y="4188275"/>
            <a:ext cx="10051145" cy="9193896"/>
          </a:xfrm>
        </p:spPr>
        <p:txBody>
          <a:bodyPr>
            <a:noAutofit/>
          </a:bodyPr>
          <a:lstStyle/>
          <a:p>
            <a:pPr>
              <a:lnSpc>
                <a:spcPct val="150000"/>
              </a:lnSpc>
            </a:pPr>
            <a:r>
              <a:rPr lang="en-GB" sz="4000" dirty="0"/>
              <a:t>ATCA Development Platform</a:t>
            </a:r>
          </a:p>
          <a:p>
            <a:pPr>
              <a:lnSpc>
                <a:spcPct val="150000"/>
              </a:lnSpc>
            </a:pPr>
            <a:r>
              <a:rPr lang="en-GB" sz="4000" dirty="0" smtClean="0"/>
              <a:t>Generic optical </a:t>
            </a:r>
            <a:r>
              <a:rPr lang="en-GB" sz="4000" dirty="0"/>
              <a:t>stream </a:t>
            </a:r>
            <a:r>
              <a:rPr lang="en-GB" sz="4000" dirty="0" smtClean="0"/>
              <a:t>processor</a:t>
            </a:r>
          </a:p>
          <a:p>
            <a:pPr lvl="1">
              <a:lnSpc>
                <a:spcPct val="150000"/>
              </a:lnSpc>
            </a:pPr>
            <a:r>
              <a:rPr lang="en-GB" sz="3600" dirty="0" smtClean="0"/>
              <a:t>Up to 5.375 + 5.375 Tb/s Optical I/O</a:t>
            </a:r>
          </a:p>
          <a:p>
            <a:pPr lvl="1">
              <a:lnSpc>
                <a:spcPct val="150000"/>
              </a:lnSpc>
            </a:pPr>
            <a:r>
              <a:rPr lang="en-GB" sz="3600" dirty="0" smtClean="0"/>
              <a:t>Nothing specific to any subsystem</a:t>
            </a:r>
          </a:p>
          <a:p>
            <a:pPr lvl="2">
              <a:lnSpc>
                <a:spcPct val="150000"/>
              </a:lnSpc>
            </a:pPr>
            <a:r>
              <a:rPr lang="en-GB" sz="3200" dirty="0" smtClean="0"/>
              <a:t>In fact, nothing specific to CMS</a:t>
            </a:r>
            <a:endParaRPr lang="en-GB" sz="3200" dirty="0"/>
          </a:p>
          <a:p>
            <a:pPr>
              <a:lnSpc>
                <a:spcPct val="150000"/>
              </a:lnSpc>
            </a:pPr>
            <a:r>
              <a:rPr lang="en-GB" sz="4000" dirty="0"/>
              <a:t>Carrier Card provides </a:t>
            </a:r>
            <a:r>
              <a:rPr lang="en-GB" sz="4000" dirty="0" smtClean="0"/>
              <a:t>board </a:t>
            </a:r>
            <a:r>
              <a:rPr lang="en-GB" sz="4000" dirty="0"/>
              <a:t>services</a:t>
            </a:r>
          </a:p>
          <a:p>
            <a:pPr>
              <a:lnSpc>
                <a:spcPct val="150000"/>
              </a:lnSpc>
            </a:pPr>
            <a:r>
              <a:rPr lang="en-GB" sz="4000" dirty="0"/>
              <a:t>Daughter Cards </a:t>
            </a:r>
            <a:r>
              <a:rPr lang="en-GB" sz="4000" dirty="0" smtClean="0"/>
              <a:t>host</a:t>
            </a:r>
            <a:br>
              <a:rPr lang="en-GB" sz="4000" dirty="0" smtClean="0"/>
            </a:br>
            <a:r>
              <a:rPr lang="en-GB" sz="4000" dirty="0" smtClean="0"/>
              <a:t>data-processing </a:t>
            </a:r>
            <a:r>
              <a:rPr lang="en-GB" sz="4000" dirty="0"/>
              <a:t>FPGAs</a:t>
            </a:r>
          </a:p>
        </p:txBody>
      </p:sp>
      <p:pic>
        <p:nvPicPr>
          <p:cNvPr id="10" name="Content Placeholder 9">
            <a:extLst>
              <a:ext uri="{FF2B5EF4-FFF2-40B4-BE49-F238E27FC236}">
                <a16:creationId xmlns:a16="http://schemas.microsoft.com/office/drawing/2014/main" id="{BA03B864-AFFE-4FDB-9B11-5285F58592AA}"/>
              </a:ext>
            </a:extLst>
          </p:cNvPr>
          <p:cNvPicPr>
            <a:picLocks noGrp="1" noChangeAspect="1"/>
          </p:cNvPicPr>
          <p:nvPr>
            <p:ph sz="half" idx="4294967295"/>
          </p:nvPr>
        </p:nvPicPr>
        <p:blipFill>
          <a:blip r:embed="rId2"/>
          <a:stretch>
            <a:fillRect/>
          </a:stretch>
        </p:blipFill>
        <p:spPr>
          <a:xfrm>
            <a:off x="11421979" y="8376"/>
            <a:ext cx="12962022" cy="13707624"/>
          </a:xfrm>
          <a:prstGeom prst="rect">
            <a:avLst/>
          </a:prstGeom>
        </p:spPr>
      </p:pic>
      <p:sp>
        <p:nvSpPr>
          <p:cNvPr id="13" name="Title 3">
            <a:extLst>
              <a:ext uri="{FF2B5EF4-FFF2-40B4-BE49-F238E27FC236}">
                <a16:creationId xmlns:a16="http://schemas.microsoft.com/office/drawing/2014/main" id="{EAF2219B-413D-4C85-91A4-F2C47253993C}"/>
              </a:ext>
            </a:extLst>
          </p:cNvPr>
          <p:cNvSpPr>
            <a:spLocks noGrp="1"/>
          </p:cNvSpPr>
          <p:nvPr>
            <p:ph type="title"/>
          </p:nvPr>
        </p:nvSpPr>
        <p:spPr>
          <a:xfrm>
            <a:off x="3541489" y="1528746"/>
            <a:ext cx="7881257" cy="2586056"/>
          </a:xfrm>
          <a:noFill/>
        </p:spPr>
        <p:txBody>
          <a:bodyPr>
            <a:noAutofit/>
          </a:bodyPr>
          <a:lstStyle/>
          <a:p>
            <a:r>
              <a:rPr lang="en-GB" dirty="0" smtClean="0"/>
              <a:t>Common HW:</a:t>
            </a:r>
            <a:br>
              <a:rPr lang="en-GB" dirty="0" smtClean="0"/>
            </a:br>
            <a:r>
              <a:rPr lang="en-GB" dirty="0" smtClean="0"/>
              <a:t>Serenity</a:t>
            </a:r>
            <a:endParaRPr lang="en-US" dirty="0"/>
          </a:p>
        </p:txBody>
      </p:sp>
    </p:spTree>
    <p:extLst>
      <p:ext uri="{BB962C8B-B14F-4D97-AF65-F5344CB8AC3E}">
        <p14:creationId xmlns:p14="http://schemas.microsoft.com/office/powerpoint/2010/main" val="19584004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Content Placeholder 2"/>
          <p:cNvSpPr>
            <a:spLocks noGrp="1"/>
          </p:cNvSpPr>
          <p:nvPr>
            <p:ph idx="1"/>
          </p:nvPr>
        </p:nvSpPr>
        <p:spPr>
          <a:xfrm>
            <a:off x="1371599" y="4389121"/>
            <a:ext cx="21735535" cy="8048250"/>
          </a:xfrm>
        </p:spPr>
        <p:txBody>
          <a:bodyPr>
            <a:normAutofit/>
          </a:bodyPr>
          <a:lstStyle/>
          <a:p>
            <a:pPr>
              <a:lnSpc>
                <a:spcPct val="150000"/>
              </a:lnSpc>
            </a:pPr>
            <a:r>
              <a:rPr lang="en-GB" sz="4000" dirty="0" smtClean="0"/>
              <a:t>Common Hardware, Software &amp; Firmware has provided significant gains </a:t>
            </a:r>
            <a:r>
              <a:rPr lang="en-GB" sz="4000" dirty="0"/>
              <a:t>for 2015 </a:t>
            </a:r>
            <a:r>
              <a:rPr lang="en-GB" sz="4000" dirty="0" smtClean="0"/>
              <a:t>upgrades of CMS</a:t>
            </a:r>
            <a:endParaRPr lang="en-GB" sz="4000" dirty="0" smtClean="0"/>
          </a:p>
          <a:p>
            <a:pPr lvl="1">
              <a:lnSpc>
                <a:spcPct val="150000"/>
              </a:lnSpc>
            </a:pPr>
            <a:r>
              <a:rPr lang="en-GB" sz="3600" dirty="0" smtClean="0"/>
              <a:t>The </a:t>
            </a:r>
            <a:r>
              <a:rPr lang="en-GB" sz="3600" dirty="0" smtClean="0"/>
              <a:t>UK has been pivotal in moving the CMS off-detector electronics away from highly customized hardware towards a common </a:t>
            </a:r>
            <a:r>
              <a:rPr lang="en-GB" sz="3600" dirty="0" smtClean="0"/>
              <a:t>X-ware</a:t>
            </a:r>
          </a:p>
          <a:p>
            <a:pPr lvl="1">
              <a:lnSpc>
                <a:spcPct val="150000"/>
              </a:lnSpc>
            </a:pPr>
            <a:r>
              <a:rPr lang="en-GB" sz="3600" dirty="0" smtClean="0"/>
              <a:t>These developments are also already providing benefits for other experiments</a:t>
            </a:r>
            <a:endParaRPr lang="en-GB" sz="3600" dirty="0" smtClean="0"/>
          </a:p>
          <a:p>
            <a:pPr>
              <a:lnSpc>
                <a:spcPct val="150000"/>
              </a:lnSpc>
            </a:pPr>
            <a:r>
              <a:rPr lang="en-GB" sz="4000" dirty="0" smtClean="0"/>
              <a:t>The </a:t>
            </a:r>
            <a:r>
              <a:rPr lang="en-GB" sz="4000" dirty="0" smtClean="0"/>
              <a:t>triggering challenges posed by the 2025 upgrades are extreme</a:t>
            </a:r>
          </a:p>
          <a:p>
            <a:pPr lvl="1">
              <a:lnSpc>
                <a:spcPct val="150000"/>
              </a:lnSpc>
            </a:pPr>
            <a:r>
              <a:rPr lang="en-GB" sz="3600" dirty="0" smtClean="0"/>
              <a:t>Ad hoc approaches will fail, best-practice is not optional</a:t>
            </a:r>
          </a:p>
          <a:p>
            <a:pPr lvl="1">
              <a:lnSpc>
                <a:spcPct val="150000"/>
              </a:lnSpc>
            </a:pPr>
            <a:r>
              <a:rPr lang="en-GB" sz="3600" dirty="0" smtClean="0"/>
              <a:t>The common X-ware allows for more effort to be focused on the physics</a:t>
            </a:r>
          </a:p>
        </p:txBody>
      </p:sp>
    </p:spTree>
    <p:extLst>
      <p:ext uri="{BB962C8B-B14F-4D97-AF65-F5344CB8AC3E}">
        <p14:creationId xmlns:p14="http://schemas.microsoft.com/office/powerpoint/2010/main" val="22334850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Thanks For listening!</a:t>
            </a:r>
            <a:endParaRPr lang="en-GB" dirty="0"/>
          </a:p>
        </p:txBody>
      </p:sp>
      <p:sp>
        <p:nvSpPr>
          <p:cNvPr id="5" name="Subtitle 4"/>
          <p:cNvSpPr>
            <a:spLocks noGrp="1"/>
          </p:cNvSpPr>
          <p:nvPr>
            <p:ph type="subTitle" idx="1"/>
          </p:nvPr>
        </p:nvSpPr>
        <p:spPr/>
        <p:txBody>
          <a:bodyPr/>
          <a:lstStyle/>
          <a:p>
            <a:r>
              <a:rPr lang="en-GB" dirty="0" smtClean="0"/>
              <a:t>Any questions?</a:t>
            </a:r>
            <a:endParaRPr lang="en-GB" dirty="0"/>
          </a:p>
        </p:txBody>
      </p:sp>
    </p:spTree>
    <p:extLst>
      <p:ext uri="{BB962C8B-B14F-4D97-AF65-F5344CB8AC3E}">
        <p14:creationId xmlns:p14="http://schemas.microsoft.com/office/powerpoint/2010/main" val="9324766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571" y="1528746"/>
            <a:ext cx="21923829" cy="2586056"/>
          </a:xfrm>
        </p:spPr>
        <p:txBody>
          <a:bodyPr/>
          <a:lstStyle/>
          <a:p>
            <a:r>
              <a:rPr lang="en-GB" dirty="0" smtClean="0"/>
              <a:t>Unfortunately, Statistics requires data</a:t>
            </a:r>
            <a:endParaRPr lang="en-GB" dirty="0"/>
          </a:p>
        </p:txBody>
      </p:sp>
      <p:sp>
        <p:nvSpPr>
          <p:cNvPr id="3" name="Content Placeholder 2"/>
          <p:cNvSpPr>
            <a:spLocks noGrp="1"/>
          </p:cNvSpPr>
          <p:nvPr>
            <p:ph idx="1"/>
          </p:nvPr>
        </p:nvSpPr>
        <p:spPr/>
        <p:txBody>
          <a:bodyPr>
            <a:noAutofit/>
          </a:bodyPr>
          <a:lstStyle/>
          <a:p>
            <a:pPr>
              <a:lnSpc>
                <a:spcPct val="150000"/>
              </a:lnSpc>
            </a:pPr>
            <a:r>
              <a:rPr lang="en-GB" sz="4000" dirty="0" smtClean="0"/>
              <a:t>The LHC’s </a:t>
            </a:r>
            <a:r>
              <a:rPr lang="en-GB" sz="4000" dirty="0" smtClean="0">
                <a:solidFill>
                  <a:schemeClr val="accent2"/>
                </a:solidFill>
              </a:rPr>
              <a:t>40MHz crossing rate</a:t>
            </a:r>
            <a:r>
              <a:rPr lang="en-GB" sz="4000" dirty="0" smtClean="0"/>
              <a:t> and </a:t>
            </a:r>
            <a:r>
              <a:rPr lang="en-GB" sz="4000" dirty="0" smtClean="0">
                <a:solidFill>
                  <a:schemeClr val="accent2"/>
                </a:solidFill>
              </a:rPr>
              <a:t>10</a:t>
            </a:r>
            <a:r>
              <a:rPr lang="en-GB" sz="4000" baseline="30000" dirty="0" smtClean="0">
                <a:solidFill>
                  <a:schemeClr val="accent2"/>
                </a:solidFill>
              </a:rPr>
              <a:t>34</a:t>
            </a:r>
            <a:r>
              <a:rPr lang="en-GB" sz="4000" dirty="0" smtClean="0">
                <a:solidFill>
                  <a:schemeClr val="accent2"/>
                </a:solidFill>
              </a:rPr>
              <a:t> cm</a:t>
            </a:r>
            <a:r>
              <a:rPr lang="en-GB" sz="4000" baseline="30000" dirty="0" smtClean="0">
                <a:solidFill>
                  <a:schemeClr val="accent2"/>
                </a:solidFill>
              </a:rPr>
              <a:t>-2</a:t>
            </a:r>
            <a:r>
              <a:rPr lang="en-GB" sz="4000" dirty="0" smtClean="0">
                <a:solidFill>
                  <a:schemeClr val="accent2"/>
                </a:solidFill>
              </a:rPr>
              <a:t> s</a:t>
            </a:r>
            <a:r>
              <a:rPr lang="en-GB" sz="4000" baseline="30000" dirty="0" smtClean="0">
                <a:solidFill>
                  <a:schemeClr val="accent2"/>
                </a:solidFill>
              </a:rPr>
              <a:t>-1</a:t>
            </a:r>
            <a:r>
              <a:rPr lang="en-GB" sz="4000" dirty="0" smtClean="0">
                <a:solidFill>
                  <a:schemeClr val="accent2"/>
                </a:solidFill>
              </a:rPr>
              <a:t> luminosity</a:t>
            </a:r>
            <a:r>
              <a:rPr lang="en-GB" sz="4000" dirty="0" smtClean="0"/>
              <a:t> was chosen to provide</a:t>
            </a:r>
            <a:br>
              <a:rPr lang="en-GB" sz="4000" dirty="0" smtClean="0"/>
            </a:br>
            <a:r>
              <a:rPr lang="en-GB" sz="4000" dirty="0" smtClean="0">
                <a:solidFill>
                  <a:schemeClr val="accent2"/>
                </a:solidFill>
              </a:rPr>
              <a:t>1 billion interactions per second</a:t>
            </a:r>
          </a:p>
          <a:p>
            <a:pPr>
              <a:lnSpc>
                <a:spcPct val="150000"/>
              </a:lnSpc>
            </a:pPr>
            <a:r>
              <a:rPr lang="en-GB" sz="4000" dirty="0" smtClean="0"/>
              <a:t>Unfortunately, 40MHz on a 70 million channel tracker produces the equivalent of </a:t>
            </a:r>
            <a:r>
              <a:rPr lang="en-GB" sz="4000" dirty="0" smtClean="0">
                <a:solidFill>
                  <a:schemeClr val="accent2"/>
                </a:solidFill>
              </a:rPr>
              <a:t>25Pbit/s</a:t>
            </a:r>
            <a:r>
              <a:rPr lang="en-GB" sz="4000" dirty="0" smtClean="0"/>
              <a:t> of data</a:t>
            </a:r>
          </a:p>
          <a:p>
            <a:pPr>
              <a:lnSpc>
                <a:spcPct val="150000"/>
              </a:lnSpc>
            </a:pPr>
            <a:r>
              <a:rPr lang="en-GB" sz="4000" dirty="0" smtClean="0"/>
              <a:t>And </a:t>
            </a:r>
            <a:r>
              <a:rPr lang="en-GB" sz="4000" dirty="0"/>
              <a:t>10</a:t>
            </a:r>
            <a:r>
              <a:rPr lang="en-GB" sz="4000" baseline="30000" dirty="0"/>
              <a:t>34</a:t>
            </a:r>
            <a:r>
              <a:rPr lang="en-GB" sz="4000" dirty="0"/>
              <a:t> cm</a:t>
            </a:r>
            <a:r>
              <a:rPr lang="en-GB" sz="4000" baseline="30000" dirty="0"/>
              <a:t>-2</a:t>
            </a:r>
            <a:r>
              <a:rPr lang="en-GB" sz="4000" dirty="0"/>
              <a:t> s</a:t>
            </a:r>
            <a:r>
              <a:rPr lang="en-GB" sz="4000" baseline="30000" dirty="0"/>
              <a:t>-1</a:t>
            </a:r>
            <a:r>
              <a:rPr lang="en-GB" sz="4000" dirty="0"/>
              <a:t> </a:t>
            </a:r>
            <a:r>
              <a:rPr lang="en-GB" sz="4000" dirty="0" smtClean="0"/>
              <a:t>luminosity produces ~25 times more background in your detector than signal, making selection tricky</a:t>
            </a:r>
          </a:p>
          <a:p>
            <a:pPr lvl="1">
              <a:lnSpc>
                <a:spcPct val="150000"/>
              </a:lnSpc>
            </a:pPr>
            <a:r>
              <a:rPr lang="en-GB" sz="3600" dirty="0" smtClean="0"/>
              <a:t>And every time the LHC improves its </a:t>
            </a:r>
            <a:r>
              <a:rPr lang="en-GB" sz="3600" dirty="0" smtClean="0"/>
              <a:t>performance, </a:t>
            </a:r>
            <a:r>
              <a:rPr lang="en-GB" sz="3600" dirty="0" smtClean="0"/>
              <a:t>this gets worse</a:t>
            </a:r>
            <a:endParaRPr lang="en-GB" sz="3600" dirty="0"/>
          </a:p>
        </p:txBody>
      </p:sp>
    </p:spTree>
    <p:extLst>
      <p:ext uri="{BB962C8B-B14F-4D97-AF65-F5344CB8AC3E}">
        <p14:creationId xmlns:p14="http://schemas.microsoft.com/office/powerpoint/2010/main" val="9342294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Spares</a:t>
            </a:r>
            <a:endParaRPr lang="en-GB" dirty="0"/>
          </a:p>
        </p:txBody>
      </p:sp>
    </p:spTree>
    <p:extLst>
      <p:ext uri="{BB962C8B-B14F-4D97-AF65-F5344CB8AC3E}">
        <p14:creationId xmlns:p14="http://schemas.microsoft.com/office/powerpoint/2010/main" val="41682439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Prophetic witticism: 2019</a:t>
            </a:r>
            <a:endParaRPr lang="en-GB" dirty="0"/>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rotWithShape="1">
          <a:blip r:embed="rId2"/>
          <a:srcRect t="11901" r="6916" b="7682"/>
          <a:stretch/>
        </p:blipFill>
        <p:spPr>
          <a:xfrm>
            <a:off x="2755557" y="3853957"/>
            <a:ext cx="19054119" cy="9327291"/>
          </a:xfrm>
          <a:prstGeom prst="rect">
            <a:avLst/>
          </a:prstGeom>
        </p:spPr>
      </p:pic>
    </p:spTree>
    <p:extLst>
      <p:ext uri="{BB962C8B-B14F-4D97-AF65-F5344CB8AC3E}">
        <p14:creationId xmlns:p14="http://schemas.microsoft.com/office/powerpoint/2010/main" val="15995332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400250"/>
            <a:ext cx="21031200" cy="1311128"/>
          </a:xfrm>
        </p:spPr>
        <p:txBody>
          <a:bodyPr/>
          <a:lstStyle/>
          <a:p>
            <a:r>
              <a:rPr lang="en-GB" dirty="0"/>
              <a:t>The tyranny of the links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551040" y="3200400"/>
                <a:ext cx="17281920" cy="830164"/>
              </a:xfrm>
            </p:spPr>
            <p:txBody>
              <a:bodyPr/>
              <a:lstStyle/>
              <a:p>
                <a:pPr marL="0" indent="0" defTabSz="1790700">
                  <a:buNone/>
                </a:pPr>
                <a14:m>
                  <m:oMathPara xmlns:m="http://schemas.openxmlformats.org/officeDocument/2006/math">
                    <m:oMathParaPr>
                      <m:jc m:val="centerGroup"/>
                    </m:oMathParaPr>
                    <m:oMath xmlns:m="http://schemas.openxmlformats.org/officeDocument/2006/math">
                      <m:sSub>
                        <m:sSubPr>
                          <m:ctrlPr>
                            <a:rPr lang="en-GB" b="0" i="1" smtClean="0">
                              <a:solidFill>
                                <a:schemeClr val="bg1"/>
                              </a:solidFill>
                              <a:latin typeface="Cambria Math" panose="02040503050406030204" pitchFamily="18" charset="0"/>
                            </a:rPr>
                          </m:ctrlPr>
                        </m:sSubPr>
                        <m:e>
                          <m:r>
                            <a:rPr lang="en-GB" b="0" i="1" smtClean="0">
                              <a:solidFill>
                                <a:schemeClr val="bg1"/>
                              </a:solidFill>
                              <a:latin typeface="Cambria Math"/>
                            </a:rPr>
                            <m:t>𝑁</m:t>
                          </m:r>
                        </m:e>
                        <m:sub>
                          <m:r>
                            <a:rPr lang="en-GB" b="0" i="1" smtClean="0">
                              <a:solidFill>
                                <a:schemeClr val="bg1"/>
                              </a:solidFill>
                              <a:latin typeface="Cambria Math"/>
                            </a:rPr>
                            <m:t>𝑏𝑖𝑡𝑠</m:t>
                          </m:r>
                        </m:sub>
                      </m:sSub>
                      <m:r>
                        <a:rPr lang="en-GB" b="0" i="1" smtClean="0">
                          <a:solidFill>
                            <a:schemeClr val="bg1"/>
                          </a:solidFill>
                          <a:latin typeface="Cambria Math"/>
                        </a:rPr>
                        <m:t>= </m:t>
                      </m:r>
                      <m:sSub>
                        <m:sSubPr>
                          <m:ctrlPr>
                            <a:rPr lang="en-GB" b="0" i="1" smtClean="0">
                              <a:solidFill>
                                <a:schemeClr val="bg1"/>
                              </a:solidFill>
                              <a:latin typeface="Cambria Math" panose="02040503050406030204" pitchFamily="18" charset="0"/>
                            </a:rPr>
                          </m:ctrlPr>
                        </m:sSubPr>
                        <m:e>
                          <m:r>
                            <a:rPr lang="en-GB" b="0" i="1" smtClean="0">
                              <a:solidFill>
                                <a:schemeClr val="bg1"/>
                              </a:solidFill>
                              <a:latin typeface="Cambria Math"/>
                            </a:rPr>
                            <m:t>𝑁</m:t>
                          </m:r>
                        </m:e>
                        <m:sub>
                          <m:r>
                            <a:rPr lang="en-GB" b="0" i="1" smtClean="0">
                              <a:solidFill>
                                <a:schemeClr val="bg1"/>
                              </a:solidFill>
                              <a:latin typeface="Cambria Math"/>
                            </a:rPr>
                            <m:t>𝑙𝑖𝑛𝑘𝑠</m:t>
                          </m:r>
                        </m:sub>
                      </m:sSub>
                      <m:r>
                        <a:rPr lang="en-GB" b="0" i="1" smtClean="0">
                          <a:solidFill>
                            <a:schemeClr val="bg1"/>
                          </a:solidFill>
                          <a:latin typeface="Cambria Math"/>
                          <a:ea typeface="Cambria Math"/>
                        </a:rPr>
                        <m:t>×</m:t>
                      </m:r>
                      <m:sSub>
                        <m:sSubPr>
                          <m:ctrlPr>
                            <a:rPr lang="en-GB" b="0" i="1" smtClean="0">
                              <a:solidFill>
                                <a:schemeClr val="bg1"/>
                              </a:solidFill>
                              <a:latin typeface="Cambria Math" panose="02040503050406030204" pitchFamily="18" charset="0"/>
                            </a:rPr>
                          </m:ctrlPr>
                        </m:sSubPr>
                        <m:e>
                          <m:r>
                            <a:rPr lang="en-GB" b="0" i="1" smtClean="0">
                              <a:solidFill>
                                <a:schemeClr val="bg1"/>
                              </a:solidFill>
                              <a:latin typeface="Cambria Math"/>
                            </a:rPr>
                            <m:t>𝑁</m:t>
                          </m:r>
                        </m:e>
                        <m:sub>
                          <m:r>
                            <a:rPr lang="en-GB" b="0" i="1" smtClean="0">
                              <a:solidFill>
                                <a:schemeClr val="bg1"/>
                              </a:solidFill>
                              <a:latin typeface="Cambria Math"/>
                            </a:rPr>
                            <m:t>𝑐h𝑎𝑛𝑛𝑒𝑙𝑠</m:t>
                          </m:r>
                          <m:r>
                            <a:rPr lang="en-GB" b="0" i="1" smtClean="0">
                              <a:solidFill>
                                <a:schemeClr val="bg1"/>
                              </a:solidFill>
                              <a:latin typeface="Cambria Math"/>
                            </a:rPr>
                            <m:t>/</m:t>
                          </m:r>
                          <m:r>
                            <a:rPr lang="en-GB" b="0" i="1" smtClean="0">
                              <a:solidFill>
                                <a:schemeClr val="bg1"/>
                              </a:solidFill>
                              <a:latin typeface="Cambria Math"/>
                            </a:rPr>
                            <m:t>𝑙𝑖𝑛𝑘</m:t>
                          </m:r>
                        </m:sub>
                      </m:sSub>
                      <m:r>
                        <a:rPr lang="en-GB" b="0" i="1" smtClean="0">
                          <a:solidFill>
                            <a:schemeClr val="bg1"/>
                          </a:solidFill>
                          <a:latin typeface="Cambria Math"/>
                          <a:ea typeface="Cambria Math"/>
                        </a:rPr>
                        <m:t>×</m:t>
                      </m:r>
                      <m:r>
                        <a:rPr lang="en-GB" b="0" i="1" smtClean="0">
                          <a:solidFill>
                            <a:schemeClr val="bg1"/>
                          </a:solidFill>
                          <a:latin typeface="Cambria Math"/>
                          <a:ea typeface="Cambria Math"/>
                        </a:rPr>
                        <m:t>𝐿𝑖𝑛𝑒𝑠𝑝𝑒𝑒𝑑</m:t>
                      </m:r>
                      <m:r>
                        <a:rPr lang="en-GB" b="0" i="1" smtClean="0">
                          <a:solidFill>
                            <a:schemeClr val="bg1"/>
                          </a:solidFill>
                          <a:latin typeface="Cambria Math"/>
                          <a:ea typeface="Cambria Math"/>
                        </a:rPr>
                        <m:t>×</m:t>
                      </m:r>
                      <m:sSub>
                        <m:sSubPr>
                          <m:ctrlPr>
                            <a:rPr lang="en-GB" b="0" i="1" smtClean="0">
                              <a:solidFill>
                                <a:schemeClr val="bg1"/>
                              </a:solidFill>
                              <a:latin typeface="Cambria Math" panose="02040503050406030204" pitchFamily="18" charset="0"/>
                              <a:ea typeface="Cambria Math"/>
                            </a:rPr>
                          </m:ctrlPr>
                        </m:sSubPr>
                        <m:e>
                          <m:r>
                            <a:rPr lang="en-GB" b="0" i="1" smtClean="0">
                              <a:solidFill>
                                <a:schemeClr val="bg1"/>
                              </a:solidFill>
                              <a:latin typeface="Cambria Math"/>
                              <a:ea typeface="Cambria Math"/>
                            </a:rPr>
                            <m:t>𝜀</m:t>
                          </m:r>
                        </m:e>
                        <m:sub>
                          <m:r>
                            <a:rPr lang="en-GB" b="0" i="1" smtClean="0">
                              <a:solidFill>
                                <a:schemeClr val="bg1"/>
                              </a:solidFill>
                              <a:latin typeface="Cambria Math"/>
                              <a:ea typeface="Cambria Math"/>
                            </a:rPr>
                            <m:t>𝑒𝑛𝑐𝑜𝑑𝑖𝑛𝑔</m:t>
                          </m:r>
                        </m:sub>
                      </m:sSub>
                      <m:r>
                        <a:rPr lang="en-GB" b="0" i="1" smtClean="0">
                          <a:solidFill>
                            <a:schemeClr val="bg1"/>
                          </a:solidFill>
                          <a:latin typeface="Cambria Math"/>
                          <a:ea typeface="Cambria Math"/>
                        </a:rPr>
                        <m:t>×</m:t>
                      </m:r>
                      <m:sSub>
                        <m:sSubPr>
                          <m:ctrlPr>
                            <a:rPr lang="en-GB" b="0" i="1" smtClean="0">
                              <a:solidFill>
                                <a:schemeClr val="bg1"/>
                              </a:solidFill>
                              <a:latin typeface="Cambria Math" panose="02040503050406030204" pitchFamily="18" charset="0"/>
                              <a:ea typeface="Cambria Math"/>
                            </a:rPr>
                          </m:ctrlPr>
                        </m:sSubPr>
                        <m:e>
                          <m:r>
                            <a:rPr lang="en-GB" b="0" i="1" smtClean="0">
                              <a:solidFill>
                                <a:schemeClr val="bg1"/>
                              </a:solidFill>
                              <a:latin typeface="Cambria Math"/>
                              <a:ea typeface="Cambria Math"/>
                            </a:rPr>
                            <m:t>𝜏</m:t>
                          </m:r>
                        </m:e>
                        <m:sub>
                          <m:r>
                            <a:rPr lang="en-GB" b="0" i="1" smtClean="0">
                              <a:solidFill>
                                <a:schemeClr val="bg1"/>
                              </a:solidFill>
                              <a:latin typeface="Cambria Math"/>
                              <a:ea typeface="Cambria Math"/>
                            </a:rPr>
                            <m:t>𝑡𝑟𝑎𝑛𝑠𝑚𝑖𝑠𝑠𝑖𝑜𝑛</m:t>
                          </m:r>
                        </m:sub>
                      </m:sSub>
                    </m:oMath>
                  </m:oMathPara>
                </a14:m>
                <a:endParaRPr lang="en-GB" dirty="0">
                  <a:solidFill>
                    <a:schemeClr val="bg1"/>
                  </a:solidFill>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551040" y="3200400"/>
                <a:ext cx="17281920" cy="830164"/>
              </a:xfrm>
              <a:blipFill>
                <a:blip r:embed="rId2"/>
                <a:stretch>
                  <a:fillRect/>
                </a:stretch>
              </a:blipFill>
            </p:spPr>
            <p:txBody>
              <a:bodyPr/>
              <a:lstStyle/>
              <a:p>
                <a:r>
                  <a:rPr lang="en-GB">
                    <a:noFill/>
                  </a:rPr>
                  <a:t> </a:t>
                </a:r>
              </a:p>
            </p:txBody>
          </p:sp>
        </mc:Fallback>
      </mc:AlternateContent>
      <p:sp>
        <p:nvSpPr>
          <p:cNvPr id="4" name="Date Placeholder 3"/>
          <p:cNvSpPr>
            <a:spLocks noGrp="1"/>
          </p:cNvSpPr>
          <p:nvPr>
            <p:ph type="dt" sz="half" idx="4294967295"/>
          </p:nvPr>
        </p:nvSpPr>
        <p:spPr>
          <a:xfrm>
            <a:off x="3048000" y="13151795"/>
            <a:ext cx="4267200" cy="461665"/>
          </a:xfrm>
        </p:spPr>
        <p:txBody>
          <a:bodyPr/>
          <a:lstStyle/>
          <a:p>
            <a:pPr defTabSz="1828800">
              <a:defRPr/>
            </a:pPr>
            <a:fld id="{09FAFB44-070F-4118-93D4-2ED705B6D7F9}" type="datetime1">
              <a:rPr lang="en-GB">
                <a:solidFill>
                  <a:prstClr val="white"/>
                </a:solidFill>
                <a:latin typeface="Calibri" panose="020F0502020204030204"/>
              </a:rPr>
              <a:pPr defTabSz="1828800">
                <a:defRPr/>
              </a:pPr>
              <a:t>08/04/2019</a:t>
            </a:fld>
            <a:endParaRPr lang="en-US">
              <a:solidFill>
                <a:prstClr val="white"/>
              </a:solidFill>
              <a:latin typeface="Calibri" panose="020F0502020204030204"/>
            </a:endParaRPr>
          </a:p>
        </p:txBody>
      </p:sp>
      <p:sp>
        <p:nvSpPr>
          <p:cNvPr id="5" name="Footer Placeholder 4"/>
          <p:cNvSpPr>
            <a:spLocks noGrp="1"/>
          </p:cNvSpPr>
          <p:nvPr>
            <p:ph type="ftr" sz="quarter" idx="4294967295"/>
          </p:nvPr>
        </p:nvSpPr>
        <p:spPr>
          <a:xfrm>
            <a:off x="9296400" y="13151795"/>
            <a:ext cx="5791200" cy="461665"/>
          </a:xfrm>
        </p:spPr>
        <p:txBody>
          <a:bodyPr/>
          <a:lstStyle/>
          <a:p>
            <a:pPr defTabSz="1828800">
              <a:defRPr/>
            </a:pPr>
            <a:r>
              <a:rPr lang="en-US" dirty="0">
                <a:solidFill>
                  <a:prstClr val="white"/>
                </a:solidFill>
                <a:latin typeface="Calibri" panose="020F0502020204030204"/>
              </a:rPr>
              <a:t>Andrew W. Rose</a:t>
            </a:r>
          </a:p>
        </p:txBody>
      </p:sp>
      <p:sp>
        <p:nvSpPr>
          <p:cNvPr id="6" name="Slide Number Placeholder 5"/>
          <p:cNvSpPr>
            <a:spLocks noGrp="1"/>
          </p:cNvSpPr>
          <p:nvPr>
            <p:ph type="sldNum" sz="quarter" idx="12"/>
          </p:nvPr>
        </p:nvSpPr>
        <p:spPr/>
        <p:txBody>
          <a:bodyPr/>
          <a:lstStyle/>
          <a:p>
            <a:pPr defTabSz="1828800">
              <a:defRPr/>
            </a:pPr>
            <a:fld id="{CFD06398-A6AE-4DAE-9224-DDBF6E084121}" type="slidenum">
              <a:rPr lang="en-US">
                <a:solidFill>
                  <a:prstClr val="white"/>
                </a:solidFill>
                <a:latin typeface="Calibri" panose="020F0502020204030204"/>
              </a:rPr>
              <a:pPr defTabSz="1828800">
                <a:defRPr/>
              </a:pPr>
              <a:t>42</a:t>
            </a:fld>
            <a:endParaRPr lang="en-US" dirty="0">
              <a:solidFill>
                <a:prstClr val="white"/>
              </a:solidFill>
              <a:latin typeface="Calibri" panose="020F0502020204030204"/>
            </a:endParaRPr>
          </a:p>
        </p:txBody>
      </p:sp>
      <p:sp>
        <p:nvSpPr>
          <p:cNvPr id="11" name="Left Brace 10"/>
          <p:cNvSpPr/>
          <p:nvPr/>
        </p:nvSpPr>
        <p:spPr bwMode="auto">
          <a:xfrm rot="16200000">
            <a:off x="12200199" y="81650"/>
            <a:ext cx="360042" cy="8352928"/>
          </a:xfrm>
          <a:prstGeom prst="leftBrace">
            <a:avLst>
              <a:gd name="adj1" fmla="val 53307"/>
              <a:gd name="adj2" fmla="val 50358"/>
            </a:avLst>
          </a:prstGeom>
          <a:ln>
            <a:solidFill>
              <a:schemeClr val="bg1"/>
            </a:solidFill>
            <a:headEnd type="none" w="med" len="med"/>
            <a:tailEnd type="none" w="med" len="med"/>
          </a:ln>
          <a:extLst/>
        </p:spPr>
        <p:style>
          <a:lnRef idx="2">
            <a:schemeClr val="dk1"/>
          </a:lnRef>
          <a:fillRef idx="0">
            <a:schemeClr val="dk1"/>
          </a:fillRef>
          <a:effectRef idx="1">
            <a:schemeClr val="dk1"/>
          </a:effectRef>
          <a:fontRef idx="minor">
            <a:schemeClr val="tx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white"/>
              </a:solidFill>
              <a:latin typeface="Century Gothic" pitchFamily="34" charset="0"/>
            </a:endParaRPr>
          </a:p>
        </p:txBody>
      </p:sp>
      <p:sp>
        <p:nvSpPr>
          <p:cNvPr id="12" name="TextBox 11"/>
          <p:cNvSpPr txBox="1"/>
          <p:nvPr/>
        </p:nvSpPr>
        <p:spPr>
          <a:xfrm>
            <a:off x="10751453" y="4449596"/>
            <a:ext cx="3333730" cy="1754326"/>
          </a:xfrm>
          <a:prstGeom prst="rect">
            <a:avLst/>
          </a:prstGeom>
          <a:noFill/>
        </p:spPr>
        <p:txBody>
          <a:bodyPr wrap="square" rtlCol="0">
            <a:spAutoFit/>
          </a:bodyPr>
          <a:lstStyle/>
          <a:p>
            <a:pPr algn="ctr" defTabSz="1828800"/>
            <a:r>
              <a:rPr lang="en-GB" sz="3600" dirty="0">
                <a:solidFill>
                  <a:prstClr val="white"/>
                </a:solidFill>
                <a:latin typeface="Calibri" panose="020F0502020204030204"/>
              </a:rPr>
              <a:t>Restricted by technology available</a:t>
            </a:r>
          </a:p>
        </p:txBody>
      </p:sp>
      <p:sp>
        <p:nvSpPr>
          <p:cNvPr id="22" name="Left Brace 21"/>
          <p:cNvSpPr/>
          <p:nvPr/>
        </p:nvSpPr>
        <p:spPr bwMode="auto">
          <a:xfrm rot="16200000">
            <a:off x="18292747" y="2917492"/>
            <a:ext cx="327902" cy="2736304"/>
          </a:xfrm>
          <a:prstGeom prst="leftBrace">
            <a:avLst>
              <a:gd name="adj1" fmla="val 53307"/>
              <a:gd name="adj2" fmla="val 50358"/>
            </a:avLst>
          </a:prstGeom>
          <a:ln>
            <a:solidFill>
              <a:schemeClr val="bg1"/>
            </a:solidFill>
            <a:headEnd type="none" w="med" len="med"/>
            <a:tailEnd type="none" w="med" len="med"/>
          </a:ln>
          <a:extLst/>
        </p:spPr>
        <p:style>
          <a:lnRef idx="2">
            <a:schemeClr val="dk1"/>
          </a:lnRef>
          <a:fillRef idx="0">
            <a:schemeClr val="dk1"/>
          </a:fillRef>
          <a:effectRef idx="1">
            <a:schemeClr val="dk1"/>
          </a:effectRef>
          <a:fontRef idx="minor">
            <a:schemeClr val="tx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white"/>
              </a:solidFill>
              <a:latin typeface="Century Gothic" pitchFamily="34" charset="0"/>
            </a:endParaRPr>
          </a:p>
        </p:txBody>
      </p:sp>
      <p:sp>
        <p:nvSpPr>
          <p:cNvPr id="27" name="TextBox 26"/>
          <p:cNvSpPr txBox="1"/>
          <p:nvPr/>
        </p:nvSpPr>
        <p:spPr>
          <a:xfrm>
            <a:off x="16556682" y="4435276"/>
            <a:ext cx="3844232" cy="1754326"/>
          </a:xfrm>
          <a:prstGeom prst="rect">
            <a:avLst/>
          </a:prstGeom>
          <a:noFill/>
        </p:spPr>
        <p:txBody>
          <a:bodyPr wrap="square" rtlCol="0">
            <a:spAutoFit/>
          </a:bodyPr>
          <a:lstStyle/>
          <a:p>
            <a:pPr algn="ctr" defTabSz="1828800"/>
            <a:r>
              <a:rPr lang="en-GB" sz="3600" dirty="0">
                <a:solidFill>
                  <a:prstClr val="white"/>
                </a:solidFill>
                <a:latin typeface="Calibri" panose="020F0502020204030204"/>
              </a:rPr>
              <a:t>Restricted by only feasible architecture</a:t>
            </a:r>
          </a:p>
        </p:txBody>
      </p:sp>
      <p:sp>
        <p:nvSpPr>
          <p:cNvPr id="28" name="Left Brace 27"/>
          <p:cNvSpPr/>
          <p:nvPr/>
        </p:nvSpPr>
        <p:spPr bwMode="auto">
          <a:xfrm rot="16200000">
            <a:off x="6798952" y="3632788"/>
            <a:ext cx="339236" cy="1229844"/>
          </a:xfrm>
          <a:prstGeom prst="leftBrace">
            <a:avLst>
              <a:gd name="adj1" fmla="val 53307"/>
              <a:gd name="adj2" fmla="val 50358"/>
            </a:avLst>
          </a:prstGeom>
          <a:ln>
            <a:solidFill>
              <a:schemeClr val="bg1"/>
            </a:solidFill>
            <a:headEnd type="none" w="med" len="med"/>
            <a:tailEnd type="none" w="med" len="med"/>
          </a:ln>
          <a:extLst/>
        </p:spPr>
        <p:style>
          <a:lnRef idx="2">
            <a:schemeClr val="dk1"/>
          </a:lnRef>
          <a:fillRef idx="0">
            <a:schemeClr val="dk1"/>
          </a:fillRef>
          <a:effectRef idx="1">
            <a:schemeClr val="dk1"/>
          </a:effectRef>
          <a:fontRef idx="minor">
            <a:schemeClr val="tx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white"/>
              </a:solidFill>
              <a:latin typeface="Century Gothic" pitchFamily="34" charset="0"/>
            </a:endParaRPr>
          </a:p>
        </p:txBody>
      </p:sp>
      <p:sp>
        <p:nvSpPr>
          <p:cNvPr id="30" name="TextBox 29"/>
          <p:cNvSpPr txBox="1"/>
          <p:nvPr/>
        </p:nvSpPr>
        <p:spPr>
          <a:xfrm>
            <a:off x="5336385" y="4417330"/>
            <a:ext cx="3333730" cy="1200329"/>
          </a:xfrm>
          <a:prstGeom prst="rect">
            <a:avLst/>
          </a:prstGeom>
          <a:noFill/>
        </p:spPr>
        <p:txBody>
          <a:bodyPr wrap="square" rtlCol="0">
            <a:spAutoFit/>
          </a:bodyPr>
          <a:lstStyle/>
          <a:p>
            <a:pPr algn="ctr" defTabSz="1828800"/>
            <a:r>
              <a:rPr lang="en-GB" sz="3600" dirty="0">
                <a:solidFill>
                  <a:prstClr val="white"/>
                </a:solidFill>
                <a:latin typeface="Calibri" panose="020F0502020204030204"/>
              </a:rPr>
              <a:t>Restricted by available space</a:t>
            </a:r>
          </a:p>
        </p:txBody>
      </p:sp>
      <p:sp>
        <p:nvSpPr>
          <p:cNvPr id="15" name="TextBox 14"/>
          <p:cNvSpPr txBox="1"/>
          <p:nvPr/>
        </p:nvSpPr>
        <p:spPr>
          <a:xfrm>
            <a:off x="4271123" y="6425953"/>
            <a:ext cx="15822710" cy="1323439"/>
          </a:xfrm>
          <a:prstGeom prst="rect">
            <a:avLst/>
          </a:prstGeom>
          <a:noFill/>
        </p:spPr>
        <p:txBody>
          <a:bodyPr wrap="square" rtlCol="0">
            <a:spAutoFit/>
          </a:bodyPr>
          <a:lstStyle/>
          <a:p>
            <a:pPr defTabSz="1828800"/>
            <a:r>
              <a:rPr lang="en-GB" sz="4000" dirty="0">
                <a:solidFill>
                  <a:prstClr val="white"/>
                </a:solidFill>
                <a:latin typeface="Calibri" panose="020F0502020204030204"/>
              </a:rPr>
              <a:t>Question: </a:t>
            </a:r>
          </a:p>
          <a:p>
            <a:pPr defTabSz="1828800"/>
            <a:r>
              <a:rPr lang="en-GB" sz="4000" dirty="0">
                <a:solidFill>
                  <a:prstClr val="white"/>
                </a:solidFill>
                <a:latin typeface="Calibri" panose="020F0502020204030204"/>
              </a:rPr>
              <a:t>	So, what can you do?</a:t>
            </a:r>
          </a:p>
        </p:txBody>
      </p:sp>
      <p:sp>
        <p:nvSpPr>
          <p:cNvPr id="31" name="TextBox 30"/>
          <p:cNvSpPr txBox="1"/>
          <p:nvPr/>
        </p:nvSpPr>
        <p:spPr>
          <a:xfrm>
            <a:off x="4280649" y="11202869"/>
            <a:ext cx="8919466" cy="1323439"/>
          </a:xfrm>
          <a:prstGeom prst="rect">
            <a:avLst/>
          </a:prstGeom>
          <a:noFill/>
        </p:spPr>
        <p:txBody>
          <a:bodyPr wrap="square" rtlCol="0">
            <a:spAutoFit/>
          </a:bodyPr>
          <a:lstStyle/>
          <a:p>
            <a:pPr defTabSz="1828800"/>
            <a:r>
              <a:rPr lang="en-GB" sz="4000" dirty="0">
                <a:solidFill>
                  <a:prstClr val="white"/>
                </a:solidFill>
                <a:latin typeface="Calibri" panose="020F0502020204030204"/>
              </a:rPr>
              <a:t>Imagine a “card” with 4 input links and up to 4 output links…</a:t>
            </a:r>
          </a:p>
        </p:txBody>
      </p:sp>
      <p:sp>
        <p:nvSpPr>
          <p:cNvPr id="16" name="TextBox 15"/>
          <p:cNvSpPr txBox="1"/>
          <p:nvPr/>
        </p:nvSpPr>
        <p:spPr>
          <a:xfrm>
            <a:off x="4271121" y="7722098"/>
            <a:ext cx="17180994" cy="1938992"/>
          </a:xfrm>
          <a:prstGeom prst="rect">
            <a:avLst/>
          </a:prstGeom>
          <a:noFill/>
        </p:spPr>
        <p:txBody>
          <a:bodyPr wrap="square" rtlCol="0">
            <a:spAutoFit/>
          </a:bodyPr>
          <a:lstStyle/>
          <a:p>
            <a:pPr defTabSz="1828800"/>
            <a:r>
              <a:rPr lang="en-GB" sz="4000" dirty="0">
                <a:solidFill>
                  <a:prstClr val="white"/>
                </a:solidFill>
                <a:latin typeface="Calibri" panose="020F0502020204030204"/>
              </a:rPr>
              <a:t>Answer:</a:t>
            </a:r>
          </a:p>
          <a:p>
            <a:pPr defTabSz="1828800"/>
            <a:r>
              <a:rPr lang="en-GB" sz="4000" dirty="0">
                <a:solidFill>
                  <a:prstClr val="white"/>
                </a:solidFill>
                <a:latin typeface="Calibri" panose="020F0502020204030204"/>
              </a:rPr>
              <a:t>	Chose the best available technology you can and then throw out as </a:t>
            </a:r>
            <a:br>
              <a:rPr lang="en-GB" sz="4000" dirty="0">
                <a:solidFill>
                  <a:prstClr val="white"/>
                </a:solidFill>
                <a:latin typeface="Calibri" panose="020F0502020204030204"/>
              </a:rPr>
            </a:br>
            <a:r>
              <a:rPr lang="en-GB" sz="4000" dirty="0">
                <a:solidFill>
                  <a:prstClr val="white"/>
                </a:solidFill>
                <a:latin typeface="Calibri" panose="020F0502020204030204"/>
              </a:rPr>
              <a:t>	much data as you can get away with until you satisfy your bit-limit</a:t>
            </a:r>
          </a:p>
        </p:txBody>
      </p:sp>
    </p:spTree>
    <p:extLst>
      <p:ext uri="{BB962C8B-B14F-4D97-AF65-F5344CB8AC3E}">
        <p14:creationId xmlns:p14="http://schemas.microsoft.com/office/powerpoint/2010/main" val="3213971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1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conventional architecture</a:t>
            </a:r>
          </a:p>
        </p:txBody>
      </p:sp>
      <p:grpSp>
        <p:nvGrpSpPr>
          <p:cNvPr id="12" name="Group 11">
            <a:extLst>
              <a:ext uri="{FF2B5EF4-FFF2-40B4-BE49-F238E27FC236}">
                <a16:creationId xmlns:a16="http://schemas.microsoft.com/office/drawing/2014/main" id="{CB16CEFA-5C4A-4B5F-9AEC-E81F18DEE4E2}"/>
              </a:ext>
            </a:extLst>
          </p:cNvPr>
          <p:cNvGrpSpPr/>
          <p:nvPr/>
        </p:nvGrpSpPr>
        <p:grpSpPr>
          <a:xfrm>
            <a:off x="-64179" y="3113585"/>
            <a:ext cx="24448178" cy="9707118"/>
            <a:chOff x="-32089" y="1556792"/>
            <a:chExt cx="9144000" cy="4853559"/>
          </a:xfrm>
        </p:grpSpPr>
        <p:sp>
          <p:nvSpPr>
            <p:cNvPr id="90" name="Right Arrow 89"/>
            <p:cNvSpPr/>
            <p:nvPr/>
          </p:nvSpPr>
          <p:spPr bwMode="auto">
            <a:xfrm>
              <a:off x="2804181" y="1840458"/>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1" name="Right Arrow 90"/>
            <p:cNvSpPr/>
            <p:nvPr/>
          </p:nvSpPr>
          <p:spPr bwMode="auto">
            <a:xfrm>
              <a:off x="2801795" y="3102347"/>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2" name="Right Arrow 91"/>
            <p:cNvSpPr/>
            <p:nvPr/>
          </p:nvSpPr>
          <p:spPr bwMode="auto">
            <a:xfrm>
              <a:off x="2801794" y="4360738"/>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3" name="Right Arrow 92"/>
            <p:cNvSpPr/>
            <p:nvPr/>
          </p:nvSpPr>
          <p:spPr bwMode="auto">
            <a:xfrm>
              <a:off x="2804181" y="5622627"/>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 name="Right Arrow 6"/>
            <p:cNvSpPr/>
            <p:nvPr/>
          </p:nvSpPr>
          <p:spPr bwMode="auto">
            <a:xfrm>
              <a:off x="-32089" y="1556792"/>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 name="Right Arrow 24"/>
            <p:cNvSpPr/>
            <p:nvPr/>
          </p:nvSpPr>
          <p:spPr bwMode="auto">
            <a:xfrm>
              <a:off x="-32089" y="2132856"/>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 name="Right Arrow 25"/>
            <p:cNvSpPr/>
            <p:nvPr/>
          </p:nvSpPr>
          <p:spPr bwMode="auto">
            <a:xfrm>
              <a:off x="-32089" y="2852936"/>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 name="Right Arrow 27"/>
            <p:cNvSpPr/>
            <p:nvPr/>
          </p:nvSpPr>
          <p:spPr bwMode="auto">
            <a:xfrm>
              <a:off x="-32089" y="3356992"/>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 name="Right Arrow 28"/>
            <p:cNvSpPr/>
            <p:nvPr/>
          </p:nvSpPr>
          <p:spPr bwMode="auto">
            <a:xfrm>
              <a:off x="-32089" y="4077072"/>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 name="Right Arrow 30"/>
            <p:cNvSpPr/>
            <p:nvPr/>
          </p:nvSpPr>
          <p:spPr bwMode="auto">
            <a:xfrm>
              <a:off x="-32089" y="4653136"/>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6" name="Right Arrow 35"/>
            <p:cNvSpPr/>
            <p:nvPr/>
          </p:nvSpPr>
          <p:spPr bwMode="auto">
            <a:xfrm>
              <a:off x="-32089" y="5373216"/>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40" name="Right Arrow 39"/>
            <p:cNvSpPr/>
            <p:nvPr/>
          </p:nvSpPr>
          <p:spPr bwMode="auto">
            <a:xfrm>
              <a:off x="-32089" y="5877272"/>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4" name="Right Arrow 93"/>
            <p:cNvSpPr/>
            <p:nvPr/>
          </p:nvSpPr>
          <p:spPr bwMode="auto">
            <a:xfrm>
              <a:off x="5079068" y="2471756"/>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5" name="Right Arrow 94"/>
            <p:cNvSpPr/>
            <p:nvPr/>
          </p:nvSpPr>
          <p:spPr bwMode="auto">
            <a:xfrm>
              <a:off x="5079068" y="4992036"/>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6" name="Right Arrow 95"/>
            <p:cNvSpPr/>
            <p:nvPr/>
          </p:nvSpPr>
          <p:spPr bwMode="auto">
            <a:xfrm>
              <a:off x="7348223" y="3803551"/>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7" name="Right Arrow 96"/>
            <p:cNvSpPr/>
            <p:nvPr/>
          </p:nvSpPr>
          <p:spPr bwMode="auto">
            <a:xfrm>
              <a:off x="-32089" y="1709192"/>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8" name="Right Arrow 97"/>
            <p:cNvSpPr/>
            <p:nvPr/>
          </p:nvSpPr>
          <p:spPr bwMode="auto">
            <a:xfrm>
              <a:off x="-32089" y="2285256"/>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9" name="Right Arrow 98"/>
            <p:cNvSpPr/>
            <p:nvPr/>
          </p:nvSpPr>
          <p:spPr bwMode="auto">
            <a:xfrm>
              <a:off x="-32089" y="3005336"/>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0" name="Right Arrow 99"/>
            <p:cNvSpPr/>
            <p:nvPr/>
          </p:nvSpPr>
          <p:spPr bwMode="auto">
            <a:xfrm>
              <a:off x="-32089" y="3509392"/>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1" name="Right Arrow 100"/>
            <p:cNvSpPr/>
            <p:nvPr/>
          </p:nvSpPr>
          <p:spPr bwMode="auto">
            <a:xfrm>
              <a:off x="-32089" y="4229472"/>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2" name="Right Arrow 101"/>
            <p:cNvSpPr/>
            <p:nvPr/>
          </p:nvSpPr>
          <p:spPr bwMode="auto">
            <a:xfrm>
              <a:off x="-32089" y="4805536"/>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3" name="Right Arrow 102"/>
            <p:cNvSpPr/>
            <p:nvPr/>
          </p:nvSpPr>
          <p:spPr bwMode="auto">
            <a:xfrm>
              <a:off x="-32089" y="5525616"/>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4" name="Right Arrow 103"/>
            <p:cNvSpPr/>
            <p:nvPr/>
          </p:nvSpPr>
          <p:spPr bwMode="auto">
            <a:xfrm>
              <a:off x="-32089" y="6029672"/>
              <a:ext cx="1763688"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5" name="Right Arrow 104"/>
            <p:cNvSpPr/>
            <p:nvPr/>
          </p:nvSpPr>
          <p:spPr bwMode="auto">
            <a:xfrm>
              <a:off x="2814107" y="2023095"/>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6" name="Right Arrow 105"/>
            <p:cNvSpPr/>
            <p:nvPr/>
          </p:nvSpPr>
          <p:spPr bwMode="auto">
            <a:xfrm>
              <a:off x="2811721" y="3284984"/>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7" name="Right Arrow 106"/>
            <p:cNvSpPr/>
            <p:nvPr/>
          </p:nvSpPr>
          <p:spPr bwMode="auto">
            <a:xfrm>
              <a:off x="2811720" y="4543375"/>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8" name="Right Arrow 107"/>
            <p:cNvSpPr/>
            <p:nvPr/>
          </p:nvSpPr>
          <p:spPr bwMode="auto">
            <a:xfrm>
              <a:off x="2814107" y="5805264"/>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13" name="Right Arrow 112"/>
            <p:cNvSpPr/>
            <p:nvPr/>
          </p:nvSpPr>
          <p:spPr bwMode="auto">
            <a:xfrm>
              <a:off x="5087401" y="2636912"/>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14" name="Right Arrow 113"/>
            <p:cNvSpPr/>
            <p:nvPr/>
          </p:nvSpPr>
          <p:spPr bwMode="auto">
            <a:xfrm>
              <a:off x="5087401" y="5157192"/>
              <a:ext cx="1197767" cy="36004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 name="Rectangle 2"/>
            <p:cNvSpPr/>
            <p:nvPr/>
          </p:nvSpPr>
          <p:spPr bwMode="auto">
            <a:xfrm>
              <a:off x="1731601" y="1556793"/>
              <a:ext cx="1071389" cy="1071389"/>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 name="Rectangle 16"/>
            <p:cNvSpPr/>
            <p:nvPr/>
          </p:nvSpPr>
          <p:spPr bwMode="auto">
            <a:xfrm>
              <a:off x="1731600" y="2818682"/>
              <a:ext cx="1071389" cy="1071389"/>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8" name="Rectangle 17"/>
            <p:cNvSpPr/>
            <p:nvPr/>
          </p:nvSpPr>
          <p:spPr bwMode="auto">
            <a:xfrm>
              <a:off x="4001948" y="1557500"/>
              <a:ext cx="1071389" cy="2332571"/>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 name="Rectangle 19"/>
            <p:cNvSpPr/>
            <p:nvPr/>
          </p:nvSpPr>
          <p:spPr bwMode="auto">
            <a:xfrm>
              <a:off x="1731601" y="4077073"/>
              <a:ext cx="1071389" cy="1071389"/>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 name="Rectangle 21"/>
            <p:cNvSpPr/>
            <p:nvPr/>
          </p:nvSpPr>
          <p:spPr bwMode="auto">
            <a:xfrm>
              <a:off x="1731600" y="5338962"/>
              <a:ext cx="1071389" cy="1071389"/>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3" name="Rectangle 22"/>
            <p:cNvSpPr/>
            <p:nvPr/>
          </p:nvSpPr>
          <p:spPr bwMode="auto">
            <a:xfrm>
              <a:off x="4001948" y="4077780"/>
              <a:ext cx="1071389" cy="2332571"/>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4" name="Rectangle 23"/>
            <p:cNvSpPr/>
            <p:nvPr/>
          </p:nvSpPr>
          <p:spPr bwMode="auto">
            <a:xfrm>
              <a:off x="6286360" y="1556792"/>
              <a:ext cx="1071389" cy="485355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grpSp>
      <p:sp>
        <p:nvSpPr>
          <p:cNvPr id="8" name="Oval 7"/>
          <p:cNvSpPr/>
          <p:nvPr/>
        </p:nvSpPr>
        <p:spPr bwMode="auto">
          <a:xfrm>
            <a:off x="5291262" y="3257600"/>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41" name="Oval 40"/>
          <p:cNvSpPr/>
          <p:nvPr/>
        </p:nvSpPr>
        <p:spPr bwMode="auto">
          <a:xfrm>
            <a:off x="5291262" y="4553744"/>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44" name="Oval 43"/>
          <p:cNvSpPr/>
          <p:nvPr/>
        </p:nvSpPr>
        <p:spPr bwMode="auto">
          <a:xfrm>
            <a:off x="6299374" y="3257600"/>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45" name="Oval 44"/>
          <p:cNvSpPr/>
          <p:nvPr/>
        </p:nvSpPr>
        <p:spPr bwMode="auto">
          <a:xfrm>
            <a:off x="6299374" y="4553744"/>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46" name="Oval 45"/>
          <p:cNvSpPr/>
          <p:nvPr/>
        </p:nvSpPr>
        <p:spPr bwMode="auto">
          <a:xfrm>
            <a:off x="5291262" y="5763022"/>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47" name="Oval 46"/>
          <p:cNvSpPr/>
          <p:nvPr/>
        </p:nvSpPr>
        <p:spPr bwMode="auto">
          <a:xfrm>
            <a:off x="5291262" y="7059166"/>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48" name="Oval 47"/>
          <p:cNvSpPr/>
          <p:nvPr/>
        </p:nvSpPr>
        <p:spPr bwMode="auto">
          <a:xfrm>
            <a:off x="6299374" y="5763022"/>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49" name="Oval 48"/>
          <p:cNvSpPr/>
          <p:nvPr/>
        </p:nvSpPr>
        <p:spPr bwMode="auto">
          <a:xfrm>
            <a:off x="6299374" y="7059166"/>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0" name="Oval 49"/>
          <p:cNvSpPr/>
          <p:nvPr/>
        </p:nvSpPr>
        <p:spPr bwMode="auto">
          <a:xfrm>
            <a:off x="5291262" y="8298160"/>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1" name="Oval 50"/>
          <p:cNvSpPr/>
          <p:nvPr/>
        </p:nvSpPr>
        <p:spPr bwMode="auto">
          <a:xfrm>
            <a:off x="5291262" y="9594304"/>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2" name="Oval 51"/>
          <p:cNvSpPr/>
          <p:nvPr/>
        </p:nvSpPr>
        <p:spPr bwMode="auto">
          <a:xfrm>
            <a:off x="6299374" y="8298160"/>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3" name="Oval 52"/>
          <p:cNvSpPr/>
          <p:nvPr/>
        </p:nvSpPr>
        <p:spPr bwMode="auto">
          <a:xfrm>
            <a:off x="6299374" y="9594304"/>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4" name="Oval 53"/>
          <p:cNvSpPr/>
          <p:nvPr/>
        </p:nvSpPr>
        <p:spPr bwMode="auto">
          <a:xfrm>
            <a:off x="5291262" y="10833298"/>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5" name="Oval 54"/>
          <p:cNvSpPr/>
          <p:nvPr/>
        </p:nvSpPr>
        <p:spPr bwMode="auto">
          <a:xfrm>
            <a:off x="5291262" y="12129442"/>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6" name="Oval 55"/>
          <p:cNvSpPr/>
          <p:nvPr/>
        </p:nvSpPr>
        <p:spPr bwMode="auto">
          <a:xfrm>
            <a:off x="6299374" y="10833298"/>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7" name="Oval 56"/>
          <p:cNvSpPr/>
          <p:nvPr/>
        </p:nvSpPr>
        <p:spPr bwMode="auto">
          <a:xfrm>
            <a:off x="6299374" y="12129442"/>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74" name="Oval 73"/>
          <p:cNvSpPr/>
          <p:nvPr/>
        </p:nvSpPr>
        <p:spPr bwMode="auto">
          <a:xfrm>
            <a:off x="5291262" y="3257600"/>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75" name="Oval 74"/>
          <p:cNvSpPr/>
          <p:nvPr/>
        </p:nvSpPr>
        <p:spPr bwMode="auto">
          <a:xfrm>
            <a:off x="5291262" y="4553744"/>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76" name="Oval 75"/>
          <p:cNvSpPr/>
          <p:nvPr/>
        </p:nvSpPr>
        <p:spPr bwMode="auto">
          <a:xfrm>
            <a:off x="6299374" y="3257600"/>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77" name="Oval 76"/>
          <p:cNvSpPr/>
          <p:nvPr/>
        </p:nvSpPr>
        <p:spPr bwMode="auto">
          <a:xfrm>
            <a:off x="6299374" y="4553744"/>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78" name="Oval 77"/>
          <p:cNvSpPr/>
          <p:nvPr/>
        </p:nvSpPr>
        <p:spPr bwMode="auto">
          <a:xfrm>
            <a:off x="5291262" y="5763022"/>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79" name="Oval 78"/>
          <p:cNvSpPr/>
          <p:nvPr/>
        </p:nvSpPr>
        <p:spPr bwMode="auto">
          <a:xfrm>
            <a:off x="5291262" y="7059166"/>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80" name="Oval 79"/>
          <p:cNvSpPr/>
          <p:nvPr/>
        </p:nvSpPr>
        <p:spPr bwMode="auto">
          <a:xfrm>
            <a:off x="6299374" y="5763022"/>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81" name="Oval 80"/>
          <p:cNvSpPr/>
          <p:nvPr/>
        </p:nvSpPr>
        <p:spPr bwMode="auto">
          <a:xfrm>
            <a:off x="6299374" y="7059166"/>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82" name="Oval 81"/>
          <p:cNvSpPr/>
          <p:nvPr/>
        </p:nvSpPr>
        <p:spPr bwMode="auto">
          <a:xfrm>
            <a:off x="5291262" y="8298160"/>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83" name="Oval 82"/>
          <p:cNvSpPr/>
          <p:nvPr/>
        </p:nvSpPr>
        <p:spPr bwMode="auto">
          <a:xfrm>
            <a:off x="5291262" y="9594304"/>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84" name="Oval 83"/>
          <p:cNvSpPr/>
          <p:nvPr/>
        </p:nvSpPr>
        <p:spPr bwMode="auto">
          <a:xfrm>
            <a:off x="6299374" y="8298160"/>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85" name="Oval 84"/>
          <p:cNvSpPr/>
          <p:nvPr/>
        </p:nvSpPr>
        <p:spPr bwMode="auto">
          <a:xfrm>
            <a:off x="6299374" y="9594304"/>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86" name="Oval 85"/>
          <p:cNvSpPr/>
          <p:nvPr/>
        </p:nvSpPr>
        <p:spPr bwMode="auto">
          <a:xfrm>
            <a:off x="5291262" y="10833298"/>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87" name="Oval 86"/>
          <p:cNvSpPr/>
          <p:nvPr/>
        </p:nvSpPr>
        <p:spPr bwMode="auto">
          <a:xfrm>
            <a:off x="5291262" y="12129442"/>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88" name="Oval 87"/>
          <p:cNvSpPr/>
          <p:nvPr/>
        </p:nvSpPr>
        <p:spPr bwMode="auto">
          <a:xfrm>
            <a:off x="6299374" y="10833298"/>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89" name="Oval 88"/>
          <p:cNvSpPr/>
          <p:nvPr/>
        </p:nvSpPr>
        <p:spPr bwMode="auto">
          <a:xfrm>
            <a:off x="6299374" y="12129442"/>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72" name="Oval 171"/>
          <p:cNvSpPr/>
          <p:nvPr/>
        </p:nvSpPr>
        <p:spPr bwMode="auto">
          <a:xfrm>
            <a:off x="5291262" y="3248868"/>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73" name="Oval 172"/>
          <p:cNvSpPr/>
          <p:nvPr/>
        </p:nvSpPr>
        <p:spPr bwMode="auto">
          <a:xfrm>
            <a:off x="5291262" y="4545012"/>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74" name="Oval 173"/>
          <p:cNvSpPr/>
          <p:nvPr/>
        </p:nvSpPr>
        <p:spPr bwMode="auto">
          <a:xfrm>
            <a:off x="6299374" y="3248868"/>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75" name="Oval 174"/>
          <p:cNvSpPr/>
          <p:nvPr/>
        </p:nvSpPr>
        <p:spPr bwMode="auto">
          <a:xfrm>
            <a:off x="6299374" y="4545012"/>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76" name="Oval 175"/>
          <p:cNvSpPr/>
          <p:nvPr/>
        </p:nvSpPr>
        <p:spPr bwMode="auto">
          <a:xfrm>
            <a:off x="5291262" y="5754290"/>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77" name="Oval 176"/>
          <p:cNvSpPr/>
          <p:nvPr/>
        </p:nvSpPr>
        <p:spPr bwMode="auto">
          <a:xfrm>
            <a:off x="5291262" y="7050434"/>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78" name="Oval 177"/>
          <p:cNvSpPr/>
          <p:nvPr/>
        </p:nvSpPr>
        <p:spPr bwMode="auto">
          <a:xfrm>
            <a:off x="6299374" y="5754290"/>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79" name="Oval 178"/>
          <p:cNvSpPr/>
          <p:nvPr/>
        </p:nvSpPr>
        <p:spPr bwMode="auto">
          <a:xfrm>
            <a:off x="6299374" y="7050434"/>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0" name="Oval 179"/>
          <p:cNvSpPr/>
          <p:nvPr/>
        </p:nvSpPr>
        <p:spPr bwMode="auto">
          <a:xfrm>
            <a:off x="6299374" y="8308132"/>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1" name="Oval 180"/>
          <p:cNvSpPr/>
          <p:nvPr/>
        </p:nvSpPr>
        <p:spPr bwMode="auto">
          <a:xfrm>
            <a:off x="5291262" y="9585572"/>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2" name="Oval 181"/>
          <p:cNvSpPr/>
          <p:nvPr/>
        </p:nvSpPr>
        <p:spPr bwMode="auto">
          <a:xfrm>
            <a:off x="5291262" y="8314928"/>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3" name="Oval 182"/>
          <p:cNvSpPr/>
          <p:nvPr/>
        </p:nvSpPr>
        <p:spPr bwMode="auto">
          <a:xfrm>
            <a:off x="6299374" y="9596164"/>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4" name="Oval 183"/>
          <p:cNvSpPr/>
          <p:nvPr/>
        </p:nvSpPr>
        <p:spPr bwMode="auto">
          <a:xfrm>
            <a:off x="5291262" y="10824566"/>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5" name="Oval 184"/>
          <p:cNvSpPr/>
          <p:nvPr/>
        </p:nvSpPr>
        <p:spPr bwMode="auto">
          <a:xfrm>
            <a:off x="6299374" y="12129442"/>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6" name="Oval 185"/>
          <p:cNvSpPr/>
          <p:nvPr/>
        </p:nvSpPr>
        <p:spPr bwMode="auto">
          <a:xfrm>
            <a:off x="6299374" y="10824566"/>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7" name="Oval 186"/>
          <p:cNvSpPr/>
          <p:nvPr/>
        </p:nvSpPr>
        <p:spPr bwMode="auto">
          <a:xfrm>
            <a:off x="5289030" y="12120710"/>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8" name="Oval 187"/>
          <p:cNvSpPr/>
          <p:nvPr/>
        </p:nvSpPr>
        <p:spPr bwMode="auto">
          <a:xfrm>
            <a:off x="5291262" y="3248868"/>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89" name="Oval 188"/>
          <p:cNvSpPr/>
          <p:nvPr/>
        </p:nvSpPr>
        <p:spPr bwMode="auto">
          <a:xfrm>
            <a:off x="5291262" y="4545012"/>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0" name="Oval 189"/>
          <p:cNvSpPr/>
          <p:nvPr/>
        </p:nvSpPr>
        <p:spPr bwMode="auto">
          <a:xfrm>
            <a:off x="6299374" y="3248868"/>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1" name="Oval 190"/>
          <p:cNvSpPr/>
          <p:nvPr/>
        </p:nvSpPr>
        <p:spPr bwMode="auto">
          <a:xfrm>
            <a:off x="6299374" y="4545012"/>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2" name="Oval 191"/>
          <p:cNvSpPr/>
          <p:nvPr/>
        </p:nvSpPr>
        <p:spPr bwMode="auto">
          <a:xfrm>
            <a:off x="5291262" y="5754290"/>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3" name="Oval 192"/>
          <p:cNvSpPr/>
          <p:nvPr/>
        </p:nvSpPr>
        <p:spPr bwMode="auto">
          <a:xfrm>
            <a:off x="5291262" y="7050434"/>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4" name="Oval 193"/>
          <p:cNvSpPr/>
          <p:nvPr/>
        </p:nvSpPr>
        <p:spPr bwMode="auto">
          <a:xfrm>
            <a:off x="6299374" y="5754290"/>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5" name="Oval 194"/>
          <p:cNvSpPr/>
          <p:nvPr/>
        </p:nvSpPr>
        <p:spPr bwMode="auto">
          <a:xfrm>
            <a:off x="6299374" y="7050434"/>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6" name="Oval 195"/>
          <p:cNvSpPr/>
          <p:nvPr/>
        </p:nvSpPr>
        <p:spPr bwMode="auto">
          <a:xfrm>
            <a:off x="5291262" y="8289428"/>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7" name="Oval 196"/>
          <p:cNvSpPr/>
          <p:nvPr/>
        </p:nvSpPr>
        <p:spPr bwMode="auto">
          <a:xfrm>
            <a:off x="5291262" y="9585572"/>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8" name="Oval 197"/>
          <p:cNvSpPr/>
          <p:nvPr/>
        </p:nvSpPr>
        <p:spPr bwMode="auto">
          <a:xfrm>
            <a:off x="6299374" y="8289428"/>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9" name="Oval 198"/>
          <p:cNvSpPr/>
          <p:nvPr/>
        </p:nvSpPr>
        <p:spPr bwMode="auto">
          <a:xfrm>
            <a:off x="6299374" y="9585572"/>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0" name="Oval 199"/>
          <p:cNvSpPr/>
          <p:nvPr/>
        </p:nvSpPr>
        <p:spPr bwMode="auto">
          <a:xfrm>
            <a:off x="5291262" y="10824566"/>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1" name="Oval 200"/>
          <p:cNvSpPr/>
          <p:nvPr/>
        </p:nvSpPr>
        <p:spPr bwMode="auto">
          <a:xfrm>
            <a:off x="5291262" y="12120710"/>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2" name="Oval 201"/>
          <p:cNvSpPr/>
          <p:nvPr/>
        </p:nvSpPr>
        <p:spPr bwMode="auto">
          <a:xfrm>
            <a:off x="6299374" y="10824566"/>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3" name="Oval 202"/>
          <p:cNvSpPr/>
          <p:nvPr/>
        </p:nvSpPr>
        <p:spPr bwMode="auto">
          <a:xfrm>
            <a:off x="6299374" y="12120710"/>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9" name="TextBox 8"/>
          <p:cNvSpPr txBox="1"/>
          <p:nvPr/>
        </p:nvSpPr>
        <p:spPr>
          <a:xfrm>
            <a:off x="20670806" y="3695154"/>
            <a:ext cx="2736304"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Thrown away enough data now!</a:t>
            </a:r>
          </a:p>
        </p:txBody>
      </p:sp>
      <p:sp>
        <p:nvSpPr>
          <p:cNvPr id="10" name="TextBox 9"/>
          <p:cNvSpPr txBox="1"/>
          <p:nvPr/>
        </p:nvSpPr>
        <p:spPr>
          <a:xfrm>
            <a:off x="21139366" y="11376203"/>
            <a:ext cx="144016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BX:1</a:t>
            </a:r>
          </a:p>
        </p:txBody>
      </p:sp>
      <p:sp>
        <p:nvSpPr>
          <p:cNvPr id="205" name="TextBox 204"/>
          <p:cNvSpPr txBox="1"/>
          <p:nvPr/>
        </p:nvSpPr>
        <p:spPr>
          <a:xfrm>
            <a:off x="21139366" y="11376203"/>
            <a:ext cx="144016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BX:2</a:t>
            </a:r>
          </a:p>
        </p:txBody>
      </p:sp>
      <p:sp>
        <p:nvSpPr>
          <p:cNvPr id="206" name="TextBox 205"/>
          <p:cNvSpPr txBox="1"/>
          <p:nvPr/>
        </p:nvSpPr>
        <p:spPr>
          <a:xfrm>
            <a:off x="21139366" y="11376203"/>
            <a:ext cx="144016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BX:3</a:t>
            </a:r>
          </a:p>
        </p:txBody>
      </p:sp>
      <p:sp>
        <p:nvSpPr>
          <p:cNvPr id="208" name="TextBox 207"/>
          <p:cNvSpPr txBox="1"/>
          <p:nvPr/>
        </p:nvSpPr>
        <p:spPr>
          <a:xfrm>
            <a:off x="21139366" y="11376203"/>
            <a:ext cx="144016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BX:4</a:t>
            </a:r>
          </a:p>
        </p:txBody>
      </p:sp>
    </p:spTree>
    <p:extLst>
      <p:ext uri="{BB962C8B-B14F-4D97-AF65-F5344CB8AC3E}">
        <p14:creationId xmlns:p14="http://schemas.microsoft.com/office/powerpoint/2010/main" val="109932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 fill="hold"/>
                                        <p:tgtEl>
                                          <p:spTgt spid="8"/>
                                        </p:tgtEl>
                                        <p:attrNameLst>
                                          <p:attrName>ppt_x</p:attrName>
                                        </p:attrNameLst>
                                      </p:cBhvr>
                                      <p:tavLst>
                                        <p:tav tm="0">
                                          <p:val>
                                            <p:strVal val="0-#ppt_w/2"/>
                                          </p:val>
                                        </p:tav>
                                        <p:tav tm="100000">
                                          <p:val>
                                            <p:strVal val="#ppt_x"/>
                                          </p:val>
                                        </p:tav>
                                      </p:tavLst>
                                    </p:anim>
                                    <p:anim calcmode="lin" valueType="num">
                                      <p:cBhvr additive="base">
                                        <p:cTn id="8" dur="2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2000" fill="hold"/>
                                        <p:tgtEl>
                                          <p:spTgt spid="41"/>
                                        </p:tgtEl>
                                        <p:attrNameLst>
                                          <p:attrName>ppt_x</p:attrName>
                                        </p:attrNameLst>
                                      </p:cBhvr>
                                      <p:tavLst>
                                        <p:tav tm="0">
                                          <p:val>
                                            <p:strVal val="0-#ppt_w/2"/>
                                          </p:val>
                                        </p:tav>
                                        <p:tav tm="100000">
                                          <p:val>
                                            <p:strVal val="#ppt_x"/>
                                          </p:val>
                                        </p:tav>
                                      </p:tavLst>
                                    </p:anim>
                                    <p:anim calcmode="lin" valueType="num">
                                      <p:cBhvr additive="base">
                                        <p:cTn id="12" dur="2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additive="base">
                                        <p:cTn id="15" dur="2000" fill="hold"/>
                                        <p:tgtEl>
                                          <p:spTgt spid="44"/>
                                        </p:tgtEl>
                                        <p:attrNameLst>
                                          <p:attrName>ppt_x</p:attrName>
                                        </p:attrNameLst>
                                      </p:cBhvr>
                                      <p:tavLst>
                                        <p:tav tm="0">
                                          <p:val>
                                            <p:strVal val="0-#ppt_w/2"/>
                                          </p:val>
                                        </p:tav>
                                        <p:tav tm="100000">
                                          <p:val>
                                            <p:strVal val="#ppt_x"/>
                                          </p:val>
                                        </p:tav>
                                      </p:tavLst>
                                    </p:anim>
                                    <p:anim calcmode="lin" valueType="num">
                                      <p:cBhvr additive="base">
                                        <p:cTn id="16" dur="2000" fill="hold"/>
                                        <p:tgtEl>
                                          <p:spTgt spid="4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2000" fill="hold"/>
                                        <p:tgtEl>
                                          <p:spTgt spid="45"/>
                                        </p:tgtEl>
                                        <p:attrNameLst>
                                          <p:attrName>ppt_x</p:attrName>
                                        </p:attrNameLst>
                                      </p:cBhvr>
                                      <p:tavLst>
                                        <p:tav tm="0">
                                          <p:val>
                                            <p:strVal val="0-#ppt_w/2"/>
                                          </p:val>
                                        </p:tav>
                                        <p:tav tm="100000">
                                          <p:val>
                                            <p:strVal val="#ppt_x"/>
                                          </p:val>
                                        </p:tav>
                                      </p:tavLst>
                                    </p:anim>
                                    <p:anim calcmode="lin" valueType="num">
                                      <p:cBhvr additive="base">
                                        <p:cTn id="20" dur="2000" fill="hold"/>
                                        <p:tgtEl>
                                          <p:spTgt spid="4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2000" fill="hold"/>
                                        <p:tgtEl>
                                          <p:spTgt spid="46"/>
                                        </p:tgtEl>
                                        <p:attrNameLst>
                                          <p:attrName>ppt_x</p:attrName>
                                        </p:attrNameLst>
                                      </p:cBhvr>
                                      <p:tavLst>
                                        <p:tav tm="0">
                                          <p:val>
                                            <p:strVal val="0-#ppt_w/2"/>
                                          </p:val>
                                        </p:tav>
                                        <p:tav tm="100000">
                                          <p:val>
                                            <p:strVal val="#ppt_x"/>
                                          </p:val>
                                        </p:tav>
                                      </p:tavLst>
                                    </p:anim>
                                    <p:anim calcmode="lin" valueType="num">
                                      <p:cBhvr additive="base">
                                        <p:cTn id="24" dur="2000" fill="hold"/>
                                        <p:tgtEl>
                                          <p:spTgt spid="4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2000" fill="hold"/>
                                        <p:tgtEl>
                                          <p:spTgt spid="47"/>
                                        </p:tgtEl>
                                        <p:attrNameLst>
                                          <p:attrName>ppt_x</p:attrName>
                                        </p:attrNameLst>
                                      </p:cBhvr>
                                      <p:tavLst>
                                        <p:tav tm="0">
                                          <p:val>
                                            <p:strVal val="0-#ppt_w/2"/>
                                          </p:val>
                                        </p:tav>
                                        <p:tav tm="100000">
                                          <p:val>
                                            <p:strVal val="#ppt_x"/>
                                          </p:val>
                                        </p:tav>
                                      </p:tavLst>
                                    </p:anim>
                                    <p:anim calcmode="lin" valueType="num">
                                      <p:cBhvr additive="base">
                                        <p:cTn id="28" dur="2000" fill="hold"/>
                                        <p:tgtEl>
                                          <p:spTgt spid="4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2000" fill="hold"/>
                                        <p:tgtEl>
                                          <p:spTgt spid="48"/>
                                        </p:tgtEl>
                                        <p:attrNameLst>
                                          <p:attrName>ppt_x</p:attrName>
                                        </p:attrNameLst>
                                      </p:cBhvr>
                                      <p:tavLst>
                                        <p:tav tm="0">
                                          <p:val>
                                            <p:strVal val="0-#ppt_w/2"/>
                                          </p:val>
                                        </p:tav>
                                        <p:tav tm="100000">
                                          <p:val>
                                            <p:strVal val="#ppt_x"/>
                                          </p:val>
                                        </p:tav>
                                      </p:tavLst>
                                    </p:anim>
                                    <p:anim calcmode="lin" valueType="num">
                                      <p:cBhvr additive="base">
                                        <p:cTn id="32" dur="2000" fill="hold"/>
                                        <p:tgtEl>
                                          <p:spTgt spid="48"/>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2000" fill="hold"/>
                                        <p:tgtEl>
                                          <p:spTgt spid="49"/>
                                        </p:tgtEl>
                                        <p:attrNameLst>
                                          <p:attrName>ppt_x</p:attrName>
                                        </p:attrNameLst>
                                      </p:cBhvr>
                                      <p:tavLst>
                                        <p:tav tm="0">
                                          <p:val>
                                            <p:strVal val="0-#ppt_w/2"/>
                                          </p:val>
                                        </p:tav>
                                        <p:tav tm="100000">
                                          <p:val>
                                            <p:strVal val="#ppt_x"/>
                                          </p:val>
                                        </p:tav>
                                      </p:tavLst>
                                    </p:anim>
                                    <p:anim calcmode="lin" valueType="num">
                                      <p:cBhvr additive="base">
                                        <p:cTn id="36" dur="2000" fill="hold"/>
                                        <p:tgtEl>
                                          <p:spTgt spid="49"/>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2000" fill="hold"/>
                                        <p:tgtEl>
                                          <p:spTgt spid="50"/>
                                        </p:tgtEl>
                                        <p:attrNameLst>
                                          <p:attrName>ppt_x</p:attrName>
                                        </p:attrNameLst>
                                      </p:cBhvr>
                                      <p:tavLst>
                                        <p:tav tm="0">
                                          <p:val>
                                            <p:strVal val="0-#ppt_w/2"/>
                                          </p:val>
                                        </p:tav>
                                        <p:tav tm="100000">
                                          <p:val>
                                            <p:strVal val="#ppt_x"/>
                                          </p:val>
                                        </p:tav>
                                      </p:tavLst>
                                    </p:anim>
                                    <p:anim calcmode="lin" valueType="num">
                                      <p:cBhvr additive="base">
                                        <p:cTn id="40" dur="2000" fill="hold"/>
                                        <p:tgtEl>
                                          <p:spTgt spid="50"/>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2000" fill="hold"/>
                                        <p:tgtEl>
                                          <p:spTgt spid="51"/>
                                        </p:tgtEl>
                                        <p:attrNameLst>
                                          <p:attrName>ppt_x</p:attrName>
                                        </p:attrNameLst>
                                      </p:cBhvr>
                                      <p:tavLst>
                                        <p:tav tm="0">
                                          <p:val>
                                            <p:strVal val="0-#ppt_w/2"/>
                                          </p:val>
                                        </p:tav>
                                        <p:tav tm="100000">
                                          <p:val>
                                            <p:strVal val="#ppt_x"/>
                                          </p:val>
                                        </p:tav>
                                      </p:tavLst>
                                    </p:anim>
                                    <p:anim calcmode="lin" valueType="num">
                                      <p:cBhvr additive="base">
                                        <p:cTn id="44" dur="2000" fill="hold"/>
                                        <p:tgtEl>
                                          <p:spTgt spid="51"/>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2000" fill="hold"/>
                                        <p:tgtEl>
                                          <p:spTgt spid="52"/>
                                        </p:tgtEl>
                                        <p:attrNameLst>
                                          <p:attrName>ppt_x</p:attrName>
                                        </p:attrNameLst>
                                      </p:cBhvr>
                                      <p:tavLst>
                                        <p:tav tm="0">
                                          <p:val>
                                            <p:strVal val="0-#ppt_w/2"/>
                                          </p:val>
                                        </p:tav>
                                        <p:tav tm="100000">
                                          <p:val>
                                            <p:strVal val="#ppt_x"/>
                                          </p:val>
                                        </p:tav>
                                      </p:tavLst>
                                    </p:anim>
                                    <p:anim calcmode="lin" valueType="num">
                                      <p:cBhvr additive="base">
                                        <p:cTn id="48" dur="2000" fill="hold"/>
                                        <p:tgtEl>
                                          <p:spTgt spid="52"/>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2000" fill="hold"/>
                                        <p:tgtEl>
                                          <p:spTgt spid="53"/>
                                        </p:tgtEl>
                                        <p:attrNameLst>
                                          <p:attrName>ppt_x</p:attrName>
                                        </p:attrNameLst>
                                      </p:cBhvr>
                                      <p:tavLst>
                                        <p:tav tm="0">
                                          <p:val>
                                            <p:strVal val="0-#ppt_w/2"/>
                                          </p:val>
                                        </p:tav>
                                        <p:tav tm="100000">
                                          <p:val>
                                            <p:strVal val="#ppt_x"/>
                                          </p:val>
                                        </p:tav>
                                      </p:tavLst>
                                    </p:anim>
                                    <p:anim calcmode="lin" valueType="num">
                                      <p:cBhvr additive="base">
                                        <p:cTn id="52" dur="2000" fill="hold"/>
                                        <p:tgtEl>
                                          <p:spTgt spid="53"/>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additive="base">
                                        <p:cTn id="55" dur="2000" fill="hold"/>
                                        <p:tgtEl>
                                          <p:spTgt spid="54"/>
                                        </p:tgtEl>
                                        <p:attrNameLst>
                                          <p:attrName>ppt_x</p:attrName>
                                        </p:attrNameLst>
                                      </p:cBhvr>
                                      <p:tavLst>
                                        <p:tav tm="0">
                                          <p:val>
                                            <p:strVal val="0-#ppt_w/2"/>
                                          </p:val>
                                        </p:tav>
                                        <p:tav tm="100000">
                                          <p:val>
                                            <p:strVal val="#ppt_x"/>
                                          </p:val>
                                        </p:tav>
                                      </p:tavLst>
                                    </p:anim>
                                    <p:anim calcmode="lin" valueType="num">
                                      <p:cBhvr additive="base">
                                        <p:cTn id="56" dur="2000" fill="hold"/>
                                        <p:tgtEl>
                                          <p:spTgt spid="54"/>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2000" fill="hold"/>
                                        <p:tgtEl>
                                          <p:spTgt spid="55"/>
                                        </p:tgtEl>
                                        <p:attrNameLst>
                                          <p:attrName>ppt_x</p:attrName>
                                        </p:attrNameLst>
                                      </p:cBhvr>
                                      <p:tavLst>
                                        <p:tav tm="0">
                                          <p:val>
                                            <p:strVal val="0-#ppt_w/2"/>
                                          </p:val>
                                        </p:tav>
                                        <p:tav tm="100000">
                                          <p:val>
                                            <p:strVal val="#ppt_x"/>
                                          </p:val>
                                        </p:tav>
                                      </p:tavLst>
                                    </p:anim>
                                    <p:anim calcmode="lin" valueType="num">
                                      <p:cBhvr additive="base">
                                        <p:cTn id="60" dur="2000" fill="hold"/>
                                        <p:tgtEl>
                                          <p:spTgt spid="55"/>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2000" fill="hold"/>
                                        <p:tgtEl>
                                          <p:spTgt spid="56"/>
                                        </p:tgtEl>
                                        <p:attrNameLst>
                                          <p:attrName>ppt_x</p:attrName>
                                        </p:attrNameLst>
                                      </p:cBhvr>
                                      <p:tavLst>
                                        <p:tav tm="0">
                                          <p:val>
                                            <p:strVal val="0-#ppt_w/2"/>
                                          </p:val>
                                        </p:tav>
                                        <p:tav tm="100000">
                                          <p:val>
                                            <p:strVal val="#ppt_x"/>
                                          </p:val>
                                        </p:tav>
                                      </p:tavLst>
                                    </p:anim>
                                    <p:anim calcmode="lin" valueType="num">
                                      <p:cBhvr additive="base">
                                        <p:cTn id="64" dur="2000" fill="hold"/>
                                        <p:tgtEl>
                                          <p:spTgt spid="56"/>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additive="base">
                                        <p:cTn id="67" dur="2000" fill="hold"/>
                                        <p:tgtEl>
                                          <p:spTgt spid="57"/>
                                        </p:tgtEl>
                                        <p:attrNameLst>
                                          <p:attrName>ppt_x</p:attrName>
                                        </p:attrNameLst>
                                      </p:cBhvr>
                                      <p:tavLst>
                                        <p:tav tm="0">
                                          <p:val>
                                            <p:strVal val="0-#ppt_w/2"/>
                                          </p:val>
                                        </p:tav>
                                        <p:tav tm="100000">
                                          <p:val>
                                            <p:strVal val="#ppt_x"/>
                                          </p:val>
                                        </p:tav>
                                      </p:tavLst>
                                    </p:anim>
                                    <p:anim calcmode="lin" valueType="num">
                                      <p:cBhvr additive="base">
                                        <p:cTn id="68" dur="2000" fill="hold"/>
                                        <p:tgtEl>
                                          <p:spTgt spid="57"/>
                                        </p:tgtEl>
                                        <p:attrNameLst>
                                          <p:attrName>ppt_y</p:attrName>
                                        </p:attrNameLst>
                                      </p:cBhvr>
                                      <p:tavLst>
                                        <p:tav tm="0">
                                          <p:val>
                                            <p:strVal val="#ppt_y"/>
                                          </p:val>
                                        </p:tav>
                                        <p:tav tm="100000">
                                          <p:val>
                                            <p:strVal val="#ppt_y"/>
                                          </p:val>
                                        </p:tav>
                                      </p:tavLst>
                                    </p:anim>
                                  </p:childTnLst>
                                </p:cTn>
                              </p:par>
                              <p:par>
                                <p:cTn id="69" presetID="1" presetClass="entr" presetSubtype="0"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2" presetClass="exit" presetSubtype="4" fill="hold" grpId="1" nodeType="clickEffect">
                                  <p:stCondLst>
                                    <p:cond delay="0"/>
                                  </p:stCondLst>
                                  <p:childTnLst>
                                    <p:anim calcmode="lin" valueType="num">
                                      <p:cBhvr additive="base">
                                        <p:cTn id="74" dur="500"/>
                                        <p:tgtEl>
                                          <p:spTgt spid="44"/>
                                        </p:tgtEl>
                                        <p:attrNameLst>
                                          <p:attrName>ppt_x</p:attrName>
                                        </p:attrNameLst>
                                      </p:cBhvr>
                                      <p:tavLst>
                                        <p:tav tm="0">
                                          <p:val>
                                            <p:strVal val="ppt_x"/>
                                          </p:val>
                                        </p:tav>
                                        <p:tav tm="100000">
                                          <p:val>
                                            <p:strVal val="ppt_x"/>
                                          </p:val>
                                        </p:tav>
                                      </p:tavLst>
                                    </p:anim>
                                    <p:anim calcmode="lin" valueType="num">
                                      <p:cBhvr additive="base">
                                        <p:cTn id="75" dur="500"/>
                                        <p:tgtEl>
                                          <p:spTgt spid="44"/>
                                        </p:tgtEl>
                                        <p:attrNameLst>
                                          <p:attrName>ppt_y</p:attrName>
                                        </p:attrNameLst>
                                      </p:cBhvr>
                                      <p:tavLst>
                                        <p:tav tm="0">
                                          <p:val>
                                            <p:strVal val="ppt_y"/>
                                          </p:val>
                                        </p:tav>
                                        <p:tav tm="100000">
                                          <p:val>
                                            <p:strVal val="1+ppt_h/2"/>
                                          </p:val>
                                        </p:tav>
                                      </p:tavLst>
                                    </p:anim>
                                    <p:set>
                                      <p:cBhvr>
                                        <p:cTn id="76" dur="1" fill="hold">
                                          <p:stCondLst>
                                            <p:cond delay="499"/>
                                          </p:stCondLst>
                                        </p:cTn>
                                        <p:tgtEl>
                                          <p:spTgt spid="44"/>
                                        </p:tgtEl>
                                        <p:attrNameLst>
                                          <p:attrName>style.visibility</p:attrName>
                                        </p:attrNameLst>
                                      </p:cBhvr>
                                      <p:to>
                                        <p:strVal val="hidden"/>
                                      </p:to>
                                    </p:set>
                                  </p:childTnLst>
                                </p:cTn>
                              </p:par>
                              <p:par>
                                <p:cTn id="77" presetID="2" presetClass="exit" presetSubtype="4" fill="hold" grpId="1" nodeType="withEffect">
                                  <p:stCondLst>
                                    <p:cond delay="0"/>
                                  </p:stCondLst>
                                  <p:childTnLst>
                                    <p:anim calcmode="lin" valueType="num">
                                      <p:cBhvr additive="base">
                                        <p:cTn id="78" dur="500"/>
                                        <p:tgtEl>
                                          <p:spTgt spid="45"/>
                                        </p:tgtEl>
                                        <p:attrNameLst>
                                          <p:attrName>ppt_x</p:attrName>
                                        </p:attrNameLst>
                                      </p:cBhvr>
                                      <p:tavLst>
                                        <p:tav tm="0">
                                          <p:val>
                                            <p:strVal val="ppt_x"/>
                                          </p:val>
                                        </p:tav>
                                        <p:tav tm="100000">
                                          <p:val>
                                            <p:strVal val="ppt_x"/>
                                          </p:val>
                                        </p:tav>
                                      </p:tavLst>
                                    </p:anim>
                                    <p:anim calcmode="lin" valueType="num">
                                      <p:cBhvr additive="base">
                                        <p:cTn id="79" dur="500"/>
                                        <p:tgtEl>
                                          <p:spTgt spid="45"/>
                                        </p:tgtEl>
                                        <p:attrNameLst>
                                          <p:attrName>ppt_y</p:attrName>
                                        </p:attrNameLst>
                                      </p:cBhvr>
                                      <p:tavLst>
                                        <p:tav tm="0">
                                          <p:val>
                                            <p:strVal val="ppt_y"/>
                                          </p:val>
                                        </p:tav>
                                        <p:tav tm="100000">
                                          <p:val>
                                            <p:strVal val="1+ppt_h/2"/>
                                          </p:val>
                                        </p:tav>
                                      </p:tavLst>
                                    </p:anim>
                                    <p:set>
                                      <p:cBhvr>
                                        <p:cTn id="80" dur="1" fill="hold">
                                          <p:stCondLst>
                                            <p:cond delay="499"/>
                                          </p:stCondLst>
                                        </p:cTn>
                                        <p:tgtEl>
                                          <p:spTgt spid="45"/>
                                        </p:tgtEl>
                                        <p:attrNameLst>
                                          <p:attrName>style.visibility</p:attrName>
                                        </p:attrNameLst>
                                      </p:cBhvr>
                                      <p:to>
                                        <p:strVal val="hidden"/>
                                      </p:to>
                                    </p:set>
                                  </p:childTnLst>
                                </p:cTn>
                              </p:par>
                              <p:par>
                                <p:cTn id="81" presetID="2" presetClass="exit" presetSubtype="4" fill="hold" grpId="1" nodeType="withEffect">
                                  <p:stCondLst>
                                    <p:cond delay="0"/>
                                  </p:stCondLst>
                                  <p:childTnLst>
                                    <p:anim calcmode="lin" valueType="num">
                                      <p:cBhvr additive="base">
                                        <p:cTn id="82" dur="500"/>
                                        <p:tgtEl>
                                          <p:spTgt spid="48"/>
                                        </p:tgtEl>
                                        <p:attrNameLst>
                                          <p:attrName>ppt_x</p:attrName>
                                        </p:attrNameLst>
                                      </p:cBhvr>
                                      <p:tavLst>
                                        <p:tav tm="0">
                                          <p:val>
                                            <p:strVal val="ppt_x"/>
                                          </p:val>
                                        </p:tav>
                                        <p:tav tm="100000">
                                          <p:val>
                                            <p:strVal val="ppt_x"/>
                                          </p:val>
                                        </p:tav>
                                      </p:tavLst>
                                    </p:anim>
                                    <p:anim calcmode="lin" valueType="num">
                                      <p:cBhvr additive="base">
                                        <p:cTn id="83" dur="500"/>
                                        <p:tgtEl>
                                          <p:spTgt spid="48"/>
                                        </p:tgtEl>
                                        <p:attrNameLst>
                                          <p:attrName>ppt_y</p:attrName>
                                        </p:attrNameLst>
                                      </p:cBhvr>
                                      <p:tavLst>
                                        <p:tav tm="0">
                                          <p:val>
                                            <p:strVal val="ppt_y"/>
                                          </p:val>
                                        </p:tav>
                                        <p:tav tm="100000">
                                          <p:val>
                                            <p:strVal val="1+ppt_h/2"/>
                                          </p:val>
                                        </p:tav>
                                      </p:tavLst>
                                    </p:anim>
                                    <p:set>
                                      <p:cBhvr>
                                        <p:cTn id="84" dur="1" fill="hold">
                                          <p:stCondLst>
                                            <p:cond delay="499"/>
                                          </p:stCondLst>
                                        </p:cTn>
                                        <p:tgtEl>
                                          <p:spTgt spid="48"/>
                                        </p:tgtEl>
                                        <p:attrNameLst>
                                          <p:attrName>style.visibility</p:attrName>
                                        </p:attrNameLst>
                                      </p:cBhvr>
                                      <p:to>
                                        <p:strVal val="hidden"/>
                                      </p:to>
                                    </p:set>
                                  </p:childTnLst>
                                </p:cTn>
                              </p:par>
                              <p:par>
                                <p:cTn id="85" presetID="2" presetClass="exit" presetSubtype="4" fill="hold" grpId="1" nodeType="withEffect">
                                  <p:stCondLst>
                                    <p:cond delay="0"/>
                                  </p:stCondLst>
                                  <p:childTnLst>
                                    <p:anim calcmode="lin" valueType="num">
                                      <p:cBhvr additive="base">
                                        <p:cTn id="86" dur="500"/>
                                        <p:tgtEl>
                                          <p:spTgt spid="49"/>
                                        </p:tgtEl>
                                        <p:attrNameLst>
                                          <p:attrName>ppt_x</p:attrName>
                                        </p:attrNameLst>
                                      </p:cBhvr>
                                      <p:tavLst>
                                        <p:tav tm="0">
                                          <p:val>
                                            <p:strVal val="ppt_x"/>
                                          </p:val>
                                        </p:tav>
                                        <p:tav tm="100000">
                                          <p:val>
                                            <p:strVal val="ppt_x"/>
                                          </p:val>
                                        </p:tav>
                                      </p:tavLst>
                                    </p:anim>
                                    <p:anim calcmode="lin" valueType="num">
                                      <p:cBhvr additive="base">
                                        <p:cTn id="87" dur="500"/>
                                        <p:tgtEl>
                                          <p:spTgt spid="49"/>
                                        </p:tgtEl>
                                        <p:attrNameLst>
                                          <p:attrName>ppt_y</p:attrName>
                                        </p:attrNameLst>
                                      </p:cBhvr>
                                      <p:tavLst>
                                        <p:tav tm="0">
                                          <p:val>
                                            <p:strVal val="ppt_y"/>
                                          </p:val>
                                        </p:tav>
                                        <p:tav tm="100000">
                                          <p:val>
                                            <p:strVal val="1+ppt_h/2"/>
                                          </p:val>
                                        </p:tav>
                                      </p:tavLst>
                                    </p:anim>
                                    <p:set>
                                      <p:cBhvr>
                                        <p:cTn id="88" dur="1" fill="hold">
                                          <p:stCondLst>
                                            <p:cond delay="499"/>
                                          </p:stCondLst>
                                        </p:cTn>
                                        <p:tgtEl>
                                          <p:spTgt spid="49"/>
                                        </p:tgtEl>
                                        <p:attrNameLst>
                                          <p:attrName>style.visibility</p:attrName>
                                        </p:attrNameLst>
                                      </p:cBhvr>
                                      <p:to>
                                        <p:strVal val="hidden"/>
                                      </p:to>
                                    </p:set>
                                  </p:childTnLst>
                                </p:cTn>
                              </p:par>
                              <p:par>
                                <p:cTn id="89" presetID="2" presetClass="exit" presetSubtype="4" fill="hold" grpId="1" nodeType="withEffect">
                                  <p:stCondLst>
                                    <p:cond delay="0"/>
                                  </p:stCondLst>
                                  <p:childTnLst>
                                    <p:anim calcmode="lin" valueType="num">
                                      <p:cBhvr additive="base">
                                        <p:cTn id="90" dur="500"/>
                                        <p:tgtEl>
                                          <p:spTgt spid="52"/>
                                        </p:tgtEl>
                                        <p:attrNameLst>
                                          <p:attrName>ppt_x</p:attrName>
                                        </p:attrNameLst>
                                      </p:cBhvr>
                                      <p:tavLst>
                                        <p:tav tm="0">
                                          <p:val>
                                            <p:strVal val="ppt_x"/>
                                          </p:val>
                                        </p:tav>
                                        <p:tav tm="100000">
                                          <p:val>
                                            <p:strVal val="ppt_x"/>
                                          </p:val>
                                        </p:tav>
                                      </p:tavLst>
                                    </p:anim>
                                    <p:anim calcmode="lin" valueType="num">
                                      <p:cBhvr additive="base">
                                        <p:cTn id="91" dur="500"/>
                                        <p:tgtEl>
                                          <p:spTgt spid="52"/>
                                        </p:tgtEl>
                                        <p:attrNameLst>
                                          <p:attrName>ppt_y</p:attrName>
                                        </p:attrNameLst>
                                      </p:cBhvr>
                                      <p:tavLst>
                                        <p:tav tm="0">
                                          <p:val>
                                            <p:strVal val="ppt_y"/>
                                          </p:val>
                                        </p:tav>
                                        <p:tav tm="100000">
                                          <p:val>
                                            <p:strVal val="1+ppt_h/2"/>
                                          </p:val>
                                        </p:tav>
                                      </p:tavLst>
                                    </p:anim>
                                    <p:set>
                                      <p:cBhvr>
                                        <p:cTn id="92" dur="1" fill="hold">
                                          <p:stCondLst>
                                            <p:cond delay="499"/>
                                          </p:stCondLst>
                                        </p:cTn>
                                        <p:tgtEl>
                                          <p:spTgt spid="52"/>
                                        </p:tgtEl>
                                        <p:attrNameLst>
                                          <p:attrName>style.visibility</p:attrName>
                                        </p:attrNameLst>
                                      </p:cBhvr>
                                      <p:to>
                                        <p:strVal val="hidden"/>
                                      </p:to>
                                    </p:set>
                                  </p:childTnLst>
                                </p:cTn>
                              </p:par>
                              <p:par>
                                <p:cTn id="93" presetID="2" presetClass="exit" presetSubtype="4" fill="hold" grpId="1" nodeType="withEffect">
                                  <p:stCondLst>
                                    <p:cond delay="0"/>
                                  </p:stCondLst>
                                  <p:childTnLst>
                                    <p:anim calcmode="lin" valueType="num">
                                      <p:cBhvr additive="base">
                                        <p:cTn id="94" dur="500"/>
                                        <p:tgtEl>
                                          <p:spTgt spid="53"/>
                                        </p:tgtEl>
                                        <p:attrNameLst>
                                          <p:attrName>ppt_x</p:attrName>
                                        </p:attrNameLst>
                                      </p:cBhvr>
                                      <p:tavLst>
                                        <p:tav tm="0">
                                          <p:val>
                                            <p:strVal val="ppt_x"/>
                                          </p:val>
                                        </p:tav>
                                        <p:tav tm="100000">
                                          <p:val>
                                            <p:strVal val="ppt_x"/>
                                          </p:val>
                                        </p:tav>
                                      </p:tavLst>
                                    </p:anim>
                                    <p:anim calcmode="lin" valueType="num">
                                      <p:cBhvr additive="base">
                                        <p:cTn id="95" dur="500"/>
                                        <p:tgtEl>
                                          <p:spTgt spid="53"/>
                                        </p:tgtEl>
                                        <p:attrNameLst>
                                          <p:attrName>ppt_y</p:attrName>
                                        </p:attrNameLst>
                                      </p:cBhvr>
                                      <p:tavLst>
                                        <p:tav tm="0">
                                          <p:val>
                                            <p:strVal val="ppt_y"/>
                                          </p:val>
                                        </p:tav>
                                        <p:tav tm="100000">
                                          <p:val>
                                            <p:strVal val="1+ppt_h/2"/>
                                          </p:val>
                                        </p:tav>
                                      </p:tavLst>
                                    </p:anim>
                                    <p:set>
                                      <p:cBhvr>
                                        <p:cTn id="96" dur="1" fill="hold">
                                          <p:stCondLst>
                                            <p:cond delay="499"/>
                                          </p:stCondLst>
                                        </p:cTn>
                                        <p:tgtEl>
                                          <p:spTgt spid="53"/>
                                        </p:tgtEl>
                                        <p:attrNameLst>
                                          <p:attrName>style.visibility</p:attrName>
                                        </p:attrNameLst>
                                      </p:cBhvr>
                                      <p:to>
                                        <p:strVal val="hidden"/>
                                      </p:to>
                                    </p:set>
                                  </p:childTnLst>
                                </p:cTn>
                              </p:par>
                              <p:par>
                                <p:cTn id="97" presetID="2" presetClass="exit" presetSubtype="4" fill="hold" grpId="1" nodeType="withEffect">
                                  <p:stCondLst>
                                    <p:cond delay="0"/>
                                  </p:stCondLst>
                                  <p:childTnLst>
                                    <p:anim calcmode="lin" valueType="num">
                                      <p:cBhvr additive="base">
                                        <p:cTn id="98" dur="500"/>
                                        <p:tgtEl>
                                          <p:spTgt spid="56"/>
                                        </p:tgtEl>
                                        <p:attrNameLst>
                                          <p:attrName>ppt_x</p:attrName>
                                        </p:attrNameLst>
                                      </p:cBhvr>
                                      <p:tavLst>
                                        <p:tav tm="0">
                                          <p:val>
                                            <p:strVal val="ppt_x"/>
                                          </p:val>
                                        </p:tav>
                                        <p:tav tm="100000">
                                          <p:val>
                                            <p:strVal val="ppt_x"/>
                                          </p:val>
                                        </p:tav>
                                      </p:tavLst>
                                    </p:anim>
                                    <p:anim calcmode="lin" valueType="num">
                                      <p:cBhvr additive="base">
                                        <p:cTn id="99" dur="500"/>
                                        <p:tgtEl>
                                          <p:spTgt spid="56"/>
                                        </p:tgtEl>
                                        <p:attrNameLst>
                                          <p:attrName>ppt_y</p:attrName>
                                        </p:attrNameLst>
                                      </p:cBhvr>
                                      <p:tavLst>
                                        <p:tav tm="0">
                                          <p:val>
                                            <p:strVal val="ppt_y"/>
                                          </p:val>
                                        </p:tav>
                                        <p:tav tm="100000">
                                          <p:val>
                                            <p:strVal val="1+ppt_h/2"/>
                                          </p:val>
                                        </p:tav>
                                      </p:tavLst>
                                    </p:anim>
                                    <p:set>
                                      <p:cBhvr>
                                        <p:cTn id="100" dur="1" fill="hold">
                                          <p:stCondLst>
                                            <p:cond delay="499"/>
                                          </p:stCondLst>
                                        </p:cTn>
                                        <p:tgtEl>
                                          <p:spTgt spid="56"/>
                                        </p:tgtEl>
                                        <p:attrNameLst>
                                          <p:attrName>style.visibility</p:attrName>
                                        </p:attrNameLst>
                                      </p:cBhvr>
                                      <p:to>
                                        <p:strVal val="hidden"/>
                                      </p:to>
                                    </p:set>
                                  </p:childTnLst>
                                </p:cTn>
                              </p:par>
                              <p:par>
                                <p:cTn id="101" presetID="2" presetClass="exit" presetSubtype="4" fill="hold" grpId="1" nodeType="withEffect">
                                  <p:stCondLst>
                                    <p:cond delay="0"/>
                                  </p:stCondLst>
                                  <p:childTnLst>
                                    <p:anim calcmode="lin" valueType="num">
                                      <p:cBhvr additive="base">
                                        <p:cTn id="102" dur="500"/>
                                        <p:tgtEl>
                                          <p:spTgt spid="57"/>
                                        </p:tgtEl>
                                        <p:attrNameLst>
                                          <p:attrName>ppt_x</p:attrName>
                                        </p:attrNameLst>
                                      </p:cBhvr>
                                      <p:tavLst>
                                        <p:tav tm="0">
                                          <p:val>
                                            <p:strVal val="ppt_x"/>
                                          </p:val>
                                        </p:tav>
                                        <p:tav tm="100000">
                                          <p:val>
                                            <p:strVal val="ppt_x"/>
                                          </p:val>
                                        </p:tav>
                                      </p:tavLst>
                                    </p:anim>
                                    <p:anim calcmode="lin" valueType="num">
                                      <p:cBhvr additive="base">
                                        <p:cTn id="103" dur="500"/>
                                        <p:tgtEl>
                                          <p:spTgt spid="57"/>
                                        </p:tgtEl>
                                        <p:attrNameLst>
                                          <p:attrName>ppt_y</p:attrName>
                                        </p:attrNameLst>
                                      </p:cBhvr>
                                      <p:tavLst>
                                        <p:tav tm="0">
                                          <p:val>
                                            <p:strVal val="ppt_y"/>
                                          </p:val>
                                        </p:tav>
                                        <p:tav tm="100000">
                                          <p:val>
                                            <p:strVal val="1+ppt_h/2"/>
                                          </p:val>
                                        </p:tav>
                                      </p:tavLst>
                                    </p:anim>
                                    <p:set>
                                      <p:cBhvr>
                                        <p:cTn id="104" dur="1" fill="hold">
                                          <p:stCondLst>
                                            <p:cond delay="499"/>
                                          </p:stCondLst>
                                        </p:cTn>
                                        <p:tgtEl>
                                          <p:spTgt spid="57"/>
                                        </p:tgtEl>
                                        <p:attrNameLst>
                                          <p:attrName>style.visibility</p:attrName>
                                        </p:attrNameLst>
                                      </p:cBhvr>
                                      <p:to>
                                        <p:strVal val="hidden"/>
                                      </p:to>
                                    </p:set>
                                  </p:childTnLst>
                                </p:cTn>
                              </p:par>
                            </p:childTnLst>
                          </p:cTn>
                        </p:par>
                      </p:childTnLst>
                    </p:cTn>
                  </p:par>
                  <p:par>
                    <p:cTn id="105" fill="hold">
                      <p:stCondLst>
                        <p:cond delay="indefinite"/>
                      </p:stCondLst>
                      <p:childTnLst>
                        <p:par>
                          <p:cTn id="106" fill="hold">
                            <p:stCondLst>
                              <p:cond delay="0"/>
                            </p:stCondLst>
                            <p:childTnLst>
                              <p:par>
                                <p:cTn id="107" presetID="42" presetClass="path" presetSubtype="0" accel="50000" decel="50000" fill="hold" grpId="1" nodeType="clickEffect">
                                  <p:stCondLst>
                                    <p:cond delay="0"/>
                                  </p:stCondLst>
                                  <p:childTnLst>
                                    <p:animMotion origin="layout" path="M 3.95833E-6 -3.33333E-6 L 0.24427 0.04213 " pathEditMode="relative" rAng="0" ptsTypes="AA">
                                      <p:cBhvr>
                                        <p:cTn id="108" dur="2000" fill="hold"/>
                                        <p:tgtEl>
                                          <p:spTgt spid="8"/>
                                        </p:tgtEl>
                                        <p:attrNameLst>
                                          <p:attrName>ppt_x</p:attrName>
                                          <p:attrName>ppt_y</p:attrName>
                                        </p:attrNameLst>
                                      </p:cBhvr>
                                      <p:rCtr x="12214" y="2106"/>
                                    </p:animMotion>
                                  </p:childTnLst>
                                </p:cTn>
                              </p:par>
                              <p:par>
                                <p:cTn id="109" presetID="42" presetClass="path" presetSubtype="0" accel="50000" decel="50000" fill="hold" grpId="1" nodeType="withEffect">
                                  <p:stCondLst>
                                    <p:cond delay="0"/>
                                  </p:stCondLst>
                                  <p:childTnLst>
                                    <p:animMotion origin="layout" path="M 3.95833E-6 7.40741E-7 L 0.30716 -0.05255 " pathEditMode="relative" rAng="0" ptsTypes="AA">
                                      <p:cBhvr>
                                        <p:cTn id="110" dur="2000" fill="hold"/>
                                        <p:tgtEl>
                                          <p:spTgt spid="41"/>
                                        </p:tgtEl>
                                        <p:attrNameLst>
                                          <p:attrName>ppt_x</p:attrName>
                                          <p:attrName>ppt_y</p:attrName>
                                        </p:attrNameLst>
                                      </p:cBhvr>
                                      <p:rCtr x="15352" y="-2639"/>
                                    </p:animMotion>
                                  </p:childTnLst>
                                </p:cTn>
                              </p:par>
                              <p:par>
                                <p:cTn id="111" presetID="42" presetClass="path" presetSubtype="0" accel="50000" decel="50000" fill="hold" grpId="1" nodeType="withEffect">
                                  <p:stCondLst>
                                    <p:cond delay="0"/>
                                  </p:stCondLst>
                                  <p:childTnLst>
                                    <p:animMotion origin="layout" path="M 3.95833E-6 -3.7037E-6 L 0.24427 0.0588 " pathEditMode="relative" rAng="0" ptsTypes="AA">
                                      <p:cBhvr>
                                        <p:cTn id="112" dur="2000" fill="hold"/>
                                        <p:tgtEl>
                                          <p:spTgt spid="46"/>
                                        </p:tgtEl>
                                        <p:attrNameLst>
                                          <p:attrName>ppt_x</p:attrName>
                                          <p:attrName>ppt_y</p:attrName>
                                        </p:attrNameLst>
                                      </p:cBhvr>
                                      <p:rCtr x="12214" y="2940"/>
                                    </p:animMotion>
                                  </p:childTnLst>
                                </p:cTn>
                              </p:par>
                              <p:par>
                                <p:cTn id="113" presetID="42" presetClass="path" presetSubtype="0" accel="50000" decel="50000" fill="hold" grpId="1" nodeType="withEffect">
                                  <p:stCondLst>
                                    <p:cond delay="0"/>
                                  </p:stCondLst>
                                  <p:childTnLst>
                                    <p:animMotion origin="layout" path="M 3.95833E-6 1.85185E-6 L 0.30716 -0.03565 " pathEditMode="relative" rAng="0" ptsTypes="AA">
                                      <p:cBhvr>
                                        <p:cTn id="114" dur="2000" fill="hold"/>
                                        <p:tgtEl>
                                          <p:spTgt spid="47"/>
                                        </p:tgtEl>
                                        <p:attrNameLst>
                                          <p:attrName>ppt_x</p:attrName>
                                          <p:attrName>ppt_y</p:attrName>
                                        </p:attrNameLst>
                                      </p:cBhvr>
                                      <p:rCtr x="15352" y="-1782"/>
                                    </p:animMotion>
                                  </p:childTnLst>
                                </p:cTn>
                              </p:par>
                              <p:par>
                                <p:cTn id="115" presetID="42" presetClass="path" presetSubtype="0" accel="50000" decel="50000" fill="hold" grpId="1" nodeType="withEffect">
                                  <p:stCondLst>
                                    <p:cond delay="0"/>
                                  </p:stCondLst>
                                  <p:childTnLst>
                                    <p:animMotion origin="layout" path="M 3.95833E-6 4.07407E-6 L 0.24427 0.05254 " pathEditMode="relative" rAng="0" ptsTypes="AA">
                                      <p:cBhvr>
                                        <p:cTn id="116" dur="2000" fill="hold"/>
                                        <p:tgtEl>
                                          <p:spTgt spid="50"/>
                                        </p:tgtEl>
                                        <p:attrNameLst>
                                          <p:attrName>ppt_x</p:attrName>
                                          <p:attrName>ppt_y</p:attrName>
                                        </p:attrNameLst>
                                      </p:cBhvr>
                                      <p:rCtr x="12214" y="2616"/>
                                    </p:animMotion>
                                  </p:childTnLst>
                                </p:cTn>
                              </p:par>
                              <p:par>
                                <p:cTn id="117" presetID="42" presetClass="path" presetSubtype="0" accel="50000" decel="50000" fill="hold" grpId="1" nodeType="withEffect">
                                  <p:stCondLst>
                                    <p:cond delay="0"/>
                                  </p:stCondLst>
                                  <p:childTnLst>
                                    <p:animMotion origin="layout" path="M 3.95833E-6 -3.7037E-7 L 0.30716 -0.0419 " pathEditMode="relative" rAng="0" ptsTypes="AA">
                                      <p:cBhvr>
                                        <p:cTn id="118" dur="2000" fill="hold"/>
                                        <p:tgtEl>
                                          <p:spTgt spid="51"/>
                                        </p:tgtEl>
                                        <p:attrNameLst>
                                          <p:attrName>ppt_x</p:attrName>
                                          <p:attrName>ppt_y</p:attrName>
                                        </p:attrNameLst>
                                      </p:cBhvr>
                                      <p:rCtr x="15352" y="-2106"/>
                                    </p:animMotion>
                                  </p:childTnLst>
                                </p:cTn>
                              </p:par>
                              <p:par>
                                <p:cTn id="119" presetID="42" presetClass="path" presetSubtype="0" accel="50000" decel="50000" fill="hold" grpId="1" nodeType="withEffect">
                                  <p:stCondLst>
                                    <p:cond delay="0"/>
                                  </p:stCondLst>
                                  <p:childTnLst>
                                    <p:animMotion origin="layout" path="M 3.95833E-6 1.85185E-6 L 0.24427 0.05694 " pathEditMode="relative" rAng="0" ptsTypes="AA">
                                      <p:cBhvr>
                                        <p:cTn id="120" dur="2000" fill="hold"/>
                                        <p:tgtEl>
                                          <p:spTgt spid="54"/>
                                        </p:tgtEl>
                                        <p:attrNameLst>
                                          <p:attrName>ppt_x</p:attrName>
                                          <p:attrName>ppt_y</p:attrName>
                                        </p:attrNameLst>
                                      </p:cBhvr>
                                      <p:rCtr x="12214" y="2847"/>
                                    </p:animMotion>
                                  </p:childTnLst>
                                </p:cTn>
                              </p:par>
                              <p:par>
                                <p:cTn id="121" presetID="42" presetClass="path" presetSubtype="0" accel="50000" decel="50000" fill="hold" grpId="1" nodeType="withEffect">
                                  <p:stCondLst>
                                    <p:cond delay="0"/>
                                  </p:stCondLst>
                                  <p:childTnLst>
                                    <p:animMotion origin="layout" path="M 3.95833E-6 -4.07407E-6 L 0.30716 -0.03773 " pathEditMode="relative" rAng="0" ptsTypes="AA">
                                      <p:cBhvr>
                                        <p:cTn id="122" dur="2000" fill="hold"/>
                                        <p:tgtEl>
                                          <p:spTgt spid="55"/>
                                        </p:tgtEl>
                                        <p:attrNameLst>
                                          <p:attrName>ppt_x</p:attrName>
                                          <p:attrName>ppt_y</p:attrName>
                                        </p:attrNameLst>
                                      </p:cBhvr>
                                      <p:rCtr x="15352" y="-1898"/>
                                    </p:animMotion>
                                  </p:childTnLst>
                                </p:cTn>
                              </p:par>
                              <p:par>
                                <p:cTn id="123" presetID="2" presetClass="entr" presetSubtype="8" fill="hold" grpId="0" nodeType="withEffect">
                                  <p:stCondLst>
                                    <p:cond delay="0"/>
                                  </p:stCondLst>
                                  <p:childTnLst>
                                    <p:set>
                                      <p:cBhvr>
                                        <p:cTn id="124" dur="1" fill="hold">
                                          <p:stCondLst>
                                            <p:cond delay="0"/>
                                          </p:stCondLst>
                                        </p:cTn>
                                        <p:tgtEl>
                                          <p:spTgt spid="74"/>
                                        </p:tgtEl>
                                        <p:attrNameLst>
                                          <p:attrName>style.visibility</p:attrName>
                                        </p:attrNameLst>
                                      </p:cBhvr>
                                      <p:to>
                                        <p:strVal val="visible"/>
                                      </p:to>
                                    </p:set>
                                    <p:anim calcmode="lin" valueType="num">
                                      <p:cBhvr additive="base">
                                        <p:cTn id="125" dur="2000" fill="hold"/>
                                        <p:tgtEl>
                                          <p:spTgt spid="74"/>
                                        </p:tgtEl>
                                        <p:attrNameLst>
                                          <p:attrName>ppt_x</p:attrName>
                                        </p:attrNameLst>
                                      </p:cBhvr>
                                      <p:tavLst>
                                        <p:tav tm="0">
                                          <p:val>
                                            <p:strVal val="0-#ppt_w/2"/>
                                          </p:val>
                                        </p:tav>
                                        <p:tav tm="100000">
                                          <p:val>
                                            <p:strVal val="#ppt_x"/>
                                          </p:val>
                                        </p:tav>
                                      </p:tavLst>
                                    </p:anim>
                                    <p:anim calcmode="lin" valueType="num">
                                      <p:cBhvr additive="base">
                                        <p:cTn id="126" dur="2000" fill="hold"/>
                                        <p:tgtEl>
                                          <p:spTgt spid="74"/>
                                        </p:tgtEl>
                                        <p:attrNameLst>
                                          <p:attrName>ppt_y</p:attrName>
                                        </p:attrNameLst>
                                      </p:cBhvr>
                                      <p:tavLst>
                                        <p:tav tm="0">
                                          <p:val>
                                            <p:strVal val="#ppt_y"/>
                                          </p:val>
                                        </p:tav>
                                        <p:tav tm="100000">
                                          <p:val>
                                            <p:strVal val="#ppt_y"/>
                                          </p:val>
                                        </p:tav>
                                      </p:tavLst>
                                    </p:anim>
                                  </p:childTnLst>
                                </p:cTn>
                              </p:par>
                              <p:par>
                                <p:cTn id="127" presetID="2" presetClass="entr" presetSubtype="8" fill="hold" grpId="0" nodeType="withEffect">
                                  <p:stCondLst>
                                    <p:cond delay="0"/>
                                  </p:stCondLst>
                                  <p:childTnLst>
                                    <p:set>
                                      <p:cBhvr>
                                        <p:cTn id="128" dur="1" fill="hold">
                                          <p:stCondLst>
                                            <p:cond delay="0"/>
                                          </p:stCondLst>
                                        </p:cTn>
                                        <p:tgtEl>
                                          <p:spTgt spid="75"/>
                                        </p:tgtEl>
                                        <p:attrNameLst>
                                          <p:attrName>style.visibility</p:attrName>
                                        </p:attrNameLst>
                                      </p:cBhvr>
                                      <p:to>
                                        <p:strVal val="visible"/>
                                      </p:to>
                                    </p:set>
                                    <p:anim calcmode="lin" valueType="num">
                                      <p:cBhvr additive="base">
                                        <p:cTn id="129" dur="2000" fill="hold"/>
                                        <p:tgtEl>
                                          <p:spTgt spid="75"/>
                                        </p:tgtEl>
                                        <p:attrNameLst>
                                          <p:attrName>ppt_x</p:attrName>
                                        </p:attrNameLst>
                                      </p:cBhvr>
                                      <p:tavLst>
                                        <p:tav tm="0">
                                          <p:val>
                                            <p:strVal val="0-#ppt_w/2"/>
                                          </p:val>
                                        </p:tav>
                                        <p:tav tm="100000">
                                          <p:val>
                                            <p:strVal val="#ppt_x"/>
                                          </p:val>
                                        </p:tav>
                                      </p:tavLst>
                                    </p:anim>
                                    <p:anim calcmode="lin" valueType="num">
                                      <p:cBhvr additive="base">
                                        <p:cTn id="130" dur="2000" fill="hold"/>
                                        <p:tgtEl>
                                          <p:spTgt spid="75"/>
                                        </p:tgtEl>
                                        <p:attrNameLst>
                                          <p:attrName>ppt_y</p:attrName>
                                        </p:attrNameLst>
                                      </p:cBhvr>
                                      <p:tavLst>
                                        <p:tav tm="0">
                                          <p:val>
                                            <p:strVal val="#ppt_y"/>
                                          </p:val>
                                        </p:tav>
                                        <p:tav tm="100000">
                                          <p:val>
                                            <p:strVal val="#ppt_y"/>
                                          </p:val>
                                        </p:tav>
                                      </p:tavLst>
                                    </p:anim>
                                  </p:childTnLst>
                                </p:cTn>
                              </p:par>
                              <p:par>
                                <p:cTn id="131" presetID="2" presetClass="entr" presetSubtype="8" fill="hold" grpId="0" nodeType="withEffect">
                                  <p:stCondLst>
                                    <p:cond delay="0"/>
                                  </p:stCondLst>
                                  <p:childTnLst>
                                    <p:set>
                                      <p:cBhvr>
                                        <p:cTn id="132" dur="1" fill="hold">
                                          <p:stCondLst>
                                            <p:cond delay="0"/>
                                          </p:stCondLst>
                                        </p:cTn>
                                        <p:tgtEl>
                                          <p:spTgt spid="76"/>
                                        </p:tgtEl>
                                        <p:attrNameLst>
                                          <p:attrName>style.visibility</p:attrName>
                                        </p:attrNameLst>
                                      </p:cBhvr>
                                      <p:to>
                                        <p:strVal val="visible"/>
                                      </p:to>
                                    </p:set>
                                    <p:anim calcmode="lin" valueType="num">
                                      <p:cBhvr additive="base">
                                        <p:cTn id="133" dur="2000" fill="hold"/>
                                        <p:tgtEl>
                                          <p:spTgt spid="76"/>
                                        </p:tgtEl>
                                        <p:attrNameLst>
                                          <p:attrName>ppt_x</p:attrName>
                                        </p:attrNameLst>
                                      </p:cBhvr>
                                      <p:tavLst>
                                        <p:tav tm="0">
                                          <p:val>
                                            <p:strVal val="0-#ppt_w/2"/>
                                          </p:val>
                                        </p:tav>
                                        <p:tav tm="100000">
                                          <p:val>
                                            <p:strVal val="#ppt_x"/>
                                          </p:val>
                                        </p:tav>
                                      </p:tavLst>
                                    </p:anim>
                                    <p:anim calcmode="lin" valueType="num">
                                      <p:cBhvr additive="base">
                                        <p:cTn id="134" dur="2000" fill="hold"/>
                                        <p:tgtEl>
                                          <p:spTgt spid="76"/>
                                        </p:tgtEl>
                                        <p:attrNameLst>
                                          <p:attrName>ppt_y</p:attrName>
                                        </p:attrNameLst>
                                      </p:cBhvr>
                                      <p:tavLst>
                                        <p:tav tm="0">
                                          <p:val>
                                            <p:strVal val="#ppt_y"/>
                                          </p:val>
                                        </p:tav>
                                        <p:tav tm="100000">
                                          <p:val>
                                            <p:strVal val="#ppt_y"/>
                                          </p:val>
                                        </p:tav>
                                      </p:tavLst>
                                    </p:anim>
                                  </p:childTnLst>
                                </p:cTn>
                              </p:par>
                              <p:par>
                                <p:cTn id="135" presetID="2" presetClass="entr" presetSubtype="8" fill="hold" grpId="0" nodeType="withEffect">
                                  <p:stCondLst>
                                    <p:cond delay="0"/>
                                  </p:stCondLst>
                                  <p:childTnLst>
                                    <p:set>
                                      <p:cBhvr>
                                        <p:cTn id="136" dur="1" fill="hold">
                                          <p:stCondLst>
                                            <p:cond delay="0"/>
                                          </p:stCondLst>
                                        </p:cTn>
                                        <p:tgtEl>
                                          <p:spTgt spid="77"/>
                                        </p:tgtEl>
                                        <p:attrNameLst>
                                          <p:attrName>style.visibility</p:attrName>
                                        </p:attrNameLst>
                                      </p:cBhvr>
                                      <p:to>
                                        <p:strVal val="visible"/>
                                      </p:to>
                                    </p:set>
                                    <p:anim calcmode="lin" valueType="num">
                                      <p:cBhvr additive="base">
                                        <p:cTn id="137" dur="2000" fill="hold"/>
                                        <p:tgtEl>
                                          <p:spTgt spid="77"/>
                                        </p:tgtEl>
                                        <p:attrNameLst>
                                          <p:attrName>ppt_x</p:attrName>
                                        </p:attrNameLst>
                                      </p:cBhvr>
                                      <p:tavLst>
                                        <p:tav tm="0">
                                          <p:val>
                                            <p:strVal val="0-#ppt_w/2"/>
                                          </p:val>
                                        </p:tav>
                                        <p:tav tm="100000">
                                          <p:val>
                                            <p:strVal val="#ppt_x"/>
                                          </p:val>
                                        </p:tav>
                                      </p:tavLst>
                                    </p:anim>
                                    <p:anim calcmode="lin" valueType="num">
                                      <p:cBhvr additive="base">
                                        <p:cTn id="138" dur="2000" fill="hold"/>
                                        <p:tgtEl>
                                          <p:spTgt spid="77"/>
                                        </p:tgtEl>
                                        <p:attrNameLst>
                                          <p:attrName>ppt_y</p:attrName>
                                        </p:attrNameLst>
                                      </p:cBhvr>
                                      <p:tavLst>
                                        <p:tav tm="0">
                                          <p:val>
                                            <p:strVal val="#ppt_y"/>
                                          </p:val>
                                        </p:tav>
                                        <p:tav tm="100000">
                                          <p:val>
                                            <p:strVal val="#ppt_y"/>
                                          </p:val>
                                        </p:tav>
                                      </p:tavLst>
                                    </p:anim>
                                  </p:childTnLst>
                                </p:cTn>
                              </p:par>
                              <p:par>
                                <p:cTn id="139" presetID="2" presetClass="entr" presetSubtype="8" fill="hold" grpId="0" nodeType="withEffect">
                                  <p:stCondLst>
                                    <p:cond delay="0"/>
                                  </p:stCondLst>
                                  <p:childTnLst>
                                    <p:set>
                                      <p:cBhvr>
                                        <p:cTn id="140" dur="1" fill="hold">
                                          <p:stCondLst>
                                            <p:cond delay="0"/>
                                          </p:stCondLst>
                                        </p:cTn>
                                        <p:tgtEl>
                                          <p:spTgt spid="78"/>
                                        </p:tgtEl>
                                        <p:attrNameLst>
                                          <p:attrName>style.visibility</p:attrName>
                                        </p:attrNameLst>
                                      </p:cBhvr>
                                      <p:to>
                                        <p:strVal val="visible"/>
                                      </p:to>
                                    </p:set>
                                    <p:anim calcmode="lin" valueType="num">
                                      <p:cBhvr additive="base">
                                        <p:cTn id="141" dur="2000" fill="hold"/>
                                        <p:tgtEl>
                                          <p:spTgt spid="78"/>
                                        </p:tgtEl>
                                        <p:attrNameLst>
                                          <p:attrName>ppt_x</p:attrName>
                                        </p:attrNameLst>
                                      </p:cBhvr>
                                      <p:tavLst>
                                        <p:tav tm="0">
                                          <p:val>
                                            <p:strVal val="0-#ppt_w/2"/>
                                          </p:val>
                                        </p:tav>
                                        <p:tav tm="100000">
                                          <p:val>
                                            <p:strVal val="#ppt_x"/>
                                          </p:val>
                                        </p:tav>
                                      </p:tavLst>
                                    </p:anim>
                                    <p:anim calcmode="lin" valueType="num">
                                      <p:cBhvr additive="base">
                                        <p:cTn id="142" dur="2000" fill="hold"/>
                                        <p:tgtEl>
                                          <p:spTgt spid="78"/>
                                        </p:tgtEl>
                                        <p:attrNameLst>
                                          <p:attrName>ppt_y</p:attrName>
                                        </p:attrNameLst>
                                      </p:cBhvr>
                                      <p:tavLst>
                                        <p:tav tm="0">
                                          <p:val>
                                            <p:strVal val="#ppt_y"/>
                                          </p:val>
                                        </p:tav>
                                        <p:tav tm="100000">
                                          <p:val>
                                            <p:strVal val="#ppt_y"/>
                                          </p:val>
                                        </p:tav>
                                      </p:tavLst>
                                    </p:anim>
                                  </p:childTnLst>
                                </p:cTn>
                              </p:par>
                              <p:par>
                                <p:cTn id="143" presetID="2" presetClass="entr" presetSubtype="8" fill="hold" grpId="0" nodeType="withEffect">
                                  <p:stCondLst>
                                    <p:cond delay="0"/>
                                  </p:stCondLst>
                                  <p:childTnLst>
                                    <p:set>
                                      <p:cBhvr>
                                        <p:cTn id="144" dur="1" fill="hold">
                                          <p:stCondLst>
                                            <p:cond delay="0"/>
                                          </p:stCondLst>
                                        </p:cTn>
                                        <p:tgtEl>
                                          <p:spTgt spid="79"/>
                                        </p:tgtEl>
                                        <p:attrNameLst>
                                          <p:attrName>style.visibility</p:attrName>
                                        </p:attrNameLst>
                                      </p:cBhvr>
                                      <p:to>
                                        <p:strVal val="visible"/>
                                      </p:to>
                                    </p:set>
                                    <p:anim calcmode="lin" valueType="num">
                                      <p:cBhvr additive="base">
                                        <p:cTn id="145" dur="2000" fill="hold"/>
                                        <p:tgtEl>
                                          <p:spTgt spid="79"/>
                                        </p:tgtEl>
                                        <p:attrNameLst>
                                          <p:attrName>ppt_x</p:attrName>
                                        </p:attrNameLst>
                                      </p:cBhvr>
                                      <p:tavLst>
                                        <p:tav tm="0">
                                          <p:val>
                                            <p:strVal val="0-#ppt_w/2"/>
                                          </p:val>
                                        </p:tav>
                                        <p:tav tm="100000">
                                          <p:val>
                                            <p:strVal val="#ppt_x"/>
                                          </p:val>
                                        </p:tav>
                                      </p:tavLst>
                                    </p:anim>
                                    <p:anim calcmode="lin" valueType="num">
                                      <p:cBhvr additive="base">
                                        <p:cTn id="146" dur="2000" fill="hold"/>
                                        <p:tgtEl>
                                          <p:spTgt spid="79"/>
                                        </p:tgtEl>
                                        <p:attrNameLst>
                                          <p:attrName>ppt_y</p:attrName>
                                        </p:attrNameLst>
                                      </p:cBhvr>
                                      <p:tavLst>
                                        <p:tav tm="0">
                                          <p:val>
                                            <p:strVal val="#ppt_y"/>
                                          </p:val>
                                        </p:tav>
                                        <p:tav tm="100000">
                                          <p:val>
                                            <p:strVal val="#ppt_y"/>
                                          </p:val>
                                        </p:tav>
                                      </p:tavLst>
                                    </p:anim>
                                  </p:childTnLst>
                                </p:cTn>
                              </p:par>
                              <p:par>
                                <p:cTn id="147" presetID="2" presetClass="entr" presetSubtype="8" fill="hold" grpId="0" nodeType="withEffect">
                                  <p:stCondLst>
                                    <p:cond delay="0"/>
                                  </p:stCondLst>
                                  <p:childTnLst>
                                    <p:set>
                                      <p:cBhvr>
                                        <p:cTn id="148" dur="1" fill="hold">
                                          <p:stCondLst>
                                            <p:cond delay="0"/>
                                          </p:stCondLst>
                                        </p:cTn>
                                        <p:tgtEl>
                                          <p:spTgt spid="80"/>
                                        </p:tgtEl>
                                        <p:attrNameLst>
                                          <p:attrName>style.visibility</p:attrName>
                                        </p:attrNameLst>
                                      </p:cBhvr>
                                      <p:to>
                                        <p:strVal val="visible"/>
                                      </p:to>
                                    </p:set>
                                    <p:anim calcmode="lin" valueType="num">
                                      <p:cBhvr additive="base">
                                        <p:cTn id="149" dur="2000" fill="hold"/>
                                        <p:tgtEl>
                                          <p:spTgt spid="80"/>
                                        </p:tgtEl>
                                        <p:attrNameLst>
                                          <p:attrName>ppt_x</p:attrName>
                                        </p:attrNameLst>
                                      </p:cBhvr>
                                      <p:tavLst>
                                        <p:tav tm="0">
                                          <p:val>
                                            <p:strVal val="0-#ppt_w/2"/>
                                          </p:val>
                                        </p:tav>
                                        <p:tav tm="100000">
                                          <p:val>
                                            <p:strVal val="#ppt_x"/>
                                          </p:val>
                                        </p:tav>
                                      </p:tavLst>
                                    </p:anim>
                                    <p:anim calcmode="lin" valueType="num">
                                      <p:cBhvr additive="base">
                                        <p:cTn id="150" dur="2000" fill="hold"/>
                                        <p:tgtEl>
                                          <p:spTgt spid="80"/>
                                        </p:tgtEl>
                                        <p:attrNameLst>
                                          <p:attrName>ppt_y</p:attrName>
                                        </p:attrNameLst>
                                      </p:cBhvr>
                                      <p:tavLst>
                                        <p:tav tm="0">
                                          <p:val>
                                            <p:strVal val="#ppt_y"/>
                                          </p:val>
                                        </p:tav>
                                        <p:tav tm="100000">
                                          <p:val>
                                            <p:strVal val="#ppt_y"/>
                                          </p:val>
                                        </p:tav>
                                      </p:tavLst>
                                    </p:anim>
                                  </p:childTnLst>
                                </p:cTn>
                              </p:par>
                              <p:par>
                                <p:cTn id="151" presetID="2" presetClass="entr" presetSubtype="8" fill="hold" grpId="0" nodeType="withEffect">
                                  <p:stCondLst>
                                    <p:cond delay="0"/>
                                  </p:stCondLst>
                                  <p:childTnLst>
                                    <p:set>
                                      <p:cBhvr>
                                        <p:cTn id="152" dur="1" fill="hold">
                                          <p:stCondLst>
                                            <p:cond delay="0"/>
                                          </p:stCondLst>
                                        </p:cTn>
                                        <p:tgtEl>
                                          <p:spTgt spid="81"/>
                                        </p:tgtEl>
                                        <p:attrNameLst>
                                          <p:attrName>style.visibility</p:attrName>
                                        </p:attrNameLst>
                                      </p:cBhvr>
                                      <p:to>
                                        <p:strVal val="visible"/>
                                      </p:to>
                                    </p:set>
                                    <p:anim calcmode="lin" valueType="num">
                                      <p:cBhvr additive="base">
                                        <p:cTn id="153" dur="2000" fill="hold"/>
                                        <p:tgtEl>
                                          <p:spTgt spid="81"/>
                                        </p:tgtEl>
                                        <p:attrNameLst>
                                          <p:attrName>ppt_x</p:attrName>
                                        </p:attrNameLst>
                                      </p:cBhvr>
                                      <p:tavLst>
                                        <p:tav tm="0">
                                          <p:val>
                                            <p:strVal val="0-#ppt_w/2"/>
                                          </p:val>
                                        </p:tav>
                                        <p:tav tm="100000">
                                          <p:val>
                                            <p:strVal val="#ppt_x"/>
                                          </p:val>
                                        </p:tav>
                                      </p:tavLst>
                                    </p:anim>
                                    <p:anim calcmode="lin" valueType="num">
                                      <p:cBhvr additive="base">
                                        <p:cTn id="154" dur="2000" fill="hold"/>
                                        <p:tgtEl>
                                          <p:spTgt spid="81"/>
                                        </p:tgtEl>
                                        <p:attrNameLst>
                                          <p:attrName>ppt_y</p:attrName>
                                        </p:attrNameLst>
                                      </p:cBhvr>
                                      <p:tavLst>
                                        <p:tav tm="0">
                                          <p:val>
                                            <p:strVal val="#ppt_y"/>
                                          </p:val>
                                        </p:tav>
                                        <p:tav tm="100000">
                                          <p:val>
                                            <p:strVal val="#ppt_y"/>
                                          </p:val>
                                        </p:tav>
                                      </p:tavLst>
                                    </p:anim>
                                  </p:childTnLst>
                                </p:cTn>
                              </p:par>
                              <p:par>
                                <p:cTn id="155" presetID="2" presetClass="entr" presetSubtype="8" fill="hold" grpId="0" nodeType="withEffect">
                                  <p:stCondLst>
                                    <p:cond delay="0"/>
                                  </p:stCondLst>
                                  <p:childTnLst>
                                    <p:set>
                                      <p:cBhvr>
                                        <p:cTn id="156" dur="1" fill="hold">
                                          <p:stCondLst>
                                            <p:cond delay="0"/>
                                          </p:stCondLst>
                                        </p:cTn>
                                        <p:tgtEl>
                                          <p:spTgt spid="82"/>
                                        </p:tgtEl>
                                        <p:attrNameLst>
                                          <p:attrName>style.visibility</p:attrName>
                                        </p:attrNameLst>
                                      </p:cBhvr>
                                      <p:to>
                                        <p:strVal val="visible"/>
                                      </p:to>
                                    </p:set>
                                    <p:anim calcmode="lin" valueType="num">
                                      <p:cBhvr additive="base">
                                        <p:cTn id="157" dur="2000" fill="hold"/>
                                        <p:tgtEl>
                                          <p:spTgt spid="82"/>
                                        </p:tgtEl>
                                        <p:attrNameLst>
                                          <p:attrName>ppt_x</p:attrName>
                                        </p:attrNameLst>
                                      </p:cBhvr>
                                      <p:tavLst>
                                        <p:tav tm="0">
                                          <p:val>
                                            <p:strVal val="0-#ppt_w/2"/>
                                          </p:val>
                                        </p:tav>
                                        <p:tav tm="100000">
                                          <p:val>
                                            <p:strVal val="#ppt_x"/>
                                          </p:val>
                                        </p:tav>
                                      </p:tavLst>
                                    </p:anim>
                                    <p:anim calcmode="lin" valueType="num">
                                      <p:cBhvr additive="base">
                                        <p:cTn id="158" dur="2000" fill="hold"/>
                                        <p:tgtEl>
                                          <p:spTgt spid="82"/>
                                        </p:tgtEl>
                                        <p:attrNameLst>
                                          <p:attrName>ppt_y</p:attrName>
                                        </p:attrNameLst>
                                      </p:cBhvr>
                                      <p:tavLst>
                                        <p:tav tm="0">
                                          <p:val>
                                            <p:strVal val="#ppt_y"/>
                                          </p:val>
                                        </p:tav>
                                        <p:tav tm="100000">
                                          <p:val>
                                            <p:strVal val="#ppt_y"/>
                                          </p:val>
                                        </p:tav>
                                      </p:tavLst>
                                    </p:anim>
                                  </p:childTnLst>
                                </p:cTn>
                              </p:par>
                              <p:par>
                                <p:cTn id="159" presetID="2" presetClass="entr" presetSubtype="8" fill="hold" grpId="0" nodeType="withEffect">
                                  <p:stCondLst>
                                    <p:cond delay="0"/>
                                  </p:stCondLst>
                                  <p:childTnLst>
                                    <p:set>
                                      <p:cBhvr>
                                        <p:cTn id="160" dur="1" fill="hold">
                                          <p:stCondLst>
                                            <p:cond delay="0"/>
                                          </p:stCondLst>
                                        </p:cTn>
                                        <p:tgtEl>
                                          <p:spTgt spid="83"/>
                                        </p:tgtEl>
                                        <p:attrNameLst>
                                          <p:attrName>style.visibility</p:attrName>
                                        </p:attrNameLst>
                                      </p:cBhvr>
                                      <p:to>
                                        <p:strVal val="visible"/>
                                      </p:to>
                                    </p:set>
                                    <p:anim calcmode="lin" valueType="num">
                                      <p:cBhvr additive="base">
                                        <p:cTn id="161" dur="2000" fill="hold"/>
                                        <p:tgtEl>
                                          <p:spTgt spid="83"/>
                                        </p:tgtEl>
                                        <p:attrNameLst>
                                          <p:attrName>ppt_x</p:attrName>
                                        </p:attrNameLst>
                                      </p:cBhvr>
                                      <p:tavLst>
                                        <p:tav tm="0">
                                          <p:val>
                                            <p:strVal val="0-#ppt_w/2"/>
                                          </p:val>
                                        </p:tav>
                                        <p:tav tm="100000">
                                          <p:val>
                                            <p:strVal val="#ppt_x"/>
                                          </p:val>
                                        </p:tav>
                                      </p:tavLst>
                                    </p:anim>
                                    <p:anim calcmode="lin" valueType="num">
                                      <p:cBhvr additive="base">
                                        <p:cTn id="162" dur="2000" fill="hold"/>
                                        <p:tgtEl>
                                          <p:spTgt spid="83"/>
                                        </p:tgtEl>
                                        <p:attrNameLst>
                                          <p:attrName>ppt_y</p:attrName>
                                        </p:attrNameLst>
                                      </p:cBhvr>
                                      <p:tavLst>
                                        <p:tav tm="0">
                                          <p:val>
                                            <p:strVal val="#ppt_y"/>
                                          </p:val>
                                        </p:tav>
                                        <p:tav tm="100000">
                                          <p:val>
                                            <p:strVal val="#ppt_y"/>
                                          </p:val>
                                        </p:tav>
                                      </p:tavLst>
                                    </p:anim>
                                  </p:childTnLst>
                                </p:cTn>
                              </p:par>
                              <p:par>
                                <p:cTn id="163" presetID="2" presetClass="entr" presetSubtype="8" fill="hold" grpId="0" nodeType="withEffect">
                                  <p:stCondLst>
                                    <p:cond delay="0"/>
                                  </p:stCondLst>
                                  <p:childTnLst>
                                    <p:set>
                                      <p:cBhvr>
                                        <p:cTn id="164" dur="1" fill="hold">
                                          <p:stCondLst>
                                            <p:cond delay="0"/>
                                          </p:stCondLst>
                                        </p:cTn>
                                        <p:tgtEl>
                                          <p:spTgt spid="84"/>
                                        </p:tgtEl>
                                        <p:attrNameLst>
                                          <p:attrName>style.visibility</p:attrName>
                                        </p:attrNameLst>
                                      </p:cBhvr>
                                      <p:to>
                                        <p:strVal val="visible"/>
                                      </p:to>
                                    </p:set>
                                    <p:anim calcmode="lin" valueType="num">
                                      <p:cBhvr additive="base">
                                        <p:cTn id="165" dur="2000" fill="hold"/>
                                        <p:tgtEl>
                                          <p:spTgt spid="84"/>
                                        </p:tgtEl>
                                        <p:attrNameLst>
                                          <p:attrName>ppt_x</p:attrName>
                                        </p:attrNameLst>
                                      </p:cBhvr>
                                      <p:tavLst>
                                        <p:tav tm="0">
                                          <p:val>
                                            <p:strVal val="0-#ppt_w/2"/>
                                          </p:val>
                                        </p:tav>
                                        <p:tav tm="100000">
                                          <p:val>
                                            <p:strVal val="#ppt_x"/>
                                          </p:val>
                                        </p:tav>
                                      </p:tavLst>
                                    </p:anim>
                                    <p:anim calcmode="lin" valueType="num">
                                      <p:cBhvr additive="base">
                                        <p:cTn id="166" dur="2000" fill="hold"/>
                                        <p:tgtEl>
                                          <p:spTgt spid="84"/>
                                        </p:tgtEl>
                                        <p:attrNameLst>
                                          <p:attrName>ppt_y</p:attrName>
                                        </p:attrNameLst>
                                      </p:cBhvr>
                                      <p:tavLst>
                                        <p:tav tm="0">
                                          <p:val>
                                            <p:strVal val="#ppt_y"/>
                                          </p:val>
                                        </p:tav>
                                        <p:tav tm="100000">
                                          <p:val>
                                            <p:strVal val="#ppt_y"/>
                                          </p:val>
                                        </p:tav>
                                      </p:tavLst>
                                    </p:anim>
                                  </p:childTnLst>
                                </p:cTn>
                              </p:par>
                              <p:par>
                                <p:cTn id="167" presetID="2" presetClass="entr" presetSubtype="8" fill="hold" grpId="0" nodeType="withEffect">
                                  <p:stCondLst>
                                    <p:cond delay="0"/>
                                  </p:stCondLst>
                                  <p:childTnLst>
                                    <p:set>
                                      <p:cBhvr>
                                        <p:cTn id="168" dur="1" fill="hold">
                                          <p:stCondLst>
                                            <p:cond delay="0"/>
                                          </p:stCondLst>
                                        </p:cTn>
                                        <p:tgtEl>
                                          <p:spTgt spid="85"/>
                                        </p:tgtEl>
                                        <p:attrNameLst>
                                          <p:attrName>style.visibility</p:attrName>
                                        </p:attrNameLst>
                                      </p:cBhvr>
                                      <p:to>
                                        <p:strVal val="visible"/>
                                      </p:to>
                                    </p:set>
                                    <p:anim calcmode="lin" valueType="num">
                                      <p:cBhvr additive="base">
                                        <p:cTn id="169" dur="2000" fill="hold"/>
                                        <p:tgtEl>
                                          <p:spTgt spid="85"/>
                                        </p:tgtEl>
                                        <p:attrNameLst>
                                          <p:attrName>ppt_x</p:attrName>
                                        </p:attrNameLst>
                                      </p:cBhvr>
                                      <p:tavLst>
                                        <p:tav tm="0">
                                          <p:val>
                                            <p:strVal val="0-#ppt_w/2"/>
                                          </p:val>
                                        </p:tav>
                                        <p:tav tm="100000">
                                          <p:val>
                                            <p:strVal val="#ppt_x"/>
                                          </p:val>
                                        </p:tav>
                                      </p:tavLst>
                                    </p:anim>
                                    <p:anim calcmode="lin" valueType="num">
                                      <p:cBhvr additive="base">
                                        <p:cTn id="170" dur="2000" fill="hold"/>
                                        <p:tgtEl>
                                          <p:spTgt spid="85"/>
                                        </p:tgtEl>
                                        <p:attrNameLst>
                                          <p:attrName>ppt_y</p:attrName>
                                        </p:attrNameLst>
                                      </p:cBhvr>
                                      <p:tavLst>
                                        <p:tav tm="0">
                                          <p:val>
                                            <p:strVal val="#ppt_y"/>
                                          </p:val>
                                        </p:tav>
                                        <p:tav tm="100000">
                                          <p:val>
                                            <p:strVal val="#ppt_y"/>
                                          </p:val>
                                        </p:tav>
                                      </p:tavLst>
                                    </p:anim>
                                  </p:childTnLst>
                                </p:cTn>
                              </p:par>
                              <p:par>
                                <p:cTn id="171" presetID="2" presetClass="entr" presetSubtype="8" fill="hold" grpId="0" nodeType="withEffect">
                                  <p:stCondLst>
                                    <p:cond delay="0"/>
                                  </p:stCondLst>
                                  <p:childTnLst>
                                    <p:set>
                                      <p:cBhvr>
                                        <p:cTn id="172" dur="1" fill="hold">
                                          <p:stCondLst>
                                            <p:cond delay="0"/>
                                          </p:stCondLst>
                                        </p:cTn>
                                        <p:tgtEl>
                                          <p:spTgt spid="86"/>
                                        </p:tgtEl>
                                        <p:attrNameLst>
                                          <p:attrName>style.visibility</p:attrName>
                                        </p:attrNameLst>
                                      </p:cBhvr>
                                      <p:to>
                                        <p:strVal val="visible"/>
                                      </p:to>
                                    </p:set>
                                    <p:anim calcmode="lin" valueType="num">
                                      <p:cBhvr additive="base">
                                        <p:cTn id="173" dur="2000" fill="hold"/>
                                        <p:tgtEl>
                                          <p:spTgt spid="86"/>
                                        </p:tgtEl>
                                        <p:attrNameLst>
                                          <p:attrName>ppt_x</p:attrName>
                                        </p:attrNameLst>
                                      </p:cBhvr>
                                      <p:tavLst>
                                        <p:tav tm="0">
                                          <p:val>
                                            <p:strVal val="0-#ppt_w/2"/>
                                          </p:val>
                                        </p:tav>
                                        <p:tav tm="100000">
                                          <p:val>
                                            <p:strVal val="#ppt_x"/>
                                          </p:val>
                                        </p:tav>
                                      </p:tavLst>
                                    </p:anim>
                                    <p:anim calcmode="lin" valueType="num">
                                      <p:cBhvr additive="base">
                                        <p:cTn id="174" dur="2000" fill="hold"/>
                                        <p:tgtEl>
                                          <p:spTgt spid="86"/>
                                        </p:tgtEl>
                                        <p:attrNameLst>
                                          <p:attrName>ppt_y</p:attrName>
                                        </p:attrNameLst>
                                      </p:cBhvr>
                                      <p:tavLst>
                                        <p:tav tm="0">
                                          <p:val>
                                            <p:strVal val="#ppt_y"/>
                                          </p:val>
                                        </p:tav>
                                        <p:tav tm="100000">
                                          <p:val>
                                            <p:strVal val="#ppt_y"/>
                                          </p:val>
                                        </p:tav>
                                      </p:tavLst>
                                    </p:anim>
                                  </p:childTnLst>
                                </p:cTn>
                              </p:par>
                              <p:par>
                                <p:cTn id="175" presetID="2" presetClass="entr" presetSubtype="8" fill="hold" grpId="0" nodeType="withEffect">
                                  <p:stCondLst>
                                    <p:cond delay="0"/>
                                  </p:stCondLst>
                                  <p:childTnLst>
                                    <p:set>
                                      <p:cBhvr>
                                        <p:cTn id="176" dur="1" fill="hold">
                                          <p:stCondLst>
                                            <p:cond delay="0"/>
                                          </p:stCondLst>
                                        </p:cTn>
                                        <p:tgtEl>
                                          <p:spTgt spid="87"/>
                                        </p:tgtEl>
                                        <p:attrNameLst>
                                          <p:attrName>style.visibility</p:attrName>
                                        </p:attrNameLst>
                                      </p:cBhvr>
                                      <p:to>
                                        <p:strVal val="visible"/>
                                      </p:to>
                                    </p:set>
                                    <p:anim calcmode="lin" valueType="num">
                                      <p:cBhvr additive="base">
                                        <p:cTn id="177" dur="2000" fill="hold"/>
                                        <p:tgtEl>
                                          <p:spTgt spid="87"/>
                                        </p:tgtEl>
                                        <p:attrNameLst>
                                          <p:attrName>ppt_x</p:attrName>
                                        </p:attrNameLst>
                                      </p:cBhvr>
                                      <p:tavLst>
                                        <p:tav tm="0">
                                          <p:val>
                                            <p:strVal val="0-#ppt_w/2"/>
                                          </p:val>
                                        </p:tav>
                                        <p:tav tm="100000">
                                          <p:val>
                                            <p:strVal val="#ppt_x"/>
                                          </p:val>
                                        </p:tav>
                                      </p:tavLst>
                                    </p:anim>
                                    <p:anim calcmode="lin" valueType="num">
                                      <p:cBhvr additive="base">
                                        <p:cTn id="178" dur="2000" fill="hold"/>
                                        <p:tgtEl>
                                          <p:spTgt spid="87"/>
                                        </p:tgtEl>
                                        <p:attrNameLst>
                                          <p:attrName>ppt_y</p:attrName>
                                        </p:attrNameLst>
                                      </p:cBhvr>
                                      <p:tavLst>
                                        <p:tav tm="0">
                                          <p:val>
                                            <p:strVal val="#ppt_y"/>
                                          </p:val>
                                        </p:tav>
                                        <p:tav tm="100000">
                                          <p:val>
                                            <p:strVal val="#ppt_y"/>
                                          </p:val>
                                        </p:tav>
                                      </p:tavLst>
                                    </p:anim>
                                  </p:childTnLst>
                                </p:cTn>
                              </p:par>
                              <p:par>
                                <p:cTn id="179" presetID="2" presetClass="entr" presetSubtype="8" fill="hold" grpId="0" nodeType="withEffect">
                                  <p:stCondLst>
                                    <p:cond delay="0"/>
                                  </p:stCondLst>
                                  <p:childTnLst>
                                    <p:set>
                                      <p:cBhvr>
                                        <p:cTn id="180" dur="1" fill="hold">
                                          <p:stCondLst>
                                            <p:cond delay="0"/>
                                          </p:stCondLst>
                                        </p:cTn>
                                        <p:tgtEl>
                                          <p:spTgt spid="88"/>
                                        </p:tgtEl>
                                        <p:attrNameLst>
                                          <p:attrName>style.visibility</p:attrName>
                                        </p:attrNameLst>
                                      </p:cBhvr>
                                      <p:to>
                                        <p:strVal val="visible"/>
                                      </p:to>
                                    </p:set>
                                    <p:anim calcmode="lin" valueType="num">
                                      <p:cBhvr additive="base">
                                        <p:cTn id="181" dur="2000" fill="hold"/>
                                        <p:tgtEl>
                                          <p:spTgt spid="88"/>
                                        </p:tgtEl>
                                        <p:attrNameLst>
                                          <p:attrName>ppt_x</p:attrName>
                                        </p:attrNameLst>
                                      </p:cBhvr>
                                      <p:tavLst>
                                        <p:tav tm="0">
                                          <p:val>
                                            <p:strVal val="0-#ppt_w/2"/>
                                          </p:val>
                                        </p:tav>
                                        <p:tav tm="100000">
                                          <p:val>
                                            <p:strVal val="#ppt_x"/>
                                          </p:val>
                                        </p:tav>
                                      </p:tavLst>
                                    </p:anim>
                                    <p:anim calcmode="lin" valueType="num">
                                      <p:cBhvr additive="base">
                                        <p:cTn id="182" dur="2000" fill="hold"/>
                                        <p:tgtEl>
                                          <p:spTgt spid="88"/>
                                        </p:tgtEl>
                                        <p:attrNameLst>
                                          <p:attrName>ppt_y</p:attrName>
                                        </p:attrNameLst>
                                      </p:cBhvr>
                                      <p:tavLst>
                                        <p:tav tm="0">
                                          <p:val>
                                            <p:strVal val="#ppt_y"/>
                                          </p:val>
                                        </p:tav>
                                        <p:tav tm="100000">
                                          <p:val>
                                            <p:strVal val="#ppt_y"/>
                                          </p:val>
                                        </p:tav>
                                      </p:tavLst>
                                    </p:anim>
                                  </p:childTnLst>
                                </p:cTn>
                              </p:par>
                              <p:par>
                                <p:cTn id="183" presetID="2" presetClass="entr" presetSubtype="8" fill="hold" grpId="0" nodeType="withEffect">
                                  <p:stCondLst>
                                    <p:cond delay="0"/>
                                  </p:stCondLst>
                                  <p:childTnLst>
                                    <p:set>
                                      <p:cBhvr>
                                        <p:cTn id="184" dur="1" fill="hold">
                                          <p:stCondLst>
                                            <p:cond delay="0"/>
                                          </p:stCondLst>
                                        </p:cTn>
                                        <p:tgtEl>
                                          <p:spTgt spid="89"/>
                                        </p:tgtEl>
                                        <p:attrNameLst>
                                          <p:attrName>style.visibility</p:attrName>
                                        </p:attrNameLst>
                                      </p:cBhvr>
                                      <p:to>
                                        <p:strVal val="visible"/>
                                      </p:to>
                                    </p:set>
                                    <p:anim calcmode="lin" valueType="num">
                                      <p:cBhvr additive="base">
                                        <p:cTn id="185" dur="2000" fill="hold"/>
                                        <p:tgtEl>
                                          <p:spTgt spid="89"/>
                                        </p:tgtEl>
                                        <p:attrNameLst>
                                          <p:attrName>ppt_x</p:attrName>
                                        </p:attrNameLst>
                                      </p:cBhvr>
                                      <p:tavLst>
                                        <p:tav tm="0">
                                          <p:val>
                                            <p:strVal val="0-#ppt_w/2"/>
                                          </p:val>
                                        </p:tav>
                                        <p:tav tm="100000">
                                          <p:val>
                                            <p:strVal val="#ppt_x"/>
                                          </p:val>
                                        </p:tav>
                                      </p:tavLst>
                                    </p:anim>
                                    <p:anim calcmode="lin" valueType="num">
                                      <p:cBhvr additive="base">
                                        <p:cTn id="186" dur="2000" fill="hold"/>
                                        <p:tgtEl>
                                          <p:spTgt spid="89"/>
                                        </p:tgtEl>
                                        <p:attrNameLst>
                                          <p:attrName>ppt_y</p:attrName>
                                        </p:attrNameLst>
                                      </p:cBhvr>
                                      <p:tavLst>
                                        <p:tav tm="0">
                                          <p:val>
                                            <p:strVal val="#ppt_y"/>
                                          </p:val>
                                        </p:tav>
                                        <p:tav tm="100000">
                                          <p:val>
                                            <p:strVal val="#ppt_y"/>
                                          </p:val>
                                        </p:tav>
                                      </p:tavLst>
                                    </p:anim>
                                  </p:childTnLst>
                                </p:cTn>
                              </p:par>
                              <p:par>
                                <p:cTn id="187" presetID="1" presetClass="entr" presetSubtype="0" fill="hold" grpId="0" nodeType="withEffect">
                                  <p:stCondLst>
                                    <p:cond delay="0"/>
                                  </p:stCondLst>
                                  <p:childTnLst>
                                    <p:set>
                                      <p:cBhvr>
                                        <p:cTn id="188" dur="1" fill="hold">
                                          <p:stCondLst>
                                            <p:cond delay="0"/>
                                          </p:stCondLst>
                                        </p:cTn>
                                        <p:tgtEl>
                                          <p:spTgt spid="205"/>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presetID="2" presetClass="exit" presetSubtype="4" fill="hold" grpId="2" nodeType="clickEffect">
                                  <p:stCondLst>
                                    <p:cond delay="0"/>
                                  </p:stCondLst>
                                  <p:childTnLst>
                                    <p:anim calcmode="lin" valueType="num">
                                      <p:cBhvr additive="base">
                                        <p:cTn id="192" dur="500"/>
                                        <p:tgtEl>
                                          <p:spTgt spid="41"/>
                                        </p:tgtEl>
                                        <p:attrNameLst>
                                          <p:attrName>ppt_x</p:attrName>
                                        </p:attrNameLst>
                                      </p:cBhvr>
                                      <p:tavLst>
                                        <p:tav tm="0">
                                          <p:val>
                                            <p:strVal val="ppt_x"/>
                                          </p:val>
                                        </p:tav>
                                        <p:tav tm="100000">
                                          <p:val>
                                            <p:strVal val="ppt_x"/>
                                          </p:val>
                                        </p:tav>
                                      </p:tavLst>
                                    </p:anim>
                                    <p:anim calcmode="lin" valueType="num">
                                      <p:cBhvr additive="base">
                                        <p:cTn id="193" dur="500"/>
                                        <p:tgtEl>
                                          <p:spTgt spid="41"/>
                                        </p:tgtEl>
                                        <p:attrNameLst>
                                          <p:attrName>ppt_y</p:attrName>
                                        </p:attrNameLst>
                                      </p:cBhvr>
                                      <p:tavLst>
                                        <p:tav tm="0">
                                          <p:val>
                                            <p:strVal val="ppt_y"/>
                                          </p:val>
                                        </p:tav>
                                        <p:tav tm="100000">
                                          <p:val>
                                            <p:strVal val="1+ppt_h/2"/>
                                          </p:val>
                                        </p:tav>
                                      </p:tavLst>
                                    </p:anim>
                                    <p:set>
                                      <p:cBhvr>
                                        <p:cTn id="194" dur="1" fill="hold">
                                          <p:stCondLst>
                                            <p:cond delay="499"/>
                                          </p:stCondLst>
                                        </p:cTn>
                                        <p:tgtEl>
                                          <p:spTgt spid="41"/>
                                        </p:tgtEl>
                                        <p:attrNameLst>
                                          <p:attrName>style.visibility</p:attrName>
                                        </p:attrNameLst>
                                      </p:cBhvr>
                                      <p:to>
                                        <p:strVal val="hidden"/>
                                      </p:to>
                                    </p:set>
                                  </p:childTnLst>
                                </p:cTn>
                              </p:par>
                              <p:par>
                                <p:cTn id="195" presetID="2" presetClass="exit" presetSubtype="4" fill="hold" grpId="2" nodeType="withEffect">
                                  <p:stCondLst>
                                    <p:cond delay="0"/>
                                  </p:stCondLst>
                                  <p:childTnLst>
                                    <p:anim calcmode="lin" valueType="num">
                                      <p:cBhvr additive="base">
                                        <p:cTn id="196" dur="500"/>
                                        <p:tgtEl>
                                          <p:spTgt spid="47"/>
                                        </p:tgtEl>
                                        <p:attrNameLst>
                                          <p:attrName>ppt_x</p:attrName>
                                        </p:attrNameLst>
                                      </p:cBhvr>
                                      <p:tavLst>
                                        <p:tav tm="0">
                                          <p:val>
                                            <p:strVal val="ppt_x"/>
                                          </p:val>
                                        </p:tav>
                                        <p:tav tm="100000">
                                          <p:val>
                                            <p:strVal val="ppt_x"/>
                                          </p:val>
                                        </p:tav>
                                      </p:tavLst>
                                    </p:anim>
                                    <p:anim calcmode="lin" valueType="num">
                                      <p:cBhvr additive="base">
                                        <p:cTn id="197" dur="500"/>
                                        <p:tgtEl>
                                          <p:spTgt spid="47"/>
                                        </p:tgtEl>
                                        <p:attrNameLst>
                                          <p:attrName>ppt_y</p:attrName>
                                        </p:attrNameLst>
                                      </p:cBhvr>
                                      <p:tavLst>
                                        <p:tav tm="0">
                                          <p:val>
                                            <p:strVal val="ppt_y"/>
                                          </p:val>
                                        </p:tav>
                                        <p:tav tm="100000">
                                          <p:val>
                                            <p:strVal val="1+ppt_h/2"/>
                                          </p:val>
                                        </p:tav>
                                      </p:tavLst>
                                    </p:anim>
                                    <p:set>
                                      <p:cBhvr>
                                        <p:cTn id="198" dur="1" fill="hold">
                                          <p:stCondLst>
                                            <p:cond delay="499"/>
                                          </p:stCondLst>
                                        </p:cTn>
                                        <p:tgtEl>
                                          <p:spTgt spid="47"/>
                                        </p:tgtEl>
                                        <p:attrNameLst>
                                          <p:attrName>style.visibility</p:attrName>
                                        </p:attrNameLst>
                                      </p:cBhvr>
                                      <p:to>
                                        <p:strVal val="hidden"/>
                                      </p:to>
                                    </p:set>
                                  </p:childTnLst>
                                </p:cTn>
                              </p:par>
                              <p:par>
                                <p:cTn id="199" presetID="2" presetClass="exit" presetSubtype="4" fill="hold" grpId="2" nodeType="withEffect">
                                  <p:stCondLst>
                                    <p:cond delay="0"/>
                                  </p:stCondLst>
                                  <p:childTnLst>
                                    <p:anim calcmode="lin" valueType="num">
                                      <p:cBhvr additive="base">
                                        <p:cTn id="200" dur="500"/>
                                        <p:tgtEl>
                                          <p:spTgt spid="51"/>
                                        </p:tgtEl>
                                        <p:attrNameLst>
                                          <p:attrName>ppt_x</p:attrName>
                                        </p:attrNameLst>
                                      </p:cBhvr>
                                      <p:tavLst>
                                        <p:tav tm="0">
                                          <p:val>
                                            <p:strVal val="ppt_x"/>
                                          </p:val>
                                        </p:tav>
                                        <p:tav tm="100000">
                                          <p:val>
                                            <p:strVal val="ppt_x"/>
                                          </p:val>
                                        </p:tav>
                                      </p:tavLst>
                                    </p:anim>
                                    <p:anim calcmode="lin" valueType="num">
                                      <p:cBhvr additive="base">
                                        <p:cTn id="201" dur="500"/>
                                        <p:tgtEl>
                                          <p:spTgt spid="51"/>
                                        </p:tgtEl>
                                        <p:attrNameLst>
                                          <p:attrName>ppt_y</p:attrName>
                                        </p:attrNameLst>
                                      </p:cBhvr>
                                      <p:tavLst>
                                        <p:tav tm="0">
                                          <p:val>
                                            <p:strVal val="ppt_y"/>
                                          </p:val>
                                        </p:tav>
                                        <p:tav tm="100000">
                                          <p:val>
                                            <p:strVal val="1+ppt_h/2"/>
                                          </p:val>
                                        </p:tav>
                                      </p:tavLst>
                                    </p:anim>
                                    <p:set>
                                      <p:cBhvr>
                                        <p:cTn id="202" dur="1" fill="hold">
                                          <p:stCondLst>
                                            <p:cond delay="499"/>
                                          </p:stCondLst>
                                        </p:cTn>
                                        <p:tgtEl>
                                          <p:spTgt spid="51"/>
                                        </p:tgtEl>
                                        <p:attrNameLst>
                                          <p:attrName>style.visibility</p:attrName>
                                        </p:attrNameLst>
                                      </p:cBhvr>
                                      <p:to>
                                        <p:strVal val="hidden"/>
                                      </p:to>
                                    </p:set>
                                  </p:childTnLst>
                                </p:cTn>
                              </p:par>
                              <p:par>
                                <p:cTn id="203" presetID="2" presetClass="exit" presetSubtype="4" fill="hold" grpId="2" nodeType="withEffect">
                                  <p:stCondLst>
                                    <p:cond delay="0"/>
                                  </p:stCondLst>
                                  <p:childTnLst>
                                    <p:anim calcmode="lin" valueType="num">
                                      <p:cBhvr additive="base">
                                        <p:cTn id="204" dur="500"/>
                                        <p:tgtEl>
                                          <p:spTgt spid="55"/>
                                        </p:tgtEl>
                                        <p:attrNameLst>
                                          <p:attrName>ppt_x</p:attrName>
                                        </p:attrNameLst>
                                      </p:cBhvr>
                                      <p:tavLst>
                                        <p:tav tm="0">
                                          <p:val>
                                            <p:strVal val="ppt_x"/>
                                          </p:val>
                                        </p:tav>
                                        <p:tav tm="100000">
                                          <p:val>
                                            <p:strVal val="ppt_x"/>
                                          </p:val>
                                        </p:tav>
                                      </p:tavLst>
                                    </p:anim>
                                    <p:anim calcmode="lin" valueType="num">
                                      <p:cBhvr additive="base">
                                        <p:cTn id="205" dur="500"/>
                                        <p:tgtEl>
                                          <p:spTgt spid="55"/>
                                        </p:tgtEl>
                                        <p:attrNameLst>
                                          <p:attrName>ppt_y</p:attrName>
                                        </p:attrNameLst>
                                      </p:cBhvr>
                                      <p:tavLst>
                                        <p:tav tm="0">
                                          <p:val>
                                            <p:strVal val="ppt_y"/>
                                          </p:val>
                                        </p:tav>
                                        <p:tav tm="100000">
                                          <p:val>
                                            <p:strVal val="1+ppt_h/2"/>
                                          </p:val>
                                        </p:tav>
                                      </p:tavLst>
                                    </p:anim>
                                    <p:set>
                                      <p:cBhvr>
                                        <p:cTn id="206" dur="1" fill="hold">
                                          <p:stCondLst>
                                            <p:cond delay="499"/>
                                          </p:stCondLst>
                                        </p:cTn>
                                        <p:tgtEl>
                                          <p:spTgt spid="55"/>
                                        </p:tgtEl>
                                        <p:attrNameLst>
                                          <p:attrName>style.visibility</p:attrName>
                                        </p:attrNameLst>
                                      </p:cBhvr>
                                      <p:to>
                                        <p:strVal val="hidden"/>
                                      </p:to>
                                    </p:set>
                                  </p:childTnLst>
                                </p:cTn>
                              </p:par>
                              <p:par>
                                <p:cTn id="207" presetID="2" presetClass="exit" presetSubtype="4" fill="hold" grpId="1" nodeType="withEffect">
                                  <p:stCondLst>
                                    <p:cond delay="0"/>
                                  </p:stCondLst>
                                  <p:childTnLst>
                                    <p:anim calcmode="lin" valueType="num">
                                      <p:cBhvr additive="base">
                                        <p:cTn id="208" dur="500"/>
                                        <p:tgtEl>
                                          <p:spTgt spid="75"/>
                                        </p:tgtEl>
                                        <p:attrNameLst>
                                          <p:attrName>ppt_x</p:attrName>
                                        </p:attrNameLst>
                                      </p:cBhvr>
                                      <p:tavLst>
                                        <p:tav tm="0">
                                          <p:val>
                                            <p:strVal val="ppt_x"/>
                                          </p:val>
                                        </p:tav>
                                        <p:tav tm="100000">
                                          <p:val>
                                            <p:strVal val="ppt_x"/>
                                          </p:val>
                                        </p:tav>
                                      </p:tavLst>
                                    </p:anim>
                                    <p:anim calcmode="lin" valueType="num">
                                      <p:cBhvr additive="base">
                                        <p:cTn id="209" dur="500"/>
                                        <p:tgtEl>
                                          <p:spTgt spid="75"/>
                                        </p:tgtEl>
                                        <p:attrNameLst>
                                          <p:attrName>ppt_y</p:attrName>
                                        </p:attrNameLst>
                                      </p:cBhvr>
                                      <p:tavLst>
                                        <p:tav tm="0">
                                          <p:val>
                                            <p:strVal val="ppt_y"/>
                                          </p:val>
                                        </p:tav>
                                        <p:tav tm="100000">
                                          <p:val>
                                            <p:strVal val="1+ppt_h/2"/>
                                          </p:val>
                                        </p:tav>
                                      </p:tavLst>
                                    </p:anim>
                                    <p:set>
                                      <p:cBhvr>
                                        <p:cTn id="210" dur="1" fill="hold">
                                          <p:stCondLst>
                                            <p:cond delay="499"/>
                                          </p:stCondLst>
                                        </p:cTn>
                                        <p:tgtEl>
                                          <p:spTgt spid="75"/>
                                        </p:tgtEl>
                                        <p:attrNameLst>
                                          <p:attrName>style.visibility</p:attrName>
                                        </p:attrNameLst>
                                      </p:cBhvr>
                                      <p:to>
                                        <p:strVal val="hidden"/>
                                      </p:to>
                                    </p:set>
                                  </p:childTnLst>
                                </p:cTn>
                              </p:par>
                              <p:par>
                                <p:cTn id="211" presetID="2" presetClass="exit" presetSubtype="4" fill="hold" grpId="1" nodeType="withEffect">
                                  <p:stCondLst>
                                    <p:cond delay="0"/>
                                  </p:stCondLst>
                                  <p:childTnLst>
                                    <p:anim calcmode="lin" valueType="num">
                                      <p:cBhvr additive="base">
                                        <p:cTn id="212" dur="500"/>
                                        <p:tgtEl>
                                          <p:spTgt spid="76"/>
                                        </p:tgtEl>
                                        <p:attrNameLst>
                                          <p:attrName>ppt_x</p:attrName>
                                        </p:attrNameLst>
                                      </p:cBhvr>
                                      <p:tavLst>
                                        <p:tav tm="0">
                                          <p:val>
                                            <p:strVal val="ppt_x"/>
                                          </p:val>
                                        </p:tav>
                                        <p:tav tm="100000">
                                          <p:val>
                                            <p:strVal val="ppt_x"/>
                                          </p:val>
                                        </p:tav>
                                      </p:tavLst>
                                    </p:anim>
                                    <p:anim calcmode="lin" valueType="num">
                                      <p:cBhvr additive="base">
                                        <p:cTn id="213" dur="500"/>
                                        <p:tgtEl>
                                          <p:spTgt spid="76"/>
                                        </p:tgtEl>
                                        <p:attrNameLst>
                                          <p:attrName>ppt_y</p:attrName>
                                        </p:attrNameLst>
                                      </p:cBhvr>
                                      <p:tavLst>
                                        <p:tav tm="0">
                                          <p:val>
                                            <p:strVal val="ppt_y"/>
                                          </p:val>
                                        </p:tav>
                                        <p:tav tm="100000">
                                          <p:val>
                                            <p:strVal val="1+ppt_h/2"/>
                                          </p:val>
                                        </p:tav>
                                      </p:tavLst>
                                    </p:anim>
                                    <p:set>
                                      <p:cBhvr>
                                        <p:cTn id="214" dur="1" fill="hold">
                                          <p:stCondLst>
                                            <p:cond delay="499"/>
                                          </p:stCondLst>
                                        </p:cTn>
                                        <p:tgtEl>
                                          <p:spTgt spid="76"/>
                                        </p:tgtEl>
                                        <p:attrNameLst>
                                          <p:attrName>style.visibility</p:attrName>
                                        </p:attrNameLst>
                                      </p:cBhvr>
                                      <p:to>
                                        <p:strVal val="hidden"/>
                                      </p:to>
                                    </p:set>
                                  </p:childTnLst>
                                </p:cTn>
                              </p:par>
                              <p:par>
                                <p:cTn id="215" presetID="2" presetClass="exit" presetSubtype="4" fill="hold" grpId="1" nodeType="withEffect">
                                  <p:stCondLst>
                                    <p:cond delay="0"/>
                                  </p:stCondLst>
                                  <p:childTnLst>
                                    <p:anim calcmode="lin" valueType="num">
                                      <p:cBhvr additive="base">
                                        <p:cTn id="216" dur="500"/>
                                        <p:tgtEl>
                                          <p:spTgt spid="79"/>
                                        </p:tgtEl>
                                        <p:attrNameLst>
                                          <p:attrName>ppt_x</p:attrName>
                                        </p:attrNameLst>
                                      </p:cBhvr>
                                      <p:tavLst>
                                        <p:tav tm="0">
                                          <p:val>
                                            <p:strVal val="ppt_x"/>
                                          </p:val>
                                        </p:tav>
                                        <p:tav tm="100000">
                                          <p:val>
                                            <p:strVal val="ppt_x"/>
                                          </p:val>
                                        </p:tav>
                                      </p:tavLst>
                                    </p:anim>
                                    <p:anim calcmode="lin" valueType="num">
                                      <p:cBhvr additive="base">
                                        <p:cTn id="217" dur="500"/>
                                        <p:tgtEl>
                                          <p:spTgt spid="79"/>
                                        </p:tgtEl>
                                        <p:attrNameLst>
                                          <p:attrName>ppt_y</p:attrName>
                                        </p:attrNameLst>
                                      </p:cBhvr>
                                      <p:tavLst>
                                        <p:tav tm="0">
                                          <p:val>
                                            <p:strVal val="ppt_y"/>
                                          </p:val>
                                        </p:tav>
                                        <p:tav tm="100000">
                                          <p:val>
                                            <p:strVal val="1+ppt_h/2"/>
                                          </p:val>
                                        </p:tav>
                                      </p:tavLst>
                                    </p:anim>
                                    <p:set>
                                      <p:cBhvr>
                                        <p:cTn id="218" dur="1" fill="hold">
                                          <p:stCondLst>
                                            <p:cond delay="499"/>
                                          </p:stCondLst>
                                        </p:cTn>
                                        <p:tgtEl>
                                          <p:spTgt spid="79"/>
                                        </p:tgtEl>
                                        <p:attrNameLst>
                                          <p:attrName>style.visibility</p:attrName>
                                        </p:attrNameLst>
                                      </p:cBhvr>
                                      <p:to>
                                        <p:strVal val="hidden"/>
                                      </p:to>
                                    </p:set>
                                  </p:childTnLst>
                                </p:cTn>
                              </p:par>
                              <p:par>
                                <p:cTn id="219" presetID="2" presetClass="exit" presetSubtype="4" fill="hold" grpId="1" nodeType="withEffect">
                                  <p:stCondLst>
                                    <p:cond delay="0"/>
                                  </p:stCondLst>
                                  <p:childTnLst>
                                    <p:anim calcmode="lin" valueType="num">
                                      <p:cBhvr additive="base">
                                        <p:cTn id="220" dur="500"/>
                                        <p:tgtEl>
                                          <p:spTgt spid="80"/>
                                        </p:tgtEl>
                                        <p:attrNameLst>
                                          <p:attrName>ppt_x</p:attrName>
                                        </p:attrNameLst>
                                      </p:cBhvr>
                                      <p:tavLst>
                                        <p:tav tm="0">
                                          <p:val>
                                            <p:strVal val="ppt_x"/>
                                          </p:val>
                                        </p:tav>
                                        <p:tav tm="100000">
                                          <p:val>
                                            <p:strVal val="ppt_x"/>
                                          </p:val>
                                        </p:tav>
                                      </p:tavLst>
                                    </p:anim>
                                    <p:anim calcmode="lin" valueType="num">
                                      <p:cBhvr additive="base">
                                        <p:cTn id="221" dur="500"/>
                                        <p:tgtEl>
                                          <p:spTgt spid="80"/>
                                        </p:tgtEl>
                                        <p:attrNameLst>
                                          <p:attrName>ppt_y</p:attrName>
                                        </p:attrNameLst>
                                      </p:cBhvr>
                                      <p:tavLst>
                                        <p:tav tm="0">
                                          <p:val>
                                            <p:strVal val="ppt_y"/>
                                          </p:val>
                                        </p:tav>
                                        <p:tav tm="100000">
                                          <p:val>
                                            <p:strVal val="1+ppt_h/2"/>
                                          </p:val>
                                        </p:tav>
                                      </p:tavLst>
                                    </p:anim>
                                    <p:set>
                                      <p:cBhvr>
                                        <p:cTn id="222" dur="1" fill="hold">
                                          <p:stCondLst>
                                            <p:cond delay="499"/>
                                          </p:stCondLst>
                                        </p:cTn>
                                        <p:tgtEl>
                                          <p:spTgt spid="80"/>
                                        </p:tgtEl>
                                        <p:attrNameLst>
                                          <p:attrName>style.visibility</p:attrName>
                                        </p:attrNameLst>
                                      </p:cBhvr>
                                      <p:to>
                                        <p:strVal val="hidden"/>
                                      </p:to>
                                    </p:set>
                                  </p:childTnLst>
                                </p:cTn>
                              </p:par>
                              <p:par>
                                <p:cTn id="223" presetID="2" presetClass="exit" presetSubtype="4" fill="hold" grpId="1" nodeType="withEffect">
                                  <p:stCondLst>
                                    <p:cond delay="0"/>
                                  </p:stCondLst>
                                  <p:childTnLst>
                                    <p:anim calcmode="lin" valueType="num">
                                      <p:cBhvr additive="base">
                                        <p:cTn id="224" dur="500"/>
                                        <p:tgtEl>
                                          <p:spTgt spid="82"/>
                                        </p:tgtEl>
                                        <p:attrNameLst>
                                          <p:attrName>ppt_x</p:attrName>
                                        </p:attrNameLst>
                                      </p:cBhvr>
                                      <p:tavLst>
                                        <p:tav tm="0">
                                          <p:val>
                                            <p:strVal val="ppt_x"/>
                                          </p:val>
                                        </p:tav>
                                        <p:tav tm="100000">
                                          <p:val>
                                            <p:strVal val="ppt_x"/>
                                          </p:val>
                                        </p:tav>
                                      </p:tavLst>
                                    </p:anim>
                                    <p:anim calcmode="lin" valueType="num">
                                      <p:cBhvr additive="base">
                                        <p:cTn id="225" dur="500"/>
                                        <p:tgtEl>
                                          <p:spTgt spid="82"/>
                                        </p:tgtEl>
                                        <p:attrNameLst>
                                          <p:attrName>ppt_y</p:attrName>
                                        </p:attrNameLst>
                                      </p:cBhvr>
                                      <p:tavLst>
                                        <p:tav tm="0">
                                          <p:val>
                                            <p:strVal val="ppt_y"/>
                                          </p:val>
                                        </p:tav>
                                        <p:tav tm="100000">
                                          <p:val>
                                            <p:strVal val="1+ppt_h/2"/>
                                          </p:val>
                                        </p:tav>
                                      </p:tavLst>
                                    </p:anim>
                                    <p:set>
                                      <p:cBhvr>
                                        <p:cTn id="226" dur="1" fill="hold">
                                          <p:stCondLst>
                                            <p:cond delay="499"/>
                                          </p:stCondLst>
                                        </p:cTn>
                                        <p:tgtEl>
                                          <p:spTgt spid="82"/>
                                        </p:tgtEl>
                                        <p:attrNameLst>
                                          <p:attrName>style.visibility</p:attrName>
                                        </p:attrNameLst>
                                      </p:cBhvr>
                                      <p:to>
                                        <p:strVal val="hidden"/>
                                      </p:to>
                                    </p:set>
                                  </p:childTnLst>
                                </p:cTn>
                              </p:par>
                              <p:par>
                                <p:cTn id="227" presetID="2" presetClass="exit" presetSubtype="4" fill="hold" grpId="1" nodeType="withEffect">
                                  <p:stCondLst>
                                    <p:cond delay="0"/>
                                  </p:stCondLst>
                                  <p:childTnLst>
                                    <p:anim calcmode="lin" valueType="num">
                                      <p:cBhvr additive="base">
                                        <p:cTn id="228" dur="500"/>
                                        <p:tgtEl>
                                          <p:spTgt spid="83"/>
                                        </p:tgtEl>
                                        <p:attrNameLst>
                                          <p:attrName>ppt_x</p:attrName>
                                        </p:attrNameLst>
                                      </p:cBhvr>
                                      <p:tavLst>
                                        <p:tav tm="0">
                                          <p:val>
                                            <p:strVal val="ppt_x"/>
                                          </p:val>
                                        </p:tav>
                                        <p:tav tm="100000">
                                          <p:val>
                                            <p:strVal val="ppt_x"/>
                                          </p:val>
                                        </p:tav>
                                      </p:tavLst>
                                    </p:anim>
                                    <p:anim calcmode="lin" valueType="num">
                                      <p:cBhvr additive="base">
                                        <p:cTn id="229" dur="500"/>
                                        <p:tgtEl>
                                          <p:spTgt spid="83"/>
                                        </p:tgtEl>
                                        <p:attrNameLst>
                                          <p:attrName>ppt_y</p:attrName>
                                        </p:attrNameLst>
                                      </p:cBhvr>
                                      <p:tavLst>
                                        <p:tav tm="0">
                                          <p:val>
                                            <p:strVal val="ppt_y"/>
                                          </p:val>
                                        </p:tav>
                                        <p:tav tm="100000">
                                          <p:val>
                                            <p:strVal val="1+ppt_h/2"/>
                                          </p:val>
                                        </p:tav>
                                      </p:tavLst>
                                    </p:anim>
                                    <p:set>
                                      <p:cBhvr>
                                        <p:cTn id="230" dur="1" fill="hold">
                                          <p:stCondLst>
                                            <p:cond delay="499"/>
                                          </p:stCondLst>
                                        </p:cTn>
                                        <p:tgtEl>
                                          <p:spTgt spid="83"/>
                                        </p:tgtEl>
                                        <p:attrNameLst>
                                          <p:attrName>style.visibility</p:attrName>
                                        </p:attrNameLst>
                                      </p:cBhvr>
                                      <p:to>
                                        <p:strVal val="hidden"/>
                                      </p:to>
                                    </p:set>
                                  </p:childTnLst>
                                </p:cTn>
                              </p:par>
                              <p:par>
                                <p:cTn id="231" presetID="2" presetClass="exit" presetSubtype="4" fill="hold" grpId="1" nodeType="withEffect">
                                  <p:stCondLst>
                                    <p:cond delay="0"/>
                                  </p:stCondLst>
                                  <p:childTnLst>
                                    <p:anim calcmode="lin" valueType="num">
                                      <p:cBhvr additive="base">
                                        <p:cTn id="232" dur="500"/>
                                        <p:tgtEl>
                                          <p:spTgt spid="88"/>
                                        </p:tgtEl>
                                        <p:attrNameLst>
                                          <p:attrName>ppt_x</p:attrName>
                                        </p:attrNameLst>
                                      </p:cBhvr>
                                      <p:tavLst>
                                        <p:tav tm="0">
                                          <p:val>
                                            <p:strVal val="ppt_x"/>
                                          </p:val>
                                        </p:tav>
                                        <p:tav tm="100000">
                                          <p:val>
                                            <p:strVal val="ppt_x"/>
                                          </p:val>
                                        </p:tav>
                                      </p:tavLst>
                                    </p:anim>
                                    <p:anim calcmode="lin" valueType="num">
                                      <p:cBhvr additive="base">
                                        <p:cTn id="233" dur="500"/>
                                        <p:tgtEl>
                                          <p:spTgt spid="88"/>
                                        </p:tgtEl>
                                        <p:attrNameLst>
                                          <p:attrName>ppt_y</p:attrName>
                                        </p:attrNameLst>
                                      </p:cBhvr>
                                      <p:tavLst>
                                        <p:tav tm="0">
                                          <p:val>
                                            <p:strVal val="ppt_y"/>
                                          </p:val>
                                        </p:tav>
                                        <p:tav tm="100000">
                                          <p:val>
                                            <p:strVal val="1+ppt_h/2"/>
                                          </p:val>
                                        </p:tav>
                                      </p:tavLst>
                                    </p:anim>
                                    <p:set>
                                      <p:cBhvr>
                                        <p:cTn id="234" dur="1" fill="hold">
                                          <p:stCondLst>
                                            <p:cond delay="499"/>
                                          </p:stCondLst>
                                        </p:cTn>
                                        <p:tgtEl>
                                          <p:spTgt spid="88"/>
                                        </p:tgtEl>
                                        <p:attrNameLst>
                                          <p:attrName>style.visibility</p:attrName>
                                        </p:attrNameLst>
                                      </p:cBhvr>
                                      <p:to>
                                        <p:strVal val="hidden"/>
                                      </p:to>
                                    </p:set>
                                  </p:childTnLst>
                                </p:cTn>
                              </p:par>
                              <p:par>
                                <p:cTn id="235" presetID="2" presetClass="exit" presetSubtype="4" fill="hold" grpId="1" nodeType="withEffect">
                                  <p:stCondLst>
                                    <p:cond delay="0"/>
                                  </p:stCondLst>
                                  <p:childTnLst>
                                    <p:anim calcmode="lin" valueType="num">
                                      <p:cBhvr additive="base">
                                        <p:cTn id="236" dur="500"/>
                                        <p:tgtEl>
                                          <p:spTgt spid="89"/>
                                        </p:tgtEl>
                                        <p:attrNameLst>
                                          <p:attrName>ppt_x</p:attrName>
                                        </p:attrNameLst>
                                      </p:cBhvr>
                                      <p:tavLst>
                                        <p:tav tm="0">
                                          <p:val>
                                            <p:strVal val="ppt_x"/>
                                          </p:val>
                                        </p:tav>
                                        <p:tav tm="100000">
                                          <p:val>
                                            <p:strVal val="ppt_x"/>
                                          </p:val>
                                        </p:tav>
                                      </p:tavLst>
                                    </p:anim>
                                    <p:anim calcmode="lin" valueType="num">
                                      <p:cBhvr additive="base">
                                        <p:cTn id="237" dur="500"/>
                                        <p:tgtEl>
                                          <p:spTgt spid="89"/>
                                        </p:tgtEl>
                                        <p:attrNameLst>
                                          <p:attrName>ppt_y</p:attrName>
                                        </p:attrNameLst>
                                      </p:cBhvr>
                                      <p:tavLst>
                                        <p:tav tm="0">
                                          <p:val>
                                            <p:strVal val="ppt_y"/>
                                          </p:val>
                                        </p:tav>
                                        <p:tav tm="100000">
                                          <p:val>
                                            <p:strVal val="1+ppt_h/2"/>
                                          </p:val>
                                        </p:tav>
                                      </p:tavLst>
                                    </p:anim>
                                    <p:set>
                                      <p:cBhvr>
                                        <p:cTn id="238" dur="1" fill="hold">
                                          <p:stCondLst>
                                            <p:cond delay="499"/>
                                          </p:stCondLst>
                                        </p:cTn>
                                        <p:tgtEl>
                                          <p:spTgt spid="89"/>
                                        </p:tgtEl>
                                        <p:attrNameLst>
                                          <p:attrName>style.visibility</p:attrName>
                                        </p:attrNameLst>
                                      </p:cBhvr>
                                      <p:to>
                                        <p:strVal val="hidden"/>
                                      </p:to>
                                    </p:set>
                                  </p:childTnLst>
                                </p:cTn>
                              </p:par>
                            </p:childTnLst>
                          </p:cTn>
                        </p:par>
                      </p:childTnLst>
                    </p:cTn>
                  </p:par>
                  <p:par>
                    <p:cTn id="239" fill="hold">
                      <p:stCondLst>
                        <p:cond delay="indefinite"/>
                      </p:stCondLst>
                      <p:childTnLst>
                        <p:par>
                          <p:cTn id="240" fill="hold">
                            <p:stCondLst>
                              <p:cond delay="0"/>
                            </p:stCondLst>
                            <p:childTnLst>
                              <p:par>
                                <p:cTn id="241" presetID="2" presetClass="entr" presetSubtype="8" fill="hold" grpId="0" nodeType="clickEffect">
                                  <p:stCondLst>
                                    <p:cond delay="0"/>
                                  </p:stCondLst>
                                  <p:childTnLst>
                                    <p:set>
                                      <p:cBhvr>
                                        <p:cTn id="242" dur="1" fill="hold">
                                          <p:stCondLst>
                                            <p:cond delay="0"/>
                                          </p:stCondLst>
                                        </p:cTn>
                                        <p:tgtEl>
                                          <p:spTgt spid="172"/>
                                        </p:tgtEl>
                                        <p:attrNameLst>
                                          <p:attrName>style.visibility</p:attrName>
                                        </p:attrNameLst>
                                      </p:cBhvr>
                                      <p:to>
                                        <p:strVal val="visible"/>
                                      </p:to>
                                    </p:set>
                                    <p:anim calcmode="lin" valueType="num">
                                      <p:cBhvr additive="base">
                                        <p:cTn id="243" dur="2000" fill="hold"/>
                                        <p:tgtEl>
                                          <p:spTgt spid="172"/>
                                        </p:tgtEl>
                                        <p:attrNameLst>
                                          <p:attrName>ppt_x</p:attrName>
                                        </p:attrNameLst>
                                      </p:cBhvr>
                                      <p:tavLst>
                                        <p:tav tm="0">
                                          <p:val>
                                            <p:strVal val="0-#ppt_w/2"/>
                                          </p:val>
                                        </p:tav>
                                        <p:tav tm="100000">
                                          <p:val>
                                            <p:strVal val="#ppt_x"/>
                                          </p:val>
                                        </p:tav>
                                      </p:tavLst>
                                    </p:anim>
                                    <p:anim calcmode="lin" valueType="num">
                                      <p:cBhvr additive="base">
                                        <p:cTn id="244" dur="2000" fill="hold"/>
                                        <p:tgtEl>
                                          <p:spTgt spid="172"/>
                                        </p:tgtEl>
                                        <p:attrNameLst>
                                          <p:attrName>ppt_y</p:attrName>
                                        </p:attrNameLst>
                                      </p:cBhvr>
                                      <p:tavLst>
                                        <p:tav tm="0">
                                          <p:val>
                                            <p:strVal val="#ppt_y"/>
                                          </p:val>
                                        </p:tav>
                                        <p:tav tm="100000">
                                          <p:val>
                                            <p:strVal val="#ppt_y"/>
                                          </p:val>
                                        </p:tav>
                                      </p:tavLst>
                                    </p:anim>
                                  </p:childTnLst>
                                </p:cTn>
                              </p:par>
                              <p:par>
                                <p:cTn id="245" presetID="2" presetClass="entr" presetSubtype="8" fill="hold" grpId="0" nodeType="withEffect">
                                  <p:stCondLst>
                                    <p:cond delay="0"/>
                                  </p:stCondLst>
                                  <p:childTnLst>
                                    <p:set>
                                      <p:cBhvr>
                                        <p:cTn id="246" dur="1" fill="hold">
                                          <p:stCondLst>
                                            <p:cond delay="0"/>
                                          </p:stCondLst>
                                        </p:cTn>
                                        <p:tgtEl>
                                          <p:spTgt spid="173"/>
                                        </p:tgtEl>
                                        <p:attrNameLst>
                                          <p:attrName>style.visibility</p:attrName>
                                        </p:attrNameLst>
                                      </p:cBhvr>
                                      <p:to>
                                        <p:strVal val="visible"/>
                                      </p:to>
                                    </p:set>
                                    <p:anim calcmode="lin" valueType="num">
                                      <p:cBhvr additive="base">
                                        <p:cTn id="247" dur="2000" fill="hold"/>
                                        <p:tgtEl>
                                          <p:spTgt spid="173"/>
                                        </p:tgtEl>
                                        <p:attrNameLst>
                                          <p:attrName>ppt_x</p:attrName>
                                        </p:attrNameLst>
                                      </p:cBhvr>
                                      <p:tavLst>
                                        <p:tav tm="0">
                                          <p:val>
                                            <p:strVal val="0-#ppt_w/2"/>
                                          </p:val>
                                        </p:tav>
                                        <p:tav tm="100000">
                                          <p:val>
                                            <p:strVal val="#ppt_x"/>
                                          </p:val>
                                        </p:tav>
                                      </p:tavLst>
                                    </p:anim>
                                    <p:anim calcmode="lin" valueType="num">
                                      <p:cBhvr additive="base">
                                        <p:cTn id="248" dur="2000" fill="hold"/>
                                        <p:tgtEl>
                                          <p:spTgt spid="173"/>
                                        </p:tgtEl>
                                        <p:attrNameLst>
                                          <p:attrName>ppt_y</p:attrName>
                                        </p:attrNameLst>
                                      </p:cBhvr>
                                      <p:tavLst>
                                        <p:tav tm="0">
                                          <p:val>
                                            <p:strVal val="#ppt_y"/>
                                          </p:val>
                                        </p:tav>
                                        <p:tav tm="100000">
                                          <p:val>
                                            <p:strVal val="#ppt_y"/>
                                          </p:val>
                                        </p:tav>
                                      </p:tavLst>
                                    </p:anim>
                                  </p:childTnLst>
                                </p:cTn>
                              </p:par>
                              <p:par>
                                <p:cTn id="249" presetID="2" presetClass="entr" presetSubtype="8" fill="hold" grpId="0" nodeType="withEffect">
                                  <p:stCondLst>
                                    <p:cond delay="0"/>
                                  </p:stCondLst>
                                  <p:childTnLst>
                                    <p:set>
                                      <p:cBhvr>
                                        <p:cTn id="250" dur="1" fill="hold">
                                          <p:stCondLst>
                                            <p:cond delay="0"/>
                                          </p:stCondLst>
                                        </p:cTn>
                                        <p:tgtEl>
                                          <p:spTgt spid="174"/>
                                        </p:tgtEl>
                                        <p:attrNameLst>
                                          <p:attrName>style.visibility</p:attrName>
                                        </p:attrNameLst>
                                      </p:cBhvr>
                                      <p:to>
                                        <p:strVal val="visible"/>
                                      </p:to>
                                    </p:set>
                                    <p:anim calcmode="lin" valueType="num">
                                      <p:cBhvr additive="base">
                                        <p:cTn id="251" dur="2000" fill="hold"/>
                                        <p:tgtEl>
                                          <p:spTgt spid="174"/>
                                        </p:tgtEl>
                                        <p:attrNameLst>
                                          <p:attrName>ppt_x</p:attrName>
                                        </p:attrNameLst>
                                      </p:cBhvr>
                                      <p:tavLst>
                                        <p:tav tm="0">
                                          <p:val>
                                            <p:strVal val="0-#ppt_w/2"/>
                                          </p:val>
                                        </p:tav>
                                        <p:tav tm="100000">
                                          <p:val>
                                            <p:strVal val="#ppt_x"/>
                                          </p:val>
                                        </p:tav>
                                      </p:tavLst>
                                    </p:anim>
                                    <p:anim calcmode="lin" valueType="num">
                                      <p:cBhvr additive="base">
                                        <p:cTn id="252" dur="2000" fill="hold"/>
                                        <p:tgtEl>
                                          <p:spTgt spid="174"/>
                                        </p:tgtEl>
                                        <p:attrNameLst>
                                          <p:attrName>ppt_y</p:attrName>
                                        </p:attrNameLst>
                                      </p:cBhvr>
                                      <p:tavLst>
                                        <p:tav tm="0">
                                          <p:val>
                                            <p:strVal val="#ppt_y"/>
                                          </p:val>
                                        </p:tav>
                                        <p:tav tm="100000">
                                          <p:val>
                                            <p:strVal val="#ppt_y"/>
                                          </p:val>
                                        </p:tav>
                                      </p:tavLst>
                                    </p:anim>
                                  </p:childTnLst>
                                </p:cTn>
                              </p:par>
                              <p:par>
                                <p:cTn id="253" presetID="2" presetClass="entr" presetSubtype="8" fill="hold" grpId="0" nodeType="withEffect">
                                  <p:stCondLst>
                                    <p:cond delay="0"/>
                                  </p:stCondLst>
                                  <p:childTnLst>
                                    <p:set>
                                      <p:cBhvr>
                                        <p:cTn id="254" dur="1" fill="hold">
                                          <p:stCondLst>
                                            <p:cond delay="0"/>
                                          </p:stCondLst>
                                        </p:cTn>
                                        <p:tgtEl>
                                          <p:spTgt spid="175"/>
                                        </p:tgtEl>
                                        <p:attrNameLst>
                                          <p:attrName>style.visibility</p:attrName>
                                        </p:attrNameLst>
                                      </p:cBhvr>
                                      <p:to>
                                        <p:strVal val="visible"/>
                                      </p:to>
                                    </p:set>
                                    <p:anim calcmode="lin" valueType="num">
                                      <p:cBhvr additive="base">
                                        <p:cTn id="255" dur="2000" fill="hold"/>
                                        <p:tgtEl>
                                          <p:spTgt spid="175"/>
                                        </p:tgtEl>
                                        <p:attrNameLst>
                                          <p:attrName>ppt_x</p:attrName>
                                        </p:attrNameLst>
                                      </p:cBhvr>
                                      <p:tavLst>
                                        <p:tav tm="0">
                                          <p:val>
                                            <p:strVal val="0-#ppt_w/2"/>
                                          </p:val>
                                        </p:tav>
                                        <p:tav tm="100000">
                                          <p:val>
                                            <p:strVal val="#ppt_x"/>
                                          </p:val>
                                        </p:tav>
                                      </p:tavLst>
                                    </p:anim>
                                    <p:anim calcmode="lin" valueType="num">
                                      <p:cBhvr additive="base">
                                        <p:cTn id="256" dur="2000" fill="hold"/>
                                        <p:tgtEl>
                                          <p:spTgt spid="175"/>
                                        </p:tgtEl>
                                        <p:attrNameLst>
                                          <p:attrName>ppt_y</p:attrName>
                                        </p:attrNameLst>
                                      </p:cBhvr>
                                      <p:tavLst>
                                        <p:tav tm="0">
                                          <p:val>
                                            <p:strVal val="#ppt_y"/>
                                          </p:val>
                                        </p:tav>
                                        <p:tav tm="100000">
                                          <p:val>
                                            <p:strVal val="#ppt_y"/>
                                          </p:val>
                                        </p:tav>
                                      </p:tavLst>
                                    </p:anim>
                                  </p:childTnLst>
                                </p:cTn>
                              </p:par>
                              <p:par>
                                <p:cTn id="257" presetID="2" presetClass="entr" presetSubtype="8" fill="hold" grpId="0" nodeType="withEffect">
                                  <p:stCondLst>
                                    <p:cond delay="0"/>
                                  </p:stCondLst>
                                  <p:childTnLst>
                                    <p:set>
                                      <p:cBhvr>
                                        <p:cTn id="258" dur="1" fill="hold">
                                          <p:stCondLst>
                                            <p:cond delay="0"/>
                                          </p:stCondLst>
                                        </p:cTn>
                                        <p:tgtEl>
                                          <p:spTgt spid="176"/>
                                        </p:tgtEl>
                                        <p:attrNameLst>
                                          <p:attrName>style.visibility</p:attrName>
                                        </p:attrNameLst>
                                      </p:cBhvr>
                                      <p:to>
                                        <p:strVal val="visible"/>
                                      </p:to>
                                    </p:set>
                                    <p:anim calcmode="lin" valueType="num">
                                      <p:cBhvr additive="base">
                                        <p:cTn id="259" dur="2000" fill="hold"/>
                                        <p:tgtEl>
                                          <p:spTgt spid="176"/>
                                        </p:tgtEl>
                                        <p:attrNameLst>
                                          <p:attrName>ppt_x</p:attrName>
                                        </p:attrNameLst>
                                      </p:cBhvr>
                                      <p:tavLst>
                                        <p:tav tm="0">
                                          <p:val>
                                            <p:strVal val="0-#ppt_w/2"/>
                                          </p:val>
                                        </p:tav>
                                        <p:tav tm="100000">
                                          <p:val>
                                            <p:strVal val="#ppt_x"/>
                                          </p:val>
                                        </p:tav>
                                      </p:tavLst>
                                    </p:anim>
                                    <p:anim calcmode="lin" valueType="num">
                                      <p:cBhvr additive="base">
                                        <p:cTn id="260" dur="2000" fill="hold"/>
                                        <p:tgtEl>
                                          <p:spTgt spid="176"/>
                                        </p:tgtEl>
                                        <p:attrNameLst>
                                          <p:attrName>ppt_y</p:attrName>
                                        </p:attrNameLst>
                                      </p:cBhvr>
                                      <p:tavLst>
                                        <p:tav tm="0">
                                          <p:val>
                                            <p:strVal val="#ppt_y"/>
                                          </p:val>
                                        </p:tav>
                                        <p:tav tm="100000">
                                          <p:val>
                                            <p:strVal val="#ppt_y"/>
                                          </p:val>
                                        </p:tav>
                                      </p:tavLst>
                                    </p:anim>
                                  </p:childTnLst>
                                </p:cTn>
                              </p:par>
                              <p:par>
                                <p:cTn id="261" presetID="2" presetClass="entr" presetSubtype="8" fill="hold" grpId="0" nodeType="withEffect">
                                  <p:stCondLst>
                                    <p:cond delay="0"/>
                                  </p:stCondLst>
                                  <p:childTnLst>
                                    <p:set>
                                      <p:cBhvr>
                                        <p:cTn id="262" dur="1" fill="hold">
                                          <p:stCondLst>
                                            <p:cond delay="0"/>
                                          </p:stCondLst>
                                        </p:cTn>
                                        <p:tgtEl>
                                          <p:spTgt spid="177"/>
                                        </p:tgtEl>
                                        <p:attrNameLst>
                                          <p:attrName>style.visibility</p:attrName>
                                        </p:attrNameLst>
                                      </p:cBhvr>
                                      <p:to>
                                        <p:strVal val="visible"/>
                                      </p:to>
                                    </p:set>
                                    <p:anim calcmode="lin" valueType="num">
                                      <p:cBhvr additive="base">
                                        <p:cTn id="263" dur="2000" fill="hold"/>
                                        <p:tgtEl>
                                          <p:spTgt spid="177"/>
                                        </p:tgtEl>
                                        <p:attrNameLst>
                                          <p:attrName>ppt_x</p:attrName>
                                        </p:attrNameLst>
                                      </p:cBhvr>
                                      <p:tavLst>
                                        <p:tav tm="0">
                                          <p:val>
                                            <p:strVal val="0-#ppt_w/2"/>
                                          </p:val>
                                        </p:tav>
                                        <p:tav tm="100000">
                                          <p:val>
                                            <p:strVal val="#ppt_x"/>
                                          </p:val>
                                        </p:tav>
                                      </p:tavLst>
                                    </p:anim>
                                    <p:anim calcmode="lin" valueType="num">
                                      <p:cBhvr additive="base">
                                        <p:cTn id="264" dur="2000" fill="hold"/>
                                        <p:tgtEl>
                                          <p:spTgt spid="177"/>
                                        </p:tgtEl>
                                        <p:attrNameLst>
                                          <p:attrName>ppt_y</p:attrName>
                                        </p:attrNameLst>
                                      </p:cBhvr>
                                      <p:tavLst>
                                        <p:tav tm="0">
                                          <p:val>
                                            <p:strVal val="#ppt_y"/>
                                          </p:val>
                                        </p:tav>
                                        <p:tav tm="100000">
                                          <p:val>
                                            <p:strVal val="#ppt_y"/>
                                          </p:val>
                                        </p:tav>
                                      </p:tavLst>
                                    </p:anim>
                                  </p:childTnLst>
                                </p:cTn>
                              </p:par>
                              <p:par>
                                <p:cTn id="265" presetID="2" presetClass="entr" presetSubtype="8" fill="hold" grpId="0" nodeType="withEffect">
                                  <p:stCondLst>
                                    <p:cond delay="0"/>
                                  </p:stCondLst>
                                  <p:childTnLst>
                                    <p:set>
                                      <p:cBhvr>
                                        <p:cTn id="266" dur="1" fill="hold">
                                          <p:stCondLst>
                                            <p:cond delay="0"/>
                                          </p:stCondLst>
                                        </p:cTn>
                                        <p:tgtEl>
                                          <p:spTgt spid="178"/>
                                        </p:tgtEl>
                                        <p:attrNameLst>
                                          <p:attrName>style.visibility</p:attrName>
                                        </p:attrNameLst>
                                      </p:cBhvr>
                                      <p:to>
                                        <p:strVal val="visible"/>
                                      </p:to>
                                    </p:set>
                                    <p:anim calcmode="lin" valueType="num">
                                      <p:cBhvr additive="base">
                                        <p:cTn id="267" dur="2000" fill="hold"/>
                                        <p:tgtEl>
                                          <p:spTgt spid="178"/>
                                        </p:tgtEl>
                                        <p:attrNameLst>
                                          <p:attrName>ppt_x</p:attrName>
                                        </p:attrNameLst>
                                      </p:cBhvr>
                                      <p:tavLst>
                                        <p:tav tm="0">
                                          <p:val>
                                            <p:strVal val="0-#ppt_w/2"/>
                                          </p:val>
                                        </p:tav>
                                        <p:tav tm="100000">
                                          <p:val>
                                            <p:strVal val="#ppt_x"/>
                                          </p:val>
                                        </p:tav>
                                      </p:tavLst>
                                    </p:anim>
                                    <p:anim calcmode="lin" valueType="num">
                                      <p:cBhvr additive="base">
                                        <p:cTn id="268" dur="2000" fill="hold"/>
                                        <p:tgtEl>
                                          <p:spTgt spid="178"/>
                                        </p:tgtEl>
                                        <p:attrNameLst>
                                          <p:attrName>ppt_y</p:attrName>
                                        </p:attrNameLst>
                                      </p:cBhvr>
                                      <p:tavLst>
                                        <p:tav tm="0">
                                          <p:val>
                                            <p:strVal val="#ppt_y"/>
                                          </p:val>
                                        </p:tav>
                                        <p:tav tm="100000">
                                          <p:val>
                                            <p:strVal val="#ppt_y"/>
                                          </p:val>
                                        </p:tav>
                                      </p:tavLst>
                                    </p:anim>
                                  </p:childTnLst>
                                </p:cTn>
                              </p:par>
                              <p:par>
                                <p:cTn id="269" presetID="2" presetClass="entr" presetSubtype="8" fill="hold" grpId="0" nodeType="withEffect">
                                  <p:stCondLst>
                                    <p:cond delay="0"/>
                                  </p:stCondLst>
                                  <p:childTnLst>
                                    <p:set>
                                      <p:cBhvr>
                                        <p:cTn id="270" dur="1" fill="hold">
                                          <p:stCondLst>
                                            <p:cond delay="0"/>
                                          </p:stCondLst>
                                        </p:cTn>
                                        <p:tgtEl>
                                          <p:spTgt spid="179"/>
                                        </p:tgtEl>
                                        <p:attrNameLst>
                                          <p:attrName>style.visibility</p:attrName>
                                        </p:attrNameLst>
                                      </p:cBhvr>
                                      <p:to>
                                        <p:strVal val="visible"/>
                                      </p:to>
                                    </p:set>
                                    <p:anim calcmode="lin" valueType="num">
                                      <p:cBhvr additive="base">
                                        <p:cTn id="271" dur="2000" fill="hold"/>
                                        <p:tgtEl>
                                          <p:spTgt spid="179"/>
                                        </p:tgtEl>
                                        <p:attrNameLst>
                                          <p:attrName>ppt_x</p:attrName>
                                        </p:attrNameLst>
                                      </p:cBhvr>
                                      <p:tavLst>
                                        <p:tav tm="0">
                                          <p:val>
                                            <p:strVal val="0-#ppt_w/2"/>
                                          </p:val>
                                        </p:tav>
                                        <p:tav tm="100000">
                                          <p:val>
                                            <p:strVal val="#ppt_x"/>
                                          </p:val>
                                        </p:tav>
                                      </p:tavLst>
                                    </p:anim>
                                    <p:anim calcmode="lin" valueType="num">
                                      <p:cBhvr additive="base">
                                        <p:cTn id="272" dur="2000" fill="hold"/>
                                        <p:tgtEl>
                                          <p:spTgt spid="179"/>
                                        </p:tgtEl>
                                        <p:attrNameLst>
                                          <p:attrName>ppt_y</p:attrName>
                                        </p:attrNameLst>
                                      </p:cBhvr>
                                      <p:tavLst>
                                        <p:tav tm="0">
                                          <p:val>
                                            <p:strVal val="#ppt_y"/>
                                          </p:val>
                                        </p:tav>
                                        <p:tav tm="100000">
                                          <p:val>
                                            <p:strVal val="#ppt_y"/>
                                          </p:val>
                                        </p:tav>
                                      </p:tavLst>
                                    </p:anim>
                                  </p:childTnLst>
                                </p:cTn>
                              </p:par>
                              <p:par>
                                <p:cTn id="273" presetID="2" presetClass="entr" presetSubtype="8" fill="hold" grpId="0" nodeType="withEffect">
                                  <p:stCondLst>
                                    <p:cond delay="0"/>
                                  </p:stCondLst>
                                  <p:childTnLst>
                                    <p:set>
                                      <p:cBhvr>
                                        <p:cTn id="274" dur="1" fill="hold">
                                          <p:stCondLst>
                                            <p:cond delay="0"/>
                                          </p:stCondLst>
                                        </p:cTn>
                                        <p:tgtEl>
                                          <p:spTgt spid="180"/>
                                        </p:tgtEl>
                                        <p:attrNameLst>
                                          <p:attrName>style.visibility</p:attrName>
                                        </p:attrNameLst>
                                      </p:cBhvr>
                                      <p:to>
                                        <p:strVal val="visible"/>
                                      </p:to>
                                    </p:set>
                                    <p:anim calcmode="lin" valueType="num">
                                      <p:cBhvr additive="base">
                                        <p:cTn id="275" dur="2000" fill="hold"/>
                                        <p:tgtEl>
                                          <p:spTgt spid="180"/>
                                        </p:tgtEl>
                                        <p:attrNameLst>
                                          <p:attrName>ppt_x</p:attrName>
                                        </p:attrNameLst>
                                      </p:cBhvr>
                                      <p:tavLst>
                                        <p:tav tm="0">
                                          <p:val>
                                            <p:strVal val="0-#ppt_w/2"/>
                                          </p:val>
                                        </p:tav>
                                        <p:tav tm="100000">
                                          <p:val>
                                            <p:strVal val="#ppt_x"/>
                                          </p:val>
                                        </p:tav>
                                      </p:tavLst>
                                    </p:anim>
                                    <p:anim calcmode="lin" valueType="num">
                                      <p:cBhvr additive="base">
                                        <p:cTn id="276" dur="2000" fill="hold"/>
                                        <p:tgtEl>
                                          <p:spTgt spid="180"/>
                                        </p:tgtEl>
                                        <p:attrNameLst>
                                          <p:attrName>ppt_y</p:attrName>
                                        </p:attrNameLst>
                                      </p:cBhvr>
                                      <p:tavLst>
                                        <p:tav tm="0">
                                          <p:val>
                                            <p:strVal val="#ppt_y"/>
                                          </p:val>
                                        </p:tav>
                                        <p:tav tm="100000">
                                          <p:val>
                                            <p:strVal val="#ppt_y"/>
                                          </p:val>
                                        </p:tav>
                                      </p:tavLst>
                                    </p:anim>
                                  </p:childTnLst>
                                </p:cTn>
                              </p:par>
                              <p:par>
                                <p:cTn id="277" presetID="2" presetClass="entr" presetSubtype="8" fill="hold" grpId="0" nodeType="withEffect">
                                  <p:stCondLst>
                                    <p:cond delay="0"/>
                                  </p:stCondLst>
                                  <p:childTnLst>
                                    <p:set>
                                      <p:cBhvr>
                                        <p:cTn id="278" dur="1" fill="hold">
                                          <p:stCondLst>
                                            <p:cond delay="0"/>
                                          </p:stCondLst>
                                        </p:cTn>
                                        <p:tgtEl>
                                          <p:spTgt spid="181"/>
                                        </p:tgtEl>
                                        <p:attrNameLst>
                                          <p:attrName>style.visibility</p:attrName>
                                        </p:attrNameLst>
                                      </p:cBhvr>
                                      <p:to>
                                        <p:strVal val="visible"/>
                                      </p:to>
                                    </p:set>
                                    <p:anim calcmode="lin" valueType="num">
                                      <p:cBhvr additive="base">
                                        <p:cTn id="279" dur="2000" fill="hold"/>
                                        <p:tgtEl>
                                          <p:spTgt spid="181"/>
                                        </p:tgtEl>
                                        <p:attrNameLst>
                                          <p:attrName>ppt_x</p:attrName>
                                        </p:attrNameLst>
                                      </p:cBhvr>
                                      <p:tavLst>
                                        <p:tav tm="0">
                                          <p:val>
                                            <p:strVal val="0-#ppt_w/2"/>
                                          </p:val>
                                        </p:tav>
                                        <p:tav tm="100000">
                                          <p:val>
                                            <p:strVal val="#ppt_x"/>
                                          </p:val>
                                        </p:tav>
                                      </p:tavLst>
                                    </p:anim>
                                    <p:anim calcmode="lin" valueType="num">
                                      <p:cBhvr additive="base">
                                        <p:cTn id="280" dur="2000" fill="hold"/>
                                        <p:tgtEl>
                                          <p:spTgt spid="181"/>
                                        </p:tgtEl>
                                        <p:attrNameLst>
                                          <p:attrName>ppt_y</p:attrName>
                                        </p:attrNameLst>
                                      </p:cBhvr>
                                      <p:tavLst>
                                        <p:tav tm="0">
                                          <p:val>
                                            <p:strVal val="#ppt_y"/>
                                          </p:val>
                                        </p:tav>
                                        <p:tav tm="100000">
                                          <p:val>
                                            <p:strVal val="#ppt_y"/>
                                          </p:val>
                                        </p:tav>
                                      </p:tavLst>
                                    </p:anim>
                                  </p:childTnLst>
                                </p:cTn>
                              </p:par>
                              <p:par>
                                <p:cTn id="281" presetID="2" presetClass="entr" presetSubtype="8" fill="hold" grpId="0" nodeType="withEffect">
                                  <p:stCondLst>
                                    <p:cond delay="0"/>
                                  </p:stCondLst>
                                  <p:childTnLst>
                                    <p:set>
                                      <p:cBhvr>
                                        <p:cTn id="282" dur="1" fill="hold">
                                          <p:stCondLst>
                                            <p:cond delay="0"/>
                                          </p:stCondLst>
                                        </p:cTn>
                                        <p:tgtEl>
                                          <p:spTgt spid="182"/>
                                        </p:tgtEl>
                                        <p:attrNameLst>
                                          <p:attrName>style.visibility</p:attrName>
                                        </p:attrNameLst>
                                      </p:cBhvr>
                                      <p:to>
                                        <p:strVal val="visible"/>
                                      </p:to>
                                    </p:set>
                                    <p:anim calcmode="lin" valueType="num">
                                      <p:cBhvr additive="base">
                                        <p:cTn id="283" dur="2000" fill="hold"/>
                                        <p:tgtEl>
                                          <p:spTgt spid="182"/>
                                        </p:tgtEl>
                                        <p:attrNameLst>
                                          <p:attrName>ppt_x</p:attrName>
                                        </p:attrNameLst>
                                      </p:cBhvr>
                                      <p:tavLst>
                                        <p:tav tm="0">
                                          <p:val>
                                            <p:strVal val="0-#ppt_w/2"/>
                                          </p:val>
                                        </p:tav>
                                        <p:tav tm="100000">
                                          <p:val>
                                            <p:strVal val="#ppt_x"/>
                                          </p:val>
                                        </p:tav>
                                      </p:tavLst>
                                    </p:anim>
                                    <p:anim calcmode="lin" valueType="num">
                                      <p:cBhvr additive="base">
                                        <p:cTn id="284" dur="2000" fill="hold"/>
                                        <p:tgtEl>
                                          <p:spTgt spid="182"/>
                                        </p:tgtEl>
                                        <p:attrNameLst>
                                          <p:attrName>ppt_y</p:attrName>
                                        </p:attrNameLst>
                                      </p:cBhvr>
                                      <p:tavLst>
                                        <p:tav tm="0">
                                          <p:val>
                                            <p:strVal val="#ppt_y"/>
                                          </p:val>
                                        </p:tav>
                                        <p:tav tm="100000">
                                          <p:val>
                                            <p:strVal val="#ppt_y"/>
                                          </p:val>
                                        </p:tav>
                                      </p:tavLst>
                                    </p:anim>
                                  </p:childTnLst>
                                </p:cTn>
                              </p:par>
                              <p:par>
                                <p:cTn id="285" presetID="2" presetClass="entr" presetSubtype="8" fill="hold" grpId="0" nodeType="withEffect">
                                  <p:stCondLst>
                                    <p:cond delay="0"/>
                                  </p:stCondLst>
                                  <p:childTnLst>
                                    <p:set>
                                      <p:cBhvr>
                                        <p:cTn id="286" dur="1" fill="hold">
                                          <p:stCondLst>
                                            <p:cond delay="0"/>
                                          </p:stCondLst>
                                        </p:cTn>
                                        <p:tgtEl>
                                          <p:spTgt spid="183"/>
                                        </p:tgtEl>
                                        <p:attrNameLst>
                                          <p:attrName>style.visibility</p:attrName>
                                        </p:attrNameLst>
                                      </p:cBhvr>
                                      <p:to>
                                        <p:strVal val="visible"/>
                                      </p:to>
                                    </p:set>
                                    <p:anim calcmode="lin" valueType="num">
                                      <p:cBhvr additive="base">
                                        <p:cTn id="287" dur="2000" fill="hold"/>
                                        <p:tgtEl>
                                          <p:spTgt spid="183"/>
                                        </p:tgtEl>
                                        <p:attrNameLst>
                                          <p:attrName>ppt_x</p:attrName>
                                        </p:attrNameLst>
                                      </p:cBhvr>
                                      <p:tavLst>
                                        <p:tav tm="0">
                                          <p:val>
                                            <p:strVal val="0-#ppt_w/2"/>
                                          </p:val>
                                        </p:tav>
                                        <p:tav tm="100000">
                                          <p:val>
                                            <p:strVal val="#ppt_x"/>
                                          </p:val>
                                        </p:tav>
                                      </p:tavLst>
                                    </p:anim>
                                    <p:anim calcmode="lin" valueType="num">
                                      <p:cBhvr additive="base">
                                        <p:cTn id="288" dur="2000" fill="hold"/>
                                        <p:tgtEl>
                                          <p:spTgt spid="183"/>
                                        </p:tgtEl>
                                        <p:attrNameLst>
                                          <p:attrName>ppt_y</p:attrName>
                                        </p:attrNameLst>
                                      </p:cBhvr>
                                      <p:tavLst>
                                        <p:tav tm="0">
                                          <p:val>
                                            <p:strVal val="#ppt_y"/>
                                          </p:val>
                                        </p:tav>
                                        <p:tav tm="100000">
                                          <p:val>
                                            <p:strVal val="#ppt_y"/>
                                          </p:val>
                                        </p:tav>
                                      </p:tavLst>
                                    </p:anim>
                                  </p:childTnLst>
                                </p:cTn>
                              </p:par>
                              <p:par>
                                <p:cTn id="289" presetID="2" presetClass="entr" presetSubtype="8" fill="hold" grpId="0" nodeType="withEffect">
                                  <p:stCondLst>
                                    <p:cond delay="0"/>
                                  </p:stCondLst>
                                  <p:childTnLst>
                                    <p:set>
                                      <p:cBhvr>
                                        <p:cTn id="290" dur="1" fill="hold">
                                          <p:stCondLst>
                                            <p:cond delay="0"/>
                                          </p:stCondLst>
                                        </p:cTn>
                                        <p:tgtEl>
                                          <p:spTgt spid="184"/>
                                        </p:tgtEl>
                                        <p:attrNameLst>
                                          <p:attrName>style.visibility</p:attrName>
                                        </p:attrNameLst>
                                      </p:cBhvr>
                                      <p:to>
                                        <p:strVal val="visible"/>
                                      </p:to>
                                    </p:set>
                                    <p:anim calcmode="lin" valueType="num">
                                      <p:cBhvr additive="base">
                                        <p:cTn id="291" dur="2000" fill="hold"/>
                                        <p:tgtEl>
                                          <p:spTgt spid="184"/>
                                        </p:tgtEl>
                                        <p:attrNameLst>
                                          <p:attrName>ppt_x</p:attrName>
                                        </p:attrNameLst>
                                      </p:cBhvr>
                                      <p:tavLst>
                                        <p:tav tm="0">
                                          <p:val>
                                            <p:strVal val="0-#ppt_w/2"/>
                                          </p:val>
                                        </p:tav>
                                        <p:tav tm="100000">
                                          <p:val>
                                            <p:strVal val="#ppt_x"/>
                                          </p:val>
                                        </p:tav>
                                      </p:tavLst>
                                    </p:anim>
                                    <p:anim calcmode="lin" valueType="num">
                                      <p:cBhvr additive="base">
                                        <p:cTn id="292" dur="2000" fill="hold"/>
                                        <p:tgtEl>
                                          <p:spTgt spid="184"/>
                                        </p:tgtEl>
                                        <p:attrNameLst>
                                          <p:attrName>ppt_y</p:attrName>
                                        </p:attrNameLst>
                                      </p:cBhvr>
                                      <p:tavLst>
                                        <p:tav tm="0">
                                          <p:val>
                                            <p:strVal val="#ppt_y"/>
                                          </p:val>
                                        </p:tav>
                                        <p:tav tm="100000">
                                          <p:val>
                                            <p:strVal val="#ppt_y"/>
                                          </p:val>
                                        </p:tav>
                                      </p:tavLst>
                                    </p:anim>
                                  </p:childTnLst>
                                </p:cTn>
                              </p:par>
                              <p:par>
                                <p:cTn id="293" presetID="2" presetClass="entr" presetSubtype="8" fill="hold" grpId="0" nodeType="withEffect">
                                  <p:stCondLst>
                                    <p:cond delay="0"/>
                                  </p:stCondLst>
                                  <p:childTnLst>
                                    <p:set>
                                      <p:cBhvr>
                                        <p:cTn id="294" dur="1" fill="hold">
                                          <p:stCondLst>
                                            <p:cond delay="0"/>
                                          </p:stCondLst>
                                        </p:cTn>
                                        <p:tgtEl>
                                          <p:spTgt spid="185"/>
                                        </p:tgtEl>
                                        <p:attrNameLst>
                                          <p:attrName>style.visibility</p:attrName>
                                        </p:attrNameLst>
                                      </p:cBhvr>
                                      <p:to>
                                        <p:strVal val="visible"/>
                                      </p:to>
                                    </p:set>
                                    <p:anim calcmode="lin" valueType="num">
                                      <p:cBhvr additive="base">
                                        <p:cTn id="295" dur="2000" fill="hold"/>
                                        <p:tgtEl>
                                          <p:spTgt spid="185"/>
                                        </p:tgtEl>
                                        <p:attrNameLst>
                                          <p:attrName>ppt_x</p:attrName>
                                        </p:attrNameLst>
                                      </p:cBhvr>
                                      <p:tavLst>
                                        <p:tav tm="0">
                                          <p:val>
                                            <p:strVal val="0-#ppt_w/2"/>
                                          </p:val>
                                        </p:tav>
                                        <p:tav tm="100000">
                                          <p:val>
                                            <p:strVal val="#ppt_x"/>
                                          </p:val>
                                        </p:tav>
                                      </p:tavLst>
                                    </p:anim>
                                    <p:anim calcmode="lin" valueType="num">
                                      <p:cBhvr additive="base">
                                        <p:cTn id="296" dur="2000" fill="hold"/>
                                        <p:tgtEl>
                                          <p:spTgt spid="185"/>
                                        </p:tgtEl>
                                        <p:attrNameLst>
                                          <p:attrName>ppt_y</p:attrName>
                                        </p:attrNameLst>
                                      </p:cBhvr>
                                      <p:tavLst>
                                        <p:tav tm="0">
                                          <p:val>
                                            <p:strVal val="#ppt_y"/>
                                          </p:val>
                                        </p:tav>
                                        <p:tav tm="100000">
                                          <p:val>
                                            <p:strVal val="#ppt_y"/>
                                          </p:val>
                                        </p:tav>
                                      </p:tavLst>
                                    </p:anim>
                                  </p:childTnLst>
                                </p:cTn>
                              </p:par>
                              <p:par>
                                <p:cTn id="297" presetID="2" presetClass="entr" presetSubtype="8" fill="hold" grpId="0" nodeType="withEffect">
                                  <p:stCondLst>
                                    <p:cond delay="0"/>
                                  </p:stCondLst>
                                  <p:childTnLst>
                                    <p:set>
                                      <p:cBhvr>
                                        <p:cTn id="298" dur="1" fill="hold">
                                          <p:stCondLst>
                                            <p:cond delay="0"/>
                                          </p:stCondLst>
                                        </p:cTn>
                                        <p:tgtEl>
                                          <p:spTgt spid="186"/>
                                        </p:tgtEl>
                                        <p:attrNameLst>
                                          <p:attrName>style.visibility</p:attrName>
                                        </p:attrNameLst>
                                      </p:cBhvr>
                                      <p:to>
                                        <p:strVal val="visible"/>
                                      </p:to>
                                    </p:set>
                                    <p:anim calcmode="lin" valueType="num">
                                      <p:cBhvr additive="base">
                                        <p:cTn id="299" dur="2000" fill="hold"/>
                                        <p:tgtEl>
                                          <p:spTgt spid="186"/>
                                        </p:tgtEl>
                                        <p:attrNameLst>
                                          <p:attrName>ppt_x</p:attrName>
                                        </p:attrNameLst>
                                      </p:cBhvr>
                                      <p:tavLst>
                                        <p:tav tm="0">
                                          <p:val>
                                            <p:strVal val="0-#ppt_w/2"/>
                                          </p:val>
                                        </p:tav>
                                        <p:tav tm="100000">
                                          <p:val>
                                            <p:strVal val="#ppt_x"/>
                                          </p:val>
                                        </p:tav>
                                      </p:tavLst>
                                    </p:anim>
                                    <p:anim calcmode="lin" valueType="num">
                                      <p:cBhvr additive="base">
                                        <p:cTn id="300" dur="2000" fill="hold"/>
                                        <p:tgtEl>
                                          <p:spTgt spid="186"/>
                                        </p:tgtEl>
                                        <p:attrNameLst>
                                          <p:attrName>ppt_y</p:attrName>
                                        </p:attrNameLst>
                                      </p:cBhvr>
                                      <p:tavLst>
                                        <p:tav tm="0">
                                          <p:val>
                                            <p:strVal val="#ppt_y"/>
                                          </p:val>
                                        </p:tav>
                                        <p:tav tm="100000">
                                          <p:val>
                                            <p:strVal val="#ppt_y"/>
                                          </p:val>
                                        </p:tav>
                                      </p:tavLst>
                                    </p:anim>
                                  </p:childTnLst>
                                </p:cTn>
                              </p:par>
                              <p:par>
                                <p:cTn id="301" presetID="2" presetClass="entr" presetSubtype="8" fill="hold" grpId="0" nodeType="withEffect">
                                  <p:stCondLst>
                                    <p:cond delay="0"/>
                                  </p:stCondLst>
                                  <p:childTnLst>
                                    <p:set>
                                      <p:cBhvr>
                                        <p:cTn id="302" dur="1" fill="hold">
                                          <p:stCondLst>
                                            <p:cond delay="0"/>
                                          </p:stCondLst>
                                        </p:cTn>
                                        <p:tgtEl>
                                          <p:spTgt spid="187"/>
                                        </p:tgtEl>
                                        <p:attrNameLst>
                                          <p:attrName>style.visibility</p:attrName>
                                        </p:attrNameLst>
                                      </p:cBhvr>
                                      <p:to>
                                        <p:strVal val="visible"/>
                                      </p:to>
                                    </p:set>
                                    <p:anim calcmode="lin" valueType="num">
                                      <p:cBhvr additive="base">
                                        <p:cTn id="303" dur="2000" fill="hold"/>
                                        <p:tgtEl>
                                          <p:spTgt spid="187"/>
                                        </p:tgtEl>
                                        <p:attrNameLst>
                                          <p:attrName>ppt_x</p:attrName>
                                        </p:attrNameLst>
                                      </p:cBhvr>
                                      <p:tavLst>
                                        <p:tav tm="0">
                                          <p:val>
                                            <p:strVal val="0-#ppt_w/2"/>
                                          </p:val>
                                        </p:tav>
                                        <p:tav tm="100000">
                                          <p:val>
                                            <p:strVal val="#ppt_x"/>
                                          </p:val>
                                        </p:tav>
                                      </p:tavLst>
                                    </p:anim>
                                    <p:anim calcmode="lin" valueType="num">
                                      <p:cBhvr additive="base">
                                        <p:cTn id="304" dur="2000" fill="hold"/>
                                        <p:tgtEl>
                                          <p:spTgt spid="187"/>
                                        </p:tgtEl>
                                        <p:attrNameLst>
                                          <p:attrName>ppt_y</p:attrName>
                                        </p:attrNameLst>
                                      </p:cBhvr>
                                      <p:tavLst>
                                        <p:tav tm="0">
                                          <p:val>
                                            <p:strVal val="#ppt_y"/>
                                          </p:val>
                                        </p:tav>
                                        <p:tav tm="100000">
                                          <p:val>
                                            <p:strVal val="#ppt_y"/>
                                          </p:val>
                                        </p:tav>
                                      </p:tavLst>
                                    </p:anim>
                                  </p:childTnLst>
                                </p:cTn>
                              </p:par>
                              <p:par>
                                <p:cTn id="305" presetID="1" presetClass="entr" presetSubtype="0" fill="hold" grpId="0" nodeType="withEffect">
                                  <p:stCondLst>
                                    <p:cond delay="0"/>
                                  </p:stCondLst>
                                  <p:childTnLst>
                                    <p:set>
                                      <p:cBhvr>
                                        <p:cTn id="306" dur="1" fill="hold">
                                          <p:stCondLst>
                                            <p:cond delay="0"/>
                                          </p:stCondLst>
                                        </p:cTn>
                                        <p:tgtEl>
                                          <p:spTgt spid="206"/>
                                        </p:tgtEl>
                                        <p:attrNameLst>
                                          <p:attrName>style.visibility</p:attrName>
                                        </p:attrNameLst>
                                      </p:cBhvr>
                                      <p:to>
                                        <p:strVal val="visible"/>
                                      </p:to>
                                    </p:set>
                                  </p:childTnLst>
                                </p:cTn>
                              </p:par>
                              <p:par>
                                <p:cTn id="307" presetID="42" presetClass="path" presetSubtype="0" accel="50000" decel="50000" fill="hold" grpId="2" nodeType="withEffect">
                                  <p:stCondLst>
                                    <p:cond delay="0"/>
                                  </p:stCondLst>
                                  <p:childTnLst>
                                    <p:animMotion origin="layout" path="M 0.24427 0.04213 L 0.49622 0.15764 " pathEditMode="relative" rAng="0" ptsTypes="AA">
                                      <p:cBhvr>
                                        <p:cTn id="308" dur="2000" fill="hold"/>
                                        <p:tgtEl>
                                          <p:spTgt spid="8"/>
                                        </p:tgtEl>
                                        <p:attrNameLst>
                                          <p:attrName>ppt_x</p:attrName>
                                          <p:attrName>ppt_y</p:attrName>
                                        </p:attrNameLst>
                                      </p:cBhvr>
                                      <p:rCtr x="12591" y="5764"/>
                                    </p:animMotion>
                                  </p:childTnLst>
                                </p:cTn>
                              </p:par>
                              <p:par>
                                <p:cTn id="309" presetID="42" presetClass="path" presetSubtype="0" accel="50000" decel="50000" fill="hold" grpId="2" nodeType="withEffect">
                                  <p:stCondLst>
                                    <p:cond delay="0"/>
                                  </p:stCondLst>
                                  <p:childTnLst>
                                    <p:animMotion origin="layout" path="M 0.24427 0.0588 L 0.55924 -0.02523 " pathEditMode="relative" rAng="0" ptsTypes="AA">
                                      <p:cBhvr>
                                        <p:cTn id="310" dur="2000" fill="hold"/>
                                        <p:tgtEl>
                                          <p:spTgt spid="46"/>
                                        </p:tgtEl>
                                        <p:attrNameLst>
                                          <p:attrName>ppt_x</p:attrName>
                                          <p:attrName>ppt_y</p:attrName>
                                        </p:attrNameLst>
                                      </p:cBhvr>
                                      <p:rCtr x="15742" y="-4213"/>
                                    </p:animMotion>
                                  </p:childTnLst>
                                </p:cTn>
                              </p:par>
                              <p:par>
                                <p:cTn id="311" presetID="42" presetClass="path" presetSubtype="0" accel="50000" decel="50000" fill="hold" grpId="2" nodeType="withEffect">
                                  <p:stCondLst>
                                    <p:cond delay="0"/>
                                  </p:stCondLst>
                                  <p:childTnLst>
                                    <p:animMotion origin="layout" path="M 0.24427 0.05254 L 0.49622 0.14699 " pathEditMode="relative" rAng="0" ptsTypes="AA">
                                      <p:cBhvr>
                                        <p:cTn id="312" dur="2000" fill="hold"/>
                                        <p:tgtEl>
                                          <p:spTgt spid="50"/>
                                        </p:tgtEl>
                                        <p:attrNameLst>
                                          <p:attrName>ppt_x</p:attrName>
                                          <p:attrName>ppt_y</p:attrName>
                                        </p:attrNameLst>
                                      </p:cBhvr>
                                      <p:rCtr x="12591" y="4722"/>
                                    </p:animMotion>
                                  </p:childTnLst>
                                </p:cTn>
                              </p:par>
                              <p:par>
                                <p:cTn id="313" presetID="42" presetClass="path" presetSubtype="0" accel="50000" decel="50000" fill="hold" grpId="2" nodeType="withEffect">
                                  <p:stCondLst>
                                    <p:cond delay="0"/>
                                  </p:stCondLst>
                                  <p:childTnLst>
                                    <p:animMotion origin="layout" path="M 0.24427 0.05694 L 0.55143 -0.03773 " pathEditMode="relative" rAng="0" ptsTypes="AA">
                                      <p:cBhvr>
                                        <p:cTn id="314" dur="2000" fill="hold"/>
                                        <p:tgtEl>
                                          <p:spTgt spid="54"/>
                                        </p:tgtEl>
                                        <p:attrNameLst>
                                          <p:attrName>ppt_x</p:attrName>
                                          <p:attrName>ppt_y</p:attrName>
                                        </p:attrNameLst>
                                      </p:cBhvr>
                                      <p:rCtr x="15352" y="-4745"/>
                                    </p:animMotion>
                                  </p:childTnLst>
                                </p:cTn>
                              </p:par>
                              <p:par>
                                <p:cTn id="315" presetID="63" presetClass="path" presetSubtype="0" accel="50000" decel="50000" fill="hold" grpId="1" nodeType="withEffect">
                                  <p:stCondLst>
                                    <p:cond delay="0"/>
                                  </p:stCondLst>
                                  <p:childTnLst>
                                    <p:animMotion origin="layout" path="M 3.95833E-6 -3.33333E-6 L 0.24427 0.04213 " pathEditMode="relative" rAng="0" ptsTypes="AA">
                                      <p:cBhvr>
                                        <p:cTn id="316" dur="2000" fill="hold"/>
                                        <p:tgtEl>
                                          <p:spTgt spid="74"/>
                                        </p:tgtEl>
                                        <p:attrNameLst>
                                          <p:attrName>ppt_x</p:attrName>
                                          <p:attrName>ppt_y</p:attrName>
                                        </p:attrNameLst>
                                      </p:cBhvr>
                                      <p:rCtr x="12214" y="2106"/>
                                    </p:animMotion>
                                  </p:childTnLst>
                                </p:cTn>
                              </p:par>
                              <p:par>
                                <p:cTn id="317" presetID="63" presetClass="path" presetSubtype="0" accel="50000" decel="50000" fill="hold" grpId="1" nodeType="withEffect">
                                  <p:stCondLst>
                                    <p:cond delay="0"/>
                                  </p:stCondLst>
                                  <p:childTnLst>
                                    <p:animMotion origin="layout" path="M -2.08333E-6 7.40741E-7 L 0.25196 -0.05255 " pathEditMode="relative" rAng="0" ptsTypes="AA">
                                      <p:cBhvr>
                                        <p:cTn id="318" dur="2000" fill="hold"/>
                                        <p:tgtEl>
                                          <p:spTgt spid="77"/>
                                        </p:tgtEl>
                                        <p:attrNameLst>
                                          <p:attrName>ppt_x</p:attrName>
                                          <p:attrName>ppt_y</p:attrName>
                                        </p:attrNameLst>
                                      </p:cBhvr>
                                      <p:rCtr x="12591" y="-2639"/>
                                    </p:animMotion>
                                  </p:childTnLst>
                                </p:cTn>
                              </p:par>
                              <p:par>
                                <p:cTn id="319" presetID="63" presetClass="path" presetSubtype="0" accel="50000" decel="50000" fill="hold" grpId="1" nodeType="withEffect">
                                  <p:stCondLst>
                                    <p:cond delay="0"/>
                                  </p:stCondLst>
                                  <p:childTnLst>
                                    <p:animMotion origin="layout" path="M 3.95833E-6 -3.7037E-6 L 0.24427 0.0588 " pathEditMode="relative" rAng="0" ptsTypes="AA">
                                      <p:cBhvr>
                                        <p:cTn id="320" dur="2000" fill="hold"/>
                                        <p:tgtEl>
                                          <p:spTgt spid="78"/>
                                        </p:tgtEl>
                                        <p:attrNameLst>
                                          <p:attrName>ppt_x</p:attrName>
                                          <p:attrName>ppt_y</p:attrName>
                                        </p:attrNameLst>
                                      </p:cBhvr>
                                      <p:rCtr x="12214" y="2940"/>
                                    </p:animMotion>
                                  </p:childTnLst>
                                </p:cTn>
                              </p:par>
                              <p:par>
                                <p:cTn id="321" presetID="63" presetClass="path" presetSubtype="0" accel="50000" decel="50000" fill="hold" grpId="1" nodeType="withEffect">
                                  <p:stCondLst>
                                    <p:cond delay="0"/>
                                  </p:stCondLst>
                                  <p:childTnLst>
                                    <p:animMotion origin="layout" path="M -2.08333E-6 1.85185E-6 L 0.25196 -0.03565 " pathEditMode="relative" rAng="0" ptsTypes="AA">
                                      <p:cBhvr>
                                        <p:cTn id="322" dur="2000" fill="hold"/>
                                        <p:tgtEl>
                                          <p:spTgt spid="81"/>
                                        </p:tgtEl>
                                        <p:attrNameLst>
                                          <p:attrName>ppt_x</p:attrName>
                                          <p:attrName>ppt_y</p:attrName>
                                        </p:attrNameLst>
                                      </p:cBhvr>
                                      <p:rCtr x="12591" y="-1782"/>
                                    </p:animMotion>
                                  </p:childTnLst>
                                </p:cTn>
                              </p:par>
                              <p:par>
                                <p:cTn id="323" presetID="63" presetClass="path" presetSubtype="0" accel="50000" decel="50000" fill="hold" grpId="1" nodeType="withEffect">
                                  <p:stCondLst>
                                    <p:cond delay="0"/>
                                  </p:stCondLst>
                                  <p:childTnLst>
                                    <p:animMotion origin="layout" path="M -0.00781 4.07407E-6 L 0.18906 0.05254 " pathEditMode="relative" rAng="0" ptsTypes="AA">
                                      <p:cBhvr>
                                        <p:cTn id="324" dur="2000" fill="hold"/>
                                        <p:tgtEl>
                                          <p:spTgt spid="84"/>
                                        </p:tgtEl>
                                        <p:attrNameLst>
                                          <p:attrName>ppt_x</p:attrName>
                                          <p:attrName>ppt_y</p:attrName>
                                        </p:attrNameLst>
                                      </p:cBhvr>
                                      <p:rCtr x="9844" y="2616"/>
                                    </p:animMotion>
                                  </p:childTnLst>
                                </p:cTn>
                              </p:par>
                              <p:par>
                                <p:cTn id="325" presetID="63" presetClass="path" presetSubtype="0" accel="50000" decel="50000" fill="hold" grpId="1" nodeType="withEffect">
                                  <p:stCondLst>
                                    <p:cond delay="0"/>
                                  </p:stCondLst>
                                  <p:childTnLst>
                                    <p:animMotion origin="layout" path="M -2.08333E-6 -3.7037E-7 L 0.25196 -0.0419 " pathEditMode="relative" rAng="0" ptsTypes="AA">
                                      <p:cBhvr>
                                        <p:cTn id="326" dur="2000" fill="hold"/>
                                        <p:tgtEl>
                                          <p:spTgt spid="85"/>
                                        </p:tgtEl>
                                        <p:attrNameLst>
                                          <p:attrName>ppt_x</p:attrName>
                                          <p:attrName>ppt_y</p:attrName>
                                        </p:attrNameLst>
                                      </p:cBhvr>
                                      <p:rCtr x="12591" y="-2106"/>
                                    </p:animMotion>
                                  </p:childTnLst>
                                </p:cTn>
                              </p:par>
                              <p:par>
                                <p:cTn id="327" presetID="63" presetClass="path" presetSubtype="0" accel="50000" decel="50000" fill="hold" grpId="1" nodeType="withEffect">
                                  <p:stCondLst>
                                    <p:cond delay="0"/>
                                  </p:stCondLst>
                                  <p:childTnLst>
                                    <p:animMotion origin="layout" path="M 3.95833E-6 1.85185E-6 L 0.24427 0.05694 " pathEditMode="relative" rAng="0" ptsTypes="AA">
                                      <p:cBhvr>
                                        <p:cTn id="328" dur="2000" fill="hold"/>
                                        <p:tgtEl>
                                          <p:spTgt spid="86"/>
                                        </p:tgtEl>
                                        <p:attrNameLst>
                                          <p:attrName>ppt_x</p:attrName>
                                          <p:attrName>ppt_y</p:attrName>
                                        </p:attrNameLst>
                                      </p:cBhvr>
                                      <p:rCtr x="12214" y="2847"/>
                                    </p:animMotion>
                                  </p:childTnLst>
                                </p:cTn>
                              </p:par>
                              <p:par>
                                <p:cTn id="329" presetID="63" presetClass="path" presetSubtype="0" accel="50000" decel="50000" fill="hold" grpId="1" nodeType="withEffect">
                                  <p:stCondLst>
                                    <p:cond delay="0"/>
                                  </p:stCondLst>
                                  <p:childTnLst>
                                    <p:animMotion origin="layout" path="M 3.95833E-6 -4.07407E-6 L 0.30716 -0.03773 " pathEditMode="relative" rAng="0" ptsTypes="AA">
                                      <p:cBhvr>
                                        <p:cTn id="330" dur="2000" fill="hold"/>
                                        <p:tgtEl>
                                          <p:spTgt spid="87"/>
                                        </p:tgtEl>
                                        <p:attrNameLst>
                                          <p:attrName>ppt_x</p:attrName>
                                          <p:attrName>ppt_y</p:attrName>
                                        </p:attrNameLst>
                                      </p:cBhvr>
                                      <p:rCtr x="15352" y="-1898"/>
                                    </p:animMotion>
                                  </p:childTnLst>
                                </p:cTn>
                              </p:par>
                            </p:childTnLst>
                          </p:cTn>
                        </p:par>
                      </p:childTnLst>
                    </p:cTn>
                  </p:par>
                  <p:par>
                    <p:cTn id="331" fill="hold">
                      <p:stCondLst>
                        <p:cond delay="indefinite"/>
                      </p:stCondLst>
                      <p:childTnLst>
                        <p:par>
                          <p:cTn id="332" fill="hold">
                            <p:stCondLst>
                              <p:cond delay="0"/>
                            </p:stCondLst>
                            <p:childTnLst>
                              <p:par>
                                <p:cTn id="333" presetID="2" presetClass="exit" presetSubtype="4" fill="hold" grpId="3" nodeType="clickEffect">
                                  <p:stCondLst>
                                    <p:cond delay="0"/>
                                  </p:stCondLst>
                                  <p:childTnLst>
                                    <p:anim calcmode="lin" valueType="num">
                                      <p:cBhvr additive="base">
                                        <p:cTn id="334" dur="500"/>
                                        <p:tgtEl>
                                          <p:spTgt spid="46"/>
                                        </p:tgtEl>
                                        <p:attrNameLst>
                                          <p:attrName>ppt_x</p:attrName>
                                        </p:attrNameLst>
                                      </p:cBhvr>
                                      <p:tavLst>
                                        <p:tav tm="0">
                                          <p:val>
                                            <p:strVal val="ppt_x"/>
                                          </p:val>
                                        </p:tav>
                                        <p:tav tm="100000">
                                          <p:val>
                                            <p:strVal val="ppt_x"/>
                                          </p:val>
                                        </p:tav>
                                      </p:tavLst>
                                    </p:anim>
                                    <p:anim calcmode="lin" valueType="num">
                                      <p:cBhvr additive="base">
                                        <p:cTn id="335" dur="500"/>
                                        <p:tgtEl>
                                          <p:spTgt spid="46"/>
                                        </p:tgtEl>
                                        <p:attrNameLst>
                                          <p:attrName>ppt_y</p:attrName>
                                        </p:attrNameLst>
                                      </p:cBhvr>
                                      <p:tavLst>
                                        <p:tav tm="0">
                                          <p:val>
                                            <p:strVal val="ppt_y"/>
                                          </p:val>
                                        </p:tav>
                                        <p:tav tm="100000">
                                          <p:val>
                                            <p:strVal val="1+ppt_h/2"/>
                                          </p:val>
                                        </p:tav>
                                      </p:tavLst>
                                    </p:anim>
                                    <p:set>
                                      <p:cBhvr>
                                        <p:cTn id="336" dur="1" fill="hold">
                                          <p:stCondLst>
                                            <p:cond delay="499"/>
                                          </p:stCondLst>
                                        </p:cTn>
                                        <p:tgtEl>
                                          <p:spTgt spid="46"/>
                                        </p:tgtEl>
                                        <p:attrNameLst>
                                          <p:attrName>style.visibility</p:attrName>
                                        </p:attrNameLst>
                                      </p:cBhvr>
                                      <p:to>
                                        <p:strVal val="hidden"/>
                                      </p:to>
                                    </p:set>
                                  </p:childTnLst>
                                </p:cTn>
                              </p:par>
                              <p:par>
                                <p:cTn id="337" presetID="2" presetClass="exit" presetSubtype="4" fill="hold" grpId="3" nodeType="withEffect">
                                  <p:stCondLst>
                                    <p:cond delay="0"/>
                                  </p:stCondLst>
                                  <p:childTnLst>
                                    <p:anim calcmode="lin" valueType="num">
                                      <p:cBhvr additive="base">
                                        <p:cTn id="338" dur="500"/>
                                        <p:tgtEl>
                                          <p:spTgt spid="50"/>
                                        </p:tgtEl>
                                        <p:attrNameLst>
                                          <p:attrName>ppt_x</p:attrName>
                                        </p:attrNameLst>
                                      </p:cBhvr>
                                      <p:tavLst>
                                        <p:tav tm="0">
                                          <p:val>
                                            <p:strVal val="ppt_x"/>
                                          </p:val>
                                        </p:tav>
                                        <p:tav tm="100000">
                                          <p:val>
                                            <p:strVal val="ppt_x"/>
                                          </p:val>
                                        </p:tav>
                                      </p:tavLst>
                                    </p:anim>
                                    <p:anim calcmode="lin" valueType="num">
                                      <p:cBhvr additive="base">
                                        <p:cTn id="339" dur="500"/>
                                        <p:tgtEl>
                                          <p:spTgt spid="50"/>
                                        </p:tgtEl>
                                        <p:attrNameLst>
                                          <p:attrName>ppt_y</p:attrName>
                                        </p:attrNameLst>
                                      </p:cBhvr>
                                      <p:tavLst>
                                        <p:tav tm="0">
                                          <p:val>
                                            <p:strVal val="ppt_y"/>
                                          </p:val>
                                        </p:tav>
                                        <p:tav tm="100000">
                                          <p:val>
                                            <p:strVal val="1+ppt_h/2"/>
                                          </p:val>
                                        </p:tav>
                                      </p:tavLst>
                                    </p:anim>
                                    <p:set>
                                      <p:cBhvr>
                                        <p:cTn id="340" dur="1" fill="hold">
                                          <p:stCondLst>
                                            <p:cond delay="499"/>
                                          </p:stCondLst>
                                        </p:cTn>
                                        <p:tgtEl>
                                          <p:spTgt spid="50"/>
                                        </p:tgtEl>
                                        <p:attrNameLst>
                                          <p:attrName>style.visibility</p:attrName>
                                        </p:attrNameLst>
                                      </p:cBhvr>
                                      <p:to>
                                        <p:strVal val="hidden"/>
                                      </p:to>
                                    </p:set>
                                  </p:childTnLst>
                                </p:cTn>
                              </p:par>
                              <p:par>
                                <p:cTn id="341" presetID="2" presetClass="exit" presetSubtype="4" fill="hold" grpId="3" nodeType="withEffect">
                                  <p:stCondLst>
                                    <p:cond delay="0"/>
                                  </p:stCondLst>
                                  <p:childTnLst>
                                    <p:anim calcmode="lin" valueType="num">
                                      <p:cBhvr additive="base">
                                        <p:cTn id="342" dur="500"/>
                                        <p:tgtEl>
                                          <p:spTgt spid="54"/>
                                        </p:tgtEl>
                                        <p:attrNameLst>
                                          <p:attrName>ppt_x</p:attrName>
                                        </p:attrNameLst>
                                      </p:cBhvr>
                                      <p:tavLst>
                                        <p:tav tm="0">
                                          <p:val>
                                            <p:strVal val="ppt_x"/>
                                          </p:val>
                                        </p:tav>
                                        <p:tav tm="100000">
                                          <p:val>
                                            <p:strVal val="ppt_x"/>
                                          </p:val>
                                        </p:tav>
                                      </p:tavLst>
                                    </p:anim>
                                    <p:anim calcmode="lin" valueType="num">
                                      <p:cBhvr additive="base">
                                        <p:cTn id="343" dur="500"/>
                                        <p:tgtEl>
                                          <p:spTgt spid="54"/>
                                        </p:tgtEl>
                                        <p:attrNameLst>
                                          <p:attrName>ppt_y</p:attrName>
                                        </p:attrNameLst>
                                      </p:cBhvr>
                                      <p:tavLst>
                                        <p:tav tm="0">
                                          <p:val>
                                            <p:strVal val="ppt_y"/>
                                          </p:val>
                                        </p:tav>
                                        <p:tav tm="100000">
                                          <p:val>
                                            <p:strVal val="1+ppt_h/2"/>
                                          </p:val>
                                        </p:tav>
                                      </p:tavLst>
                                    </p:anim>
                                    <p:set>
                                      <p:cBhvr>
                                        <p:cTn id="344" dur="1" fill="hold">
                                          <p:stCondLst>
                                            <p:cond delay="499"/>
                                          </p:stCondLst>
                                        </p:cTn>
                                        <p:tgtEl>
                                          <p:spTgt spid="54"/>
                                        </p:tgtEl>
                                        <p:attrNameLst>
                                          <p:attrName>style.visibility</p:attrName>
                                        </p:attrNameLst>
                                      </p:cBhvr>
                                      <p:to>
                                        <p:strVal val="hidden"/>
                                      </p:to>
                                    </p:set>
                                  </p:childTnLst>
                                </p:cTn>
                              </p:par>
                              <p:par>
                                <p:cTn id="345" presetID="2" presetClass="exit" presetSubtype="4" fill="hold" grpId="2" nodeType="withEffect">
                                  <p:stCondLst>
                                    <p:cond delay="0"/>
                                  </p:stCondLst>
                                  <p:childTnLst>
                                    <p:anim calcmode="lin" valueType="num">
                                      <p:cBhvr additive="base">
                                        <p:cTn id="346" dur="500"/>
                                        <p:tgtEl>
                                          <p:spTgt spid="74"/>
                                        </p:tgtEl>
                                        <p:attrNameLst>
                                          <p:attrName>ppt_x</p:attrName>
                                        </p:attrNameLst>
                                      </p:cBhvr>
                                      <p:tavLst>
                                        <p:tav tm="0">
                                          <p:val>
                                            <p:strVal val="ppt_x"/>
                                          </p:val>
                                        </p:tav>
                                        <p:tav tm="100000">
                                          <p:val>
                                            <p:strVal val="ppt_x"/>
                                          </p:val>
                                        </p:tav>
                                      </p:tavLst>
                                    </p:anim>
                                    <p:anim calcmode="lin" valueType="num">
                                      <p:cBhvr additive="base">
                                        <p:cTn id="347" dur="500"/>
                                        <p:tgtEl>
                                          <p:spTgt spid="74"/>
                                        </p:tgtEl>
                                        <p:attrNameLst>
                                          <p:attrName>ppt_y</p:attrName>
                                        </p:attrNameLst>
                                      </p:cBhvr>
                                      <p:tavLst>
                                        <p:tav tm="0">
                                          <p:val>
                                            <p:strVal val="ppt_y"/>
                                          </p:val>
                                        </p:tav>
                                        <p:tav tm="100000">
                                          <p:val>
                                            <p:strVal val="1+ppt_h/2"/>
                                          </p:val>
                                        </p:tav>
                                      </p:tavLst>
                                    </p:anim>
                                    <p:set>
                                      <p:cBhvr>
                                        <p:cTn id="348" dur="1" fill="hold">
                                          <p:stCondLst>
                                            <p:cond delay="499"/>
                                          </p:stCondLst>
                                        </p:cTn>
                                        <p:tgtEl>
                                          <p:spTgt spid="74"/>
                                        </p:tgtEl>
                                        <p:attrNameLst>
                                          <p:attrName>style.visibility</p:attrName>
                                        </p:attrNameLst>
                                      </p:cBhvr>
                                      <p:to>
                                        <p:strVal val="hidden"/>
                                      </p:to>
                                    </p:set>
                                  </p:childTnLst>
                                </p:cTn>
                              </p:par>
                              <p:par>
                                <p:cTn id="349" presetID="2" presetClass="exit" presetSubtype="4" fill="hold" grpId="2" nodeType="withEffect">
                                  <p:stCondLst>
                                    <p:cond delay="0"/>
                                  </p:stCondLst>
                                  <p:childTnLst>
                                    <p:anim calcmode="lin" valueType="num">
                                      <p:cBhvr additive="base">
                                        <p:cTn id="350" dur="500"/>
                                        <p:tgtEl>
                                          <p:spTgt spid="77"/>
                                        </p:tgtEl>
                                        <p:attrNameLst>
                                          <p:attrName>ppt_x</p:attrName>
                                        </p:attrNameLst>
                                      </p:cBhvr>
                                      <p:tavLst>
                                        <p:tav tm="0">
                                          <p:val>
                                            <p:strVal val="ppt_x"/>
                                          </p:val>
                                        </p:tav>
                                        <p:tav tm="100000">
                                          <p:val>
                                            <p:strVal val="ppt_x"/>
                                          </p:val>
                                        </p:tav>
                                      </p:tavLst>
                                    </p:anim>
                                    <p:anim calcmode="lin" valueType="num">
                                      <p:cBhvr additive="base">
                                        <p:cTn id="351" dur="500"/>
                                        <p:tgtEl>
                                          <p:spTgt spid="77"/>
                                        </p:tgtEl>
                                        <p:attrNameLst>
                                          <p:attrName>ppt_y</p:attrName>
                                        </p:attrNameLst>
                                      </p:cBhvr>
                                      <p:tavLst>
                                        <p:tav tm="0">
                                          <p:val>
                                            <p:strVal val="ppt_y"/>
                                          </p:val>
                                        </p:tav>
                                        <p:tav tm="100000">
                                          <p:val>
                                            <p:strVal val="1+ppt_h/2"/>
                                          </p:val>
                                        </p:tav>
                                      </p:tavLst>
                                    </p:anim>
                                    <p:set>
                                      <p:cBhvr>
                                        <p:cTn id="352" dur="1" fill="hold">
                                          <p:stCondLst>
                                            <p:cond delay="499"/>
                                          </p:stCondLst>
                                        </p:cTn>
                                        <p:tgtEl>
                                          <p:spTgt spid="77"/>
                                        </p:tgtEl>
                                        <p:attrNameLst>
                                          <p:attrName>style.visibility</p:attrName>
                                        </p:attrNameLst>
                                      </p:cBhvr>
                                      <p:to>
                                        <p:strVal val="hidden"/>
                                      </p:to>
                                    </p:set>
                                  </p:childTnLst>
                                </p:cTn>
                              </p:par>
                              <p:par>
                                <p:cTn id="353" presetID="2" presetClass="exit" presetSubtype="4" fill="hold" grpId="2" nodeType="withEffect">
                                  <p:stCondLst>
                                    <p:cond delay="0"/>
                                  </p:stCondLst>
                                  <p:childTnLst>
                                    <p:anim calcmode="lin" valueType="num">
                                      <p:cBhvr additive="base">
                                        <p:cTn id="354" dur="500"/>
                                        <p:tgtEl>
                                          <p:spTgt spid="84"/>
                                        </p:tgtEl>
                                        <p:attrNameLst>
                                          <p:attrName>ppt_x</p:attrName>
                                        </p:attrNameLst>
                                      </p:cBhvr>
                                      <p:tavLst>
                                        <p:tav tm="0">
                                          <p:val>
                                            <p:strVal val="ppt_x"/>
                                          </p:val>
                                        </p:tav>
                                        <p:tav tm="100000">
                                          <p:val>
                                            <p:strVal val="ppt_x"/>
                                          </p:val>
                                        </p:tav>
                                      </p:tavLst>
                                    </p:anim>
                                    <p:anim calcmode="lin" valueType="num">
                                      <p:cBhvr additive="base">
                                        <p:cTn id="355" dur="500"/>
                                        <p:tgtEl>
                                          <p:spTgt spid="84"/>
                                        </p:tgtEl>
                                        <p:attrNameLst>
                                          <p:attrName>ppt_y</p:attrName>
                                        </p:attrNameLst>
                                      </p:cBhvr>
                                      <p:tavLst>
                                        <p:tav tm="0">
                                          <p:val>
                                            <p:strVal val="ppt_y"/>
                                          </p:val>
                                        </p:tav>
                                        <p:tav tm="100000">
                                          <p:val>
                                            <p:strVal val="1+ppt_h/2"/>
                                          </p:val>
                                        </p:tav>
                                      </p:tavLst>
                                    </p:anim>
                                    <p:set>
                                      <p:cBhvr>
                                        <p:cTn id="356" dur="1" fill="hold">
                                          <p:stCondLst>
                                            <p:cond delay="499"/>
                                          </p:stCondLst>
                                        </p:cTn>
                                        <p:tgtEl>
                                          <p:spTgt spid="84"/>
                                        </p:tgtEl>
                                        <p:attrNameLst>
                                          <p:attrName>style.visibility</p:attrName>
                                        </p:attrNameLst>
                                      </p:cBhvr>
                                      <p:to>
                                        <p:strVal val="hidden"/>
                                      </p:to>
                                    </p:set>
                                  </p:childTnLst>
                                </p:cTn>
                              </p:par>
                              <p:par>
                                <p:cTn id="357" presetID="2" presetClass="exit" presetSubtype="4" fill="hold" grpId="2" nodeType="withEffect">
                                  <p:stCondLst>
                                    <p:cond delay="0"/>
                                  </p:stCondLst>
                                  <p:childTnLst>
                                    <p:anim calcmode="lin" valueType="num">
                                      <p:cBhvr additive="base">
                                        <p:cTn id="358" dur="500"/>
                                        <p:tgtEl>
                                          <p:spTgt spid="86"/>
                                        </p:tgtEl>
                                        <p:attrNameLst>
                                          <p:attrName>ppt_x</p:attrName>
                                        </p:attrNameLst>
                                      </p:cBhvr>
                                      <p:tavLst>
                                        <p:tav tm="0">
                                          <p:val>
                                            <p:strVal val="ppt_x"/>
                                          </p:val>
                                        </p:tav>
                                        <p:tav tm="100000">
                                          <p:val>
                                            <p:strVal val="ppt_x"/>
                                          </p:val>
                                        </p:tav>
                                      </p:tavLst>
                                    </p:anim>
                                    <p:anim calcmode="lin" valueType="num">
                                      <p:cBhvr additive="base">
                                        <p:cTn id="359" dur="500"/>
                                        <p:tgtEl>
                                          <p:spTgt spid="86"/>
                                        </p:tgtEl>
                                        <p:attrNameLst>
                                          <p:attrName>ppt_y</p:attrName>
                                        </p:attrNameLst>
                                      </p:cBhvr>
                                      <p:tavLst>
                                        <p:tav tm="0">
                                          <p:val>
                                            <p:strVal val="ppt_y"/>
                                          </p:val>
                                        </p:tav>
                                        <p:tav tm="100000">
                                          <p:val>
                                            <p:strVal val="1+ppt_h/2"/>
                                          </p:val>
                                        </p:tav>
                                      </p:tavLst>
                                    </p:anim>
                                    <p:set>
                                      <p:cBhvr>
                                        <p:cTn id="360" dur="1" fill="hold">
                                          <p:stCondLst>
                                            <p:cond delay="499"/>
                                          </p:stCondLst>
                                        </p:cTn>
                                        <p:tgtEl>
                                          <p:spTgt spid="86"/>
                                        </p:tgtEl>
                                        <p:attrNameLst>
                                          <p:attrName>style.visibility</p:attrName>
                                        </p:attrNameLst>
                                      </p:cBhvr>
                                      <p:to>
                                        <p:strVal val="hidden"/>
                                      </p:to>
                                    </p:set>
                                  </p:childTnLst>
                                </p:cTn>
                              </p:par>
                              <p:par>
                                <p:cTn id="361" presetID="2" presetClass="exit" presetSubtype="4" fill="hold" grpId="1" nodeType="withEffect">
                                  <p:stCondLst>
                                    <p:cond delay="0"/>
                                  </p:stCondLst>
                                  <p:childTnLst>
                                    <p:anim calcmode="lin" valueType="num">
                                      <p:cBhvr additive="base">
                                        <p:cTn id="362" dur="500"/>
                                        <p:tgtEl>
                                          <p:spTgt spid="173"/>
                                        </p:tgtEl>
                                        <p:attrNameLst>
                                          <p:attrName>ppt_x</p:attrName>
                                        </p:attrNameLst>
                                      </p:cBhvr>
                                      <p:tavLst>
                                        <p:tav tm="0">
                                          <p:val>
                                            <p:strVal val="ppt_x"/>
                                          </p:val>
                                        </p:tav>
                                        <p:tav tm="100000">
                                          <p:val>
                                            <p:strVal val="ppt_x"/>
                                          </p:val>
                                        </p:tav>
                                      </p:tavLst>
                                    </p:anim>
                                    <p:anim calcmode="lin" valueType="num">
                                      <p:cBhvr additive="base">
                                        <p:cTn id="363" dur="500"/>
                                        <p:tgtEl>
                                          <p:spTgt spid="173"/>
                                        </p:tgtEl>
                                        <p:attrNameLst>
                                          <p:attrName>ppt_y</p:attrName>
                                        </p:attrNameLst>
                                      </p:cBhvr>
                                      <p:tavLst>
                                        <p:tav tm="0">
                                          <p:val>
                                            <p:strVal val="ppt_y"/>
                                          </p:val>
                                        </p:tav>
                                        <p:tav tm="100000">
                                          <p:val>
                                            <p:strVal val="1+ppt_h/2"/>
                                          </p:val>
                                        </p:tav>
                                      </p:tavLst>
                                    </p:anim>
                                    <p:set>
                                      <p:cBhvr>
                                        <p:cTn id="364" dur="1" fill="hold">
                                          <p:stCondLst>
                                            <p:cond delay="499"/>
                                          </p:stCondLst>
                                        </p:cTn>
                                        <p:tgtEl>
                                          <p:spTgt spid="173"/>
                                        </p:tgtEl>
                                        <p:attrNameLst>
                                          <p:attrName>style.visibility</p:attrName>
                                        </p:attrNameLst>
                                      </p:cBhvr>
                                      <p:to>
                                        <p:strVal val="hidden"/>
                                      </p:to>
                                    </p:set>
                                  </p:childTnLst>
                                </p:cTn>
                              </p:par>
                              <p:par>
                                <p:cTn id="365" presetID="2" presetClass="exit" presetSubtype="4" fill="hold" grpId="1" nodeType="withEffect">
                                  <p:stCondLst>
                                    <p:cond delay="0"/>
                                  </p:stCondLst>
                                  <p:childTnLst>
                                    <p:anim calcmode="lin" valueType="num">
                                      <p:cBhvr additive="base">
                                        <p:cTn id="366" dur="500"/>
                                        <p:tgtEl>
                                          <p:spTgt spid="174"/>
                                        </p:tgtEl>
                                        <p:attrNameLst>
                                          <p:attrName>ppt_x</p:attrName>
                                        </p:attrNameLst>
                                      </p:cBhvr>
                                      <p:tavLst>
                                        <p:tav tm="0">
                                          <p:val>
                                            <p:strVal val="ppt_x"/>
                                          </p:val>
                                        </p:tav>
                                        <p:tav tm="100000">
                                          <p:val>
                                            <p:strVal val="ppt_x"/>
                                          </p:val>
                                        </p:tav>
                                      </p:tavLst>
                                    </p:anim>
                                    <p:anim calcmode="lin" valueType="num">
                                      <p:cBhvr additive="base">
                                        <p:cTn id="367" dur="500"/>
                                        <p:tgtEl>
                                          <p:spTgt spid="174"/>
                                        </p:tgtEl>
                                        <p:attrNameLst>
                                          <p:attrName>ppt_y</p:attrName>
                                        </p:attrNameLst>
                                      </p:cBhvr>
                                      <p:tavLst>
                                        <p:tav tm="0">
                                          <p:val>
                                            <p:strVal val="ppt_y"/>
                                          </p:val>
                                        </p:tav>
                                        <p:tav tm="100000">
                                          <p:val>
                                            <p:strVal val="1+ppt_h/2"/>
                                          </p:val>
                                        </p:tav>
                                      </p:tavLst>
                                    </p:anim>
                                    <p:set>
                                      <p:cBhvr>
                                        <p:cTn id="368" dur="1" fill="hold">
                                          <p:stCondLst>
                                            <p:cond delay="499"/>
                                          </p:stCondLst>
                                        </p:cTn>
                                        <p:tgtEl>
                                          <p:spTgt spid="174"/>
                                        </p:tgtEl>
                                        <p:attrNameLst>
                                          <p:attrName>style.visibility</p:attrName>
                                        </p:attrNameLst>
                                      </p:cBhvr>
                                      <p:to>
                                        <p:strVal val="hidden"/>
                                      </p:to>
                                    </p:set>
                                  </p:childTnLst>
                                </p:cTn>
                              </p:par>
                              <p:par>
                                <p:cTn id="369" presetID="2" presetClass="exit" presetSubtype="4" fill="hold" grpId="1" nodeType="withEffect">
                                  <p:stCondLst>
                                    <p:cond delay="0"/>
                                  </p:stCondLst>
                                  <p:childTnLst>
                                    <p:anim calcmode="lin" valueType="num">
                                      <p:cBhvr additive="base">
                                        <p:cTn id="370" dur="500"/>
                                        <p:tgtEl>
                                          <p:spTgt spid="177"/>
                                        </p:tgtEl>
                                        <p:attrNameLst>
                                          <p:attrName>ppt_x</p:attrName>
                                        </p:attrNameLst>
                                      </p:cBhvr>
                                      <p:tavLst>
                                        <p:tav tm="0">
                                          <p:val>
                                            <p:strVal val="ppt_x"/>
                                          </p:val>
                                        </p:tav>
                                        <p:tav tm="100000">
                                          <p:val>
                                            <p:strVal val="ppt_x"/>
                                          </p:val>
                                        </p:tav>
                                      </p:tavLst>
                                    </p:anim>
                                    <p:anim calcmode="lin" valueType="num">
                                      <p:cBhvr additive="base">
                                        <p:cTn id="371" dur="500"/>
                                        <p:tgtEl>
                                          <p:spTgt spid="177"/>
                                        </p:tgtEl>
                                        <p:attrNameLst>
                                          <p:attrName>ppt_y</p:attrName>
                                        </p:attrNameLst>
                                      </p:cBhvr>
                                      <p:tavLst>
                                        <p:tav tm="0">
                                          <p:val>
                                            <p:strVal val="ppt_y"/>
                                          </p:val>
                                        </p:tav>
                                        <p:tav tm="100000">
                                          <p:val>
                                            <p:strVal val="1+ppt_h/2"/>
                                          </p:val>
                                        </p:tav>
                                      </p:tavLst>
                                    </p:anim>
                                    <p:set>
                                      <p:cBhvr>
                                        <p:cTn id="372" dur="1" fill="hold">
                                          <p:stCondLst>
                                            <p:cond delay="499"/>
                                          </p:stCondLst>
                                        </p:cTn>
                                        <p:tgtEl>
                                          <p:spTgt spid="177"/>
                                        </p:tgtEl>
                                        <p:attrNameLst>
                                          <p:attrName>style.visibility</p:attrName>
                                        </p:attrNameLst>
                                      </p:cBhvr>
                                      <p:to>
                                        <p:strVal val="hidden"/>
                                      </p:to>
                                    </p:set>
                                  </p:childTnLst>
                                </p:cTn>
                              </p:par>
                              <p:par>
                                <p:cTn id="373" presetID="2" presetClass="exit" presetSubtype="4" fill="hold" grpId="1" nodeType="withEffect">
                                  <p:stCondLst>
                                    <p:cond delay="0"/>
                                  </p:stCondLst>
                                  <p:childTnLst>
                                    <p:anim calcmode="lin" valueType="num">
                                      <p:cBhvr additive="base">
                                        <p:cTn id="374" dur="500"/>
                                        <p:tgtEl>
                                          <p:spTgt spid="178"/>
                                        </p:tgtEl>
                                        <p:attrNameLst>
                                          <p:attrName>ppt_x</p:attrName>
                                        </p:attrNameLst>
                                      </p:cBhvr>
                                      <p:tavLst>
                                        <p:tav tm="0">
                                          <p:val>
                                            <p:strVal val="ppt_x"/>
                                          </p:val>
                                        </p:tav>
                                        <p:tav tm="100000">
                                          <p:val>
                                            <p:strVal val="ppt_x"/>
                                          </p:val>
                                        </p:tav>
                                      </p:tavLst>
                                    </p:anim>
                                    <p:anim calcmode="lin" valueType="num">
                                      <p:cBhvr additive="base">
                                        <p:cTn id="375" dur="500"/>
                                        <p:tgtEl>
                                          <p:spTgt spid="178"/>
                                        </p:tgtEl>
                                        <p:attrNameLst>
                                          <p:attrName>ppt_y</p:attrName>
                                        </p:attrNameLst>
                                      </p:cBhvr>
                                      <p:tavLst>
                                        <p:tav tm="0">
                                          <p:val>
                                            <p:strVal val="ppt_y"/>
                                          </p:val>
                                        </p:tav>
                                        <p:tav tm="100000">
                                          <p:val>
                                            <p:strVal val="1+ppt_h/2"/>
                                          </p:val>
                                        </p:tav>
                                      </p:tavLst>
                                    </p:anim>
                                    <p:set>
                                      <p:cBhvr>
                                        <p:cTn id="376" dur="1" fill="hold">
                                          <p:stCondLst>
                                            <p:cond delay="499"/>
                                          </p:stCondLst>
                                        </p:cTn>
                                        <p:tgtEl>
                                          <p:spTgt spid="178"/>
                                        </p:tgtEl>
                                        <p:attrNameLst>
                                          <p:attrName>style.visibility</p:attrName>
                                        </p:attrNameLst>
                                      </p:cBhvr>
                                      <p:to>
                                        <p:strVal val="hidden"/>
                                      </p:to>
                                    </p:set>
                                  </p:childTnLst>
                                </p:cTn>
                              </p:par>
                              <p:par>
                                <p:cTn id="377" presetID="2" presetClass="exit" presetSubtype="4" fill="hold" grpId="1" nodeType="withEffect">
                                  <p:stCondLst>
                                    <p:cond delay="0"/>
                                  </p:stCondLst>
                                  <p:childTnLst>
                                    <p:anim calcmode="lin" valueType="num">
                                      <p:cBhvr additive="base">
                                        <p:cTn id="378" dur="500"/>
                                        <p:tgtEl>
                                          <p:spTgt spid="180"/>
                                        </p:tgtEl>
                                        <p:attrNameLst>
                                          <p:attrName>ppt_x</p:attrName>
                                        </p:attrNameLst>
                                      </p:cBhvr>
                                      <p:tavLst>
                                        <p:tav tm="0">
                                          <p:val>
                                            <p:strVal val="ppt_x"/>
                                          </p:val>
                                        </p:tav>
                                        <p:tav tm="100000">
                                          <p:val>
                                            <p:strVal val="ppt_x"/>
                                          </p:val>
                                        </p:tav>
                                      </p:tavLst>
                                    </p:anim>
                                    <p:anim calcmode="lin" valueType="num">
                                      <p:cBhvr additive="base">
                                        <p:cTn id="379" dur="500"/>
                                        <p:tgtEl>
                                          <p:spTgt spid="180"/>
                                        </p:tgtEl>
                                        <p:attrNameLst>
                                          <p:attrName>ppt_y</p:attrName>
                                        </p:attrNameLst>
                                      </p:cBhvr>
                                      <p:tavLst>
                                        <p:tav tm="0">
                                          <p:val>
                                            <p:strVal val="ppt_y"/>
                                          </p:val>
                                        </p:tav>
                                        <p:tav tm="100000">
                                          <p:val>
                                            <p:strVal val="1+ppt_h/2"/>
                                          </p:val>
                                        </p:tav>
                                      </p:tavLst>
                                    </p:anim>
                                    <p:set>
                                      <p:cBhvr>
                                        <p:cTn id="380" dur="1" fill="hold">
                                          <p:stCondLst>
                                            <p:cond delay="499"/>
                                          </p:stCondLst>
                                        </p:cTn>
                                        <p:tgtEl>
                                          <p:spTgt spid="180"/>
                                        </p:tgtEl>
                                        <p:attrNameLst>
                                          <p:attrName>style.visibility</p:attrName>
                                        </p:attrNameLst>
                                      </p:cBhvr>
                                      <p:to>
                                        <p:strVal val="hidden"/>
                                      </p:to>
                                    </p:set>
                                  </p:childTnLst>
                                </p:cTn>
                              </p:par>
                              <p:par>
                                <p:cTn id="381" presetID="2" presetClass="exit" presetSubtype="4" fill="hold" grpId="1" nodeType="withEffect">
                                  <p:stCondLst>
                                    <p:cond delay="0"/>
                                  </p:stCondLst>
                                  <p:childTnLst>
                                    <p:anim calcmode="lin" valueType="num">
                                      <p:cBhvr additive="base">
                                        <p:cTn id="382" dur="500"/>
                                        <p:tgtEl>
                                          <p:spTgt spid="181"/>
                                        </p:tgtEl>
                                        <p:attrNameLst>
                                          <p:attrName>ppt_x</p:attrName>
                                        </p:attrNameLst>
                                      </p:cBhvr>
                                      <p:tavLst>
                                        <p:tav tm="0">
                                          <p:val>
                                            <p:strVal val="ppt_x"/>
                                          </p:val>
                                        </p:tav>
                                        <p:tav tm="100000">
                                          <p:val>
                                            <p:strVal val="ppt_x"/>
                                          </p:val>
                                        </p:tav>
                                      </p:tavLst>
                                    </p:anim>
                                    <p:anim calcmode="lin" valueType="num">
                                      <p:cBhvr additive="base">
                                        <p:cTn id="383" dur="500"/>
                                        <p:tgtEl>
                                          <p:spTgt spid="181"/>
                                        </p:tgtEl>
                                        <p:attrNameLst>
                                          <p:attrName>ppt_y</p:attrName>
                                        </p:attrNameLst>
                                      </p:cBhvr>
                                      <p:tavLst>
                                        <p:tav tm="0">
                                          <p:val>
                                            <p:strVal val="ppt_y"/>
                                          </p:val>
                                        </p:tav>
                                        <p:tav tm="100000">
                                          <p:val>
                                            <p:strVal val="1+ppt_h/2"/>
                                          </p:val>
                                        </p:tav>
                                      </p:tavLst>
                                    </p:anim>
                                    <p:set>
                                      <p:cBhvr>
                                        <p:cTn id="384" dur="1" fill="hold">
                                          <p:stCondLst>
                                            <p:cond delay="499"/>
                                          </p:stCondLst>
                                        </p:cTn>
                                        <p:tgtEl>
                                          <p:spTgt spid="181"/>
                                        </p:tgtEl>
                                        <p:attrNameLst>
                                          <p:attrName>style.visibility</p:attrName>
                                        </p:attrNameLst>
                                      </p:cBhvr>
                                      <p:to>
                                        <p:strVal val="hidden"/>
                                      </p:to>
                                    </p:set>
                                  </p:childTnLst>
                                </p:cTn>
                              </p:par>
                              <p:par>
                                <p:cTn id="385" presetID="2" presetClass="exit" presetSubtype="4" fill="hold" grpId="1" nodeType="withEffect">
                                  <p:stCondLst>
                                    <p:cond delay="0"/>
                                  </p:stCondLst>
                                  <p:childTnLst>
                                    <p:anim calcmode="lin" valueType="num">
                                      <p:cBhvr additive="base">
                                        <p:cTn id="386" dur="500"/>
                                        <p:tgtEl>
                                          <p:spTgt spid="186"/>
                                        </p:tgtEl>
                                        <p:attrNameLst>
                                          <p:attrName>ppt_x</p:attrName>
                                        </p:attrNameLst>
                                      </p:cBhvr>
                                      <p:tavLst>
                                        <p:tav tm="0">
                                          <p:val>
                                            <p:strVal val="ppt_x"/>
                                          </p:val>
                                        </p:tav>
                                        <p:tav tm="100000">
                                          <p:val>
                                            <p:strVal val="ppt_x"/>
                                          </p:val>
                                        </p:tav>
                                      </p:tavLst>
                                    </p:anim>
                                    <p:anim calcmode="lin" valueType="num">
                                      <p:cBhvr additive="base">
                                        <p:cTn id="387" dur="500"/>
                                        <p:tgtEl>
                                          <p:spTgt spid="186"/>
                                        </p:tgtEl>
                                        <p:attrNameLst>
                                          <p:attrName>ppt_y</p:attrName>
                                        </p:attrNameLst>
                                      </p:cBhvr>
                                      <p:tavLst>
                                        <p:tav tm="0">
                                          <p:val>
                                            <p:strVal val="ppt_y"/>
                                          </p:val>
                                        </p:tav>
                                        <p:tav tm="100000">
                                          <p:val>
                                            <p:strVal val="1+ppt_h/2"/>
                                          </p:val>
                                        </p:tav>
                                      </p:tavLst>
                                    </p:anim>
                                    <p:set>
                                      <p:cBhvr>
                                        <p:cTn id="388" dur="1" fill="hold">
                                          <p:stCondLst>
                                            <p:cond delay="499"/>
                                          </p:stCondLst>
                                        </p:cTn>
                                        <p:tgtEl>
                                          <p:spTgt spid="186"/>
                                        </p:tgtEl>
                                        <p:attrNameLst>
                                          <p:attrName>style.visibility</p:attrName>
                                        </p:attrNameLst>
                                      </p:cBhvr>
                                      <p:to>
                                        <p:strVal val="hidden"/>
                                      </p:to>
                                    </p:set>
                                  </p:childTnLst>
                                </p:cTn>
                              </p:par>
                              <p:par>
                                <p:cTn id="389" presetID="2" presetClass="exit" presetSubtype="4" fill="hold" grpId="1" nodeType="withEffect">
                                  <p:stCondLst>
                                    <p:cond delay="0"/>
                                  </p:stCondLst>
                                  <p:childTnLst>
                                    <p:anim calcmode="lin" valueType="num">
                                      <p:cBhvr additive="base">
                                        <p:cTn id="390" dur="500"/>
                                        <p:tgtEl>
                                          <p:spTgt spid="187"/>
                                        </p:tgtEl>
                                        <p:attrNameLst>
                                          <p:attrName>ppt_x</p:attrName>
                                        </p:attrNameLst>
                                      </p:cBhvr>
                                      <p:tavLst>
                                        <p:tav tm="0">
                                          <p:val>
                                            <p:strVal val="ppt_x"/>
                                          </p:val>
                                        </p:tav>
                                        <p:tav tm="100000">
                                          <p:val>
                                            <p:strVal val="ppt_x"/>
                                          </p:val>
                                        </p:tav>
                                      </p:tavLst>
                                    </p:anim>
                                    <p:anim calcmode="lin" valueType="num">
                                      <p:cBhvr additive="base">
                                        <p:cTn id="391" dur="500"/>
                                        <p:tgtEl>
                                          <p:spTgt spid="187"/>
                                        </p:tgtEl>
                                        <p:attrNameLst>
                                          <p:attrName>ppt_y</p:attrName>
                                        </p:attrNameLst>
                                      </p:cBhvr>
                                      <p:tavLst>
                                        <p:tav tm="0">
                                          <p:val>
                                            <p:strVal val="ppt_y"/>
                                          </p:val>
                                        </p:tav>
                                        <p:tav tm="100000">
                                          <p:val>
                                            <p:strVal val="1+ppt_h/2"/>
                                          </p:val>
                                        </p:tav>
                                      </p:tavLst>
                                    </p:anim>
                                    <p:set>
                                      <p:cBhvr>
                                        <p:cTn id="392" dur="1" fill="hold">
                                          <p:stCondLst>
                                            <p:cond delay="499"/>
                                          </p:stCondLst>
                                        </p:cTn>
                                        <p:tgtEl>
                                          <p:spTgt spid="187"/>
                                        </p:tgtEl>
                                        <p:attrNameLst>
                                          <p:attrName>style.visibility</p:attrName>
                                        </p:attrNameLst>
                                      </p:cBhvr>
                                      <p:to>
                                        <p:strVal val="hidden"/>
                                      </p:to>
                                    </p:set>
                                  </p:childTnLst>
                                </p:cTn>
                              </p:par>
                            </p:childTnLst>
                          </p:cTn>
                        </p:par>
                        <p:par>
                          <p:cTn id="393" fill="hold">
                            <p:stCondLst>
                              <p:cond delay="500"/>
                            </p:stCondLst>
                            <p:childTnLst>
                              <p:par>
                                <p:cTn id="394" presetID="1" presetClass="entr" presetSubtype="0" fill="hold" grpId="0" nodeType="afterEffect">
                                  <p:stCondLst>
                                    <p:cond delay="0"/>
                                  </p:stCondLst>
                                  <p:childTnLst>
                                    <p:set>
                                      <p:cBhvr>
                                        <p:cTn id="395" dur="1" fill="hold">
                                          <p:stCondLst>
                                            <p:cond delay="0"/>
                                          </p:stCondLst>
                                        </p:cTn>
                                        <p:tgtEl>
                                          <p:spTgt spid="9"/>
                                        </p:tgtEl>
                                        <p:attrNameLst>
                                          <p:attrName>style.visibility</p:attrName>
                                        </p:attrNameLst>
                                      </p:cBhvr>
                                      <p:to>
                                        <p:strVal val="visible"/>
                                      </p:to>
                                    </p:set>
                                  </p:childTnLst>
                                </p:cTn>
                              </p:par>
                            </p:childTnLst>
                          </p:cTn>
                        </p:par>
                      </p:childTnLst>
                    </p:cTn>
                  </p:par>
                  <p:par>
                    <p:cTn id="396" fill="hold">
                      <p:stCondLst>
                        <p:cond delay="indefinite"/>
                      </p:stCondLst>
                      <p:childTnLst>
                        <p:par>
                          <p:cTn id="397" fill="hold">
                            <p:stCondLst>
                              <p:cond delay="0"/>
                            </p:stCondLst>
                            <p:childTnLst>
                              <p:par>
                                <p:cTn id="398" presetID="42" presetClass="path" presetSubtype="0" accel="50000" decel="50000" fill="hold" grpId="3" nodeType="clickEffect">
                                  <p:stCondLst>
                                    <p:cond delay="0"/>
                                  </p:stCondLst>
                                  <p:childTnLst>
                                    <p:animMotion origin="layout" path="M 0.49622 0.15764 L 0.78437 0.3088 " pathEditMode="relative" rAng="0" ptsTypes="AA">
                                      <p:cBhvr>
                                        <p:cTn id="399" dur="2000" fill="hold"/>
                                        <p:tgtEl>
                                          <p:spTgt spid="8"/>
                                        </p:tgtEl>
                                        <p:attrNameLst>
                                          <p:attrName>ppt_x</p:attrName>
                                          <p:attrName>ppt_y</p:attrName>
                                        </p:attrNameLst>
                                      </p:cBhvr>
                                      <p:rCtr x="14401" y="7546"/>
                                    </p:animMotion>
                                  </p:childTnLst>
                                </p:cTn>
                              </p:par>
                              <p:par>
                                <p:cTn id="400" presetID="42" presetClass="path" presetSubtype="0" accel="50000" decel="50000" fill="hold" grpId="2" nodeType="withEffect">
                                  <p:stCondLst>
                                    <p:cond delay="0"/>
                                  </p:stCondLst>
                                  <p:childTnLst>
                                    <p:animMotion origin="layout" path="M 0.24427 0.0588 L 0.49622 -0.02523 " pathEditMode="relative" rAng="0" ptsTypes="AA">
                                      <p:cBhvr>
                                        <p:cTn id="401" dur="2000" fill="hold"/>
                                        <p:tgtEl>
                                          <p:spTgt spid="78"/>
                                        </p:tgtEl>
                                        <p:attrNameLst>
                                          <p:attrName>ppt_x</p:attrName>
                                          <p:attrName>ppt_y</p:attrName>
                                        </p:attrNameLst>
                                      </p:cBhvr>
                                      <p:rCtr x="12591" y="-4213"/>
                                    </p:animMotion>
                                  </p:childTnLst>
                                </p:cTn>
                              </p:par>
                              <p:par>
                                <p:cTn id="402" presetID="42" presetClass="path" presetSubtype="0" accel="50000" decel="50000" fill="hold" grpId="2" nodeType="withEffect">
                                  <p:stCondLst>
                                    <p:cond delay="0"/>
                                  </p:stCondLst>
                                  <p:childTnLst>
                                    <p:animMotion origin="layout" path="M 0.25196 -0.03565 L 0.50404 -0.11968 " pathEditMode="relative" rAng="0" ptsTypes="AA">
                                      <p:cBhvr>
                                        <p:cTn id="403" dur="2000" fill="hold"/>
                                        <p:tgtEl>
                                          <p:spTgt spid="81"/>
                                        </p:tgtEl>
                                        <p:attrNameLst>
                                          <p:attrName>ppt_x</p:attrName>
                                          <p:attrName>ppt_y</p:attrName>
                                        </p:attrNameLst>
                                      </p:cBhvr>
                                      <p:rCtr x="12604" y="-4213"/>
                                    </p:animMotion>
                                  </p:childTnLst>
                                </p:cTn>
                              </p:par>
                              <p:par>
                                <p:cTn id="404" presetID="42" presetClass="path" presetSubtype="0" accel="50000" decel="50000" fill="hold" grpId="2" nodeType="withEffect">
                                  <p:stCondLst>
                                    <p:cond delay="0"/>
                                  </p:stCondLst>
                                  <p:childTnLst>
                                    <p:animMotion origin="layout" path="M 0.25196 -0.0419 L 0.44102 0.05255 " pathEditMode="relative" rAng="0" ptsTypes="AA">
                                      <p:cBhvr>
                                        <p:cTn id="405" dur="2000" fill="hold"/>
                                        <p:tgtEl>
                                          <p:spTgt spid="85"/>
                                        </p:tgtEl>
                                        <p:attrNameLst>
                                          <p:attrName>ppt_x</p:attrName>
                                          <p:attrName>ppt_y</p:attrName>
                                        </p:attrNameLst>
                                      </p:cBhvr>
                                      <p:rCtr x="9453" y="4722"/>
                                    </p:animMotion>
                                  </p:childTnLst>
                                </p:cTn>
                              </p:par>
                              <p:par>
                                <p:cTn id="406" presetID="42" presetClass="path" presetSubtype="0" accel="50000" decel="50000" fill="hold" grpId="2" nodeType="withEffect">
                                  <p:stCondLst>
                                    <p:cond delay="0"/>
                                  </p:stCondLst>
                                  <p:childTnLst>
                                    <p:animMotion origin="layout" path="M 0.30716 -0.03773 L 0.55143 -0.1324 " pathEditMode="relative" rAng="0" ptsTypes="AA">
                                      <p:cBhvr>
                                        <p:cTn id="407" dur="2000" fill="hold"/>
                                        <p:tgtEl>
                                          <p:spTgt spid="87"/>
                                        </p:tgtEl>
                                        <p:attrNameLst>
                                          <p:attrName>ppt_x</p:attrName>
                                          <p:attrName>ppt_y</p:attrName>
                                        </p:attrNameLst>
                                      </p:cBhvr>
                                      <p:rCtr x="12214" y="-4745"/>
                                    </p:animMotion>
                                  </p:childTnLst>
                                </p:cTn>
                              </p:par>
                              <p:par>
                                <p:cTn id="408" presetID="63" presetClass="path" presetSubtype="0" accel="50000" decel="50000" fill="hold" grpId="1" nodeType="withEffect">
                                  <p:stCondLst>
                                    <p:cond delay="0"/>
                                  </p:stCondLst>
                                  <p:childTnLst>
                                    <p:animMotion origin="layout" path="M 3.95833E-6 -3.7037E-7 L 0.24427 0.04213 " pathEditMode="relative" rAng="0" ptsTypes="AA">
                                      <p:cBhvr>
                                        <p:cTn id="409" dur="2000" fill="hold"/>
                                        <p:tgtEl>
                                          <p:spTgt spid="172"/>
                                        </p:tgtEl>
                                        <p:attrNameLst>
                                          <p:attrName>ppt_x</p:attrName>
                                          <p:attrName>ppt_y</p:attrName>
                                        </p:attrNameLst>
                                      </p:cBhvr>
                                      <p:rCtr x="12214" y="2106"/>
                                    </p:animMotion>
                                  </p:childTnLst>
                                </p:cTn>
                              </p:par>
                              <p:par>
                                <p:cTn id="410" presetID="63" presetClass="path" presetSubtype="0" accel="50000" decel="50000" fill="hold" grpId="1" nodeType="withEffect">
                                  <p:stCondLst>
                                    <p:cond delay="0"/>
                                  </p:stCondLst>
                                  <p:childTnLst>
                                    <p:animMotion origin="layout" path="M -2.08333E-6 -4.81481E-6 L 0.25196 -0.05254 " pathEditMode="relative" rAng="0" ptsTypes="AA">
                                      <p:cBhvr>
                                        <p:cTn id="411" dur="2000" fill="hold"/>
                                        <p:tgtEl>
                                          <p:spTgt spid="175"/>
                                        </p:tgtEl>
                                        <p:attrNameLst>
                                          <p:attrName>ppt_x</p:attrName>
                                          <p:attrName>ppt_y</p:attrName>
                                        </p:attrNameLst>
                                      </p:cBhvr>
                                      <p:rCtr x="12591" y="-2639"/>
                                    </p:animMotion>
                                  </p:childTnLst>
                                </p:cTn>
                              </p:par>
                              <p:par>
                                <p:cTn id="412" presetID="63" presetClass="path" presetSubtype="0" accel="50000" decel="50000" fill="hold" grpId="1" nodeType="withEffect">
                                  <p:stCondLst>
                                    <p:cond delay="0"/>
                                  </p:stCondLst>
                                  <p:childTnLst>
                                    <p:animMotion origin="layout" path="M 3.95833E-6 7.40741E-7 L 0.24427 0.0588 " pathEditMode="relative" rAng="0" ptsTypes="AA">
                                      <p:cBhvr>
                                        <p:cTn id="413" dur="2000" fill="hold"/>
                                        <p:tgtEl>
                                          <p:spTgt spid="176"/>
                                        </p:tgtEl>
                                        <p:attrNameLst>
                                          <p:attrName>ppt_x</p:attrName>
                                          <p:attrName>ppt_y</p:attrName>
                                        </p:attrNameLst>
                                      </p:cBhvr>
                                      <p:rCtr x="12214" y="2940"/>
                                    </p:animMotion>
                                  </p:childTnLst>
                                </p:cTn>
                              </p:par>
                              <p:par>
                                <p:cTn id="414" presetID="63" presetClass="path" presetSubtype="0" accel="50000" decel="50000" fill="hold" grpId="1" nodeType="withEffect">
                                  <p:stCondLst>
                                    <p:cond delay="0"/>
                                  </p:stCondLst>
                                  <p:childTnLst>
                                    <p:animMotion origin="layout" path="M -2.08333E-6 -3.7037E-6 L 0.25196 -0.03564 " pathEditMode="relative" rAng="0" ptsTypes="AA">
                                      <p:cBhvr>
                                        <p:cTn id="415" dur="2000" fill="hold"/>
                                        <p:tgtEl>
                                          <p:spTgt spid="179"/>
                                        </p:tgtEl>
                                        <p:attrNameLst>
                                          <p:attrName>ppt_x</p:attrName>
                                          <p:attrName>ppt_y</p:attrName>
                                        </p:attrNameLst>
                                      </p:cBhvr>
                                      <p:rCtr x="12591" y="-1782"/>
                                    </p:animMotion>
                                  </p:childTnLst>
                                </p:cTn>
                              </p:par>
                              <p:par>
                                <p:cTn id="416" presetID="63" presetClass="path" presetSubtype="0" accel="50000" decel="50000" fill="hold" grpId="1" nodeType="withEffect">
                                  <p:stCondLst>
                                    <p:cond delay="0"/>
                                  </p:stCondLst>
                                  <p:childTnLst>
                                    <p:animMotion origin="layout" path="M 3.95833E-6 -3.33333E-6 L 0.24427 0.05139 " pathEditMode="relative" rAng="0" ptsTypes="AA">
                                      <p:cBhvr>
                                        <p:cTn id="417" dur="2000" fill="hold"/>
                                        <p:tgtEl>
                                          <p:spTgt spid="182"/>
                                        </p:tgtEl>
                                        <p:attrNameLst>
                                          <p:attrName>ppt_x</p:attrName>
                                          <p:attrName>ppt_y</p:attrName>
                                        </p:attrNameLst>
                                      </p:cBhvr>
                                      <p:rCtr x="12214" y="2569"/>
                                    </p:animMotion>
                                  </p:childTnLst>
                                </p:cTn>
                              </p:par>
                              <p:par>
                                <p:cTn id="418" presetID="63" presetClass="path" presetSubtype="0" accel="50000" decel="50000" fill="hold" grpId="1" nodeType="withEffect">
                                  <p:stCondLst>
                                    <p:cond delay="0"/>
                                  </p:stCondLst>
                                  <p:childTnLst>
                                    <p:animMotion origin="layout" path="M -2.08333E-6 -1.85185E-6 L 0.25196 -0.0419 " pathEditMode="relative" rAng="0" ptsTypes="AA">
                                      <p:cBhvr>
                                        <p:cTn id="419" dur="2000" fill="hold"/>
                                        <p:tgtEl>
                                          <p:spTgt spid="183"/>
                                        </p:tgtEl>
                                        <p:attrNameLst>
                                          <p:attrName>ppt_x</p:attrName>
                                          <p:attrName>ppt_y</p:attrName>
                                        </p:attrNameLst>
                                      </p:cBhvr>
                                      <p:rCtr x="12591" y="-2106"/>
                                    </p:animMotion>
                                  </p:childTnLst>
                                </p:cTn>
                              </p:par>
                              <p:par>
                                <p:cTn id="420" presetID="63" presetClass="path" presetSubtype="0" accel="50000" decel="50000" fill="hold" grpId="1" nodeType="withEffect">
                                  <p:stCondLst>
                                    <p:cond delay="0"/>
                                  </p:stCondLst>
                                  <p:childTnLst>
                                    <p:animMotion origin="layout" path="M 3.95833E-6 4.81481E-6 L 0.24427 0.05694 " pathEditMode="relative" rAng="0" ptsTypes="AA">
                                      <p:cBhvr>
                                        <p:cTn id="421" dur="2000" fill="hold"/>
                                        <p:tgtEl>
                                          <p:spTgt spid="184"/>
                                        </p:tgtEl>
                                        <p:attrNameLst>
                                          <p:attrName>ppt_x</p:attrName>
                                          <p:attrName>ppt_y</p:attrName>
                                        </p:attrNameLst>
                                      </p:cBhvr>
                                      <p:rCtr x="12214" y="2847"/>
                                    </p:animMotion>
                                  </p:childTnLst>
                                </p:cTn>
                              </p:par>
                              <p:par>
                                <p:cTn id="422" presetID="63" presetClass="path" presetSubtype="0" accel="50000" decel="50000" fill="hold" grpId="1" nodeType="withEffect">
                                  <p:stCondLst>
                                    <p:cond delay="0"/>
                                  </p:stCondLst>
                                  <p:childTnLst>
                                    <p:animMotion origin="layout" path="M -2.08333E-6 -4.07407E-6 L 0.25196 -0.03773 " pathEditMode="relative" rAng="0" ptsTypes="AA">
                                      <p:cBhvr>
                                        <p:cTn id="423" dur="2000" fill="hold"/>
                                        <p:tgtEl>
                                          <p:spTgt spid="185"/>
                                        </p:tgtEl>
                                        <p:attrNameLst>
                                          <p:attrName>ppt_x</p:attrName>
                                          <p:attrName>ppt_y</p:attrName>
                                        </p:attrNameLst>
                                      </p:cBhvr>
                                      <p:rCtr x="12591" y="-1898"/>
                                    </p:animMotion>
                                  </p:childTnLst>
                                </p:cTn>
                              </p:par>
                              <p:par>
                                <p:cTn id="424" presetID="2" presetClass="entr" presetSubtype="8" fill="hold" grpId="0" nodeType="withEffect">
                                  <p:stCondLst>
                                    <p:cond delay="0"/>
                                  </p:stCondLst>
                                  <p:childTnLst>
                                    <p:set>
                                      <p:cBhvr>
                                        <p:cTn id="425" dur="1" fill="hold">
                                          <p:stCondLst>
                                            <p:cond delay="0"/>
                                          </p:stCondLst>
                                        </p:cTn>
                                        <p:tgtEl>
                                          <p:spTgt spid="188"/>
                                        </p:tgtEl>
                                        <p:attrNameLst>
                                          <p:attrName>style.visibility</p:attrName>
                                        </p:attrNameLst>
                                      </p:cBhvr>
                                      <p:to>
                                        <p:strVal val="visible"/>
                                      </p:to>
                                    </p:set>
                                    <p:anim calcmode="lin" valueType="num">
                                      <p:cBhvr additive="base">
                                        <p:cTn id="426" dur="2000" fill="hold"/>
                                        <p:tgtEl>
                                          <p:spTgt spid="188"/>
                                        </p:tgtEl>
                                        <p:attrNameLst>
                                          <p:attrName>ppt_x</p:attrName>
                                        </p:attrNameLst>
                                      </p:cBhvr>
                                      <p:tavLst>
                                        <p:tav tm="0">
                                          <p:val>
                                            <p:strVal val="0-#ppt_w/2"/>
                                          </p:val>
                                        </p:tav>
                                        <p:tav tm="100000">
                                          <p:val>
                                            <p:strVal val="#ppt_x"/>
                                          </p:val>
                                        </p:tav>
                                      </p:tavLst>
                                    </p:anim>
                                    <p:anim calcmode="lin" valueType="num">
                                      <p:cBhvr additive="base">
                                        <p:cTn id="427" dur="2000" fill="hold"/>
                                        <p:tgtEl>
                                          <p:spTgt spid="188"/>
                                        </p:tgtEl>
                                        <p:attrNameLst>
                                          <p:attrName>ppt_y</p:attrName>
                                        </p:attrNameLst>
                                      </p:cBhvr>
                                      <p:tavLst>
                                        <p:tav tm="0">
                                          <p:val>
                                            <p:strVal val="#ppt_y"/>
                                          </p:val>
                                        </p:tav>
                                        <p:tav tm="100000">
                                          <p:val>
                                            <p:strVal val="#ppt_y"/>
                                          </p:val>
                                        </p:tav>
                                      </p:tavLst>
                                    </p:anim>
                                  </p:childTnLst>
                                </p:cTn>
                              </p:par>
                              <p:par>
                                <p:cTn id="428" presetID="2" presetClass="entr" presetSubtype="8" fill="hold" grpId="0" nodeType="withEffect">
                                  <p:stCondLst>
                                    <p:cond delay="0"/>
                                  </p:stCondLst>
                                  <p:childTnLst>
                                    <p:set>
                                      <p:cBhvr>
                                        <p:cTn id="429" dur="1" fill="hold">
                                          <p:stCondLst>
                                            <p:cond delay="0"/>
                                          </p:stCondLst>
                                        </p:cTn>
                                        <p:tgtEl>
                                          <p:spTgt spid="189"/>
                                        </p:tgtEl>
                                        <p:attrNameLst>
                                          <p:attrName>style.visibility</p:attrName>
                                        </p:attrNameLst>
                                      </p:cBhvr>
                                      <p:to>
                                        <p:strVal val="visible"/>
                                      </p:to>
                                    </p:set>
                                    <p:anim calcmode="lin" valueType="num">
                                      <p:cBhvr additive="base">
                                        <p:cTn id="430" dur="2000" fill="hold"/>
                                        <p:tgtEl>
                                          <p:spTgt spid="189"/>
                                        </p:tgtEl>
                                        <p:attrNameLst>
                                          <p:attrName>ppt_x</p:attrName>
                                        </p:attrNameLst>
                                      </p:cBhvr>
                                      <p:tavLst>
                                        <p:tav tm="0">
                                          <p:val>
                                            <p:strVal val="0-#ppt_w/2"/>
                                          </p:val>
                                        </p:tav>
                                        <p:tav tm="100000">
                                          <p:val>
                                            <p:strVal val="#ppt_x"/>
                                          </p:val>
                                        </p:tav>
                                      </p:tavLst>
                                    </p:anim>
                                    <p:anim calcmode="lin" valueType="num">
                                      <p:cBhvr additive="base">
                                        <p:cTn id="431" dur="2000" fill="hold"/>
                                        <p:tgtEl>
                                          <p:spTgt spid="189"/>
                                        </p:tgtEl>
                                        <p:attrNameLst>
                                          <p:attrName>ppt_y</p:attrName>
                                        </p:attrNameLst>
                                      </p:cBhvr>
                                      <p:tavLst>
                                        <p:tav tm="0">
                                          <p:val>
                                            <p:strVal val="#ppt_y"/>
                                          </p:val>
                                        </p:tav>
                                        <p:tav tm="100000">
                                          <p:val>
                                            <p:strVal val="#ppt_y"/>
                                          </p:val>
                                        </p:tav>
                                      </p:tavLst>
                                    </p:anim>
                                  </p:childTnLst>
                                </p:cTn>
                              </p:par>
                              <p:par>
                                <p:cTn id="432" presetID="2" presetClass="entr" presetSubtype="8" fill="hold" grpId="0" nodeType="withEffect">
                                  <p:stCondLst>
                                    <p:cond delay="0"/>
                                  </p:stCondLst>
                                  <p:childTnLst>
                                    <p:set>
                                      <p:cBhvr>
                                        <p:cTn id="433" dur="1" fill="hold">
                                          <p:stCondLst>
                                            <p:cond delay="0"/>
                                          </p:stCondLst>
                                        </p:cTn>
                                        <p:tgtEl>
                                          <p:spTgt spid="190"/>
                                        </p:tgtEl>
                                        <p:attrNameLst>
                                          <p:attrName>style.visibility</p:attrName>
                                        </p:attrNameLst>
                                      </p:cBhvr>
                                      <p:to>
                                        <p:strVal val="visible"/>
                                      </p:to>
                                    </p:set>
                                    <p:anim calcmode="lin" valueType="num">
                                      <p:cBhvr additive="base">
                                        <p:cTn id="434" dur="2000" fill="hold"/>
                                        <p:tgtEl>
                                          <p:spTgt spid="190"/>
                                        </p:tgtEl>
                                        <p:attrNameLst>
                                          <p:attrName>ppt_x</p:attrName>
                                        </p:attrNameLst>
                                      </p:cBhvr>
                                      <p:tavLst>
                                        <p:tav tm="0">
                                          <p:val>
                                            <p:strVal val="0-#ppt_w/2"/>
                                          </p:val>
                                        </p:tav>
                                        <p:tav tm="100000">
                                          <p:val>
                                            <p:strVal val="#ppt_x"/>
                                          </p:val>
                                        </p:tav>
                                      </p:tavLst>
                                    </p:anim>
                                    <p:anim calcmode="lin" valueType="num">
                                      <p:cBhvr additive="base">
                                        <p:cTn id="435" dur="2000" fill="hold"/>
                                        <p:tgtEl>
                                          <p:spTgt spid="190"/>
                                        </p:tgtEl>
                                        <p:attrNameLst>
                                          <p:attrName>ppt_y</p:attrName>
                                        </p:attrNameLst>
                                      </p:cBhvr>
                                      <p:tavLst>
                                        <p:tav tm="0">
                                          <p:val>
                                            <p:strVal val="#ppt_y"/>
                                          </p:val>
                                        </p:tav>
                                        <p:tav tm="100000">
                                          <p:val>
                                            <p:strVal val="#ppt_y"/>
                                          </p:val>
                                        </p:tav>
                                      </p:tavLst>
                                    </p:anim>
                                  </p:childTnLst>
                                </p:cTn>
                              </p:par>
                              <p:par>
                                <p:cTn id="436" presetID="2" presetClass="entr" presetSubtype="8" fill="hold" grpId="0" nodeType="withEffect">
                                  <p:stCondLst>
                                    <p:cond delay="0"/>
                                  </p:stCondLst>
                                  <p:childTnLst>
                                    <p:set>
                                      <p:cBhvr>
                                        <p:cTn id="437" dur="1" fill="hold">
                                          <p:stCondLst>
                                            <p:cond delay="0"/>
                                          </p:stCondLst>
                                        </p:cTn>
                                        <p:tgtEl>
                                          <p:spTgt spid="191"/>
                                        </p:tgtEl>
                                        <p:attrNameLst>
                                          <p:attrName>style.visibility</p:attrName>
                                        </p:attrNameLst>
                                      </p:cBhvr>
                                      <p:to>
                                        <p:strVal val="visible"/>
                                      </p:to>
                                    </p:set>
                                    <p:anim calcmode="lin" valueType="num">
                                      <p:cBhvr additive="base">
                                        <p:cTn id="438" dur="2000" fill="hold"/>
                                        <p:tgtEl>
                                          <p:spTgt spid="191"/>
                                        </p:tgtEl>
                                        <p:attrNameLst>
                                          <p:attrName>ppt_x</p:attrName>
                                        </p:attrNameLst>
                                      </p:cBhvr>
                                      <p:tavLst>
                                        <p:tav tm="0">
                                          <p:val>
                                            <p:strVal val="0-#ppt_w/2"/>
                                          </p:val>
                                        </p:tav>
                                        <p:tav tm="100000">
                                          <p:val>
                                            <p:strVal val="#ppt_x"/>
                                          </p:val>
                                        </p:tav>
                                      </p:tavLst>
                                    </p:anim>
                                    <p:anim calcmode="lin" valueType="num">
                                      <p:cBhvr additive="base">
                                        <p:cTn id="439" dur="2000" fill="hold"/>
                                        <p:tgtEl>
                                          <p:spTgt spid="191"/>
                                        </p:tgtEl>
                                        <p:attrNameLst>
                                          <p:attrName>ppt_y</p:attrName>
                                        </p:attrNameLst>
                                      </p:cBhvr>
                                      <p:tavLst>
                                        <p:tav tm="0">
                                          <p:val>
                                            <p:strVal val="#ppt_y"/>
                                          </p:val>
                                        </p:tav>
                                        <p:tav tm="100000">
                                          <p:val>
                                            <p:strVal val="#ppt_y"/>
                                          </p:val>
                                        </p:tav>
                                      </p:tavLst>
                                    </p:anim>
                                  </p:childTnLst>
                                </p:cTn>
                              </p:par>
                              <p:par>
                                <p:cTn id="440" presetID="2" presetClass="entr" presetSubtype="8" fill="hold" grpId="0" nodeType="withEffect">
                                  <p:stCondLst>
                                    <p:cond delay="0"/>
                                  </p:stCondLst>
                                  <p:childTnLst>
                                    <p:set>
                                      <p:cBhvr>
                                        <p:cTn id="441" dur="1" fill="hold">
                                          <p:stCondLst>
                                            <p:cond delay="0"/>
                                          </p:stCondLst>
                                        </p:cTn>
                                        <p:tgtEl>
                                          <p:spTgt spid="192"/>
                                        </p:tgtEl>
                                        <p:attrNameLst>
                                          <p:attrName>style.visibility</p:attrName>
                                        </p:attrNameLst>
                                      </p:cBhvr>
                                      <p:to>
                                        <p:strVal val="visible"/>
                                      </p:to>
                                    </p:set>
                                    <p:anim calcmode="lin" valueType="num">
                                      <p:cBhvr additive="base">
                                        <p:cTn id="442" dur="2000" fill="hold"/>
                                        <p:tgtEl>
                                          <p:spTgt spid="192"/>
                                        </p:tgtEl>
                                        <p:attrNameLst>
                                          <p:attrName>ppt_x</p:attrName>
                                        </p:attrNameLst>
                                      </p:cBhvr>
                                      <p:tavLst>
                                        <p:tav tm="0">
                                          <p:val>
                                            <p:strVal val="0-#ppt_w/2"/>
                                          </p:val>
                                        </p:tav>
                                        <p:tav tm="100000">
                                          <p:val>
                                            <p:strVal val="#ppt_x"/>
                                          </p:val>
                                        </p:tav>
                                      </p:tavLst>
                                    </p:anim>
                                    <p:anim calcmode="lin" valueType="num">
                                      <p:cBhvr additive="base">
                                        <p:cTn id="443" dur="2000" fill="hold"/>
                                        <p:tgtEl>
                                          <p:spTgt spid="192"/>
                                        </p:tgtEl>
                                        <p:attrNameLst>
                                          <p:attrName>ppt_y</p:attrName>
                                        </p:attrNameLst>
                                      </p:cBhvr>
                                      <p:tavLst>
                                        <p:tav tm="0">
                                          <p:val>
                                            <p:strVal val="#ppt_y"/>
                                          </p:val>
                                        </p:tav>
                                        <p:tav tm="100000">
                                          <p:val>
                                            <p:strVal val="#ppt_y"/>
                                          </p:val>
                                        </p:tav>
                                      </p:tavLst>
                                    </p:anim>
                                  </p:childTnLst>
                                </p:cTn>
                              </p:par>
                              <p:par>
                                <p:cTn id="444" presetID="2" presetClass="entr" presetSubtype="8" fill="hold" grpId="0" nodeType="withEffect">
                                  <p:stCondLst>
                                    <p:cond delay="0"/>
                                  </p:stCondLst>
                                  <p:childTnLst>
                                    <p:set>
                                      <p:cBhvr>
                                        <p:cTn id="445" dur="1" fill="hold">
                                          <p:stCondLst>
                                            <p:cond delay="0"/>
                                          </p:stCondLst>
                                        </p:cTn>
                                        <p:tgtEl>
                                          <p:spTgt spid="193"/>
                                        </p:tgtEl>
                                        <p:attrNameLst>
                                          <p:attrName>style.visibility</p:attrName>
                                        </p:attrNameLst>
                                      </p:cBhvr>
                                      <p:to>
                                        <p:strVal val="visible"/>
                                      </p:to>
                                    </p:set>
                                    <p:anim calcmode="lin" valueType="num">
                                      <p:cBhvr additive="base">
                                        <p:cTn id="446" dur="2000" fill="hold"/>
                                        <p:tgtEl>
                                          <p:spTgt spid="193"/>
                                        </p:tgtEl>
                                        <p:attrNameLst>
                                          <p:attrName>ppt_x</p:attrName>
                                        </p:attrNameLst>
                                      </p:cBhvr>
                                      <p:tavLst>
                                        <p:tav tm="0">
                                          <p:val>
                                            <p:strVal val="0-#ppt_w/2"/>
                                          </p:val>
                                        </p:tav>
                                        <p:tav tm="100000">
                                          <p:val>
                                            <p:strVal val="#ppt_x"/>
                                          </p:val>
                                        </p:tav>
                                      </p:tavLst>
                                    </p:anim>
                                    <p:anim calcmode="lin" valueType="num">
                                      <p:cBhvr additive="base">
                                        <p:cTn id="447" dur="2000" fill="hold"/>
                                        <p:tgtEl>
                                          <p:spTgt spid="193"/>
                                        </p:tgtEl>
                                        <p:attrNameLst>
                                          <p:attrName>ppt_y</p:attrName>
                                        </p:attrNameLst>
                                      </p:cBhvr>
                                      <p:tavLst>
                                        <p:tav tm="0">
                                          <p:val>
                                            <p:strVal val="#ppt_y"/>
                                          </p:val>
                                        </p:tav>
                                        <p:tav tm="100000">
                                          <p:val>
                                            <p:strVal val="#ppt_y"/>
                                          </p:val>
                                        </p:tav>
                                      </p:tavLst>
                                    </p:anim>
                                  </p:childTnLst>
                                </p:cTn>
                              </p:par>
                              <p:par>
                                <p:cTn id="448" presetID="2" presetClass="entr" presetSubtype="8" fill="hold" grpId="0" nodeType="withEffect">
                                  <p:stCondLst>
                                    <p:cond delay="0"/>
                                  </p:stCondLst>
                                  <p:childTnLst>
                                    <p:set>
                                      <p:cBhvr>
                                        <p:cTn id="449" dur="1" fill="hold">
                                          <p:stCondLst>
                                            <p:cond delay="0"/>
                                          </p:stCondLst>
                                        </p:cTn>
                                        <p:tgtEl>
                                          <p:spTgt spid="194"/>
                                        </p:tgtEl>
                                        <p:attrNameLst>
                                          <p:attrName>style.visibility</p:attrName>
                                        </p:attrNameLst>
                                      </p:cBhvr>
                                      <p:to>
                                        <p:strVal val="visible"/>
                                      </p:to>
                                    </p:set>
                                    <p:anim calcmode="lin" valueType="num">
                                      <p:cBhvr additive="base">
                                        <p:cTn id="450" dur="2000" fill="hold"/>
                                        <p:tgtEl>
                                          <p:spTgt spid="194"/>
                                        </p:tgtEl>
                                        <p:attrNameLst>
                                          <p:attrName>ppt_x</p:attrName>
                                        </p:attrNameLst>
                                      </p:cBhvr>
                                      <p:tavLst>
                                        <p:tav tm="0">
                                          <p:val>
                                            <p:strVal val="0-#ppt_w/2"/>
                                          </p:val>
                                        </p:tav>
                                        <p:tav tm="100000">
                                          <p:val>
                                            <p:strVal val="#ppt_x"/>
                                          </p:val>
                                        </p:tav>
                                      </p:tavLst>
                                    </p:anim>
                                    <p:anim calcmode="lin" valueType="num">
                                      <p:cBhvr additive="base">
                                        <p:cTn id="451" dur="2000" fill="hold"/>
                                        <p:tgtEl>
                                          <p:spTgt spid="194"/>
                                        </p:tgtEl>
                                        <p:attrNameLst>
                                          <p:attrName>ppt_y</p:attrName>
                                        </p:attrNameLst>
                                      </p:cBhvr>
                                      <p:tavLst>
                                        <p:tav tm="0">
                                          <p:val>
                                            <p:strVal val="#ppt_y"/>
                                          </p:val>
                                        </p:tav>
                                        <p:tav tm="100000">
                                          <p:val>
                                            <p:strVal val="#ppt_y"/>
                                          </p:val>
                                        </p:tav>
                                      </p:tavLst>
                                    </p:anim>
                                  </p:childTnLst>
                                </p:cTn>
                              </p:par>
                              <p:par>
                                <p:cTn id="452" presetID="2" presetClass="entr" presetSubtype="8" fill="hold" grpId="0" nodeType="withEffect">
                                  <p:stCondLst>
                                    <p:cond delay="0"/>
                                  </p:stCondLst>
                                  <p:childTnLst>
                                    <p:set>
                                      <p:cBhvr>
                                        <p:cTn id="453" dur="1" fill="hold">
                                          <p:stCondLst>
                                            <p:cond delay="0"/>
                                          </p:stCondLst>
                                        </p:cTn>
                                        <p:tgtEl>
                                          <p:spTgt spid="195"/>
                                        </p:tgtEl>
                                        <p:attrNameLst>
                                          <p:attrName>style.visibility</p:attrName>
                                        </p:attrNameLst>
                                      </p:cBhvr>
                                      <p:to>
                                        <p:strVal val="visible"/>
                                      </p:to>
                                    </p:set>
                                    <p:anim calcmode="lin" valueType="num">
                                      <p:cBhvr additive="base">
                                        <p:cTn id="454" dur="2000" fill="hold"/>
                                        <p:tgtEl>
                                          <p:spTgt spid="195"/>
                                        </p:tgtEl>
                                        <p:attrNameLst>
                                          <p:attrName>ppt_x</p:attrName>
                                        </p:attrNameLst>
                                      </p:cBhvr>
                                      <p:tavLst>
                                        <p:tav tm="0">
                                          <p:val>
                                            <p:strVal val="0-#ppt_w/2"/>
                                          </p:val>
                                        </p:tav>
                                        <p:tav tm="100000">
                                          <p:val>
                                            <p:strVal val="#ppt_x"/>
                                          </p:val>
                                        </p:tav>
                                      </p:tavLst>
                                    </p:anim>
                                    <p:anim calcmode="lin" valueType="num">
                                      <p:cBhvr additive="base">
                                        <p:cTn id="455" dur="2000" fill="hold"/>
                                        <p:tgtEl>
                                          <p:spTgt spid="195"/>
                                        </p:tgtEl>
                                        <p:attrNameLst>
                                          <p:attrName>ppt_y</p:attrName>
                                        </p:attrNameLst>
                                      </p:cBhvr>
                                      <p:tavLst>
                                        <p:tav tm="0">
                                          <p:val>
                                            <p:strVal val="#ppt_y"/>
                                          </p:val>
                                        </p:tav>
                                        <p:tav tm="100000">
                                          <p:val>
                                            <p:strVal val="#ppt_y"/>
                                          </p:val>
                                        </p:tav>
                                      </p:tavLst>
                                    </p:anim>
                                  </p:childTnLst>
                                </p:cTn>
                              </p:par>
                              <p:par>
                                <p:cTn id="456" presetID="2" presetClass="entr" presetSubtype="8" fill="hold" grpId="0" nodeType="withEffect">
                                  <p:stCondLst>
                                    <p:cond delay="0"/>
                                  </p:stCondLst>
                                  <p:childTnLst>
                                    <p:set>
                                      <p:cBhvr>
                                        <p:cTn id="457" dur="1" fill="hold">
                                          <p:stCondLst>
                                            <p:cond delay="0"/>
                                          </p:stCondLst>
                                        </p:cTn>
                                        <p:tgtEl>
                                          <p:spTgt spid="196"/>
                                        </p:tgtEl>
                                        <p:attrNameLst>
                                          <p:attrName>style.visibility</p:attrName>
                                        </p:attrNameLst>
                                      </p:cBhvr>
                                      <p:to>
                                        <p:strVal val="visible"/>
                                      </p:to>
                                    </p:set>
                                    <p:anim calcmode="lin" valueType="num">
                                      <p:cBhvr additive="base">
                                        <p:cTn id="458" dur="2000" fill="hold"/>
                                        <p:tgtEl>
                                          <p:spTgt spid="196"/>
                                        </p:tgtEl>
                                        <p:attrNameLst>
                                          <p:attrName>ppt_x</p:attrName>
                                        </p:attrNameLst>
                                      </p:cBhvr>
                                      <p:tavLst>
                                        <p:tav tm="0">
                                          <p:val>
                                            <p:strVal val="0-#ppt_w/2"/>
                                          </p:val>
                                        </p:tav>
                                        <p:tav tm="100000">
                                          <p:val>
                                            <p:strVal val="#ppt_x"/>
                                          </p:val>
                                        </p:tav>
                                      </p:tavLst>
                                    </p:anim>
                                    <p:anim calcmode="lin" valueType="num">
                                      <p:cBhvr additive="base">
                                        <p:cTn id="459" dur="2000" fill="hold"/>
                                        <p:tgtEl>
                                          <p:spTgt spid="196"/>
                                        </p:tgtEl>
                                        <p:attrNameLst>
                                          <p:attrName>ppt_y</p:attrName>
                                        </p:attrNameLst>
                                      </p:cBhvr>
                                      <p:tavLst>
                                        <p:tav tm="0">
                                          <p:val>
                                            <p:strVal val="#ppt_y"/>
                                          </p:val>
                                        </p:tav>
                                        <p:tav tm="100000">
                                          <p:val>
                                            <p:strVal val="#ppt_y"/>
                                          </p:val>
                                        </p:tav>
                                      </p:tavLst>
                                    </p:anim>
                                  </p:childTnLst>
                                </p:cTn>
                              </p:par>
                              <p:par>
                                <p:cTn id="460" presetID="2" presetClass="entr" presetSubtype="8" fill="hold" grpId="0" nodeType="withEffect">
                                  <p:stCondLst>
                                    <p:cond delay="0"/>
                                  </p:stCondLst>
                                  <p:childTnLst>
                                    <p:set>
                                      <p:cBhvr>
                                        <p:cTn id="461" dur="1" fill="hold">
                                          <p:stCondLst>
                                            <p:cond delay="0"/>
                                          </p:stCondLst>
                                        </p:cTn>
                                        <p:tgtEl>
                                          <p:spTgt spid="197"/>
                                        </p:tgtEl>
                                        <p:attrNameLst>
                                          <p:attrName>style.visibility</p:attrName>
                                        </p:attrNameLst>
                                      </p:cBhvr>
                                      <p:to>
                                        <p:strVal val="visible"/>
                                      </p:to>
                                    </p:set>
                                    <p:anim calcmode="lin" valueType="num">
                                      <p:cBhvr additive="base">
                                        <p:cTn id="462" dur="2000" fill="hold"/>
                                        <p:tgtEl>
                                          <p:spTgt spid="197"/>
                                        </p:tgtEl>
                                        <p:attrNameLst>
                                          <p:attrName>ppt_x</p:attrName>
                                        </p:attrNameLst>
                                      </p:cBhvr>
                                      <p:tavLst>
                                        <p:tav tm="0">
                                          <p:val>
                                            <p:strVal val="0-#ppt_w/2"/>
                                          </p:val>
                                        </p:tav>
                                        <p:tav tm="100000">
                                          <p:val>
                                            <p:strVal val="#ppt_x"/>
                                          </p:val>
                                        </p:tav>
                                      </p:tavLst>
                                    </p:anim>
                                    <p:anim calcmode="lin" valueType="num">
                                      <p:cBhvr additive="base">
                                        <p:cTn id="463" dur="2000" fill="hold"/>
                                        <p:tgtEl>
                                          <p:spTgt spid="197"/>
                                        </p:tgtEl>
                                        <p:attrNameLst>
                                          <p:attrName>ppt_y</p:attrName>
                                        </p:attrNameLst>
                                      </p:cBhvr>
                                      <p:tavLst>
                                        <p:tav tm="0">
                                          <p:val>
                                            <p:strVal val="#ppt_y"/>
                                          </p:val>
                                        </p:tav>
                                        <p:tav tm="100000">
                                          <p:val>
                                            <p:strVal val="#ppt_y"/>
                                          </p:val>
                                        </p:tav>
                                      </p:tavLst>
                                    </p:anim>
                                  </p:childTnLst>
                                </p:cTn>
                              </p:par>
                              <p:par>
                                <p:cTn id="464" presetID="2" presetClass="entr" presetSubtype="8" fill="hold" grpId="0" nodeType="withEffect">
                                  <p:stCondLst>
                                    <p:cond delay="0"/>
                                  </p:stCondLst>
                                  <p:childTnLst>
                                    <p:set>
                                      <p:cBhvr>
                                        <p:cTn id="465" dur="1" fill="hold">
                                          <p:stCondLst>
                                            <p:cond delay="0"/>
                                          </p:stCondLst>
                                        </p:cTn>
                                        <p:tgtEl>
                                          <p:spTgt spid="198"/>
                                        </p:tgtEl>
                                        <p:attrNameLst>
                                          <p:attrName>style.visibility</p:attrName>
                                        </p:attrNameLst>
                                      </p:cBhvr>
                                      <p:to>
                                        <p:strVal val="visible"/>
                                      </p:to>
                                    </p:set>
                                    <p:anim calcmode="lin" valueType="num">
                                      <p:cBhvr additive="base">
                                        <p:cTn id="466" dur="2000" fill="hold"/>
                                        <p:tgtEl>
                                          <p:spTgt spid="198"/>
                                        </p:tgtEl>
                                        <p:attrNameLst>
                                          <p:attrName>ppt_x</p:attrName>
                                        </p:attrNameLst>
                                      </p:cBhvr>
                                      <p:tavLst>
                                        <p:tav tm="0">
                                          <p:val>
                                            <p:strVal val="0-#ppt_w/2"/>
                                          </p:val>
                                        </p:tav>
                                        <p:tav tm="100000">
                                          <p:val>
                                            <p:strVal val="#ppt_x"/>
                                          </p:val>
                                        </p:tav>
                                      </p:tavLst>
                                    </p:anim>
                                    <p:anim calcmode="lin" valueType="num">
                                      <p:cBhvr additive="base">
                                        <p:cTn id="467" dur="2000" fill="hold"/>
                                        <p:tgtEl>
                                          <p:spTgt spid="198"/>
                                        </p:tgtEl>
                                        <p:attrNameLst>
                                          <p:attrName>ppt_y</p:attrName>
                                        </p:attrNameLst>
                                      </p:cBhvr>
                                      <p:tavLst>
                                        <p:tav tm="0">
                                          <p:val>
                                            <p:strVal val="#ppt_y"/>
                                          </p:val>
                                        </p:tav>
                                        <p:tav tm="100000">
                                          <p:val>
                                            <p:strVal val="#ppt_y"/>
                                          </p:val>
                                        </p:tav>
                                      </p:tavLst>
                                    </p:anim>
                                  </p:childTnLst>
                                </p:cTn>
                              </p:par>
                              <p:par>
                                <p:cTn id="468" presetID="2" presetClass="entr" presetSubtype="8" fill="hold" grpId="0" nodeType="withEffect">
                                  <p:stCondLst>
                                    <p:cond delay="0"/>
                                  </p:stCondLst>
                                  <p:childTnLst>
                                    <p:set>
                                      <p:cBhvr>
                                        <p:cTn id="469" dur="1" fill="hold">
                                          <p:stCondLst>
                                            <p:cond delay="0"/>
                                          </p:stCondLst>
                                        </p:cTn>
                                        <p:tgtEl>
                                          <p:spTgt spid="199"/>
                                        </p:tgtEl>
                                        <p:attrNameLst>
                                          <p:attrName>style.visibility</p:attrName>
                                        </p:attrNameLst>
                                      </p:cBhvr>
                                      <p:to>
                                        <p:strVal val="visible"/>
                                      </p:to>
                                    </p:set>
                                    <p:anim calcmode="lin" valueType="num">
                                      <p:cBhvr additive="base">
                                        <p:cTn id="470" dur="2000" fill="hold"/>
                                        <p:tgtEl>
                                          <p:spTgt spid="199"/>
                                        </p:tgtEl>
                                        <p:attrNameLst>
                                          <p:attrName>ppt_x</p:attrName>
                                        </p:attrNameLst>
                                      </p:cBhvr>
                                      <p:tavLst>
                                        <p:tav tm="0">
                                          <p:val>
                                            <p:strVal val="0-#ppt_w/2"/>
                                          </p:val>
                                        </p:tav>
                                        <p:tav tm="100000">
                                          <p:val>
                                            <p:strVal val="#ppt_x"/>
                                          </p:val>
                                        </p:tav>
                                      </p:tavLst>
                                    </p:anim>
                                    <p:anim calcmode="lin" valueType="num">
                                      <p:cBhvr additive="base">
                                        <p:cTn id="471" dur="2000" fill="hold"/>
                                        <p:tgtEl>
                                          <p:spTgt spid="199"/>
                                        </p:tgtEl>
                                        <p:attrNameLst>
                                          <p:attrName>ppt_y</p:attrName>
                                        </p:attrNameLst>
                                      </p:cBhvr>
                                      <p:tavLst>
                                        <p:tav tm="0">
                                          <p:val>
                                            <p:strVal val="#ppt_y"/>
                                          </p:val>
                                        </p:tav>
                                        <p:tav tm="100000">
                                          <p:val>
                                            <p:strVal val="#ppt_y"/>
                                          </p:val>
                                        </p:tav>
                                      </p:tavLst>
                                    </p:anim>
                                  </p:childTnLst>
                                </p:cTn>
                              </p:par>
                              <p:par>
                                <p:cTn id="472" presetID="2" presetClass="entr" presetSubtype="8" fill="hold" grpId="0" nodeType="withEffect">
                                  <p:stCondLst>
                                    <p:cond delay="0"/>
                                  </p:stCondLst>
                                  <p:childTnLst>
                                    <p:set>
                                      <p:cBhvr>
                                        <p:cTn id="473" dur="1" fill="hold">
                                          <p:stCondLst>
                                            <p:cond delay="0"/>
                                          </p:stCondLst>
                                        </p:cTn>
                                        <p:tgtEl>
                                          <p:spTgt spid="200"/>
                                        </p:tgtEl>
                                        <p:attrNameLst>
                                          <p:attrName>style.visibility</p:attrName>
                                        </p:attrNameLst>
                                      </p:cBhvr>
                                      <p:to>
                                        <p:strVal val="visible"/>
                                      </p:to>
                                    </p:set>
                                    <p:anim calcmode="lin" valueType="num">
                                      <p:cBhvr additive="base">
                                        <p:cTn id="474" dur="2000" fill="hold"/>
                                        <p:tgtEl>
                                          <p:spTgt spid="200"/>
                                        </p:tgtEl>
                                        <p:attrNameLst>
                                          <p:attrName>ppt_x</p:attrName>
                                        </p:attrNameLst>
                                      </p:cBhvr>
                                      <p:tavLst>
                                        <p:tav tm="0">
                                          <p:val>
                                            <p:strVal val="0-#ppt_w/2"/>
                                          </p:val>
                                        </p:tav>
                                        <p:tav tm="100000">
                                          <p:val>
                                            <p:strVal val="#ppt_x"/>
                                          </p:val>
                                        </p:tav>
                                      </p:tavLst>
                                    </p:anim>
                                    <p:anim calcmode="lin" valueType="num">
                                      <p:cBhvr additive="base">
                                        <p:cTn id="475" dur="2000" fill="hold"/>
                                        <p:tgtEl>
                                          <p:spTgt spid="200"/>
                                        </p:tgtEl>
                                        <p:attrNameLst>
                                          <p:attrName>ppt_y</p:attrName>
                                        </p:attrNameLst>
                                      </p:cBhvr>
                                      <p:tavLst>
                                        <p:tav tm="0">
                                          <p:val>
                                            <p:strVal val="#ppt_y"/>
                                          </p:val>
                                        </p:tav>
                                        <p:tav tm="100000">
                                          <p:val>
                                            <p:strVal val="#ppt_y"/>
                                          </p:val>
                                        </p:tav>
                                      </p:tavLst>
                                    </p:anim>
                                  </p:childTnLst>
                                </p:cTn>
                              </p:par>
                              <p:par>
                                <p:cTn id="476" presetID="2" presetClass="entr" presetSubtype="8" fill="hold" grpId="0" nodeType="withEffect">
                                  <p:stCondLst>
                                    <p:cond delay="0"/>
                                  </p:stCondLst>
                                  <p:childTnLst>
                                    <p:set>
                                      <p:cBhvr>
                                        <p:cTn id="477" dur="1" fill="hold">
                                          <p:stCondLst>
                                            <p:cond delay="0"/>
                                          </p:stCondLst>
                                        </p:cTn>
                                        <p:tgtEl>
                                          <p:spTgt spid="201"/>
                                        </p:tgtEl>
                                        <p:attrNameLst>
                                          <p:attrName>style.visibility</p:attrName>
                                        </p:attrNameLst>
                                      </p:cBhvr>
                                      <p:to>
                                        <p:strVal val="visible"/>
                                      </p:to>
                                    </p:set>
                                    <p:anim calcmode="lin" valueType="num">
                                      <p:cBhvr additive="base">
                                        <p:cTn id="478" dur="2000" fill="hold"/>
                                        <p:tgtEl>
                                          <p:spTgt spid="201"/>
                                        </p:tgtEl>
                                        <p:attrNameLst>
                                          <p:attrName>ppt_x</p:attrName>
                                        </p:attrNameLst>
                                      </p:cBhvr>
                                      <p:tavLst>
                                        <p:tav tm="0">
                                          <p:val>
                                            <p:strVal val="0-#ppt_w/2"/>
                                          </p:val>
                                        </p:tav>
                                        <p:tav tm="100000">
                                          <p:val>
                                            <p:strVal val="#ppt_x"/>
                                          </p:val>
                                        </p:tav>
                                      </p:tavLst>
                                    </p:anim>
                                    <p:anim calcmode="lin" valueType="num">
                                      <p:cBhvr additive="base">
                                        <p:cTn id="479" dur="2000" fill="hold"/>
                                        <p:tgtEl>
                                          <p:spTgt spid="201"/>
                                        </p:tgtEl>
                                        <p:attrNameLst>
                                          <p:attrName>ppt_y</p:attrName>
                                        </p:attrNameLst>
                                      </p:cBhvr>
                                      <p:tavLst>
                                        <p:tav tm="0">
                                          <p:val>
                                            <p:strVal val="#ppt_y"/>
                                          </p:val>
                                        </p:tav>
                                        <p:tav tm="100000">
                                          <p:val>
                                            <p:strVal val="#ppt_y"/>
                                          </p:val>
                                        </p:tav>
                                      </p:tavLst>
                                    </p:anim>
                                  </p:childTnLst>
                                </p:cTn>
                              </p:par>
                              <p:par>
                                <p:cTn id="480" presetID="2" presetClass="entr" presetSubtype="8" fill="hold" grpId="0" nodeType="withEffect">
                                  <p:stCondLst>
                                    <p:cond delay="0"/>
                                  </p:stCondLst>
                                  <p:childTnLst>
                                    <p:set>
                                      <p:cBhvr>
                                        <p:cTn id="481" dur="1" fill="hold">
                                          <p:stCondLst>
                                            <p:cond delay="0"/>
                                          </p:stCondLst>
                                        </p:cTn>
                                        <p:tgtEl>
                                          <p:spTgt spid="202"/>
                                        </p:tgtEl>
                                        <p:attrNameLst>
                                          <p:attrName>style.visibility</p:attrName>
                                        </p:attrNameLst>
                                      </p:cBhvr>
                                      <p:to>
                                        <p:strVal val="visible"/>
                                      </p:to>
                                    </p:set>
                                    <p:anim calcmode="lin" valueType="num">
                                      <p:cBhvr additive="base">
                                        <p:cTn id="482" dur="2000" fill="hold"/>
                                        <p:tgtEl>
                                          <p:spTgt spid="202"/>
                                        </p:tgtEl>
                                        <p:attrNameLst>
                                          <p:attrName>ppt_x</p:attrName>
                                        </p:attrNameLst>
                                      </p:cBhvr>
                                      <p:tavLst>
                                        <p:tav tm="0">
                                          <p:val>
                                            <p:strVal val="0-#ppt_w/2"/>
                                          </p:val>
                                        </p:tav>
                                        <p:tav tm="100000">
                                          <p:val>
                                            <p:strVal val="#ppt_x"/>
                                          </p:val>
                                        </p:tav>
                                      </p:tavLst>
                                    </p:anim>
                                    <p:anim calcmode="lin" valueType="num">
                                      <p:cBhvr additive="base">
                                        <p:cTn id="483" dur="2000" fill="hold"/>
                                        <p:tgtEl>
                                          <p:spTgt spid="202"/>
                                        </p:tgtEl>
                                        <p:attrNameLst>
                                          <p:attrName>ppt_y</p:attrName>
                                        </p:attrNameLst>
                                      </p:cBhvr>
                                      <p:tavLst>
                                        <p:tav tm="0">
                                          <p:val>
                                            <p:strVal val="#ppt_y"/>
                                          </p:val>
                                        </p:tav>
                                        <p:tav tm="100000">
                                          <p:val>
                                            <p:strVal val="#ppt_y"/>
                                          </p:val>
                                        </p:tav>
                                      </p:tavLst>
                                    </p:anim>
                                  </p:childTnLst>
                                </p:cTn>
                              </p:par>
                              <p:par>
                                <p:cTn id="484" presetID="2" presetClass="entr" presetSubtype="8" fill="hold" grpId="0" nodeType="withEffect">
                                  <p:stCondLst>
                                    <p:cond delay="0"/>
                                  </p:stCondLst>
                                  <p:childTnLst>
                                    <p:set>
                                      <p:cBhvr>
                                        <p:cTn id="485" dur="1" fill="hold">
                                          <p:stCondLst>
                                            <p:cond delay="0"/>
                                          </p:stCondLst>
                                        </p:cTn>
                                        <p:tgtEl>
                                          <p:spTgt spid="203"/>
                                        </p:tgtEl>
                                        <p:attrNameLst>
                                          <p:attrName>style.visibility</p:attrName>
                                        </p:attrNameLst>
                                      </p:cBhvr>
                                      <p:to>
                                        <p:strVal val="visible"/>
                                      </p:to>
                                    </p:set>
                                    <p:anim calcmode="lin" valueType="num">
                                      <p:cBhvr additive="base">
                                        <p:cTn id="486" dur="2000" fill="hold"/>
                                        <p:tgtEl>
                                          <p:spTgt spid="203"/>
                                        </p:tgtEl>
                                        <p:attrNameLst>
                                          <p:attrName>ppt_x</p:attrName>
                                        </p:attrNameLst>
                                      </p:cBhvr>
                                      <p:tavLst>
                                        <p:tav tm="0">
                                          <p:val>
                                            <p:strVal val="0-#ppt_w/2"/>
                                          </p:val>
                                        </p:tav>
                                        <p:tav tm="100000">
                                          <p:val>
                                            <p:strVal val="#ppt_x"/>
                                          </p:val>
                                        </p:tav>
                                      </p:tavLst>
                                    </p:anim>
                                    <p:anim calcmode="lin" valueType="num">
                                      <p:cBhvr additive="base">
                                        <p:cTn id="487" dur="2000" fill="hold"/>
                                        <p:tgtEl>
                                          <p:spTgt spid="203"/>
                                        </p:tgtEl>
                                        <p:attrNameLst>
                                          <p:attrName>ppt_y</p:attrName>
                                        </p:attrNameLst>
                                      </p:cBhvr>
                                      <p:tavLst>
                                        <p:tav tm="0">
                                          <p:val>
                                            <p:strVal val="#ppt_y"/>
                                          </p:val>
                                        </p:tav>
                                        <p:tav tm="100000">
                                          <p:val>
                                            <p:strVal val="#ppt_y"/>
                                          </p:val>
                                        </p:tav>
                                      </p:tavLst>
                                    </p:anim>
                                  </p:childTnLst>
                                </p:cTn>
                              </p:par>
                              <p:par>
                                <p:cTn id="488" presetID="1" presetClass="exit" presetSubtype="0" fill="hold" grpId="1" nodeType="withEffect">
                                  <p:stCondLst>
                                    <p:cond delay="0"/>
                                  </p:stCondLst>
                                  <p:childTnLst>
                                    <p:set>
                                      <p:cBhvr>
                                        <p:cTn id="489" dur="1" fill="hold">
                                          <p:stCondLst>
                                            <p:cond delay="0"/>
                                          </p:stCondLst>
                                        </p:cTn>
                                        <p:tgtEl>
                                          <p:spTgt spid="9"/>
                                        </p:tgtEl>
                                        <p:attrNameLst>
                                          <p:attrName>style.visibility</p:attrName>
                                        </p:attrNameLst>
                                      </p:cBhvr>
                                      <p:to>
                                        <p:strVal val="hidden"/>
                                      </p:to>
                                    </p:set>
                                  </p:childTnLst>
                                </p:cTn>
                              </p:par>
                              <p:par>
                                <p:cTn id="490" presetID="1" presetClass="entr" presetSubtype="0" fill="hold" grpId="0" nodeType="withEffect">
                                  <p:stCondLst>
                                    <p:cond delay="0"/>
                                  </p:stCondLst>
                                  <p:childTnLst>
                                    <p:set>
                                      <p:cBhvr>
                                        <p:cTn id="491" dur="1" fill="hold">
                                          <p:stCondLst>
                                            <p:cond delay="0"/>
                                          </p:stCondLst>
                                        </p:cTn>
                                        <p:tgtEl>
                                          <p:spTgt spid="2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P spid="8" grpId="3" animBg="1"/>
      <p:bldP spid="41" grpId="0" animBg="1"/>
      <p:bldP spid="41" grpId="1" animBg="1"/>
      <p:bldP spid="41" grpId="2" animBg="1"/>
      <p:bldP spid="44" grpId="0" animBg="1"/>
      <p:bldP spid="44" grpId="1" animBg="1"/>
      <p:bldP spid="45" grpId="0" animBg="1"/>
      <p:bldP spid="45" grpId="1" animBg="1"/>
      <p:bldP spid="46" grpId="0" animBg="1"/>
      <p:bldP spid="46" grpId="1" animBg="1"/>
      <p:bldP spid="46" grpId="2" animBg="1"/>
      <p:bldP spid="46" grpId="3" animBg="1"/>
      <p:bldP spid="47" grpId="0" animBg="1"/>
      <p:bldP spid="47" grpId="1" animBg="1"/>
      <p:bldP spid="47" grpId="2" animBg="1"/>
      <p:bldP spid="48" grpId="0" animBg="1"/>
      <p:bldP spid="48" grpId="1" animBg="1"/>
      <p:bldP spid="49" grpId="0" animBg="1"/>
      <p:bldP spid="49" grpId="1" animBg="1"/>
      <p:bldP spid="50" grpId="0" animBg="1"/>
      <p:bldP spid="50" grpId="1" animBg="1"/>
      <p:bldP spid="50" grpId="2" animBg="1"/>
      <p:bldP spid="50" grpId="3" animBg="1"/>
      <p:bldP spid="51" grpId="0" animBg="1"/>
      <p:bldP spid="51" grpId="1" animBg="1"/>
      <p:bldP spid="51" grpId="2" animBg="1"/>
      <p:bldP spid="52" grpId="0" animBg="1"/>
      <p:bldP spid="52" grpId="1" animBg="1"/>
      <p:bldP spid="53" grpId="0" animBg="1"/>
      <p:bldP spid="53" grpId="1" animBg="1"/>
      <p:bldP spid="54" grpId="0" animBg="1"/>
      <p:bldP spid="54" grpId="1" animBg="1"/>
      <p:bldP spid="54" grpId="2" animBg="1"/>
      <p:bldP spid="54" grpId="3" animBg="1"/>
      <p:bldP spid="55" grpId="0" animBg="1"/>
      <p:bldP spid="55" grpId="1" animBg="1"/>
      <p:bldP spid="55" grpId="2" animBg="1"/>
      <p:bldP spid="56" grpId="0" animBg="1"/>
      <p:bldP spid="56" grpId="1" animBg="1"/>
      <p:bldP spid="57" grpId="0" animBg="1"/>
      <p:bldP spid="57" grpId="1" animBg="1"/>
      <p:bldP spid="74" grpId="0" animBg="1"/>
      <p:bldP spid="74" grpId="1" animBg="1"/>
      <p:bldP spid="74" grpId="2" animBg="1"/>
      <p:bldP spid="75" grpId="0" animBg="1"/>
      <p:bldP spid="75" grpId="1" animBg="1"/>
      <p:bldP spid="76" grpId="0" animBg="1"/>
      <p:bldP spid="76" grpId="1" animBg="1"/>
      <p:bldP spid="77" grpId="0" animBg="1"/>
      <p:bldP spid="77" grpId="1" animBg="1"/>
      <p:bldP spid="77" grpId="2" animBg="1"/>
      <p:bldP spid="78" grpId="0" animBg="1"/>
      <p:bldP spid="78" grpId="1" animBg="1"/>
      <p:bldP spid="78" grpId="2" animBg="1"/>
      <p:bldP spid="79" grpId="0" animBg="1"/>
      <p:bldP spid="79" grpId="1" animBg="1"/>
      <p:bldP spid="80" grpId="0" animBg="1"/>
      <p:bldP spid="80" grpId="1" animBg="1"/>
      <p:bldP spid="81" grpId="0" animBg="1"/>
      <p:bldP spid="81" grpId="1" animBg="1"/>
      <p:bldP spid="81" grpId="2" animBg="1"/>
      <p:bldP spid="82" grpId="0" animBg="1"/>
      <p:bldP spid="82" grpId="1" animBg="1"/>
      <p:bldP spid="83" grpId="0" animBg="1"/>
      <p:bldP spid="83" grpId="1" animBg="1"/>
      <p:bldP spid="84" grpId="0" animBg="1"/>
      <p:bldP spid="84" grpId="1" animBg="1"/>
      <p:bldP spid="84" grpId="2" animBg="1"/>
      <p:bldP spid="85" grpId="0" animBg="1"/>
      <p:bldP spid="85" grpId="1" animBg="1"/>
      <p:bldP spid="85" grpId="2" animBg="1"/>
      <p:bldP spid="86" grpId="0" animBg="1"/>
      <p:bldP spid="86" grpId="1" animBg="1"/>
      <p:bldP spid="86" grpId="2" animBg="1"/>
      <p:bldP spid="87" grpId="0" animBg="1"/>
      <p:bldP spid="87" grpId="1" animBg="1"/>
      <p:bldP spid="87" grpId="2" animBg="1"/>
      <p:bldP spid="88" grpId="0" animBg="1"/>
      <p:bldP spid="88" grpId="1" animBg="1"/>
      <p:bldP spid="89" grpId="0" animBg="1"/>
      <p:bldP spid="89" grpId="1" animBg="1"/>
      <p:bldP spid="172" grpId="0" animBg="1"/>
      <p:bldP spid="172" grpId="1" animBg="1"/>
      <p:bldP spid="173" grpId="0" animBg="1"/>
      <p:bldP spid="173" grpId="1" animBg="1"/>
      <p:bldP spid="174" grpId="0" animBg="1"/>
      <p:bldP spid="174" grpId="1" animBg="1"/>
      <p:bldP spid="175" grpId="0" animBg="1"/>
      <p:bldP spid="175" grpId="1" animBg="1"/>
      <p:bldP spid="176" grpId="0" animBg="1"/>
      <p:bldP spid="176" grpId="1" animBg="1"/>
      <p:bldP spid="177" grpId="0" animBg="1"/>
      <p:bldP spid="177" grpId="1" animBg="1"/>
      <p:bldP spid="178" grpId="0" animBg="1"/>
      <p:bldP spid="178" grpId="1" animBg="1"/>
      <p:bldP spid="179" grpId="0" animBg="1"/>
      <p:bldP spid="179" grpId="1" animBg="1"/>
      <p:bldP spid="180" grpId="0" animBg="1"/>
      <p:bldP spid="180" grpId="1" animBg="1"/>
      <p:bldP spid="181" grpId="0" animBg="1"/>
      <p:bldP spid="181" grpId="1" animBg="1"/>
      <p:bldP spid="182" grpId="0" animBg="1"/>
      <p:bldP spid="182" grpId="1" animBg="1"/>
      <p:bldP spid="183" grpId="0" animBg="1"/>
      <p:bldP spid="183" grpId="1" animBg="1"/>
      <p:bldP spid="184" grpId="0" animBg="1"/>
      <p:bldP spid="184" grpId="1" animBg="1"/>
      <p:bldP spid="185" grpId="0" animBg="1"/>
      <p:bldP spid="185" grpId="1" animBg="1"/>
      <p:bldP spid="186" grpId="0" animBg="1"/>
      <p:bldP spid="186" grpId="1" animBg="1"/>
      <p:bldP spid="187" grpId="0" animBg="1"/>
      <p:bldP spid="187" grpId="1"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9" grpId="0" animBg="1"/>
      <p:bldP spid="9" grpId="1" animBg="1"/>
      <p:bldP spid="10" grpId="0" animBg="1"/>
      <p:bldP spid="205" grpId="0" animBg="1"/>
      <p:bldP spid="206" grpId="0" animBg="1"/>
      <p:bldP spid="20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400250"/>
            <a:ext cx="21031200" cy="1311128"/>
          </a:xfrm>
        </p:spPr>
        <p:txBody>
          <a:bodyPr/>
          <a:lstStyle/>
          <a:p>
            <a:r>
              <a:rPr lang="en-GB" dirty="0"/>
              <a:t>Can the tyranny be broken?</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676400" y="3651252"/>
                <a:ext cx="21031200" cy="830164"/>
              </a:xfrm>
            </p:spPr>
            <p:txBody>
              <a:bodyPr/>
              <a:lstStyle/>
              <a:p>
                <a:pPr marL="0" indent="0">
                  <a:buNone/>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a:rPr>
                            <m:t>𝑁</m:t>
                          </m:r>
                        </m:e>
                        <m:sub>
                          <m:r>
                            <a:rPr lang="en-GB" b="0" i="1" smtClean="0">
                              <a:latin typeface="Cambria Math"/>
                            </a:rPr>
                            <m:t>𝑏𝑖𝑡𝑠</m:t>
                          </m:r>
                        </m:sub>
                      </m:sSub>
                      <m:r>
                        <a:rPr lang="en-GB" b="0" i="1" smtClean="0">
                          <a:latin typeface="Cambria Math"/>
                        </a:rPr>
                        <m:t>= </m:t>
                      </m:r>
                      <m:sSub>
                        <m:sSubPr>
                          <m:ctrlPr>
                            <a:rPr lang="en-GB" b="0" i="1" smtClean="0">
                              <a:latin typeface="Cambria Math" panose="02040503050406030204" pitchFamily="18" charset="0"/>
                            </a:rPr>
                          </m:ctrlPr>
                        </m:sSubPr>
                        <m:e>
                          <m:r>
                            <a:rPr lang="en-GB" b="0" i="1" smtClean="0">
                              <a:latin typeface="Cambria Math"/>
                            </a:rPr>
                            <m:t>𝑁</m:t>
                          </m:r>
                        </m:e>
                        <m:sub>
                          <m:r>
                            <a:rPr lang="en-GB" b="0" i="1" smtClean="0">
                              <a:latin typeface="Cambria Math" panose="02040503050406030204" pitchFamily="18" charset="0"/>
                            </a:rPr>
                            <m:t>𝑐𝑎𝑏𝑙𝑒</m:t>
                          </m:r>
                          <m:r>
                            <a:rPr lang="en-GB" b="0" i="1" smtClean="0">
                              <a:latin typeface="Cambria Math"/>
                            </a:rPr>
                            <m:t>𝑠</m:t>
                          </m:r>
                        </m:sub>
                      </m:sSub>
                      <m:r>
                        <a:rPr lang="en-GB" b="0" i="1" smtClean="0">
                          <a:latin typeface="Cambria Math"/>
                          <a:ea typeface="Cambria Math"/>
                        </a:rPr>
                        <m:t>×</m:t>
                      </m:r>
                      <m:sSub>
                        <m:sSubPr>
                          <m:ctrlPr>
                            <a:rPr lang="en-GB" b="0" i="1" smtClean="0">
                              <a:latin typeface="Cambria Math" panose="02040503050406030204" pitchFamily="18" charset="0"/>
                            </a:rPr>
                          </m:ctrlPr>
                        </m:sSubPr>
                        <m:e>
                          <m:r>
                            <a:rPr lang="en-GB" b="0" i="1" smtClean="0">
                              <a:latin typeface="Cambria Math"/>
                            </a:rPr>
                            <m:t>𝑁</m:t>
                          </m:r>
                        </m:e>
                        <m:sub>
                          <m:r>
                            <a:rPr lang="en-GB" b="0" i="1" smtClean="0">
                              <a:latin typeface="Cambria Math"/>
                            </a:rPr>
                            <m:t>𝑐h𝑎𝑛𝑛𝑒𝑙𝑠</m:t>
                          </m:r>
                          <m:r>
                            <a:rPr lang="en-GB" b="0" i="1" smtClean="0">
                              <a:latin typeface="Cambria Math"/>
                            </a:rPr>
                            <m:t>/</m:t>
                          </m:r>
                          <m:r>
                            <a:rPr lang="en-GB" b="0" i="1" smtClean="0">
                              <a:latin typeface="Cambria Math" panose="02040503050406030204" pitchFamily="18" charset="0"/>
                            </a:rPr>
                            <m:t>𝑐𝑎𝑏𝑙𝑒</m:t>
                          </m:r>
                        </m:sub>
                      </m:sSub>
                      <m:r>
                        <a:rPr lang="en-GB" b="0" i="1" smtClean="0">
                          <a:latin typeface="Cambria Math"/>
                          <a:ea typeface="Cambria Math"/>
                        </a:rPr>
                        <m:t>×</m:t>
                      </m:r>
                      <m:r>
                        <a:rPr lang="en-GB" b="0" i="1" smtClean="0">
                          <a:latin typeface="Cambria Math"/>
                          <a:ea typeface="Cambria Math"/>
                        </a:rPr>
                        <m:t>𝐿𝑖𝑛𝑒𝑠𝑝𝑒𝑒𝑑</m:t>
                      </m:r>
                      <m:r>
                        <a:rPr lang="en-GB" b="0" i="1" smtClean="0">
                          <a:latin typeface="Cambria Math"/>
                          <a:ea typeface="Cambria Math"/>
                        </a:rPr>
                        <m:t>×</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𝜀</m:t>
                          </m:r>
                        </m:e>
                        <m:sub>
                          <m:r>
                            <a:rPr lang="en-GB" b="0" i="1" smtClean="0">
                              <a:latin typeface="Cambria Math"/>
                              <a:ea typeface="Cambria Math"/>
                            </a:rPr>
                            <m:t>𝑒𝑛𝑐𝑜𝑑𝑖𝑛𝑔</m:t>
                          </m:r>
                        </m:sub>
                      </m:sSub>
                      <m:r>
                        <a:rPr lang="en-GB" b="0" i="1" smtClean="0">
                          <a:latin typeface="Cambria Math"/>
                          <a:ea typeface="Cambria Math"/>
                        </a:rPr>
                        <m:t>×</m:t>
                      </m:r>
                      <m:sSub>
                        <m:sSubPr>
                          <m:ctrlPr>
                            <a:rPr lang="en-GB" b="0" i="1" smtClean="0">
                              <a:latin typeface="Cambria Math" panose="02040503050406030204" pitchFamily="18" charset="0"/>
                              <a:ea typeface="Cambria Math"/>
                            </a:rPr>
                          </m:ctrlPr>
                        </m:sSubPr>
                        <m:e>
                          <m:r>
                            <a:rPr lang="en-GB" b="0" i="1" smtClean="0">
                              <a:latin typeface="Cambria Math"/>
                              <a:ea typeface="Cambria Math"/>
                            </a:rPr>
                            <m:t>𝜏</m:t>
                          </m:r>
                        </m:e>
                        <m:sub>
                          <m:r>
                            <a:rPr lang="en-GB" b="0" i="1" smtClean="0">
                              <a:latin typeface="Cambria Math"/>
                              <a:ea typeface="Cambria Math"/>
                            </a:rPr>
                            <m:t>𝑡𝑟𝑎𝑛𝑠𝑚𝑖𝑠𝑠𝑖𝑜𝑛</m:t>
                          </m:r>
                        </m:sub>
                      </m:sSub>
                    </m:oMath>
                  </m:oMathPara>
                </a14:m>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676400" y="3651252"/>
                <a:ext cx="21031200" cy="830164"/>
              </a:xfrm>
              <a:blipFill>
                <a:blip r:embed="rId2"/>
                <a:stretch>
                  <a:fillRect/>
                </a:stretch>
              </a:blipFill>
            </p:spPr>
            <p:txBody>
              <a:bodyPr/>
              <a:lstStyle/>
              <a:p>
                <a:r>
                  <a:rPr lang="en-GB">
                    <a:noFill/>
                  </a:rPr>
                  <a:t> </a:t>
                </a:r>
              </a:p>
            </p:txBody>
          </p:sp>
        </mc:Fallback>
      </mc:AlternateContent>
      <p:sp>
        <p:nvSpPr>
          <p:cNvPr id="21" name="Left Brace 20">
            <a:extLst>
              <a:ext uri="{FF2B5EF4-FFF2-40B4-BE49-F238E27FC236}">
                <a16:creationId xmlns:a16="http://schemas.microsoft.com/office/drawing/2014/main" id="{4A2DFC36-07A3-488A-9CF5-E25211097E2B}"/>
              </a:ext>
            </a:extLst>
          </p:cNvPr>
          <p:cNvSpPr/>
          <p:nvPr/>
        </p:nvSpPr>
        <p:spPr bwMode="auto">
          <a:xfrm rot="16200000">
            <a:off x="12200199" y="627078"/>
            <a:ext cx="360042" cy="8352928"/>
          </a:xfrm>
          <a:prstGeom prst="leftBrace">
            <a:avLst>
              <a:gd name="adj1" fmla="val 53307"/>
              <a:gd name="adj2" fmla="val 50358"/>
            </a:avLst>
          </a:prstGeom>
          <a:ln>
            <a:solidFill>
              <a:schemeClr val="bg1"/>
            </a:solidFill>
            <a:headEnd type="none" w="med" len="med"/>
            <a:tailEnd type="none" w="med" len="med"/>
          </a:ln>
          <a:extLst/>
        </p:spPr>
        <p:style>
          <a:lnRef idx="2">
            <a:schemeClr val="dk1"/>
          </a:lnRef>
          <a:fillRef idx="0">
            <a:schemeClr val="dk1"/>
          </a:fillRef>
          <a:effectRef idx="1">
            <a:schemeClr val="dk1"/>
          </a:effectRef>
          <a:fontRef idx="minor">
            <a:schemeClr val="tx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white"/>
              </a:solidFill>
              <a:latin typeface="Century Gothic" pitchFamily="34" charset="0"/>
            </a:endParaRPr>
          </a:p>
        </p:txBody>
      </p:sp>
      <p:sp>
        <p:nvSpPr>
          <p:cNvPr id="22" name="TextBox 21">
            <a:extLst>
              <a:ext uri="{FF2B5EF4-FFF2-40B4-BE49-F238E27FC236}">
                <a16:creationId xmlns:a16="http://schemas.microsoft.com/office/drawing/2014/main" id="{5493F4B5-4E9D-4D8F-AF16-5524C76FB1F5}"/>
              </a:ext>
            </a:extLst>
          </p:cNvPr>
          <p:cNvSpPr txBox="1"/>
          <p:nvPr/>
        </p:nvSpPr>
        <p:spPr>
          <a:xfrm>
            <a:off x="10751453" y="4995024"/>
            <a:ext cx="3333730" cy="1754326"/>
          </a:xfrm>
          <a:prstGeom prst="rect">
            <a:avLst/>
          </a:prstGeom>
          <a:solidFill>
            <a:schemeClr val="tx1">
              <a:alpha val="75000"/>
            </a:schemeClr>
          </a:solidFill>
        </p:spPr>
        <p:txBody>
          <a:bodyPr wrap="square" rtlCol="0">
            <a:spAutoFit/>
          </a:bodyPr>
          <a:lstStyle/>
          <a:p>
            <a:pPr algn="ctr" defTabSz="1828800"/>
            <a:r>
              <a:rPr lang="en-GB" sz="3600" dirty="0">
                <a:solidFill>
                  <a:prstClr val="white"/>
                </a:solidFill>
                <a:latin typeface="Calibri" panose="020F0502020204030204"/>
              </a:rPr>
              <a:t>Restricted by technology available</a:t>
            </a:r>
          </a:p>
        </p:txBody>
      </p:sp>
      <p:sp>
        <p:nvSpPr>
          <p:cNvPr id="27" name="Left Brace 26">
            <a:extLst>
              <a:ext uri="{FF2B5EF4-FFF2-40B4-BE49-F238E27FC236}">
                <a16:creationId xmlns:a16="http://schemas.microsoft.com/office/drawing/2014/main" id="{7C25BF53-A34B-46E8-81E2-1AC1F0046D4B}"/>
              </a:ext>
            </a:extLst>
          </p:cNvPr>
          <p:cNvSpPr/>
          <p:nvPr/>
        </p:nvSpPr>
        <p:spPr bwMode="auto">
          <a:xfrm rot="16200000">
            <a:off x="18292747" y="3462920"/>
            <a:ext cx="327902" cy="2736304"/>
          </a:xfrm>
          <a:prstGeom prst="leftBrace">
            <a:avLst>
              <a:gd name="adj1" fmla="val 53307"/>
              <a:gd name="adj2" fmla="val 50358"/>
            </a:avLst>
          </a:prstGeom>
          <a:ln>
            <a:solidFill>
              <a:schemeClr val="bg1"/>
            </a:solidFill>
            <a:headEnd type="none" w="med" len="med"/>
            <a:tailEnd type="none" w="med" len="med"/>
          </a:ln>
          <a:extLst/>
        </p:spPr>
        <p:style>
          <a:lnRef idx="2">
            <a:schemeClr val="dk1"/>
          </a:lnRef>
          <a:fillRef idx="0">
            <a:schemeClr val="dk1"/>
          </a:fillRef>
          <a:effectRef idx="1">
            <a:schemeClr val="dk1"/>
          </a:effectRef>
          <a:fontRef idx="minor">
            <a:schemeClr val="tx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white"/>
              </a:solidFill>
              <a:latin typeface="Century Gothic" pitchFamily="34" charset="0"/>
            </a:endParaRPr>
          </a:p>
        </p:txBody>
      </p:sp>
      <p:sp>
        <p:nvSpPr>
          <p:cNvPr id="28" name="TextBox 27">
            <a:extLst>
              <a:ext uri="{FF2B5EF4-FFF2-40B4-BE49-F238E27FC236}">
                <a16:creationId xmlns:a16="http://schemas.microsoft.com/office/drawing/2014/main" id="{6E1E210B-745F-44DA-89B6-D584EC6773A1}"/>
              </a:ext>
            </a:extLst>
          </p:cNvPr>
          <p:cNvSpPr txBox="1"/>
          <p:nvPr/>
        </p:nvSpPr>
        <p:spPr>
          <a:xfrm>
            <a:off x="16556682" y="4980704"/>
            <a:ext cx="3844232" cy="1754326"/>
          </a:xfrm>
          <a:prstGeom prst="rect">
            <a:avLst/>
          </a:prstGeom>
          <a:solidFill>
            <a:schemeClr val="tx1">
              <a:alpha val="75000"/>
            </a:schemeClr>
          </a:solidFill>
        </p:spPr>
        <p:txBody>
          <a:bodyPr wrap="square" rtlCol="0">
            <a:spAutoFit/>
          </a:bodyPr>
          <a:lstStyle/>
          <a:p>
            <a:pPr algn="ctr" defTabSz="1828800"/>
            <a:r>
              <a:rPr lang="en-GB" sz="3600" dirty="0">
                <a:solidFill>
                  <a:prstClr val="white"/>
                </a:solidFill>
                <a:latin typeface="Calibri" panose="020F0502020204030204"/>
              </a:rPr>
              <a:t>Restricted by only feasible architecture</a:t>
            </a:r>
          </a:p>
        </p:txBody>
      </p:sp>
      <p:sp>
        <p:nvSpPr>
          <p:cNvPr id="30" name="Left Brace 29">
            <a:extLst>
              <a:ext uri="{FF2B5EF4-FFF2-40B4-BE49-F238E27FC236}">
                <a16:creationId xmlns:a16="http://schemas.microsoft.com/office/drawing/2014/main" id="{829EE8D6-DB11-4F41-9654-B58F78756F3D}"/>
              </a:ext>
            </a:extLst>
          </p:cNvPr>
          <p:cNvSpPr/>
          <p:nvPr/>
        </p:nvSpPr>
        <p:spPr bwMode="auto">
          <a:xfrm rot="16200000">
            <a:off x="6798952" y="4178216"/>
            <a:ext cx="339236" cy="1229844"/>
          </a:xfrm>
          <a:prstGeom prst="leftBrace">
            <a:avLst>
              <a:gd name="adj1" fmla="val 53307"/>
              <a:gd name="adj2" fmla="val 50358"/>
            </a:avLst>
          </a:prstGeom>
          <a:ln>
            <a:solidFill>
              <a:schemeClr val="bg1"/>
            </a:solidFill>
            <a:headEnd type="none" w="med" len="med"/>
            <a:tailEnd type="none" w="med" len="med"/>
          </a:ln>
          <a:extLst/>
        </p:spPr>
        <p:style>
          <a:lnRef idx="2">
            <a:schemeClr val="dk1"/>
          </a:lnRef>
          <a:fillRef idx="0">
            <a:schemeClr val="dk1"/>
          </a:fillRef>
          <a:effectRef idx="1">
            <a:schemeClr val="dk1"/>
          </a:effectRef>
          <a:fontRef idx="minor">
            <a:schemeClr val="tx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white"/>
              </a:solidFill>
              <a:latin typeface="Century Gothic" pitchFamily="34" charset="0"/>
            </a:endParaRPr>
          </a:p>
        </p:txBody>
      </p:sp>
      <p:sp>
        <p:nvSpPr>
          <p:cNvPr id="31" name="TextBox 30">
            <a:extLst>
              <a:ext uri="{FF2B5EF4-FFF2-40B4-BE49-F238E27FC236}">
                <a16:creationId xmlns:a16="http://schemas.microsoft.com/office/drawing/2014/main" id="{38795A75-ACF5-4852-9F70-35B61ECD0DD0}"/>
              </a:ext>
            </a:extLst>
          </p:cNvPr>
          <p:cNvSpPr txBox="1"/>
          <p:nvPr/>
        </p:nvSpPr>
        <p:spPr>
          <a:xfrm>
            <a:off x="5336385" y="4962758"/>
            <a:ext cx="3333730" cy="1200329"/>
          </a:xfrm>
          <a:prstGeom prst="rect">
            <a:avLst/>
          </a:prstGeom>
          <a:solidFill>
            <a:schemeClr val="tx1">
              <a:alpha val="75000"/>
            </a:schemeClr>
          </a:solidFill>
        </p:spPr>
        <p:txBody>
          <a:bodyPr wrap="square" rtlCol="0">
            <a:spAutoFit/>
          </a:bodyPr>
          <a:lstStyle/>
          <a:p>
            <a:pPr algn="ctr" defTabSz="1828800"/>
            <a:r>
              <a:rPr lang="en-GB" sz="3600" dirty="0">
                <a:solidFill>
                  <a:prstClr val="white"/>
                </a:solidFill>
                <a:latin typeface="Calibri" panose="020F0502020204030204"/>
              </a:rPr>
              <a:t>Restricted by available space</a:t>
            </a:r>
          </a:p>
        </p:txBody>
      </p:sp>
      <p:sp>
        <p:nvSpPr>
          <p:cNvPr id="11" name="Rectangle 10">
            <a:extLst>
              <a:ext uri="{FF2B5EF4-FFF2-40B4-BE49-F238E27FC236}">
                <a16:creationId xmlns:a16="http://schemas.microsoft.com/office/drawing/2014/main" id="{A51739E3-4A1E-4014-AD10-4B4A4EE736A8}"/>
              </a:ext>
            </a:extLst>
          </p:cNvPr>
          <p:cNvSpPr/>
          <p:nvPr/>
        </p:nvSpPr>
        <p:spPr>
          <a:xfrm>
            <a:off x="14961179" y="7140948"/>
            <a:ext cx="7035238" cy="1200329"/>
          </a:xfrm>
          <a:prstGeom prst="rect">
            <a:avLst/>
          </a:prstGeom>
          <a:solidFill>
            <a:srgbClr val="FF0000">
              <a:alpha val="80000"/>
            </a:srgbClr>
          </a:solidFill>
          <a:ln>
            <a:solidFill>
              <a:srgbClr val="FF0000"/>
            </a:solidFill>
          </a:ln>
        </p:spPr>
        <p:txBody>
          <a:bodyPr wrap="square">
            <a:spAutoFit/>
          </a:bodyPr>
          <a:lstStyle/>
          <a:p>
            <a:pPr defTabSz="1828800">
              <a:buClr>
                <a:srgbClr val="4472C4"/>
              </a:buClr>
            </a:pPr>
            <a:r>
              <a:rPr lang="en-GB" sz="3600" dirty="0">
                <a:solidFill>
                  <a:srgbClr val="FFFF00"/>
                </a:solidFill>
                <a:latin typeface="Calibri" panose="020F0502020204030204"/>
              </a:rPr>
              <a:t>Maybe it’s time to start questioning the received wisdom…</a:t>
            </a:r>
          </a:p>
        </p:txBody>
      </p:sp>
      <p:cxnSp>
        <p:nvCxnSpPr>
          <p:cNvPr id="35" name="Straight Connector 34">
            <a:extLst>
              <a:ext uri="{FF2B5EF4-FFF2-40B4-BE49-F238E27FC236}">
                <a16:creationId xmlns:a16="http://schemas.microsoft.com/office/drawing/2014/main" id="{ACF1F16E-9A6A-40EB-87CD-31ACF259C245}"/>
              </a:ext>
            </a:extLst>
          </p:cNvPr>
          <p:cNvCxnSpPr/>
          <p:nvPr/>
        </p:nvCxnSpPr>
        <p:spPr bwMode="auto">
          <a:xfrm flipV="1">
            <a:off x="16800514" y="4959410"/>
            <a:ext cx="3456384" cy="1978344"/>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TextBox 35">
            <a:extLst>
              <a:ext uri="{FF2B5EF4-FFF2-40B4-BE49-F238E27FC236}">
                <a16:creationId xmlns:a16="http://schemas.microsoft.com/office/drawing/2014/main" id="{16390A20-5543-4ED8-8B97-80A19E5B20CA}"/>
              </a:ext>
            </a:extLst>
          </p:cNvPr>
          <p:cNvSpPr txBox="1"/>
          <p:nvPr/>
        </p:nvSpPr>
        <p:spPr>
          <a:xfrm>
            <a:off x="4280647" y="11202869"/>
            <a:ext cx="8775450" cy="1323439"/>
          </a:xfrm>
          <a:prstGeom prst="rect">
            <a:avLst/>
          </a:prstGeom>
          <a:noFill/>
        </p:spPr>
        <p:txBody>
          <a:bodyPr wrap="square" rtlCol="0">
            <a:spAutoFit/>
          </a:bodyPr>
          <a:lstStyle/>
          <a:p>
            <a:pPr defTabSz="1828800"/>
            <a:r>
              <a:rPr lang="en-GB" sz="4000" dirty="0">
                <a:solidFill>
                  <a:prstClr val="white"/>
                </a:solidFill>
                <a:latin typeface="Calibri" panose="020F0502020204030204"/>
              </a:rPr>
              <a:t>Imagine a “card” with 4 input links and up to 4 output links…</a:t>
            </a:r>
          </a:p>
        </p:txBody>
      </p: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A90FE7D6-EDCA-41CC-BE7E-91651B8C3FAD}"/>
                  </a:ext>
                </a:extLst>
              </p:cNvPr>
              <p:cNvSpPr txBox="1"/>
              <p:nvPr/>
            </p:nvSpPr>
            <p:spPr>
              <a:xfrm>
                <a:off x="4127107" y="7628018"/>
                <a:ext cx="16129790" cy="2554545"/>
              </a:xfrm>
              <a:prstGeom prst="rect">
                <a:avLst/>
              </a:prstGeom>
              <a:noFill/>
            </p:spPr>
            <p:txBody>
              <a:bodyPr wrap="square" rtlCol="0">
                <a:spAutoFit/>
              </a:bodyPr>
              <a:lstStyle/>
              <a:p>
                <a:pPr marL="685800" indent="-685800" defTabSz="1828800">
                  <a:buClr>
                    <a:prstClr val="white"/>
                  </a:buClr>
                  <a:buFont typeface="Arial" panose="020B0604020202020204" pitchFamily="34" charset="0"/>
                  <a:buChar char="•"/>
                </a:pPr>
                <a:r>
                  <a:rPr lang="en-GB" sz="4000" dirty="0">
                    <a:solidFill>
                      <a:prstClr val="white"/>
                    </a:solidFill>
                    <a:latin typeface="Calibri" panose="020F0502020204030204"/>
                  </a:rPr>
                  <a:t>Can we increase </a:t>
                </a:r>
                <a14:m>
                  <m:oMath xmlns:m="http://schemas.openxmlformats.org/officeDocument/2006/math">
                    <m:sSub>
                      <m:sSubPr>
                        <m:ctrlPr>
                          <a:rPr lang="en-GB" sz="4000" i="1">
                            <a:solidFill>
                              <a:prstClr val="white"/>
                            </a:solidFill>
                            <a:latin typeface="Cambria Math" panose="02040503050406030204" pitchFamily="18" charset="0"/>
                            <a:ea typeface="Cambria Math"/>
                          </a:rPr>
                        </m:ctrlPr>
                      </m:sSubPr>
                      <m:e>
                        <m:r>
                          <a:rPr lang="en-GB" sz="4000" i="1">
                            <a:solidFill>
                              <a:prstClr val="white"/>
                            </a:solidFill>
                            <a:latin typeface="Cambria Math"/>
                            <a:ea typeface="Cambria Math"/>
                          </a:rPr>
                          <m:t>𝜏</m:t>
                        </m:r>
                      </m:e>
                      <m:sub>
                        <m:r>
                          <a:rPr lang="en-GB" sz="4000" i="1">
                            <a:solidFill>
                              <a:prstClr val="white"/>
                            </a:solidFill>
                            <a:latin typeface="Cambria Math"/>
                            <a:ea typeface="Cambria Math"/>
                          </a:rPr>
                          <m:t>𝑡𝑟𝑎𝑛𝑠𝑚𝑖𝑠𝑠𝑖𝑜𝑛</m:t>
                        </m:r>
                      </m:sub>
                    </m:sSub>
                  </m:oMath>
                </a14:m>
                <a:r>
                  <a:rPr lang="en-GB" sz="4000" dirty="0">
                    <a:solidFill>
                      <a:prstClr val="white"/>
                    </a:solidFill>
                    <a:latin typeface="Calibri" panose="020F0502020204030204"/>
                    <a:ea typeface="Cambria Math"/>
                  </a:rPr>
                  <a:t>?</a:t>
                </a:r>
              </a:p>
              <a:p>
                <a:pPr marL="685800" indent="-685800" defTabSz="1828800">
                  <a:buClr>
                    <a:prstClr val="white"/>
                  </a:buClr>
                  <a:buFont typeface="Arial" panose="020B0604020202020204" pitchFamily="34" charset="0"/>
                  <a:buChar char="•"/>
                </a:pPr>
                <a:r>
                  <a:rPr lang="en-GB" sz="4000" dirty="0">
                    <a:solidFill>
                      <a:prstClr val="white"/>
                    </a:solidFill>
                    <a:latin typeface="Calibri" panose="020F0502020204030204"/>
                    <a:ea typeface="Cambria Math"/>
                  </a:rPr>
                  <a:t>This requires a completely new architecture</a:t>
                </a:r>
              </a:p>
              <a:p>
                <a:pPr marL="685800" indent="-685800" defTabSz="1828800">
                  <a:buClr>
                    <a:prstClr val="white"/>
                  </a:buClr>
                  <a:buFont typeface="Arial" panose="020B0604020202020204" pitchFamily="34" charset="0"/>
                  <a:buChar char="•"/>
                </a:pPr>
                <a:r>
                  <a:rPr lang="en-GB" sz="4000" dirty="0">
                    <a:solidFill>
                      <a:prstClr val="white"/>
                    </a:solidFill>
                    <a:latin typeface="Calibri" panose="020F0502020204030204"/>
                    <a:ea typeface="Cambria Math"/>
                  </a:rPr>
                  <a:t>In order that every BX is processed, we require as many processing “nodes” as the number of bunch-crossings the data is transmitted over</a:t>
                </a:r>
              </a:p>
            </p:txBody>
          </p:sp>
        </mc:Choice>
        <mc:Fallback xmlns="">
          <p:sp>
            <p:nvSpPr>
              <p:cNvPr id="37" name="TextBox 36">
                <a:extLst>
                  <a:ext uri="{FF2B5EF4-FFF2-40B4-BE49-F238E27FC236}">
                    <a16:creationId xmlns:a16="http://schemas.microsoft.com/office/drawing/2014/main" id="{A90FE7D6-EDCA-41CC-BE7E-91651B8C3FAD}"/>
                  </a:ext>
                </a:extLst>
              </p:cNvPr>
              <p:cNvSpPr txBox="1">
                <a:spLocks noRot="1" noChangeAspect="1" noMove="1" noResize="1" noEditPoints="1" noAdjustHandles="1" noChangeArrowheads="1" noChangeShapeType="1" noTextEdit="1"/>
              </p:cNvSpPr>
              <p:nvPr/>
            </p:nvSpPr>
            <p:spPr>
              <a:xfrm>
                <a:off x="4127107" y="7628018"/>
                <a:ext cx="16129790" cy="2554545"/>
              </a:xfrm>
              <a:prstGeom prst="rect">
                <a:avLst/>
              </a:prstGeom>
              <a:blipFill>
                <a:blip r:embed="rId3"/>
                <a:stretch>
                  <a:fillRect l="-1209" t="-4296" b="-9308"/>
                </a:stretch>
              </a:blipFill>
            </p:spPr>
            <p:txBody>
              <a:bodyPr/>
              <a:lstStyle/>
              <a:p>
                <a:r>
                  <a:rPr lang="en-GB">
                    <a:noFill/>
                  </a:rPr>
                  <a:t> </a:t>
                </a:r>
              </a:p>
            </p:txBody>
          </p:sp>
        </mc:Fallback>
      </mc:AlternateContent>
    </p:spTree>
    <p:extLst>
      <p:ext uri="{BB962C8B-B14F-4D97-AF65-F5344CB8AC3E}">
        <p14:creationId xmlns:p14="http://schemas.microsoft.com/office/powerpoint/2010/main" val="2657796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6" grpId="0"/>
      <p:bldP spid="3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400250"/>
            <a:ext cx="21031200" cy="1311128"/>
          </a:xfrm>
        </p:spPr>
        <p:txBody>
          <a:bodyPr/>
          <a:lstStyle/>
          <a:p>
            <a:r>
              <a:rPr lang="en-GB" dirty="0"/>
              <a:t>The time-multiplexed architecture</a:t>
            </a:r>
          </a:p>
        </p:txBody>
      </p:sp>
      <p:sp>
        <p:nvSpPr>
          <p:cNvPr id="148" name="Right Arrow 147"/>
          <p:cNvSpPr/>
          <p:nvPr/>
        </p:nvSpPr>
        <p:spPr bwMode="auto">
          <a:xfrm>
            <a:off x="22468494" y="7607102"/>
            <a:ext cx="191550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0" name="Right Arrow 89"/>
          <p:cNvSpPr/>
          <p:nvPr/>
        </p:nvSpPr>
        <p:spPr bwMode="auto">
          <a:xfrm>
            <a:off x="4678192" y="3113584"/>
            <a:ext cx="4623800"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1" name="Right Arrow 90"/>
          <p:cNvSpPr/>
          <p:nvPr/>
        </p:nvSpPr>
        <p:spPr bwMode="auto">
          <a:xfrm>
            <a:off x="4671836" y="5561856"/>
            <a:ext cx="463015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2" name="Right Arrow 91"/>
          <p:cNvSpPr/>
          <p:nvPr/>
        </p:nvSpPr>
        <p:spPr bwMode="auto">
          <a:xfrm>
            <a:off x="4671834" y="8154144"/>
            <a:ext cx="465341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3" name="Right Arrow 92"/>
          <p:cNvSpPr/>
          <p:nvPr/>
        </p:nvSpPr>
        <p:spPr bwMode="auto">
          <a:xfrm>
            <a:off x="4678192" y="10602416"/>
            <a:ext cx="4623800"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 name="Right Arrow 6"/>
          <p:cNvSpPr/>
          <p:nvPr/>
        </p:nvSpPr>
        <p:spPr bwMode="auto">
          <a:xfrm>
            <a:off x="2" y="31135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 name="Right Arrow 24"/>
          <p:cNvSpPr/>
          <p:nvPr/>
        </p:nvSpPr>
        <p:spPr bwMode="auto">
          <a:xfrm>
            <a:off x="2" y="426571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 name="Right Arrow 25"/>
          <p:cNvSpPr/>
          <p:nvPr/>
        </p:nvSpPr>
        <p:spPr bwMode="auto">
          <a:xfrm>
            <a:off x="2" y="57058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 name="Right Arrow 27"/>
          <p:cNvSpPr/>
          <p:nvPr/>
        </p:nvSpPr>
        <p:spPr bwMode="auto">
          <a:xfrm>
            <a:off x="2" y="67139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 name="Right Arrow 28"/>
          <p:cNvSpPr/>
          <p:nvPr/>
        </p:nvSpPr>
        <p:spPr bwMode="auto">
          <a:xfrm>
            <a:off x="2" y="81541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 name="Right Arrow 30"/>
          <p:cNvSpPr/>
          <p:nvPr/>
        </p:nvSpPr>
        <p:spPr bwMode="auto">
          <a:xfrm>
            <a:off x="2" y="93062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6" name="Right Arrow 35"/>
          <p:cNvSpPr/>
          <p:nvPr/>
        </p:nvSpPr>
        <p:spPr bwMode="auto">
          <a:xfrm>
            <a:off x="2" y="107464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40" name="Right Arrow 39"/>
          <p:cNvSpPr/>
          <p:nvPr/>
        </p:nvSpPr>
        <p:spPr bwMode="auto">
          <a:xfrm>
            <a:off x="2" y="117545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7" name="Right Arrow 96"/>
          <p:cNvSpPr/>
          <p:nvPr/>
        </p:nvSpPr>
        <p:spPr bwMode="auto">
          <a:xfrm>
            <a:off x="2" y="34183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8" name="Right Arrow 97"/>
          <p:cNvSpPr/>
          <p:nvPr/>
        </p:nvSpPr>
        <p:spPr bwMode="auto">
          <a:xfrm>
            <a:off x="2" y="457051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99" name="Right Arrow 98"/>
          <p:cNvSpPr/>
          <p:nvPr/>
        </p:nvSpPr>
        <p:spPr bwMode="auto">
          <a:xfrm>
            <a:off x="2" y="60106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0" name="Right Arrow 99"/>
          <p:cNvSpPr/>
          <p:nvPr/>
        </p:nvSpPr>
        <p:spPr bwMode="auto">
          <a:xfrm>
            <a:off x="2" y="70187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1" name="Right Arrow 100"/>
          <p:cNvSpPr/>
          <p:nvPr/>
        </p:nvSpPr>
        <p:spPr bwMode="auto">
          <a:xfrm>
            <a:off x="2" y="84589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2" name="Right Arrow 101"/>
          <p:cNvSpPr/>
          <p:nvPr/>
        </p:nvSpPr>
        <p:spPr bwMode="auto">
          <a:xfrm>
            <a:off x="2" y="96110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3" name="Right Arrow 102"/>
          <p:cNvSpPr/>
          <p:nvPr/>
        </p:nvSpPr>
        <p:spPr bwMode="auto">
          <a:xfrm>
            <a:off x="2" y="110512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4" name="Right Arrow 103"/>
          <p:cNvSpPr/>
          <p:nvPr/>
        </p:nvSpPr>
        <p:spPr bwMode="auto">
          <a:xfrm>
            <a:off x="2" y="120593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 name="Rectangle 2"/>
          <p:cNvSpPr/>
          <p:nvPr/>
        </p:nvSpPr>
        <p:spPr bwMode="auto">
          <a:xfrm>
            <a:off x="1820955" y="3113587"/>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 name="Rectangle 16"/>
          <p:cNvSpPr/>
          <p:nvPr/>
        </p:nvSpPr>
        <p:spPr bwMode="auto">
          <a:xfrm>
            <a:off x="1820951" y="5637365"/>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 name="Rectangle 19"/>
          <p:cNvSpPr/>
          <p:nvPr/>
        </p:nvSpPr>
        <p:spPr bwMode="auto">
          <a:xfrm>
            <a:off x="1820955" y="8154147"/>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 name="Rectangle 21"/>
          <p:cNvSpPr/>
          <p:nvPr/>
        </p:nvSpPr>
        <p:spPr bwMode="auto">
          <a:xfrm>
            <a:off x="1820951" y="10677925"/>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28" name="Rectangle 127"/>
          <p:cNvSpPr/>
          <p:nvPr/>
        </p:nvSpPr>
        <p:spPr bwMode="auto">
          <a:xfrm>
            <a:off x="9325250" y="3113587"/>
            <a:ext cx="5731388"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29" name="Rectangle 128"/>
          <p:cNvSpPr/>
          <p:nvPr/>
        </p:nvSpPr>
        <p:spPr bwMode="auto">
          <a:xfrm>
            <a:off x="9325250" y="5647137"/>
            <a:ext cx="5731388"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30" name="Rectangle 129"/>
          <p:cNvSpPr/>
          <p:nvPr/>
        </p:nvSpPr>
        <p:spPr bwMode="auto">
          <a:xfrm>
            <a:off x="9325250" y="8161637"/>
            <a:ext cx="5731388"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31" name="Rectangle 130"/>
          <p:cNvSpPr/>
          <p:nvPr/>
        </p:nvSpPr>
        <p:spPr bwMode="auto">
          <a:xfrm>
            <a:off x="9301992" y="10676137"/>
            <a:ext cx="5731388"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32" name="Right Arrow 131"/>
          <p:cNvSpPr/>
          <p:nvPr/>
        </p:nvSpPr>
        <p:spPr bwMode="auto">
          <a:xfrm rot="2422284">
            <a:off x="3986904" y="5049384"/>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36" name="Right Arrow 135"/>
          <p:cNvSpPr/>
          <p:nvPr/>
        </p:nvSpPr>
        <p:spPr bwMode="auto">
          <a:xfrm rot="2422284">
            <a:off x="3985314" y="749765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37" name="Right Arrow 136"/>
          <p:cNvSpPr/>
          <p:nvPr/>
        </p:nvSpPr>
        <p:spPr bwMode="auto">
          <a:xfrm rot="2422284">
            <a:off x="3959942" y="1037797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38" name="Right Arrow 137"/>
          <p:cNvSpPr/>
          <p:nvPr/>
        </p:nvSpPr>
        <p:spPr bwMode="auto">
          <a:xfrm rot="19200000">
            <a:off x="4066994" y="1053166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39" name="Right Arrow 138"/>
          <p:cNvSpPr/>
          <p:nvPr/>
        </p:nvSpPr>
        <p:spPr bwMode="auto">
          <a:xfrm rot="19200000">
            <a:off x="3944770" y="8083394"/>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0" name="Right Arrow 139"/>
          <p:cNvSpPr/>
          <p:nvPr/>
        </p:nvSpPr>
        <p:spPr bwMode="auto">
          <a:xfrm rot="19200000">
            <a:off x="3965500" y="5347090"/>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1" name="Right Arrow 140"/>
          <p:cNvSpPr/>
          <p:nvPr/>
        </p:nvSpPr>
        <p:spPr bwMode="auto">
          <a:xfrm rot="18579290">
            <a:off x="4312533" y="9045730"/>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2" name="Right Arrow 141"/>
          <p:cNvSpPr/>
          <p:nvPr/>
        </p:nvSpPr>
        <p:spPr bwMode="auto">
          <a:xfrm rot="18579290">
            <a:off x="4285061" y="6494754"/>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3" name="Right Arrow 142"/>
          <p:cNvSpPr/>
          <p:nvPr/>
        </p:nvSpPr>
        <p:spPr bwMode="auto">
          <a:xfrm rot="3000000">
            <a:off x="3420068" y="6369258"/>
            <a:ext cx="7136324" cy="71242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4" name="Right Arrow 143"/>
          <p:cNvSpPr/>
          <p:nvPr/>
        </p:nvSpPr>
        <p:spPr bwMode="auto">
          <a:xfrm rot="3000000">
            <a:off x="4274219" y="9112948"/>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5" name="Right Arrow 144"/>
          <p:cNvSpPr/>
          <p:nvPr/>
        </p:nvSpPr>
        <p:spPr bwMode="auto">
          <a:xfrm rot="3538395">
            <a:off x="2750015" y="8061500"/>
            <a:ext cx="8276410" cy="8374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6" name="Right Arrow 145"/>
          <p:cNvSpPr/>
          <p:nvPr/>
        </p:nvSpPr>
        <p:spPr bwMode="auto">
          <a:xfrm rot="18158471">
            <a:off x="3005577" y="7906588"/>
            <a:ext cx="8276410" cy="815432"/>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9" name="Rectangle 148"/>
          <p:cNvSpPr/>
          <p:nvPr/>
        </p:nvSpPr>
        <p:spPr bwMode="auto">
          <a:xfrm>
            <a:off x="19639806" y="3113584"/>
            <a:ext cx="2854064" cy="9707116"/>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0" name="Right Arrow 149"/>
          <p:cNvSpPr/>
          <p:nvPr/>
        </p:nvSpPr>
        <p:spPr bwMode="auto">
          <a:xfrm>
            <a:off x="15052409" y="3824932"/>
            <a:ext cx="4587394"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1" name="Right Arrow 150"/>
          <p:cNvSpPr/>
          <p:nvPr/>
        </p:nvSpPr>
        <p:spPr bwMode="auto">
          <a:xfrm>
            <a:off x="15052411" y="6348710"/>
            <a:ext cx="4587394"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2" name="Right Arrow 151"/>
          <p:cNvSpPr/>
          <p:nvPr/>
        </p:nvSpPr>
        <p:spPr bwMode="auto">
          <a:xfrm>
            <a:off x="15052415" y="8872488"/>
            <a:ext cx="4587394"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3" name="Right Arrow 152"/>
          <p:cNvSpPr/>
          <p:nvPr/>
        </p:nvSpPr>
        <p:spPr bwMode="auto">
          <a:xfrm>
            <a:off x="15052417" y="11396266"/>
            <a:ext cx="4587394"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grpSp>
        <p:nvGrpSpPr>
          <p:cNvPr id="11" name="Group 10"/>
          <p:cNvGrpSpPr/>
          <p:nvPr/>
        </p:nvGrpSpPr>
        <p:grpSpPr>
          <a:xfrm>
            <a:off x="4333685" y="2645554"/>
            <a:ext cx="13762974" cy="10225134"/>
            <a:chOff x="2126840" y="1322776"/>
            <a:chExt cx="5004720" cy="5112567"/>
          </a:xfrm>
        </p:grpSpPr>
        <p:sp>
          <p:nvSpPr>
            <p:cNvPr id="9" name="Oval 8"/>
            <p:cNvSpPr/>
            <p:nvPr/>
          </p:nvSpPr>
          <p:spPr bwMode="auto">
            <a:xfrm>
              <a:off x="2126840" y="1322776"/>
              <a:ext cx="1885301" cy="5112567"/>
            </a:xfrm>
            <a:prstGeom prst="ellipse">
              <a:avLst/>
            </a:prstGeom>
            <a:noFill/>
            <a:ln w="76200" cap="flat" cmpd="sng" algn="ctr">
              <a:solidFill>
                <a:srgbClr val="FF0000"/>
              </a:solidFill>
              <a:prstDash val="solid"/>
              <a:round/>
              <a:headEnd type="none" w="med" len="med"/>
              <a:tailEnd type="none" w="med" len="med"/>
            </a:ln>
            <a:effectLst/>
            <a:extLst/>
          </p:spPr>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0" name="TextBox 9"/>
            <p:cNvSpPr txBox="1"/>
            <p:nvPr/>
          </p:nvSpPr>
          <p:spPr>
            <a:xfrm>
              <a:off x="5665215" y="1504223"/>
              <a:ext cx="1466345" cy="2631490"/>
            </a:xfrm>
            <a:prstGeom prst="rect">
              <a:avLst/>
            </a:prstGeom>
            <a:solidFill>
              <a:srgbClr val="FF0000">
                <a:alpha val="80000"/>
              </a:srgbClr>
            </a:solidFill>
            <a:ln>
              <a:solidFill>
                <a:srgbClr val="FF0000"/>
              </a:solidFill>
            </a:ln>
          </p:spPr>
          <p:txBody>
            <a:bodyPr wrap="square" rtlCol="0">
              <a:spAutoFit/>
            </a:bodyPr>
            <a:lstStyle/>
            <a:p>
              <a:pPr algn="ctr" defTabSz="1828800"/>
              <a:r>
                <a:rPr lang="en-GB" sz="4800" dirty="0">
                  <a:solidFill>
                    <a:srgbClr val="FFFF00"/>
                  </a:solidFill>
                  <a:latin typeface="Calibri" panose="020F0502020204030204"/>
                </a:rPr>
                <a:t>Well… this doesn’t look like a great start – but we’ll come back to it in a minute…</a:t>
              </a:r>
            </a:p>
          </p:txBody>
        </p:sp>
      </p:grpSp>
    </p:spTree>
    <p:extLst>
      <p:ext uri="{BB962C8B-B14F-4D97-AF65-F5344CB8AC3E}">
        <p14:creationId xmlns:p14="http://schemas.microsoft.com/office/powerpoint/2010/main" val="2026201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Right Arrow 147">
            <a:extLst>
              <a:ext uri="{FF2B5EF4-FFF2-40B4-BE49-F238E27FC236}">
                <a16:creationId xmlns:a16="http://schemas.microsoft.com/office/drawing/2014/main" id="{EA52C6F2-92B9-46FF-B88F-FC3863B673AC}"/>
              </a:ext>
            </a:extLst>
          </p:cNvPr>
          <p:cNvSpPr/>
          <p:nvPr/>
        </p:nvSpPr>
        <p:spPr bwMode="auto">
          <a:xfrm>
            <a:off x="22468494" y="7607102"/>
            <a:ext cx="191550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7" name="Right Arrow 89">
            <a:extLst>
              <a:ext uri="{FF2B5EF4-FFF2-40B4-BE49-F238E27FC236}">
                <a16:creationId xmlns:a16="http://schemas.microsoft.com/office/drawing/2014/main" id="{BF07CBD1-3855-4AA1-8B63-5DCC4C85C82D}"/>
              </a:ext>
            </a:extLst>
          </p:cNvPr>
          <p:cNvSpPr/>
          <p:nvPr/>
        </p:nvSpPr>
        <p:spPr bwMode="auto">
          <a:xfrm>
            <a:off x="4678192" y="3113584"/>
            <a:ext cx="4623800"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8" name="Right Arrow 90">
            <a:extLst>
              <a:ext uri="{FF2B5EF4-FFF2-40B4-BE49-F238E27FC236}">
                <a16:creationId xmlns:a16="http://schemas.microsoft.com/office/drawing/2014/main" id="{600C796B-32DC-41B1-ACC1-64CFAEC5DA07}"/>
              </a:ext>
            </a:extLst>
          </p:cNvPr>
          <p:cNvSpPr/>
          <p:nvPr/>
        </p:nvSpPr>
        <p:spPr bwMode="auto">
          <a:xfrm>
            <a:off x="4671836" y="5561856"/>
            <a:ext cx="463015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9" name="Right Arrow 91">
            <a:extLst>
              <a:ext uri="{FF2B5EF4-FFF2-40B4-BE49-F238E27FC236}">
                <a16:creationId xmlns:a16="http://schemas.microsoft.com/office/drawing/2014/main" id="{0245C1AA-9EE9-4032-9F56-5F3130C17A7C}"/>
              </a:ext>
            </a:extLst>
          </p:cNvPr>
          <p:cNvSpPr/>
          <p:nvPr/>
        </p:nvSpPr>
        <p:spPr bwMode="auto">
          <a:xfrm>
            <a:off x="4671834" y="8154144"/>
            <a:ext cx="465341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2" name="Right Arrow 92">
            <a:extLst>
              <a:ext uri="{FF2B5EF4-FFF2-40B4-BE49-F238E27FC236}">
                <a16:creationId xmlns:a16="http://schemas.microsoft.com/office/drawing/2014/main" id="{AF399165-8380-47C4-A7DE-F7188BB03AE3}"/>
              </a:ext>
            </a:extLst>
          </p:cNvPr>
          <p:cNvSpPr/>
          <p:nvPr/>
        </p:nvSpPr>
        <p:spPr bwMode="auto">
          <a:xfrm>
            <a:off x="4678192" y="10602416"/>
            <a:ext cx="4623800"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3" name="Right Arrow 6">
            <a:extLst>
              <a:ext uri="{FF2B5EF4-FFF2-40B4-BE49-F238E27FC236}">
                <a16:creationId xmlns:a16="http://schemas.microsoft.com/office/drawing/2014/main" id="{B2B9E07E-D629-4543-9EDA-2EA627EFDCF8}"/>
              </a:ext>
            </a:extLst>
          </p:cNvPr>
          <p:cNvSpPr/>
          <p:nvPr/>
        </p:nvSpPr>
        <p:spPr bwMode="auto">
          <a:xfrm>
            <a:off x="2" y="31135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4" name="Right Arrow 24">
            <a:extLst>
              <a:ext uri="{FF2B5EF4-FFF2-40B4-BE49-F238E27FC236}">
                <a16:creationId xmlns:a16="http://schemas.microsoft.com/office/drawing/2014/main" id="{C5AA8498-3770-46A4-8CFF-383685EAEDA4}"/>
              </a:ext>
            </a:extLst>
          </p:cNvPr>
          <p:cNvSpPr/>
          <p:nvPr/>
        </p:nvSpPr>
        <p:spPr bwMode="auto">
          <a:xfrm>
            <a:off x="2" y="426571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5" name="Right Arrow 25">
            <a:extLst>
              <a:ext uri="{FF2B5EF4-FFF2-40B4-BE49-F238E27FC236}">
                <a16:creationId xmlns:a16="http://schemas.microsoft.com/office/drawing/2014/main" id="{FB9C8DE4-409C-402E-85C2-BB8BFD96C398}"/>
              </a:ext>
            </a:extLst>
          </p:cNvPr>
          <p:cNvSpPr/>
          <p:nvPr/>
        </p:nvSpPr>
        <p:spPr bwMode="auto">
          <a:xfrm>
            <a:off x="2" y="57058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6" name="Right Arrow 27">
            <a:extLst>
              <a:ext uri="{FF2B5EF4-FFF2-40B4-BE49-F238E27FC236}">
                <a16:creationId xmlns:a16="http://schemas.microsoft.com/office/drawing/2014/main" id="{962974B8-6F11-443C-A505-764E042B6AC3}"/>
              </a:ext>
            </a:extLst>
          </p:cNvPr>
          <p:cNvSpPr/>
          <p:nvPr/>
        </p:nvSpPr>
        <p:spPr bwMode="auto">
          <a:xfrm>
            <a:off x="2" y="67139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7" name="Right Arrow 28">
            <a:extLst>
              <a:ext uri="{FF2B5EF4-FFF2-40B4-BE49-F238E27FC236}">
                <a16:creationId xmlns:a16="http://schemas.microsoft.com/office/drawing/2014/main" id="{1F589F20-F269-46B6-BFDD-D2CACCB617BF}"/>
              </a:ext>
            </a:extLst>
          </p:cNvPr>
          <p:cNvSpPr/>
          <p:nvPr/>
        </p:nvSpPr>
        <p:spPr bwMode="auto">
          <a:xfrm>
            <a:off x="2" y="81541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1" name="Right Arrow 30">
            <a:extLst>
              <a:ext uri="{FF2B5EF4-FFF2-40B4-BE49-F238E27FC236}">
                <a16:creationId xmlns:a16="http://schemas.microsoft.com/office/drawing/2014/main" id="{2000F600-3CCD-466B-BF67-6DBDAA3B9699}"/>
              </a:ext>
            </a:extLst>
          </p:cNvPr>
          <p:cNvSpPr/>
          <p:nvPr/>
        </p:nvSpPr>
        <p:spPr bwMode="auto">
          <a:xfrm>
            <a:off x="2" y="93062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2" name="Right Arrow 35">
            <a:extLst>
              <a:ext uri="{FF2B5EF4-FFF2-40B4-BE49-F238E27FC236}">
                <a16:creationId xmlns:a16="http://schemas.microsoft.com/office/drawing/2014/main" id="{22793AB8-B0A2-489A-B7D9-754F6AF84712}"/>
              </a:ext>
            </a:extLst>
          </p:cNvPr>
          <p:cNvSpPr/>
          <p:nvPr/>
        </p:nvSpPr>
        <p:spPr bwMode="auto">
          <a:xfrm>
            <a:off x="2" y="107464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3" name="Right Arrow 39">
            <a:extLst>
              <a:ext uri="{FF2B5EF4-FFF2-40B4-BE49-F238E27FC236}">
                <a16:creationId xmlns:a16="http://schemas.microsoft.com/office/drawing/2014/main" id="{B0465D96-964A-4C8D-8176-C9324F2B1EDF}"/>
              </a:ext>
            </a:extLst>
          </p:cNvPr>
          <p:cNvSpPr/>
          <p:nvPr/>
        </p:nvSpPr>
        <p:spPr bwMode="auto">
          <a:xfrm>
            <a:off x="2" y="117545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4" name="Right Arrow 96">
            <a:extLst>
              <a:ext uri="{FF2B5EF4-FFF2-40B4-BE49-F238E27FC236}">
                <a16:creationId xmlns:a16="http://schemas.microsoft.com/office/drawing/2014/main" id="{48F58F6E-456B-4D53-B837-3C2DD0ABE325}"/>
              </a:ext>
            </a:extLst>
          </p:cNvPr>
          <p:cNvSpPr/>
          <p:nvPr/>
        </p:nvSpPr>
        <p:spPr bwMode="auto">
          <a:xfrm>
            <a:off x="2" y="34183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5" name="Right Arrow 97">
            <a:extLst>
              <a:ext uri="{FF2B5EF4-FFF2-40B4-BE49-F238E27FC236}">
                <a16:creationId xmlns:a16="http://schemas.microsoft.com/office/drawing/2014/main" id="{93D5C321-4485-4097-B366-2C80044DD4CC}"/>
              </a:ext>
            </a:extLst>
          </p:cNvPr>
          <p:cNvSpPr/>
          <p:nvPr/>
        </p:nvSpPr>
        <p:spPr bwMode="auto">
          <a:xfrm>
            <a:off x="2" y="457051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6" name="Right Arrow 98">
            <a:extLst>
              <a:ext uri="{FF2B5EF4-FFF2-40B4-BE49-F238E27FC236}">
                <a16:creationId xmlns:a16="http://schemas.microsoft.com/office/drawing/2014/main" id="{CA743C58-0061-4731-ADD4-38EF9E64A2FC}"/>
              </a:ext>
            </a:extLst>
          </p:cNvPr>
          <p:cNvSpPr/>
          <p:nvPr/>
        </p:nvSpPr>
        <p:spPr bwMode="auto">
          <a:xfrm>
            <a:off x="2" y="60106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7" name="Right Arrow 99">
            <a:extLst>
              <a:ext uri="{FF2B5EF4-FFF2-40B4-BE49-F238E27FC236}">
                <a16:creationId xmlns:a16="http://schemas.microsoft.com/office/drawing/2014/main" id="{3581BB5E-952B-4C3B-ACE1-E6D94395B7A5}"/>
              </a:ext>
            </a:extLst>
          </p:cNvPr>
          <p:cNvSpPr/>
          <p:nvPr/>
        </p:nvSpPr>
        <p:spPr bwMode="auto">
          <a:xfrm>
            <a:off x="2" y="70187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8" name="Right Arrow 100">
            <a:extLst>
              <a:ext uri="{FF2B5EF4-FFF2-40B4-BE49-F238E27FC236}">
                <a16:creationId xmlns:a16="http://schemas.microsoft.com/office/drawing/2014/main" id="{43F81C37-F68F-4029-A760-815AD6EB4D6A}"/>
              </a:ext>
            </a:extLst>
          </p:cNvPr>
          <p:cNvSpPr/>
          <p:nvPr/>
        </p:nvSpPr>
        <p:spPr bwMode="auto">
          <a:xfrm>
            <a:off x="2" y="84589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0" name="Right Arrow 101">
            <a:extLst>
              <a:ext uri="{FF2B5EF4-FFF2-40B4-BE49-F238E27FC236}">
                <a16:creationId xmlns:a16="http://schemas.microsoft.com/office/drawing/2014/main" id="{E88E3BB1-1787-4405-A74A-A60F59C5EEB8}"/>
              </a:ext>
            </a:extLst>
          </p:cNvPr>
          <p:cNvSpPr/>
          <p:nvPr/>
        </p:nvSpPr>
        <p:spPr bwMode="auto">
          <a:xfrm>
            <a:off x="2" y="96110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3" name="Right Arrow 102">
            <a:extLst>
              <a:ext uri="{FF2B5EF4-FFF2-40B4-BE49-F238E27FC236}">
                <a16:creationId xmlns:a16="http://schemas.microsoft.com/office/drawing/2014/main" id="{C0368969-63A2-4389-9258-A1568111F12E}"/>
              </a:ext>
            </a:extLst>
          </p:cNvPr>
          <p:cNvSpPr/>
          <p:nvPr/>
        </p:nvSpPr>
        <p:spPr bwMode="auto">
          <a:xfrm>
            <a:off x="2" y="110512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4" name="Right Arrow 103">
            <a:extLst>
              <a:ext uri="{FF2B5EF4-FFF2-40B4-BE49-F238E27FC236}">
                <a16:creationId xmlns:a16="http://schemas.microsoft.com/office/drawing/2014/main" id="{243D3972-C5D0-4343-A953-71EA3A63C0C7}"/>
              </a:ext>
            </a:extLst>
          </p:cNvPr>
          <p:cNvSpPr/>
          <p:nvPr/>
        </p:nvSpPr>
        <p:spPr bwMode="auto">
          <a:xfrm>
            <a:off x="2" y="120593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5" name="Rectangle 284">
            <a:extLst>
              <a:ext uri="{FF2B5EF4-FFF2-40B4-BE49-F238E27FC236}">
                <a16:creationId xmlns:a16="http://schemas.microsoft.com/office/drawing/2014/main" id="{C2614583-9314-494C-962A-EF412ECF1EA2}"/>
              </a:ext>
            </a:extLst>
          </p:cNvPr>
          <p:cNvSpPr/>
          <p:nvPr/>
        </p:nvSpPr>
        <p:spPr bwMode="auto">
          <a:xfrm>
            <a:off x="1820955" y="3113587"/>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6" name="Rectangle 285">
            <a:extLst>
              <a:ext uri="{FF2B5EF4-FFF2-40B4-BE49-F238E27FC236}">
                <a16:creationId xmlns:a16="http://schemas.microsoft.com/office/drawing/2014/main" id="{9887EBB4-30BB-45A2-AA87-46C97E985645}"/>
              </a:ext>
            </a:extLst>
          </p:cNvPr>
          <p:cNvSpPr/>
          <p:nvPr/>
        </p:nvSpPr>
        <p:spPr bwMode="auto">
          <a:xfrm>
            <a:off x="1820951" y="5637365"/>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7" name="Rectangle 286">
            <a:extLst>
              <a:ext uri="{FF2B5EF4-FFF2-40B4-BE49-F238E27FC236}">
                <a16:creationId xmlns:a16="http://schemas.microsoft.com/office/drawing/2014/main" id="{6BE48F25-76E5-4D55-805B-86E66D2B6AF1}"/>
              </a:ext>
            </a:extLst>
          </p:cNvPr>
          <p:cNvSpPr/>
          <p:nvPr/>
        </p:nvSpPr>
        <p:spPr bwMode="auto">
          <a:xfrm>
            <a:off x="1820955" y="8154147"/>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8" name="Rectangle 287">
            <a:extLst>
              <a:ext uri="{FF2B5EF4-FFF2-40B4-BE49-F238E27FC236}">
                <a16:creationId xmlns:a16="http://schemas.microsoft.com/office/drawing/2014/main" id="{DE8CEF36-0FB8-4822-9C36-6F071B87F7DA}"/>
              </a:ext>
            </a:extLst>
          </p:cNvPr>
          <p:cNvSpPr/>
          <p:nvPr/>
        </p:nvSpPr>
        <p:spPr bwMode="auto">
          <a:xfrm>
            <a:off x="1820951" y="10677925"/>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9" name="Rectangle 288">
            <a:extLst>
              <a:ext uri="{FF2B5EF4-FFF2-40B4-BE49-F238E27FC236}">
                <a16:creationId xmlns:a16="http://schemas.microsoft.com/office/drawing/2014/main" id="{E3270C64-F29A-4017-B226-B9D22DB9F48B}"/>
              </a:ext>
            </a:extLst>
          </p:cNvPr>
          <p:cNvSpPr/>
          <p:nvPr/>
        </p:nvSpPr>
        <p:spPr bwMode="auto">
          <a:xfrm>
            <a:off x="9325250" y="3113587"/>
            <a:ext cx="5731388"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0" name="Rectangle 289">
            <a:extLst>
              <a:ext uri="{FF2B5EF4-FFF2-40B4-BE49-F238E27FC236}">
                <a16:creationId xmlns:a16="http://schemas.microsoft.com/office/drawing/2014/main" id="{4652657C-4D50-4017-BA4F-949EB01398DF}"/>
              </a:ext>
            </a:extLst>
          </p:cNvPr>
          <p:cNvSpPr/>
          <p:nvPr/>
        </p:nvSpPr>
        <p:spPr bwMode="auto">
          <a:xfrm>
            <a:off x="9325250" y="5647137"/>
            <a:ext cx="5731388"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1" name="Rectangle 290">
            <a:extLst>
              <a:ext uri="{FF2B5EF4-FFF2-40B4-BE49-F238E27FC236}">
                <a16:creationId xmlns:a16="http://schemas.microsoft.com/office/drawing/2014/main" id="{CE49F710-7F9A-440F-A164-76AD8DC9A42A}"/>
              </a:ext>
            </a:extLst>
          </p:cNvPr>
          <p:cNvSpPr/>
          <p:nvPr/>
        </p:nvSpPr>
        <p:spPr bwMode="auto">
          <a:xfrm>
            <a:off x="9325250" y="8161637"/>
            <a:ext cx="5731388"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2" name="Rectangle 291">
            <a:extLst>
              <a:ext uri="{FF2B5EF4-FFF2-40B4-BE49-F238E27FC236}">
                <a16:creationId xmlns:a16="http://schemas.microsoft.com/office/drawing/2014/main" id="{298391B1-BC94-4821-8450-E050690C9183}"/>
              </a:ext>
            </a:extLst>
          </p:cNvPr>
          <p:cNvSpPr/>
          <p:nvPr/>
        </p:nvSpPr>
        <p:spPr bwMode="auto">
          <a:xfrm>
            <a:off x="9301992" y="10676137"/>
            <a:ext cx="5731388"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3" name="Right Arrow 131">
            <a:extLst>
              <a:ext uri="{FF2B5EF4-FFF2-40B4-BE49-F238E27FC236}">
                <a16:creationId xmlns:a16="http://schemas.microsoft.com/office/drawing/2014/main" id="{BB97F23F-414D-4202-B2A7-16F1159652E5}"/>
              </a:ext>
            </a:extLst>
          </p:cNvPr>
          <p:cNvSpPr/>
          <p:nvPr/>
        </p:nvSpPr>
        <p:spPr bwMode="auto">
          <a:xfrm rot="2422284">
            <a:off x="3986904" y="5049384"/>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4" name="Right Arrow 135">
            <a:extLst>
              <a:ext uri="{FF2B5EF4-FFF2-40B4-BE49-F238E27FC236}">
                <a16:creationId xmlns:a16="http://schemas.microsoft.com/office/drawing/2014/main" id="{98E396CD-1781-425B-897B-4E4F0AF67B2E}"/>
              </a:ext>
            </a:extLst>
          </p:cNvPr>
          <p:cNvSpPr/>
          <p:nvPr/>
        </p:nvSpPr>
        <p:spPr bwMode="auto">
          <a:xfrm rot="2422284">
            <a:off x="3985314" y="749765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5" name="Right Arrow 136">
            <a:extLst>
              <a:ext uri="{FF2B5EF4-FFF2-40B4-BE49-F238E27FC236}">
                <a16:creationId xmlns:a16="http://schemas.microsoft.com/office/drawing/2014/main" id="{4112F847-B4D6-4AFD-BA33-ADC63D33004D}"/>
              </a:ext>
            </a:extLst>
          </p:cNvPr>
          <p:cNvSpPr/>
          <p:nvPr/>
        </p:nvSpPr>
        <p:spPr bwMode="auto">
          <a:xfrm rot="2422284">
            <a:off x="3959942" y="1037797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6" name="Right Arrow 137">
            <a:extLst>
              <a:ext uri="{FF2B5EF4-FFF2-40B4-BE49-F238E27FC236}">
                <a16:creationId xmlns:a16="http://schemas.microsoft.com/office/drawing/2014/main" id="{E4BD749A-559C-4F62-B141-967F1324200D}"/>
              </a:ext>
            </a:extLst>
          </p:cNvPr>
          <p:cNvSpPr/>
          <p:nvPr/>
        </p:nvSpPr>
        <p:spPr bwMode="auto">
          <a:xfrm rot="19200000">
            <a:off x="4066994" y="1053166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7" name="Right Arrow 138">
            <a:extLst>
              <a:ext uri="{FF2B5EF4-FFF2-40B4-BE49-F238E27FC236}">
                <a16:creationId xmlns:a16="http://schemas.microsoft.com/office/drawing/2014/main" id="{6AE4D3EF-A9F3-48E3-BD38-795DA2B671EE}"/>
              </a:ext>
            </a:extLst>
          </p:cNvPr>
          <p:cNvSpPr/>
          <p:nvPr/>
        </p:nvSpPr>
        <p:spPr bwMode="auto">
          <a:xfrm rot="19200000">
            <a:off x="3944770" y="8083394"/>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8" name="Right Arrow 139">
            <a:extLst>
              <a:ext uri="{FF2B5EF4-FFF2-40B4-BE49-F238E27FC236}">
                <a16:creationId xmlns:a16="http://schemas.microsoft.com/office/drawing/2014/main" id="{E8E01CE1-542D-452A-B5F9-26E654FA3394}"/>
              </a:ext>
            </a:extLst>
          </p:cNvPr>
          <p:cNvSpPr/>
          <p:nvPr/>
        </p:nvSpPr>
        <p:spPr bwMode="auto">
          <a:xfrm rot="19200000">
            <a:off x="3965500" y="5347090"/>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8" name="Right Arrow 140">
            <a:extLst>
              <a:ext uri="{FF2B5EF4-FFF2-40B4-BE49-F238E27FC236}">
                <a16:creationId xmlns:a16="http://schemas.microsoft.com/office/drawing/2014/main" id="{2B4A47E5-0185-4190-95AD-64F0EFF87487}"/>
              </a:ext>
            </a:extLst>
          </p:cNvPr>
          <p:cNvSpPr/>
          <p:nvPr/>
        </p:nvSpPr>
        <p:spPr bwMode="auto">
          <a:xfrm rot="18579290">
            <a:off x="4312533" y="9045730"/>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9" name="Right Arrow 141">
            <a:extLst>
              <a:ext uri="{FF2B5EF4-FFF2-40B4-BE49-F238E27FC236}">
                <a16:creationId xmlns:a16="http://schemas.microsoft.com/office/drawing/2014/main" id="{B2582F79-8C20-41FA-A23F-44A7717B3BCB}"/>
              </a:ext>
            </a:extLst>
          </p:cNvPr>
          <p:cNvSpPr/>
          <p:nvPr/>
        </p:nvSpPr>
        <p:spPr bwMode="auto">
          <a:xfrm rot="18579290">
            <a:off x="4285061" y="6494754"/>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0" name="Right Arrow 142">
            <a:extLst>
              <a:ext uri="{FF2B5EF4-FFF2-40B4-BE49-F238E27FC236}">
                <a16:creationId xmlns:a16="http://schemas.microsoft.com/office/drawing/2014/main" id="{8176877B-A136-4770-8BFD-DAA9DC77099E}"/>
              </a:ext>
            </a:extLst>
          </p:cNvPr>
          <p:cNvSpPr/>
          <p:nvPr/>
        </p:nvSpPr>
        <p:spPr bwMode="auto">
          <a:xfrm rot="3000000">
            <a:off x="3420068" y="6369258"/>
            <a:ext cx="7136324" cy="71242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1" name="Right Arrow 143">
            <a:extLst>
              <a:ext uri="{FF2B5EF4-FFF2-40B4-BE49-F238E27FC236}">
                <a16:creationId xmlns:a16="http://schemas.microsoft.com/office/drawing/2014/main" id="{019B2137-6C53-408A-83A6-342EBCBE3C1F}"/>
              </a:ext>
            </a:extLst>
          </p:cNvPr>
          <p:cNvSpPr/>
          <p:nvPr/>
        </p:nvSpPr>
        <p:spPr bwMode="auto">
          <a:xfrm rot="3000000">
            <a:off x="4274219" y="9112948"/>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2" name="Right Arrow 144">
            <a:extLst>
              <a:ext uri="{FF2B5EF4-FFF2-40B4-BE49-F238E27FC236}">
                <a16:creationId xmlns:a16="http://schemas.microsoft.com/office/drawing/2014/main" id="{BCD181C5-FEA3-4843-A0AC-3BBD1CB9EC06}"/>
              </a:ext>
            </a:extLst>
          </p:cNvPr>
          <p:cNvSpPr/>
          <p:nvPr/>
        </p:nvSpPr>
        <p:spPr bwMode="auto">
          <a:xfrm rot="3538395">
            <a:off x="2750015" y="8061500"/>
            <a:ext cx="8276410" cy="8374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3" name="Right Arrow 145">
            <a:extLst>
              <a:ext uri="{FF2B5EF4-FFF2-40B4-BE49-F238E27FC236}">
                <a16:creationId xmlns:a16="http://schemas.microsoft.com/office/drawing/2014/main" id="{74EDB1AB-C8ED-45D0-B368-B0487EF1A357}"/>
              </a:ext>
            </a:extLst>
          </p:cNvPr>
          <p:cNvSpPr/>
          <p:nvPr/>
        </p:nvSpPr>
        <p:spPr bwMode="auto">
          <a:xfrm rot="18158471">
            <a:off x="3005577" y="7906588"/>
            <a:ext cx="8276410" cy="815432"/>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4" name="Rectangle 313">
            <a:extLst>
              <a:ext uri="{FF2B5EF4-FFF2-40B4-BE49-F238E27FC236}">
                <a16:creationId xmlns:a16="http://schemas.microsoft.com/office/drawing/2014/main" id="{92CAB8E8-84FC-4938-84F7-41251C2028E2}"/>
              </a:ext>
            </a:extLst>
          </p:cNvPr>
          <p:cNvSpPr/>
          <p:nvPr/>
        </p:nvSpPr>
        <p:spPr bwMode="auto">
          <a:xfrm>
            <a:off x="19639806" y="3113584"/>
            <a:ext cx="2854064" cy="9707116"/>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5" name="Right Arrow 149">
            <a:extLst>
              <a:ext uri="{FF2B5EF4-FFF2-40B4-BE49-F238E27FC236}">
                <a16:creationId xmlns:a16="http://schemas.microsoft.com/office/drawing/2014/main" id="{A3275CCF-F686-471C-8C02-32D0246FEAB6}"/>
              </a:ext>
            </a:extLst>
          </p:cNvPr>
          <p:cNvSpPr/>
          <p:nvPr/>
        </p:nvSpPr>
        <p:spPr bwMode="auto">
          <a:xfrm>
            <a:off x="15052409" y="3824932"/>
            <a:ext cx="4587394"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6" name="Right Arrow 150">
            <a:extLst>
              <a:ext uri="{FF2B5EF4-FFF2-40B4-BE49-F238E27FC236}">
                <a16:creationId xmlns:a16="http://schemas.microsoft.com/office/drawing/2014/main" id="{D5ECE6F8-8768-4EAB-92B0-C05ABA3EF579}"/>
              </a:ext>
            </a:extLst>
          </p:cNvPr>
          <p:cNvSpPr/>
          <p:nvPr/>
        </p:nvSpPr>
        <p:spPr bwMode="auto">
          <a:xfrm>
            <a:off x="15052411" y="6348710"/>
            <a:ext cx="4587394"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7" name="Right Arrow 151">
            <a:extLst>
              <a:ext uri="{FF2B5EF4-FFF2-40B4-BE49-F238E27FC236}">
                <a16:creationId xmlns:a16="http://schemas.microsoft.com/office/drawing/2014/main" id="{35BC9C9F-AF52-4D1C-899E-C54EAFD227F0}"/>
              </a:ext>
            </a:extLst>
          </p:cNvPr>
          <p:cNvSpPr/>
          <p:nvPr/>
        </p:nvSpPr>
        <p:spPr bwMode="auto">
          <a:xfrm>
            <a:off x="15052415" y="8872488"/>
            <a:ext cx="4587394"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8" name="Right Arrow 152">
            <a:extLst>
              <a:ext uri="{FF2B5EF4-FFF2-40B4-BE49-F238E27FC236}">
                <a16:creationId xmlns:a16="http://schemas.microsoft.com/office/drawing/2014/main" id="{28451092-3229-479F-BCBC-9D6623937A95}"/>
              </a:ext>
            </a:extLst>
          </p:cNvPr>
          <p:cNvSpPr/>
          <p:nvPr/>
        </p:nvSpPr>
        <p:spPr bwMode="auto">
          <a:xfrm>
            <a:off x="15052417" y="11396266"/>
            <a:ext cx="4587394"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9" name="Slide Number Placeholder 5"/>
          <p:cNvSpPr txBox="1">
            <a:spLocks/>
          </p:cNvSpPr>
          <p:nvPr/>
        </p:nvSpPr>
        <p:spPr bwMode="auto">
          <a:xfrm>
            <a:off x="17068800" y="13049253"/>
            <a:ext cx="426720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82880" tIns="91440" rIns="182880" bIns="91440" numCol="1" anchor="ctr" anchorCtr="0" compatLnSpc="1">
            <a:prstTxWarp prst="textNoShape">
              <a:avLst/>
            </a:prstTxWarp>
          </a:bodyPr>
          <a:lstStyle>
            <a:defPPr>
              <a:defRPr lang="en-US"/>
            </a:defPPr>
            <a:lvl1pPr algn="r" rtl="0" eaLnBrk="1" fontAlgn="base" hangingPunct="1">
              <a:spcBef>
                <a:spcPct val="0"/>
              </a:spcBef>
              <a:spcAft>
                <a:spcPct val="0"/>
              </a:spcAft>
              <a:defRPr sz="1200"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a:lstStyle>
          <a:p>
            <a:pPr defTabSz="1828800">
              <a:defRPr/>
            </a:pPr>
            <a:fld id="{CFD06398-A6AE-4DAE-9224-DDBF6E084121}" type="slidenum">
              <a:rPr lang="en-US" sz="2400">
                <a:solidFill>
                  <a:prstClr val="black"/>
                </a:solidFill>
              </a:rPr>
              <a:pPr defTabSz="1828800">
                <a:defRPr/>
              </a:pPr>
              <a:t>46</a:t>
            </a:fld>
            <a:endParaRPr lang="en-US" sz="2400" dirty="0">
              <a:solidFill>
                <a:prstClr val="black"/>
              </a:solidFill>
            </a:endParaRPr>
          </a:p>
        </p:txBody>
      </p:sp>
      <p:sp>
        <p:nvSpPr>
          <p:cNvPr id="2" name="Title 1"/>
          <p:cNvSpPr>
            <a:spLocks noGrp="1"/>
          </p:cNvSpPr>
          <p:nvPr>
            <p:ph type="title"/>
          </p:nvPr>
        </p:nvSpPr>
        <p:spPr>
          <a:xfrm>
            <a:off x="1676400" y="1400250"/>
            <a:ext cx="21031200" cy="1311128"/>
          </a:xfrm>
        </p:spPr>
        <p:txBody>
          <a:bodyPr/>
          <a:lstStyle/>
          <a:p>
            <a:r>
              <a:rPr lang="en-GB" dirty="0"/>
              <a:t>The time-multiplexed architecture</a:t>
            </a:r>
          </a:p>
        </p:txBody>
      </p:sp>
      <p:sp>
        <p:nvSpPr>
          <p:cNvPr id="8" name="Oval 7"/>
          <p:cNvSpPr/>
          <p:nvPr/>
        </p:nvSpPr>
        <p:spPr bwMode="auto">
          <a:xfrm>
            <a:off x="3252192" y="3210468"/>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41" name="Oval 40"/>
          <p:cNvSpPr/>
          <p:nvPr/>
        </p:nvSpPr>
        <p:spPr bwMode="auto">
          <a:xfrm>
            <a:off x="2676128" y="3210468"/>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46" name="Oval 45"/>
          <p:cNvSpPr/>
          <p:nvPr/>
        </p:nvSpPr>
        <p:spPr bwMode="auto">
          <a:xfrm>
            <a:off x="3252192" y="5745606"/>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47" name="Oval 46"/>
          <p:cNvSpPr/>
          <p:nvPr/>
        </p:nvSpPr>
        <p:spPr bwMode="auto">
          <a:xfrm>
            <a:off x="2100064" y="5718852"/>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0" name="Oval 49"/>
          <p:cNvSpPr/>
          <p:nvPr/>
        </p:nvSpPr>
        <p:spPr bwMode="auto">
          <a:xfrm>
            <a:off x="3301852" y="8193878"/>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1" name="Oval 50"/>
          <p:cNvSpPr/>
          <p:nvPr/>
        </p:nvSpPr>
        <p:spPr bwMode="auto">
          <a:xfrm>
            <a:off x="2167190" y="8178598"/>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4" name="Oval 53"/>
          <p:cNvSpPr/>
          <p:nvPr/>
        </p:nvSpPr>
        <p:spPr bwMode="auto">
          <a:xfrm>
            <a:off x="3252192" y="10754490"/>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55" name="Oval 54"/>
          <p:cNvSpPr/>
          <p:nvPr/>
        </p:nvSpPr>
        <p:spPr bwMode="auto">
          <a:xfrm>
            <a:off x="2676128" y="10754490"/>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109" name="Oval 108"/>
          <p:cNvSpPr/>
          <p:nvPr/>
        </p:nvSpPr>
        <p:spPr bwMode="auto">
          <a:xfrm>
            <a:off x="3828256" y="3210468"/>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110" name="Oval 109"/>
          <p:cNvSpPr/>
          <p:nvPr/>
        </p:nvSpPr>
        <p:spPr bwMode="auto">
          <a:xfrm>
            <a:off x="2100064" y="3210468"/>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111" name="Oval 110"/>
          <p:cNvSpPr/>
          <p:nvPr/>
        </p:nvSpPr>
        <p:spPr bwMode="auto">
          <a:xfrm>
            <a:off x="3828256" y="5745606"/>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112" name="Oval 111"/>
          <p:cNvSpPr/>
          <p:nvPr/>
        </p:nvSpPr>
        <p:spPr bwMode="auto">
          <a:xfrm>
            <a:off x="2676128" y="5744004"/>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116" name="Oval 115"/>
          <p:cNvSpPr/>
          <p:nvPr/>
        </p:nvSpPr>
        <p:spPr bwMode="auto">
          <a:xfrm>
            <a:off x="3880892" y="8193878"/>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117" name="Oval 116"/>
          <p:cNvSpPr/>
          <p:nvPr/>
        </p:nvSpPr>
        <p:spPr bwMode="auto">
          <a:xfrm>
            <a:off x="2748138" y="8178598"/>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118" name="Oval 117"/>
          <p:cNvSpPr/>
          <p:nvPr/>
        </p:nvSpPr>
        <p:spPr bwMode="auto">
          <a:xfrm>
            <a:off x="3862870" y="10754490"/>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119" name="Oval 118"/>
          <p:cNvSpPr/>
          <p:nvPr/>
        </p:nvSpPr>
        <p:spPr bwMode="auto">
          <a:xfrm>
            <a:off x="2100064" y="10787424"/>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148" name="Oval 147"/>
          <p:cNvSpPr/>
          <p:nvPr/>
        </p:nvSpPr>
        <p:spPr bwMode="auto">
          <a:xfrm>
            <a:off x="3252192" y="3795940"/>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49" name="Oval 148"/>
          <p:cNvSpPr/>
          <p:nvPr/>
        </p:nvSpPr>
        <p:spPr bwMode="auto">
          <a:xfrm>
            <a:off x="2676128" y="3795940"/>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50" name="Oval 149"/>
          <p:cNvSpPr/>
          <p:nvPr/>
        </p:nvSpPr>
        <p:spPr bwMode="auto">
          <a:xfrm>
            <a:off x="3252192" y="6331078"/>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51" name="Oval 150"/>
          <p:cNvSpPr/>
          <p:nvPr/>
        </p:nvSpPr>
        <p:spPr bwMode="auto">
          <a:xfrm>
            <a:off x="2100064" y="6304324"/>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52" name="Oval 151"/>
          <p:cNvSpPr/>
          <p:nvPr/>
        </p:nvSpPr>
        <p:spPr bwMode="auto">
          <a:xfrm>
            <a:off x="3301852" y="8779350"/>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53" name="Oval 152"/>
          <p:cNvSpPr/>
          <p:nvPr/>
        </p:nvSpPr>
        <p:spPr bwMode="auto">
          <a:xfrm>
            <a:off x="2167190" y="8764070"/>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54" name="Oval 153"/>
          <p:cNvSpPr/>
          <p:nvPr/>
        </p:nvSpPr>
        <p:spPr bwMode="auto">
          <a:xfrm>
            <a:off x="3252192" y="11339962"/>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55" name="Oval 154"/>
          <p:cNvSpPr/>
          <p:nvPr/>
        </p:nvSpPr>
        <p:spPr bwMode="auto">
          <a:xfrm>
            <a:off x="2676128" y="11339962"/>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56" name="Oval 155"/>
          <p:cNvSpPr/>
          <p:nvPr/>
        </p:nvSpPr>
        <p:spPr bwMode="auto">
          <a:xfrm>
            <a:off x="3828256" y="3795940"/>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57" name="Oval 156"/>
          <p:cNvSpPr/>
          <p:nvPr/>
        </p:nvSpPr>
        <p:spPr bwMode="auto">
          <a:xfrm>
            <a:off x="2100064" y="3795940"/>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58" name="Oval 157"/>
          <p:cNvSpPr/>
          <p:nvPr/>
        </p:nvSpPr>
        <p:spPr bwMode="auto">
          <a:xfrm>
            <a:off x="3828256" y="6331078"/>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59" name="Oval 158"/>
          <p:cNvSpPr/>
          <p:nvPr/>
        </p:nvSpPr>
        <p:spPr bwMode="auto">
          <a:xfrm>
            <a:off x="2676128" y="6329476"/>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60" name="Oval 159"/>
          <p:cNvSpPr/>
          <p:nvPr/>
        </p:nvSpPr>
        <p:spPr bwMode="auto">
          <a:xfrm>
            <a:off x="3880892" y="8779350"/>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61" name="Oval 160"/>
          <p:cNvSpPr/>
          <p:nvPr/>
        </p:nvSpPr>
        <p:spPr bwMode="auto">
          <a:xfrm>
            <a:off x="2748138" y="8764070"/>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62" name="Oval 161"/>
          <p:cNvSpPr/>
          <p:nvPr/>
        </p:nvSpPr>
        <p:spPr bwMode="auto">
          <a:xfrm>
            <a:off x="3862870" y="11339962"/>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63" name="Oval 162"/>
          <p:cNvSpPr/>
          <p:nvPr/>
        </p:nvSpPr>
        <p:spPr bwMode="auto">
          <a:xfrm>
            <a:off x="2100064" y="11372896"/>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180" name="Oval 179"/>
          <p:cNvSpPr/>
          <p:nvPr/>
        </p:nvSpPr>
        <p:spPr bwMode="auto">
          <a:xfrm>
            <a:off x="3252192" y="4381646"/>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1" name="Oval 180"/>
          <p:cNvSpPr/>
          <p:nvPr/>
        </p:nvSpPr>
        <p:spPr bwMode="auto">
          <a:xfrm>
            <a:off x="2676128" y="4381646"/>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2" name="Oval 181"/>
          <p:cNvSpPr/>
          <p:nvPr/>
        </p:nvSpPr>
        <p:spPr bwMode="auto">
          <a:xfrm>
            <a:off x="3252192" y="6916784"/>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3" name="Oval 182"/>
          <p:cNvSpPr/>
          <p:nvPr/>
        </p:nvSpPr>
        <p:spPr bwMode="auto">
          <a:xfrm>
            <a:off x="2100064" y="6890030"/>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4" name="Oval 183"/>
          <p:cNvSpPr/>
          <p:nvPr/>
        </p:nvSpPr>
        <p:spPr bwMode="auto">
          <a:xfrm>
            <a:off x="3301852" y="9365056"/>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5" name="Oval 184"/>
          <p:cNvSpPr/>
          <p:nvPr/>
        </p:nvSpPr>
        <p:spPr bwMode="auto">
          <a:xfrm>
            <a:off x="2167190" y="9349776"/>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6" name="Oval 185"/>
          <p:cNvSpPr/>
          <p:nvPr/>
        </p:nvSpPr>
        <p:spPr bwMode="auto">
          <a:xfrm>
            <a:off x="3252192" y="11925668"/>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7" name="Oval 186"/>
          <p:cNvSpPr/>
          <p:nvPr/>
        </p:nvSpPr>
        <p:spPr bwMode="auto">
          <a:xfrm>
            <a:off x="2676128" y="11925668"/>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8" name="Oval 187"/>
          <p:cNvSpPr/>
          <p:nvPr/>
        </p:nvSpPr>
        <p:spPr bwMode="auto">
          <a:xfrm>
            <a:off x="3828256" y="4381646"/>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89" name="Oval 188"/>
          <p:cNvSpPr/>
          <p:nvPr/>
        </p:nvSpPr>
        <p:spPr bwMode="auto">
          <a:xfrm>
            <a:off x="2100064" y="4381646"/>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90" name="Oval 189"/>
          <p:cNvSpPr/>
          <p:nvPr/>
        </p:nvSpPr>
        <p:spPr bwMode="auto">
          <a:xfrm>
            <a:off x="3828256" y="6916784"/>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91" name="Oval 190"/>
          <p:cNvSpPr/>
          <p:nvPr/>
        </p:nvSpPr>
        <p:spPr bwMode="auto">
          <a:xfrm>
            <a:off x="2676128" y="6915182"/>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92" name="Oval 191"/>
          <p:cNvSpPr/>
          <p:nvPr/>
        </p:nvSpPr>
        <p:spPr bwMode="auto">
          <a:xfrm>
            <a:off x="3880892" y="9365056"/>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93" name="Oval 192"/>
          <p:cNvSpPr/>
          <p:nvPr/>
        </p:nvSpPr>
        <p:spPr bwMode="auto">
          <a:xfrm>
            <a:off x="2748138" y="9349776"/>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94" name="Oval 193"/>
          <p:cNvSpPr/>
          <p:nvPr/>
        </p:nvSpPr>
        <p:spPr bwMode="auto">
          <a:xfrm>
            <a:off x="3862870" y="11925668"/>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95" name="Oval 194"/>
          <p:cNvSpPr/>
          <p:nvPr/>
        </p:nvSpPr>
        <p:spPr bwMode="auto">
          <a:xfrm>
            <a:off x="2100064" y="11958602"/>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3</a:t>
            </a:r>
          </a:p>
        </p:txBody>
      </p:sp>
      <p:sp>
        <p:nvSpPr>
          <p:cNvPr id="196" name="Oval 195"/>
          <p:cNvSpPr/>
          <p:nvPr/>
        </p:nvSpPr>
        <p:spPr bwMode="auto">
          <a:xfrm>
            <a:off x="3252192" y="4938660"/>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7" name="Oval 196"/>
          <p:cNvSpPr/>
          <p:nvPr/>
        </p:nvSpPr>
        <p:spPr bwMode="auto">
          <a:xfrm>
            <a:off x="2676128" y="4938660"/>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8" name="Oval 197"/>
          <p:cNvSpPr/>
          <p:nvPr/>
        </p:nvSpPr>
        <p:spPr bwMode="auto">
          <a:xfrm>
            <a:off x="3252192" y="7473798"/>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199" name="Oval 198"/>
          <p:cNvSpPr/>
          <p:nvPr/>
        </p:nvSpPr>
        <p:spPr bwMode="auto">
          <a:xfrm>
            <a:off x="2100064" y="7447044"/>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0" name="Oval 199"/>
          <p:cNvSpPr/>
          <p:nvPr/>
        </p:nvSpPr>
        <p:spPr bwMode="auto">
          <a:xfrm>
            <a:off x="3301852" y="9922070"/>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1" name="Oval 200"/>
          <p:cNvSpPr/>
          <p:nvPr/>
        </p:nvSpPr>
        <p:spPr bwMode="auto">
          <a:xfrm>
            <a:off x="2167190" y="9906790"/>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2" name="Oval 201"/>
          <p:cNvSpPr/>
          <p:nvPr/>
        </p:nvSpPr>
        <p:spPr bwMode="auto">
          <a:xfrm>
            <a:off x="3252192" y="12482682"/>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3" name="Oval 202"/>
          <p:cNvSpPr/>
          <p:nvPr/>
        </p:nvSpPr>
        <p:spPr bwMode="auto">
          <a:xfrm>
            <a:off x="2676128" y="12482682"/>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4" name="Oval 203"/>
          <p:cNvSpPr/>
          <p:nvPr/>
        </p:nvSpPr>
        <p:spPr bwMode="auto">
          <a:xfrm>
            <a:off x="3828256" y="4938660"/>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5" name="Oval 204"/>
          <p:cNvSpPr/>
          <p:nvPr/>
        </p:nvSpPr>
        <p:spPr bwMode="auto">
          <a:xfrm>
            <a:off x="2100064" y="4938660"/>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6" name="Oval 205"/>
          <p:cNvSpPr/>
          <p:nvPr/>
        </p:nvSpPr>
        <p:spPr bwMode="auto">
          <a:xfrm>
            <a:off x="3828256" y="7473798"/>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7" name="Oval 206"/>
          <p:cNvSpPr/>
          <p:nvPr/>
        </p:nvSpPr>
        <p:spPr bwMode="auto">
          <a:xfrm>
            <a:off x="2676128" y="7472196"/>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8" name="Oval 207"/>
          <p:cNvSpPr/>
          <p:nvPr/>
        </p:nvSpPr>
        <p:spPr bwMode="auto">
          <a:xfrm>
            <a:off x="3880892" y="9922070"/>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09" name="Oval 208"/>
          <p:cNvSpPr/>
          <p:nvPr/>
        </p:nvSpPr>
        <p:spPr bwMode="auto">
          <a:xfrm>
            <a:off x="2748138" y="9906790"/>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10" name="Oval 209"/>
          <p:cNvSpPr/>
          <p:nvPr/>
        </p:nvSpPr>
        <p:spPr bwMode="auto">
          <a:xfrm>
            <a:off x="3862870" y="12482682"/>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211" name="Oval 210"/>
          <p:cNvSpPr/>
          <p:nvPr/>
        </p:nvSpPr>
        <p:spPr bwMode="auto">
          <a:xfrm>
            <a:off x="2100064" y="12515616"/>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4</a:t>
            </a:r>
          </a:p>
        </p:txBody>
      </p:sp>
      <p:sp>
        <p:nvSpPr>
          <p:cNvPr id="9" name="TextBox 8"/>
          <p:cNvSpPr txBox="1"/>
          <p:nvPr/>
        </p:nvSpPr>
        <p:spPr>
          <a:xfrm>
            <a:off x="15614752" y="3354906"/>
            <a:ext cx="6070896"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defTabSz="1828800"/>
            <a:r>
              <a:rPr lang="en-GB" sz="3600" dirty="0">
                <a:solidFill>
                  <a:prstClr val="black"/>
                </a:solidFill>
                <a:latin typeface="Calibri" panose="020F0502020204030204"/>
              </a:rPr>
              <a:t>All data for 1bx from all regions in a single card!</a:t>
            </a:r>
          </a:p>
          <a:p>
            <a:pPr defTabSz="1828800"/>
            <a:r>
              <a:rPr lang="en-GB" sz="3600" dirty="0">
                <a:solidFill>
                  <a:prstClr val="black"/>
                </a:solidFill>
                <a:latin typeface="Calibri" panose="020F0502020204030204"/>
              </a:rPr>
              <a:t>Everything you need!</a:t>
            </a:r>
          </a:p>
        </p:txBody>
      </p:sp>
      <p:sp>
        <p:nvSpPr>
          <p:cNvPr id="218" name="Oval 217"/>
          <p:cNvSpPr/>
          <p:nvPr/>
        </p:nvSpPr>
        <p:spPr bwMode="auto">
          <a:xfrm>
            <a:off x="3252192" y="3210468"/>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19" name="Oval 218"/>
          <p:cNvSpPr/>
          <p:nvPr/>
        </p:nvSpPr>
        <p:spPr bwMode="auto">
          <a:xfrm>
            <a:off x="2676128" y="3210468"/>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20" name="Oval 219"/>
          <p:cNvSpPr/>
          <p:nvPr/>
        </p:nvSpPr>
        <p:spPr bwMode="auto">
          <a:xfrm>
            <a:off x="3252192" y="5745606"/>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21" name="Oval 220"/>
          <p:cNvSpPr/>
          <p:nvPr/>
        </p:nvSpPr>
        <p:spPr bwMode="auto">
          <a:xfrm>
            <a:off x="2100064" y="5718852"/>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22" name="Oval 221"/>
          <p:cNvSpPr/>
          <p:nvPr/>
        </p:nvSpPr>
        <p:spPr bwMode="auto">
          <a:xfrm>
            <a:off x="3301852" y="8193878"/>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23" name="Oval 222"/>
          <p:cNvSpPr/>
          <p:nvPr/>
        </p:nvSpPr>
        <p:spPr bwMode="auto">
          <a:xfrm>
            <a:off x="2167190" y="8178598"/>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24" name="Oval 223"/>
          <p:cNvSpPr/>
          <p:nvPr/>
        </p:nvSpPr>
        <p:spPr bwMode="auto">
          <a:xfrm>
            <a:off x="3252192" y="10754490"/>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25" name="Oval 224"/>
          <p:cNvSpPr/>
          <p:nvPr/>
        </p:nvSpPr>
        <p:spPr bwMode="auto">
          <a:xfrm>
            <a:off x="2676128" y="10754490"/>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26" name="Oval 225"/>
          <p:cNvSpPr/>
          <p:nvPr/>
        </p:nvSpPr>
        <p:spPr bwMode="auto">
          <a:xfrm>
            <a:off x="3828256" y="3210468"/>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27" name="Oval 226"/>
          <p:cNvSpPr/>
          <p:nvPr/>
        </p:nvSpPr>
        <p:spPr bwMode="auto">
          <a:xfrm>
            <a:off x="2100064" y="3210468"/>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28" name="Oval 227"/>
          <p:cNvSpPr/>
          <p:nvPr/>
        </p:nvSpPr>
        <p:spPr bwMode="auto">
          <a:xfrm>
            <a:off x="3828256" y="5745606"/>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29" name="Oval 228"/>
          <p:cNvSpPr/>
          <p:nvPr/>
        </p:nvSpPr>
        <p:spPr bwMode="auto">
          <a:xfrm>
            <a:off x="2676128" y="5744004"/>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30" name="Oval 229"/>
          <p:cNvSpPr/>
          <p:nvPr/>
        </p:nvSpPr>
        <p:spPr bwMode="auto">
          <a:xfrm>
            <a:off x="3880892" y="8193878"/>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31" name="Oval 230"/>
          <p:cNvSpPr/>
          <p:nvPr/>
        </p:nvSpPr>
        <p:spPr bwMode="auto">
          <a:xfrm>
            <a:off x="2748138" y="8178598"/>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32" name="Oval 231"/>
          <p:cNvSpPr/>
          <p:nvPr/>
        </p:nvSpPr>
        <p:spPr bwMode="auto">
          <a:xfrm>
            <a:off x="3862870" y="10754490"/>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233" name="Oval 232"/>
          <p:cNvSpPr/>
          <p:nvPr/>
        </p:nvSpPr>
        <p:spPr bwMode="auto">
          <a:xfrm>
            <a:off x="2100064" y="10787424"/>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5</a:t>
            </a:r>
          </a:p>
        </p:txBody>
      </p:sp>
      <p:sp>
        <p:nvSpPr>
          <p:cNvPr id="10" name="5-Point Star 9"/>
          <p:cNvSpPr/>
          <p:nvPr/>
        </p:nvSpPr>
        <p:spPr bwMode="auto">
          <a:xfrm>
            <a:off x="11530432" y="3509888"/>
            <a:ext cx="1296144" cy="1296144"/>
          </a:xfrm>
          <a:prstGeom prst="star5">
            <a:avLst/>
          </a:prstGeom>
          <a:solidFill>
            <a:srgbClr val="FF9933"/>
          </a:solidFill>
          <a:ln>
            <a:headEnd type="none" w="med" len="med"/>
            <a:tailEnd type="none" w="med" len="med"/>
          </a:ln>
          <a:extLst/>
        </p:spPr>
        <p:style>
          <a:lnRef idx="2">
            <a:schemeClr val="accent6"/>
          </a:lnRef>
          <a:fillRef idx="1">
            <a:schemeClr val="lt1"/>
          </a:fillRef>
          <a:effectRef idx="0">
            <a:schemeClr val="accent6"/>
          </a:effectRef>
          <a:fontRef idx="minor">
            <a:schemeClr val="dk1"/>
          </a:fontRef>
        </p:style>
        <p:txBody>
          <a:bodyPr vert="horz" wrap="square" lIns="0" tIns="0" rIns="0" bIns="0" numCol="1" rtlCol="0" anchor="ctr" anchorCtr="1" compatLnSpc="1">
            <a:prstTxWarp prst="textNoShape">
              <a:avLst/>
            </a:prstTxWarp>
          </a:bodyPr>
          <a:lstStyle/>
          <a:p>
            <a:pPr defTabSz="1828800" eaLnBrk="0" fontAlgn="base" hangingPunct="0">
              <a:spcBef>
                <a:spcPct val="0"/>
              </a:spcBef>
              <a:spcAft>
                <a:spcPct val="0"/>
              </a:spcAft>
            </a:pPr>
            <a:r>
              <a:rPr lang="en-GB" sz="3600" dirty="0">
                <a:solidFill>
                  <a:prstClr val="black"/>
                </a:solidFill>
                <a:latin typeface="Century Gothic" pitchFamily="34" charset="0"/>
              </a:rPr>
              <a:t>1</a:t>
            </a:r>
          </a:p>
        </p:txBody>
      </p:sp>
      <p:sp>
        <p:nvSpPr>
          <p:cNvPr id="234" name="5-Point Star 233"/>
          <p:cNvSpPr/>
          <p:nvPr/>
        </p:nvSpPr>
        <p:spPr bwMode="auto">
          <a:xfrm>
            <a:off x="11471920" y="5993904"/>
            <a:ext cx="1296144" cy="1296144"/>
          </a:xfrm>
          <a:prstGeom prst="star5">
            <a:avLst/>
          </a:prstGeom>
          <a:solidFill>
            <a:srgbClr val="FF9933"/>
          </a:solidFill>
          <a:ln>
            <a:headEnd type="none" w="med" len="med"/>
            <a:tailEnd type="none" w="med" len="med"/>
          </a:ln>
          <a:extLst/>
        </p:spPr>
        <p:style>
          <a:lnRef idx="2">
            <a:schemeClr val="accent6"/>
          </a:lnRef>
          <a:fillRef idx="1">
            <a:schemeClr val="lt1"/>
          </a:fillRef>
          <a:effectRef idx="0">
            <a:schemeClr val="accent6"/>
          </a:effectRef>
          <a:fontRef idx="minor">
            <a:schemeClr val="dk1"/>
          </a:fontRef>
        </p:style>
        <p:txBody>
          <a:bodyPr vert="horz" wrap="square" lIns="0" tIns="0" rIns="0" bIns="0" numCol="1" rtlCol="0" anchor="ctr" anchorCtr="1" compatLnSpc="1">
            <a:prstTxWarp prst="textNoShape">
              <a:avLst/>
            </a:prstTxWarp>
          </a:bodyPr>
          <a:lstStyle/>
          <a:p>
            <a:pPr defTabSz="1828800" eaLnBrk="0" fontAlgn="base" hangingPunct="0">
              <a:spcBef>
                <a:spcPct val="0"/>
              </a:spcBef>
              <a:spcAft>
                <a:spcPct val="0"/>
              </a:spcAft>
            </a:pPr>
            <a:r>
              <a:rPr lang="en-GB" sz="3600" dirty="0">
                <a:solidFill>
                  <a:prstClr val="black"/>
                </a:solidFill>
                <a:latin typeface="Century Gothic" pitchFamily="34" charset="0"/>
              </a:rPr>
              <a:t>2</a:t>
            </a:r>
          </a:p>
        </p:txBody>
      </p:sp>
      <p:sp>
        <p:nvSpPr>
          <p:cNvPr id="235" name="Oval 234"/>
          <p:cNvSpPr/>
          <p:nvPr/>
        </p:nvSpPr>
        <p:spPr bwMode="auto">
          <a:xfrm>
            <a:off x="3274418" y="3785274"/>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36" name="Oval 235"/>
          <p:cNvSpPr/>
          <p:nvPr/>
        </p:nvSpPr>
        <p:spPr bwMode="auto">
          <a:xfrm>
            <a:off x="2698354" y="3785274"/>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37" name="Oval 236"/>
          <p:cNvSpPr/>
          <p:nvPr/>
        </p:nvSpPr>
        <p:spPr bwMode="auto">
          <a:xfrm>
            <a:off x="3274418" y="6320412"/>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38" name="Oval 237"/>
          <p:cNvSpPr/>
          <p:nvPr/>
        </p:nvSpPr>
        <p:spPr bwMode="auto">
          <a:xfrm>
            <a:off x="2122290" y="6293658"/>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39" name="Oval 238"/>
          <p:cNvSpPr/>
          <p:nvPr/>
        </p:nvSpPr>
        <p:spPr bwMode="auto">
          <a:xfrm>
            <a:off x="3324078" y="8768684"/>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40" name="Oval 239"/>
          <p:cNvSpPr/>
          <p:nvPr/>
        </p:nvSpPr>
        <p:spPr bwMode="auto">
          <a:xfrm>
            <a:off x="2189416" y="8753404"/>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41" name="Oval 240"/>
          <p:cNvSpPr/>
          <p:nvPr/>
        </p:nvSpPr>
        <p:spPr bwMode="auto">
          <a:xfrm>
            <a:off x="3274418" y="11329296"/>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42" name="Oval 241"/>
          <p:cNvSpPr/>
          <p:nvPr/>
        </p:nvSpPr>
        <p:spPr bwMode="auto">
          <a:xfrm>
            <a:off x="2698354" y="11329296"/>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43" name="Oval 242"/>
          <p:cNvSpPr/>
          <p:nvPr/>
        </p:nvSpPr>
        <p:spPr bwMode="auto">
          <a:xfrm>
            <a:off x="3850482" y="3785274"/>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44" name="Oval 243"/>
          <p:cNvSpPr/>
          <p:nvPr/>
        </p:nvSpPr>
        <p:spPr bwMode="auto">
          <a:xfrm>
            <a:off x="2122290" y="3785274"/>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45" name="Oval 244"/>
          <p:cNvSpPr/>
          <p:nvPr/>
        </p:nvSpPr>
        <p:spPr bwMode="auto">
          <a:xfrm>
            <a:off x="3850482" y="6320412"/>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46" name="Oval 245"/>
          <p:cNvSpPr/>
          <p:nvPr/>
        </p:nvSpPr>
        <p:spPr bwMode="auto">
          <a:xfrm>
            <a:off x="2698354" y="6318810"/>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47" name="Oval 246"/>
          <p:cNvSpPr/>
          <p:nvPr/>
        </p:nvSpPr>
        <p:spPr bwMode="auto">
          <a:xfrm>
            <a:off x="3903118" y="8768684"/>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48" name="Oval 247"/>
          <p:cNvSpPr/>
          <p:nvPr/>
        </p:nvSpPr>
        <p:spPr bwMode="auto">
          <a:xfrm>
            <a:off x="2770364" y="8753404"/>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49" name="Oval 248"/>
          <p:cNvSpPr/>
          <p:nvPr/>
        </p:nvSpPr>
        <p:spPr bwMode="auto">
          <a:xfrm>
            <a:off x="3885096" y="11329296"/>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50" name="Oval 249"/>
          <p:cNvSpPr/>
          <p:nvPr/>
        </p:nvSpPr>
        <p:spPr bwMode="auto">
          <a:xfrm>
            <a:off x="2122290" y="11362230"/>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6</a:t>
            </a:r>
          </a:p>
        </p:txBody>
      </p:sp>
      <p:sp>
        <p:nvSpPr>
          <p:cNvPr id="267" name="Oval 266"/>
          <p:cNvSpPr/>
          <p:nvPr/>
        </p:nvSpPr>
        <p:spPr bwMode="auto">
          <a:xfrm>
            <a:off x="3274418" y="4380388"/>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68" name="Oval 267"/>
          <p:cNvSpPr/>
          <p:nvPr/>
        </p:nvSpPr>
        <p:spPr bwMode="auto">
          <a:xfrm>
            <a:off x="2698354" y="4380388"/>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69" name="Oval 268"/>
          <p:cNvSpPr/>
          <p:nvPr/>
        </p:nvSpPr>
        <p:spPr bwMode="auto">
          <a:xfrm>
            <a:off x="3274418" y="6915526"/>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70" name="Oval 269"/>
          <p:cNvSpPr/>
          <p:nvPr/>
        </p:nvSpPr>
        <p:spPr bwMode="auto">
          <a:xfrm>
            <a:off x="2122290" y="6888772"/>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71" name="Oval 270"/>
          <p:cNvSpPr/>
          <p:nvPr/>
        </p:nvSpPr>
        <p:spPr bwMode="auto">
          <a:xfrm>
            <a:off x="3324078" y="9363798"/>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72" name="Oval 271"/>
          <p:cNvSpPr/>
          <p:nvPr/>
        </p:nvSpPr>
        <p:spPr bwMode="auto">
          <a:xfrm>
            <a:off x="2189416" y="9348518"/>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73" name="Oval 272"/>
          <p:cNvSpPr/>
          <p:nvPr/>
        </p:nvSpPr>
        <p:spPr bwMode="auto">
          <a:xfrm>
            <a:off x="3274418" y="11924410"/>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74" name="Oval 273"/>
          <p:cNvSpPr/>
          <p:nvPr/>
        </p:nvSpPr>
        <p:spPr bwMode="auto">
          <a:xfrm>
            <a:off x="2698354" y="11924410"/>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75" name="Oval 274"/>
          <p:cNvSpPr/>
          <p:nvPr/>
        </p:nvSpPr>
        <p:spPr bwMode="auto">
          <a:xfrm>
            <a:off x="3850482" y="4380388"/>
            <a:ext cx="576064" cy="576064"/>
          </a:xfrm>
          <a:prstGeom prst="ellipse">
            <a:avLst/>
          </a:prstGeom>
          <a:solidFill>
            <a:srgbClr val="99CC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76" name="Oval 275"/>
          <p:cNvSpPr/>
          <p:nvPr/>
        </p:nvSpPr>
        <p:spPr bwMode="auto">
          <a:xfrm>
            <a:off x="2122290" y="4380388"/>
            <a:ext cx="576064" cy="576064"/>
          </a:xfrm>
          <a:prstGeom prst="ellipse">
            <a:avLst/>
          </a:prstGeom>
          <a:solidFill>
            <a:srgbClr val="66FFCC"/>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77" name="Oval 276"/>
          <p:cNvSpPr/>
          <p:nvPr/>
        </p:nvSpPr>
        <p:spPr bwMode="auto">
          <a:xfrm>
            <a:off x="3850482" y="6915526"/>
            <a:ext cx="576064" cy="576064"/>
          </a:xfrm>
          <a:prstGeom prst="ellipse">
            <a:avLst/>
          </a:prstGeom>
          <a:solidFill>
            <a:srgbClr val="CCECFF"/>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78" name="Oval 277"/>
          <p:cNvSpPr/>
          <p:nvPr/>
        </p:nvSpPr>
        <p:spPr bwMode="auto">
          <a:xfrm>
            <a:off x="2698354" y="6913924"/>
            <a:ext cx="576064" cy="576064"/>
          </a:xfrm>
          <a:prstGeom prst="ellipse">
            <a:avLst/>
          </a:prstGeom>
          <a:solidFill>
            <a:srgbClr val="FF6699"/>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79" name="Oval 278"/>
          <p:cNvSpPr/>
          <p:nvPr/>
        </p:nvSpPr>
        <p:spPr bwMode="auto">
          <a:xfrm>
            <a:off x="3903118" y="9363798"/>
            <a:ext cx="576064" cy="576064"/>
          </a:xfrm>
          <a:prstGeom prst="ellipse">
            <a:avLst/>
          </a:prstGeom>
          <a:solidFill>
            <a:srgbClr val="FFFF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80" name="Oval 279"/>
          <p:cNvSpPr/>
          <p:nvPr/>
        </p:nvSpPr>
        <p:spPr bwMode="auto">
          <a:xfrm>
            <a:off x="2770364" y="9348518"/>
            <a:ext cx="576064" cy="576064"/>
          </a:xfrm>
          <a:prstGeom prst="ellipse">
            <a:avLst/>
          </a:prstGeom>
          <a:solidFill>
            <a:srgbClr val="FF000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81" name="Oval 280"/>
          <p:cNvSpPr/>
          <p:nvPr/>
        </p:nvSpPr>
        <p:spPr bwMode="auto">
          <a:xfrm>
            <a:off x="3885096" y="11924410"/>
            <a:ext cx="576064" cy="576064"/>
          </a:xfrm>
          <a:prstGeom prst="ellipse">
            <a:avLst/>
          </a:prstGeom>
          <a:solidFill>
            <a:srgbClr val="7030A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82" name="Oval 281"/>
          <p:cNvSpPr/>
          <p:nvPr/>
        </p:nvSpPr>
        <p:spPr bwMode="auto">
          <a:xfrm>
            <a:off x="2122290" y="11957344"/>
            <a:ext cx="576064" cy="576064"/>
          </a:xfrm>
          <a:prstGeom prst="ellipse">
            <a:avLst/>
          </a:prstGeom>
          <a:solidFill>
            <a:srgbClr val="0070C0"/>
          </a:solidFill>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0" tIns="0" rIns="0" bIns="0" numCol="1" rtlCol="0" anchor="ctr" anchorCtr="0" compatLnSpc="1">
            <a:prstTxWarp prst="textNoShape">
              <a:avLst/>
            </a:prstTxWarp>
          </a:bodyPr>
          <a:lstStyle/>
          <a:p>
            <a:pPr algn="ctr" defTabSz="1828800" eaLnBrk="0" fontAlgn="base" hangingPunct="0">
              <a:spcBef>
                <a:spcPct val="0"/>
              </a:spcBef>
              <a:spcAft>
                <a:spcPct val="0"/>
              </a:spcAft>
            </a:pPr>
            <a:r>
              <a:rPr lang="en-GB" sz="3600" dirty="0">
                <a:solidFill>
                  <a:prstClr val="black"/>
                </a:solidFill>
                <a:latin typeface="Century Gothic" pitchFamily="34" charset="0"/>
              </a:rPr>
              <a:t>7</a:t>
            </a:r>
          </a:p>
        </p:txBody>
      </p:sp>
      <p:sp>
        <p:nvSpPr>
          <p:cNvPr id="299" name="TextBox 298"/>
          <p:cNvSpPr txBox="1"/>
          <p:nvPr/>
        </p:nvSpPr>
        <p:spPr>
          <a:xfrm>
            <a:off x="15636976" y="5803178"/>
            <a:ext cx="6070896"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defTabSz="1828800"/>
            <a:r>
              <a:rPr lang="en-GB" sz="3600" dirty="0">
                <a:solidFill>
                  <a:prstClr val="black"/>
                </a:solidFill>
                <a:latin typeface="Calibri" panose="020F0502020204030204"/>
              </a:rPr>
              <a:t>All data for 1bx from all regions in a single card!</a:t>
            </a:r>
          </a:p>
          <a:p>
            <a:pPr defTabSz="1828800"/>
            <a:r>
              <a:rPr lang="en-GB" sz="3600" dirty="0">
                <a:solidFill>
                  <a:prstClr val="black"/>
                </a:solidFill>
                <a:latin typeface="Calibri" panose="020F0502020204030204"/>
              </a:rPr>
              <a:t>Everything you need!</a:t>
            </a:r>
          </a:p>
        </p:txBody>
      </p:sp>
      <p:sp>
        <p:nvSpPr>
          <p:cNvPr id="300" name="TextBox 299"/>
          <p:cNvSpPr txBox="1"/>
          <p:nvPr/>
        </p:nvSpPr>
        <p:spPr>
          <a:xfrm>
            <a:off x="15636976" y="8369918"/>
            <a:ext cx="6070896" cy="175432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defTabSz="1828800"/>
            <a:r>
              <a:rPr lang="en-GB" sz="3600" dirty="0">
                <a:solidFill>
                  <a:prstClr val="black"/>
                </a:solidFill>
                <a:latin typeface="Calibri" panose="020F0502020204030204"/>
              </a:rPr>
              <a:t>All data for 1bx from all regions in a single card!</a:t>
            </a:r>
          </a:p>
          <a:p>
            <a:pPr defTabSz="1828800"/>
            <a:r>
              <a:rPr lang="en-GB" sz="3600" dirty="0">
                <a:solidFill>
                  <a:prstClr val="black"/>
                </a:solidFill>
                <a:latin typeface="Calibri" panose="020F0502020204030204"/>
              </a:rPr>
              <a:t>Everything you need!</a:t>
            </a:r>
          </a:p>
        </p:txBody>
      </p:sp>
      <p:sp>
        <p:nvSpPr>
          <p:cNvPr id="301" name="TextBox 300"/>
          <p:cNvSpPr txBox="1"/>
          <p:nvPr/>
        </p:nvSpPr>
        <p:spPr>
          <a:xfrm>
            <a:off x="21139366" y="11385213"/>
            <a:ext cx="144016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BX:1</a:t>
            </a:r>
          </a:p>
        </p:txBody>
      </p:sp>
      <p:sp>
        <p:nvSpPr>
          <p:cNvPr id="302" name="TextBox 301"/>
          <p:cNvSpPr txBox="1"/>
          <p:nvPr/>
        </p:nvSpPr>
        <p:spPr>
          <a:xfrm>
            <a:off x="21139366" y="11385213"/>
            <a:ext cx="144016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BX:2</a:t>
            </a:r>
          </a:p>
        </p:txBody>
      </p:sp>
      <p:sp>
        <p:nvSpPr>
          <p:cNvPr id="303" name="TextBox 302"/>
          <p:cNvSpPr txBox="1"/>
          <p:nvPr/>
        </p:nvSpPr>
        <p:spPr>
          <a:xfrm>
            <a:off x="21139366" y="11385213"/>
            <a:ext cx="144016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BX:3</a:t>
            </a:r>
          </a:p>
        </p:txBody>
      </p:sp>
      <p:sp>
        <p:nvSpPr>
          <p:cNvPr id="304" name="TextBox 303"/>
          <p:cNvSpPr txBox="1"/>
          <p:nvPr/>
        </p:nvSpPr>
        <p:spPr>
          <a:xfrm>
            <a:off x="21139366" y="11385213"/>
            <a:ext cx="144016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BX:4</a:t>
            </a:r>
          </a:p>
        </p:txBody>
      </p:sp>
      <p:sp>
        <p:nvSpPr>
          <p:cNvPr id="305" name="TextBox 304"/>
          <p:cNvSpPr txBox="1"/>
          <p:nvPr/>
        </p:nvSpPr>
        <p:spPr>
          <a:xfrm>
            <a:off x="21139366" y="11385213"/>
            <a:ext cx="144016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BX:5</a:t>
            </a:r>
          </a:p>
        </p:txBody>
      </p:sp>
      <p:sp>
        <p:nvSpPr>
          <p:cNvPr id="306" name="TextBox 305"/>
          <p:cNvSpPr txBox="1"/>
          <p:nvPr/>
        </p:nvSpPr>
        <p:spPr>
          <a:xfrm>
            <a:off x="21139360" y="11385213"/>
            <a:ext cx="144016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BX:6</a:t>
            </a:r>
          </a:p>
        </p:txBody>
      </p:sp>
      <p:sp>
        <p:nvSpPr>
          <p:cNvPr id="307" name="TextBox 306"/>
          <p:cNvSpPr txBox="1"/>
          <p:nvPr/>
        </p:nvSpPr>
        <p:spPr>
          <a:xfrm>
            <a:off x="21139366" y="11385213"/>
            <a:ext cx="1440160"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lgn="ctr" defTabSz="1828800"/>
            <a:r>
              <a:rPr lang="en-GB" sz="3600" dirty="0">
                <a:solidFill>
                  <a:prstClr val="black"/>
                </a:solidFill>
                <a:latin typeface="Calibri" panose="020F0502020204030204"/>
              </a:rPr>
              <a:t>BX:7</a:t>
            </a:r>
          </a:p>
        </p:txBody>
      </p:sp>
    </p:spTree>
    <p:extLst>
      <p:ext uri="{BB962C8B-B14F-4D97-AF65-F5344CB8AC3E}">
        <p14:creationId xmlns:p14="http://schemas.microsoft.com/office/powerpoint/2010/main" val="349016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 fill="hold"/>
                                        <p:tgtEl>
                                          <p:spTgt spid="8"/>
                                        </p:tgtEl>
                                        <p:attrNameLst>
                                          <p:attrName>ppt_x</p:attrName>
                                        </p:attrNameLst>
                                      </p:cBhvr>
                                      <p:tavLst>
                                        <p:tav tm="0">
                                          <p:val>
                                            <p:strVal val="0-#ppt_w/2"/>
                                          </p:val>
                                        </p:tav>
                                        <p:tav tm="100000">
                                          <p:val>
                                            <p:strVal val="#ppt_x"/>
                                          </p:val>
                                        </p:tav>
                                      </p:tavLst>
                                    </p:anim>
                                    <p:anim calcmode="lin" valueType="num">
                                      <p:cBhvr additive="base">
                                        <p:cTn id="8" dur="2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2000" fill="hold"/>
                                        <p:tgtEl>
                                          <p:spTgt spid="41"/>
                                        </p:tgtEl>
                                        <p:attrNameLst>
                                          <p:attrName>ppt_x</p:attrName>
                                        </p:attrNameLst>
                                      </p:cBhvr>
                                      <p:tavLst>
                                        <p:tav tm="0">
                                          <p:val>
                                            <p:strVal val="0-#ppt_w/2"/>
                                          </p:val>
                                        </p:tav>
                                        <p:tav tm="100000">
                                          <p:val>
                                            <p:strVal val="#ppt_x"/>
                                          </p:val>
                                        </p:tav>
                                      </p:tavLst>
                                    </p:anim>
                                    <p:anim calcmode="lin" valueType="num">
                                      <p:cBhvr additive="base">
                                        <p:cTn id="12" dur="2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2000" fill="hold"/>
                                        <p:tgtEl>
                                          <p:spTgt spid="46"/>
                                        </p:tgtEl>
                                        <p:attrNameLst>
                                          <p:attrName>ppt_x</p:attrName>
                                        </p:attrNameLst>
                                      </p:cBhvr>
                                      <p:tavLst>
                                        <p:tav tm="0">
                                          <p:val>
                                            <p:strVal val="0-#ppt_w/2"/>
                                          </p:val>
                                        </p:tav>
                                        <p:tav tm="100000">
                                          <p:val>
                                            <p:strVal val="#ppt_x"/>
                                          </p:val>
                                        </p:tav>
                                      </p:tavLst>
                                    </p:anim>
                                    <p:anim calcmode="lin" valueType="num">
                                      <p:cBhvr additive="base">
                                        <p:cTn id="16" dur="2000" fill="hold"/>
                                        <p:tgtEl>
                                          <p:spTgt spid="4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2000" fill="hold"/>
                                        <p:tgtEl>
                                          <p:spTgt spid="47"/>
                                        </p:tgtEl>
                                        <p:attrNameLst>
                                          <p:attrName>ppt_x</p:attrName>
                                        </p:attrNameLst>
                                      </p:cBhvr>
                                      <p:tavLst>
                                        <p:tav tm="0">
                                          <p:val>
                                            <p:strVal val="0-#ppt_w/2"/>
                                          </p:val>
                                        </p:tav>
                                        <p:tav tm="100000">
                                          <p:val>
                                            <p:strVal val="#ppt_x"/>
                                          </p:val>
                                        </p:tav>
                                      </p:tavLst>
                                    </p:anim>
                                    <p:anim calcmode="lin" valueType="num">
                                      <p:cBhvr additive="base">
                                        <p:cTn id="20" dur="2000" fill="hold"/>
                                        <p:tgtEl>
                                          <p:spTgt spid="4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2000" fill="hold"/>
                                        <p:tgtEl>
                                          <p:spTgt spid="50"/>
                                        </p:tgtEl>
                                        <p:attrNameLst>
                                          <p:attrName>ppt_x</p:attrName>
                                        </p:attrNameLst>
                                      </p:cBhvr>
                                      <p:tavLst>
                                        <p:tav tm="0">
                                          <p:val>
                                            <p:strVal val="0-#ppt_w/2"/>
                                          </p:val>
                                        </p:tav>
                                        <p:tav tm="100000">
                                          <p:val>
                                            <p:strVal val="#ppt_x"/>
                                          </p:val>
                                        </p:tav>
                                      </p:tavLst>
                                    </p:anim>
                                    <p:anim calcmode="lin" valueType="num">
                                      <p:cBhvr additive="base">
                                        <p:cTn id="24" dur="20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2000" fill="hold"/>
                                        <p:tgtEl>
                                          <p:spTgt spid="51"/>
                                        </p:tgtEl>
                                        <p:attrNameLst>
                                          <p:attrName>ppt_x</p:attrName>
                                        </p:attrNameLst>
                                      </p:cBhvr>
                                      <p:tavLst>
                                        <p:tav tm="0">
                                          <p:val>
                                            <p:strVal val="0-#ppt_w/2"/>
                                          </p:val>
                                        </p:tav>
                                        <p:tav tm="100000">
                                          <p:val>
                                            <p:strVal val="#ppt_x"/>
                                          </p:val>
                                        </p:tav>
                                      </p:tavLst>
                                    </p:anim>
                                    <p:anim calcmode="lin" valueType="num">
                                      <p:cBhvr additive="base">
                                        <p:cTn id="28" dur="20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2000" fill="hold"/>
                                        <p:tgtEl>
                                          <p:spTgt spid="54"/>
                                        </p:tgtEl>
                                        <p:attrNameLst>
                                          <p:attrName>ppt_x</p:attrName>
                                        </p:attrNameLst>
                                      </p:cBhvr>
                                      <p:tavLst>
                                        <p:tav tm="0">
                                          <p:val>
                                            <p:strVal val="0-#ppt_w/2"/>
                                          </p:val>
                                        </p:tav>
                                        <p:tav tm="100000">
                                          <p:val>
                                            <p:strVal val="#ppt_x"/>
                                          </p:val>
                                        </p:tav>
                                      </p:tavLst>
                                    </p:anim>
                                    <p:anim calcmode="lin" valueType="num">
                                      <p:cBhvr additive="base">
                                        <p:cTn id="32" dur="2000" fill="hold"/>
                                        <p:tgtEl>
                                          <p:spTgt spid="5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additive="base">
                                        <p:cTn id="35" dur="2000" fill="hold"/>
                                        <p:tgtEl>
                                          <p:spTgt spid="55"/>
                                        </p:tgtEl>
                                        <p:attrNameLst>
                                          <p:attrName>ppt_x</p:attrName>
                                        </p:attrNameLst>
                                      </p:cBhvr>
                                      <p:tavLst>
                                        <p:tav tm="0">
                                          <p:val>
                                            <p:strVal val="0-#ppt_w/2"/>
                                          </p:val>
                                        </p:tav>
                                        <p:tav tm="100000">
                                          <p:val>
                                            <p:strVal val="#ppt_x"/>
                                          </p:val>
                                        </p:tav>
                                      </p:tavLst>
                                    </p:anim>
                                    <p:anim calcmode="lin" valueType="num">
                                      <p:cBhvr additive="base">
                                        <p:cTn id="36" dur="2000" fill="hold"/>
                                        <p:tgtEl>
                                          <p:spTgt spid="55"/>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2000" fill="hold"/>
                                        <p:tgtEl>
                                          <p:spTgt spid="109"/>
                                        </p:tgtEl>
                                        <p:attrNameLst>
                                          <p:attrName>ppt_x</p:attrName>
                                        </p:attrNameLst>
                                      </p:cBhvr>
                                      <p:tavLst>
                                        <p:tav tm="0">
                                          <p:val>
                                            <p:strVal val="0-#ppt_w/2"/>
                                          </p:val>
                                        </p:tav>
                                        <p:tav tm="100000">
                                          <p:val>
                                            <p:strVal val="#ppt_x"/>
                                          </p:val>
                                        </p:tav>
                                      </p:tavLst>
                                    </p:anim>
                                    <p:anim calcmode="lin" valueType="num">
                                      <p:cBhvr additive="base">
                                        <p:cTn id="40" dur="2000" fill="hold"/>
                                        <p:tgtEl>
                                          <p:spTgt spid="10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2000" fill="hold"/>
                                        <p:tgtEl>
                                          <p:spTgt spid="110"/>
                                        </p:tgtEl>
                                        <p:attrNameLst>
                                          <p:attrName>ppt_x</p:attrName>
                                        </p:attrNameLst>
                                      </p:cBhvr>
                                      <p:tavLst>
                                        <p:tav tm="0">
                                          <p:val>
                                            <p:strVal val="0-#ppt_w/2"/>
                                          </p:val>
                                        </p:tav>
                                        <p:tav tm="100000">
                                          <p:val>
                                            <p:strVal val="#ppt_x"/>
                                          </p:val>
                                        </p:tav>
                                      </p:tavLst>
                                    </p:anim>
                                    <p:anim calcmode="lin" valueType="num">
                                      <p:cBhvr additive="base">
                                        <p:cTn id="44" dur="2000" fill="hold"/>
                                        <p:tgtEl>
                                          <p:spTgt spid="11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2000" fill="hold"/>
                                        <p:tgtEl>
                                          <p:spTgt spid="111"/>
                                        </p:tgtEl>
                                        <p:attrNameLst>
                                          <p:attrName>ppt_x</p:attrName>
                                        </p:attrNameLst>
                                      </p:cBhvr>
                                      <p:tavLst>
                                        <p:tav tm="0">
                                          <p:val>
                                            <p:strVal val="0-#ppt_w/2"/>
                                          </p:val>
                                        </p:tav>
                                        <p:tav tm="100000">
                                          <p:val>
                                            <p:strVal val="#ppt_x"/>
                                          </p:val>
                                        </p:tav>
                                      </p:tavLst>
                                    </p:anim>
                                    <p:anim calcmode="lin" valueType="num">
                                      <p:cBhvr additive="base">
                                        <p:cTn id="48" dur="2000" fill="hold"/>
                                        <p:tgtEl>
                                          <p:spTgt spid="11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2000" fill="hold"/>
                                        <p:tgtEl>
                                          <p:spTgt spid="112"/>
                                        </p:tgtEl>
                                        <p:attrNameLst>
                                          <p:attrName>ppt_x</p:attrName>
                                        </p:attrNameLst>
                                      </p:cBhvr>
                                      <p:tavLst>
                                        <p:tav tm="0">
                                          <p:val>
                                            <p:strVal val="0-#ppt_w/2"/>
                                          </p:val>
                                        </p:tav>
                                        <p:tav tm="100000">
                                          <p:val>
                                            <p:strVal val="#ppt_x"/>
                                          </p:val>
                                        </p:tav>
                                      </p:tavLst>
                                    </p:anim>
                                    <p:anim calcmode="lin" valueType="num">
                                      <p:cBhvr additive="base">
                                        <p:cTn id="52" dur="2000" fill="hold"/>
                                        <p:tgtEl>
                                          <p:spTgt spid="11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16"/>
                                        </p:tgtEl>
                                        <p:attrNameLst>
                                          <p:attrName>style.visibility</p:attrName>
                                        </p:attrNameLst>
                                      </p:cBhvr>
                                      <p:to>
                                        <p:strVal val="visible"/>
                                      </p:to>
                                    </p:set>
                                    <p:anim calcmode="lin" valueType="num">
                                      <p:cBhvr additive="base">
                                        <p:cTn id="55" dur="2000" fill="hold"/>
                                        <p:tgtEl>
                                          <p:spTgt spid="116"/>
                                        </p:tgtEl>
                                        <p:attrNameLst>
                                          <p:attrName>ppt_x</p:attrName>
                                        </p:attrNameLst>
                                      </p:cBhvr>
                                      <p:tavLst>
                                        <p:tav tm="0">
                                          <p:val>
                                            <p:strVal val="0-#ppt_w/2"/>
                                          </p:val>
                                        </p:tav>
                                        <p:tav tm="100000">
                                          <p:val>
                                            <p:strVal val="#ppt_x"/>
                                          </p:val>
                                        </p:tav>
                                      </p:tavLst>
                                    </p:anim>
                                    <p:anim calcmode="lin" valueType="num">
                                      <p:cBhvr additive="base">
                                        <p:cTn id="56" dur="2000" fill="hold"/>
                                        <p:tgtEl>
                                          <p:spTgt spid="11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17"/>
                                        </p:tgtEl>
                                        <p:attrNameLst>
                                          <p:attrName>style.visibility</p:attrName>
                                        </p:attrNameLst>
                                      </p:cBhvr>
                                      <p:to>
                                        <p:strVal val="visible"/>
                                      </p:to>
                                    </p:set>
                                    <p:anim calcmode="lin" valueType="num">
                                      <p:cBhvr additive="base">
                                        <p:cTn id="59" dur="2000" fill="hold"/>
                                        <p:tgtEl>
                                          <p:spTgt spid="117"/>
                                        </p:tgtEl>
                                        <p:attrNameLst>
                                          <p:attrName>ppt_x</p:attrName>
                                        </p:attrNameLst>
                                      </p:cBhvr>
                                      <p:tavLst>
                                        <p:tav tm="0">
                                          <p:val>
                                            <p:strVal val="0-#ppt_w/2"/>
                                          </p:val>
                                        </p:tav>
                                        <p:tav tm="100000">
                                          <p:val>
                                            <p:strVal val="#ppt_x"/>
                                          </p:val>
                                        </p:tav>
                                      </p:tavLst>
                                    </p:anim>
                                    <p:anim calcmode="lin" valueType="num">
                                      <p:cBhvr additive="base">
                                        <p:cTn id="60" dur="2000" fill="hold"/>
                                        <p:tgtEl>
                                          <p:spTgt spid="117"/>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18"/>
                                        </p:tgtEl>
                                        <p:attrNameLst>
                                          <p:attrName>style.visibility</p:attrName>
                                        </p:attrNameLst>
                                      </p:cBhvr>
                                      <p:to>
                                        <p:strVal val="visible"/>
                                      </p:to>
                                    </p:set>
                                    <p:anim calcmode="lin" valueType="num">
                                      <p:cBhvr additive="base">
                                        <p:cTn id="63" dur="2000" fill="hold"/>
                                        <p:tgtEl>
                                          <p:spTgt spid="118"/>
                                        </p:tgtEl>
                                        <p:attrNameLst>
                                          <p:attrName>ppt_x</p:attrName>
                                        </p:attrNameLst>
                                      </p:cBhvr>
                                      <p:tavLst>
                                        <p:tav tm="0">
                                          <p:val>
                                            <p:strVal val="0-#ppt_w/2"/>
                                          </p:val>
                                        </p:tav>
                                        <p:tav tm="100000">
                                          <p:val>
                                            <p:strVal val="#ppt_x"/>
                                          </p:val>
                                        </p:tav>
                                      </p:tavLst>
                                    </p:anim>
                                    <p:anim calcmode="lin" valueType="num">
                                      <p:cBhvr additive="base">
                                        <p:cTn id="64" dur="2000" fill="hold"/>
                                        <p:tgtEl>
                                          <p:spTgt spid="118"/>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19"/>
                                        </p:tgtEl>
                                        <p:attrNameLst>
                                          <p:attrName>style.visibility</p:attrName>
                                        </p:attrNameLst>
                                      </p:cBhvr>
                                      <p:to>
                                        <p:strVal val="visible"/>
                                      </p:to>
                                    </p:set>
                                    <p:anim calcmode="lin" valueType="num">
                                      <p:cBhvr additive="base">
                                        <p:cTn id="67" dur="2000" fill="hold"/>
                                        <p:tgtEl>
                                          <p:spTgt spid="119"/>
                                        </p:tgtEl>
                                        <p:attrNameLst>
                                          <p:attrName>ppt_x</p:attrName>
                                        </p:attrNameLst>
                                      </p:cBhvr>
                                      <p:tavLst>
                                        <p:tav tm="0">
                                          <p:val>
                                            <p:strVal val="0-#ppt_w/2"/>
                                          </p:val>
                                        </p:tav>
                                        <p:tav tm="100000">
                                          <p:val>
                                            <p:strVal val="#ppt_x"/>
                                          </p:val>
                                        </p:tav>
                                      </p:tavLst>
                                    </p:anim>
                                    <p:anim calcmode="lin" valueType="num">
                                      <p:cBhvr additive="base">
                                        <p:cTn id="68" dur="2000" fill="hold"/>
                                        <p:tgtEl>
                                          <p:spTgt spid="119"/>
                                        </p:tgtEl>
                                        <p:attrNameLst>
                                          <p:attrName>ppt_y</p:attrName>
                                        </p:attrNameLst>
                                      </p:cBhvr>
                                      <p:tavLst>
                                        <p:tav tm="0">
                                          <p:val>
                                            <p:strVal val="#ppt_y"/>
                                          </p:val>
                                        </p:tav>
                                        <p:tav tm="100000">
                                          <p:val>
                                            <p:strVal val="#ppt_y"/>
                                          </p:val>
                                        </p:tav>
                                      </p:tavLst>
                                    </p:anim>
                                  </p:childTnLst>
                                </p:cTn>
                              </p:par>
                              <p:par>
                                <p:cTn id="69" presetID="1" presetClass="entr" presetSubtype="0" fill="hold" grpId="0" nodeType="withEffect">
                                  <p:stCondLst>
                                    <p:cond delay="0"/>
                                  </p:stCondLst>
                                  <p:childTnLst>
                                    <p:set>
                                      <p:cBhvr>
                                        <p:cTn id="70" dur="1" fill="hold">
                                          <p:stCondLst>
                                            <p:cond delay="0"/>
                                          </p:stCondLst>
                                        </p:cTn>
                                        <p:tgtEl>
                                          <p:spTgt spid="30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42" presetClass="path" presetSubtype="0" accel="50000" decel="50000" fill="hold" grpId="1" nodeType="clickEffect">
                                  <p:stCondLst>
                                    <p:cond delay="0"/>
                                  </p:stCondLst>
                                  <p:childTnLst>
                                    <p:animMotion origin="layout" path="M 2.77556E-17 -2.59259E-6 L 0.40951 -0.00416 " pathEditMode="relative" rAng="0" ptsTypes="AA">
                                      <p:cBhvr>
                                        <p:cTn id="74" dur="2000" fill="hold"/>
                                        <p:tgtEl>
                                          <p:spTgt spid="109"/>
                                        </p:tgtEl>
                                        <p:attrNameLst>
                                          <p:attrName>ppt_x</p:attrName>
                                          <p:attrName>ppt_y</p:attrName>
                                        </p:attrNameLst>
                                      </p:cBhvr>
                                      <p:rCtr x="20469" y="-208"/>
                                    </p:animMotion>
                                  </p:childTnLst>
                                </p:cTn>
                              </p:par>
                              <p:par>
                                <p:cTn id="75" presetID="42" presetClass="path" presetSubtype="0" accel="50000" decel="50000" fill="hold" grpId="1" nodeType="withEffect">
                                  <p:stCondLst>
                                    <p:cond delay="0"/>
                                  </p:stCondLst>
                                  <p:childTnLst>
                                    <p:animMotion origin="layout" path="M 2.77556E-17 -4.81481E-6 L 0.41758 -0.14699 " pathEditMode="relative" rAng="0" ptsTypes="AA">
                                      <p:cBhvr>
                                        <p:cTn id="76" dur="2000" fill="hold"/>
                                        <p:tgtEl>
                                          <p:spTgt spid="111"/>
                                        </p:tgtEl>
                                        <p:attrNameLst>
                                          <p:attrName>ppt_x</p:attrName>
                                          <p:attrName>ppt_y</p:attrName>
                                        </p:attrNameLst>
                                      </p:cBhvr>
                                      <p:rCtr x="20872" y="-7361"/>
                                    </p:animMotion>
                                  </p:childTnLst>
                                </p:cTn>
                              </p:par>
                              <p:par>
                                <p:cTn id="77" presetID="42" presetClass="path" presetSubtype="0" accel="50000" decel="50000" fill="hold" grpId="1" nodeType="withEffect">
                                  <p:stCondLst>
                                    <p:cond delay="0"/>
                                  </p:stCondLst>
                                  <p:childTnLst>
                                    <p:animMotion origin="layout" path="M -3.54167E-6 2.96296E-6 L 0.41459 -0.28334 " pathEditMode="relative" rAng="0" ptsTypes="AA">
                                      <p:cBhvr>
                                        <p:cTn id="78" dur="2000" fill="hold"/>
                                        <p:tgtEl>
                                          <p:spTgt spid="116"/>
                                        </p:tgtEl>
                                        <p:attrNameLst>
                                          <p:attrName>ppt_x</p:attrName>
                                          <p:attrName>ppt_y</p:attrName>
                                        </p:attrNameLst>
                                      </p:cBhvr>
                                      <p:rCtr x="20729" y="-14167"/>
                                    </p:animMotion>
                                  </p:childTnLst>
                                </p:cTn>
                              </p:par>
                              <p:par>
                                <p:cTn id="79" presetID="42" presetClass="path" presetSubtype="0" accel="50000" decel="50000" fill="hold" grpId="1" nodeType="withEffect">
                                  <p:stCondLst>
                                    <p:cond delay="0"/>
                                  </p:stCondLst>
                                  <p:childTnLst>
                                    <p:animMotion origin="layout" path="M -2.29167E-6 -2.59259E-6 L 0.42344 -0.42824 " pathEditMode="relative" rAng="0" ptsTypes="AA">
                                      <p:cBhvr>
                                        <p:cTn id="80" dur="2000" fill="hold"/>
                                        <p:tgtEl>
                                          <p:spTgt spid="118"/>
                                        </p:tgtEl>
                                        <p:attrNameLst>
                                          <p:attrName>ppt_x</p:attrName>
                                          <p:attrName>ppt_y</p:attrName>
                                        </p:attrNameLst>
                                      </p:cBhvr>
                                      <p:rCtr x="21172" y="-21412"/>
                                    </p:animMotion>
                                  </p:childTnLst>
                                </p:cTn>
                              </p:par>
                              <p:par>
                                <p:cTn id="81" presetID="2" presetClass="entr" presetSubtype="8" fill="hold" grpId="0" nodeType="withEffect">
                                  <p:stCondLst>
                                    <p:cond delay="0"/>
                                  </p:stCondLst>
                                  <p:childTnLst>
                                    <p:set>
                                      <p:cBhvr>
                                        <p:cTn id="82" dur="1" fill="hold">
                                          <p:stCondLst>
                                            <p:cond delay="0"/>
                                          </p:stCondLst>
                                        </p:cTn>
                                        <p:tgtEl>
                                          <p:spTgt spid="148"/>
                                        </p:tgtEl>
                                        <p:attrNameLst>
                                          <p:attrName>style.visibility</p:attrName>
                                        </p:attrNameLst>
                                      </p:cBhvr>
                                      <p:to>
                                        <p:strVal val="visible"/>
                                      </p:to>
                                    </p:set>
                                    <p:anim calcmode="lin" valueType="num">
                                      <p:cBhvr additive="base">
                                        <p:cTn id="83" dur="2000" fill="hold"/>
                                        <p:tgtEl>
                                          <p:spTgt spid="148"/>
                                        </p:tgtEl>
                                        <p:attrNameLst>
                                          <p:attrName>ppt_x</p:attrName>
                                        </p:attrNameLst>
                                      </p:cBhvr>
                                      <p:tavLst>
                                        <p:tav tm="0">
                                          <p:val>
                                            <p:strVal val="0-#ppt_w/2"/>
                                          </p:val>
                                        </p:tav>
                                        <p:tav tm="100000">
                                          <p:val>
                                            <p:strVal val="#ppt_x"/>
                                          </p:val>
                                        </p:tav>
                                      </p:tavLst>
                                    </p:anim>
                                    <p:anim calcmode="lin" valueType="num">
                                      <p:cBhvr additive="base">
                                        <p:cTn id="84" dur="2000" fill="hold"/>
                                        <p:tgtEl>
                                          <p:spTgt spid="148"/>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149"/>
                                        </p:tgtEl>
                                        <p:attrNameLst>
                                          <p:attrName>style.visibility</p:attrName>
                                        </p:attrNameLst>
                                      </p:cBhvr>
                                      <p:to>
                                        <p:strVal val="visible"/>
                                      </p:to>
                                    </p:set>
                                    <p:anim calcmode="lin" valueType="num">
                                      <p:cBhvr additive="base">
                                        <p:cTn id="87" dur="2000" fill="hold"/>
                                        <p:tgtEl>
                                          <p:spTgt spid="149"/>
                                        </p:tgtEl>
                                        <p:attrNameLst>
                                          <p:attrName>ppt_x</p:attrName>
                                        </p:attrNameLst>
                                      </p:cBhvr>
                                      <p:tavLst>
                                        <p:tav tm="0">
                                          <p:val>
                                            <p:strVal val="0-#ppt_w/2"/>
                                          </p:val>
                                        </p:tav>
                                        <p:tav tm="100000">
                                          <p:val>
                                            <p:strVal val="#ppt_x"/>
                                          </p:val>
                                        </p:tav>
                                      </p:tavLst>
                                    </p:anim>
                                    <p:anim calcmode="lin" valueType="num">
                                      <p:cBhvr additive="base">
                                        <p:cTn id="88" dur="2000" fill="hold"/>
                                        <p:tgtEl>
                                          <p:spTgt spid="149"/>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150"/>
                                        </p:tgtEl>
                                        <p:attrNameLst>
                                          <p:attrName>style.visibility</p:attrName>
                                        </p:attrNameLst>
                                      </p:cBhvr>
                                      <p:to>
                                        <p:strVal val="visible"/>
                                      </p:to>
                                    </p:set>
                                    <p:anim calcmode="lin" valueType="num">
                                      <p:cBhvr additive="base">
                                        <p:cTn id="91" dur="2000" fill="hold"/>
                                        <p:tgtEl>
                                          <p:spTgt spid="150"/>
                                        </p:tgtEl>
                                        <p:attrNameLst>
                                          <p:attrName>ppt_x</p:attrName>
                                        </p:attrNameLst>
                                      </p:cBhvr>
                                      <p:tavLst>
                                        <p:tav tm="0">
                                          <p:val>
                                            <p:strVal val="0-#ppt_w/2"/>
                                          </p:val>
                                        </p:tav>
                                        <p:tav tm="100000">
                                          <p:val>
                                            <p:strVal val="#ppt_x"/>
                                          </p:val>
                                        </p:tav>
                                      </p:tavLst>
                                    </p:anim>
                                    <p:anim calcmode="lin" valueType="num">
                                      <p:cBhvr additive="base">
                                        <p:cTn id="92" dur="2000" fill="hold"/>
                                        <p:tgtEl>
                                          <p:spTgt spid="150"/>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151"/>
                                        </p:tgtEl>
                                        <p:attrNameLst>
                                          <p:attrName>style.visibility</p:attrName>
                                        </p:attrNameLst>
                                      </p:cBhvr>
                                      <p:to>
                                        <p:strVal val="visible"/>
                                      </p:to>
                                    </p:set>
                                    <p:anim calcmode="lin" valueType="num">
                                      <p:cBhvr additive="base">
                                        <p:cTn id="95" dur="2000" fill="hold"/>
                                        <p:tgtEl>
                                          <p:spTgt spid="151"/>
                                        </p:tgtEl>
                                        <p:attrNameLst>
                                          <p:attrName>ppt_x</p:attrName>
                                        </p:attrNameLst>
                                      </p:cBhvr>
                                      <p:tavLst>
                                        <p:tav tm="0">
                                          <p:val>
                                            <p:strVal val="0-#ppt_w/2"/>
                                          </p:val>
                                        </p:tav>
                                        <p:tav tm="100000">
                                          <p:val>
                                            <p:strVal val="#ppt_x"/>
                                          </p:val>
                                        </p:tav>
                                      </p:tavLst>
                                    </p:anim>
                                    <p:anim calcmode="lin" valueType="num">
                                      <p:cBhvr additive="base">
                                        <p:cTn id="96" dur="2000" fill="hold"/>
                                        <p:tgtEl>
                                          <p:spTgt spid="151"/>
                                        </p:tgtEl>
                                        <p:attrNameLst>
                                          <p:attrName>ppt_y</p:attrName>
                                        </p:attrNameLst>
                                      </p:cBhvr>
                                      <p:tavLst>
                                        <p:tav tm="0">
                                          <p:val>
                                            <p:strVal val="#ppt_y"/>
                                          </p:val>
                                        </p:tav>
                                        <p:tav tm="100000">
                                          <p:val>
                                            <p:strVal val="#ppt_y"/>
                                          </p:val>
                                        </p:tav>
                                      </p:tavLst>
                                    </p:anim>
                                  </p:childTnLst>
                                </p:cTn>
                              </p:par>
                              <p:par>
                                <p:cTn id="97" presetID="2" presetClass="entr" presetSubtype="8" fill="hold" grpId="0" nodeType="withEffect">
                                  <p:stCondLst>
                                    <p:cond delay="0"/>
                                  </p:stCondLst>
                                  <p:childTnLst>
                                    <p:set>
                                      <p:cBhvr>
                                        <p:cTn id="98" dur="1" fill="hold">
                                          <p:stCondLst>
                                            <p:cond delay="0"/>
                                          </p:stCondLst>
                                        </p:cTn>
                                        <p:tgtEl>
                                          <p:spTgt spid="152"/>
                                        </p:tgtEl>
                                        <p:attrNameLst>
                                          <p:attrName>style.visibility</p:attrName>
                                        </p:attrNameLst>
                                      </p:cBhvr>
                                      <p:to>
                                        <p:strVal val="visible"/>
                                      </p:to>
                                    </p:set>
                                    <p:anim calcmode="lin" valueType="num">
                                      <p:cBhvr additive="base">
                                        <p:cTn id="99" dur="2000" fill="hold"/>
                                        <p:tgtEl>
                                          <p:spTgt spid="152"/>
                                        </p:tgtEl>
                                        <p:attrNameLst>
                                          <p:attrName>ppt_x</p:attrName>
                                        </p:attrNameLst>
                                      </p:cBhvr>
                                      <p:tavLst>
                                        <p:tav tm="0">
                                          <p:val>
                                            <p:strVal val="0-#ppt_w/2"/>
                                          </p:val>
                                        </p:tav>
                                        <p:tav tm="100000">
                                          <p:val>
                                            <p:strVal val="#ppt_x"/>
                                          </p:val>
                                        </p:tav>
                                      </p:tavLst>
                                    </p:anim>
                                    <p:anim calcmode="lin" valueType="num">
                                      <p:cBhvr additive="base">
                                        <p:cTn id="100" dur="2000" fill="hold"/>
                                        <p:tgtEl>
                                          <p:spTgt spid="152"/>
                                        </p:tgtEl>
                                        <p:attrNameLst>
                                          <p:attrName>ppt_y</p:attrName>
                                        </p:attrNameLst>
                                      </p:cBhvr>
                                      <p:tavLst>
                                        <p:tav tm="0">
                                          <p:val>
                                            <p:strVal val="#ppt_y"/>
                                          </p:val>
                                        </p:tav>
                                        <p:tav tm="100000">
                                          <p:val>
                                            <p:strVal val="#ppt_y"/>
                                          </p:val>
                                        </p:tav>
                                      </p:tavLst>
                                    </p:anim>
                                  </p:childTnLst>
                                </p:cTn>
                              </p:par>
                              <p:par>
                                <p:cTn id="101" presetID="2" presetClass="entr" presetSubtype="8" fill="hold" grpId="0" nodeType="withEffect">
                                  <p:stCondLst>
                                    <p:cond delay="0"/>
                                  </p:stCondLst>
                                  <p:childTnLst>
                                    <p:set>
                                      <p:cBhvr>
                                        <p:cTn id="102" dur="1" fill="hold">
                                          <p:stCondLst>
                                            <p:cond delay="0"/>
                                          </p:stCondLst>
                                        </p:cTn>
                                        <p:tgtEl>
                                          <p:spTgt spid="153"/>
                                        </p:tgtEl>
                                        <p:attrNameLst>
                                          <p:attrName>style.visibility</p:attrName>
                                        </p:attrNameLst>
                                      </p:cBhvr>
                                      <p:to>
                                        <p:strVal val="visible"/>
                                      </p:to>
                                    </p:set>
                                    <p:anim calcmode="lin" valueType="num">
                                      <p:cBhvr additive="base">
                                        <p:cTn id="103" dur="2000" fill="hold"/>
                                        <p:tgtEl>
                                          <p:spTgt spid="153"/>
                                        </p:tgtEl>
                                        <p:attrNameLst>
                                          <p:attrName>ppt_x</p:attrName>
                                        </p:attrNameLst>
                                      </p:cBhvr>
                                      <p:tavLst>
                                        <p:tav tm="0">
                                          <p:val>
                                            <p:strVal val="0-#ppt_w/2"/>
                                          </p:val>
                                        </p:tav>
                                        <p:tav tm="100000">
                                          <p:val>
                                            <p:strVal val="#ppt_x"/>
                                          </p:val>
                                        </p:tav>
                                      </p:tavLst>
                                    </p:anim>
                                    <p:anim calcmode="lin" valueType="num">
                                      <p:cBhvr additive="base">
                                        <p:cTn id="104" dur="2000" fill="hold"/>
                                        <p:tgtEl>
                                          <p:spTgt spid="153"/>
                                        </p:tgtEl>
                                        <p:attrNameLst>
                                          <p:attrName>ppt_y</p:attrName>
                                        </p:attrNameLst>
                                      </p:cBhvr>
                                      <p:tavLst>
                                        <p:tav tm="0">
                                          <p:val>
                                            <p:strVal val="#ppt_y"/>
                                          </p:val>
                                        </p:tav>
                                        <p:tav tm="100000">
                                          <p:val>
                                            <p:strVal val="#ppt_y"/>
                                          </p:val>
                                        </p:tav>
                                      </p:tavLst>
                                    </p:anim>
                                  </p:childTnLst>
                                </p:cTn>
                              </p:par>
                              <p:par>
                                <p:cTn id="105" presetID="2" presetClass="entr" presetSubtype="8" fill="hold" grpId="0" nodeType="withEffect">
                                  <p:stCondLst>
                                    <p:cond delay="0"/>
                                  </p:stCondLst>
                                  <p:childTnLst>
                                    <p:set>
                                      <p:cBhvr>
                                        <p:cTn id="106" dur="1" fill="hold">
                                          <p:stCondLst>
                                            <p:cond delay="0"/>
                                          </p:stCondLst>
                                        </p:cTn>
                                        <p:tgtEl>
                                          <p:spTgt spid="154"/>
                                        </p:tgtEl>
                                        <p:attrNameLst>
                                          <p:attrName>style.visibility</p:attrName>
                                        </p:attrNameLst>
                                      </p:cBhvr>
                                      <p:to>
                                        <p:strVal val="visible"/>
                                      </p:to>
                                    </p:set>
                                    <p:anim calcmode="lin" valueType="num">
                                      <p:cBhvr additive="base">
                                        <p:cTn id="107" dur="2000" fill="hold"/>
                                        <p:tgtEl>
                                          <p:spTgt spid="154"/>
                                        </p:tgtEl>
                                        <p:attrNameLst>
                                          <p:attrName>ppt_x</p:attrName>
                                        </p:attrNameLst>
                                      </p:cBhvr>
                                      <p:tavLst>
                                        <p:tav tm="0">
                                          <p:val>
                                            <p:strVal val="0-#ppt_w/2"/>
                                          </p:val>
                                        </p:tav>
                                        <p:tav tm="100000">
                                          <p:val>
                                            <p:strVal val="#ppt_x"/>
                                          </p:val>
                                        </p:tav>
                                      </p:tavLst>
                                    </p:anim>
                                    <p:anim calcmode="lin" valueType="num">
                                      <p:cBhvr additive="base">
                                        <p:cTn id="108" dur="2000" fill="hold"/>
                                        <p:tgtEl>
                                          <p:spTgt spid="154"/>
                                        </p:tgtEl>
                                        <p:attrNameLst>
                                          <p:attrName>ppt_y</p:attrName>
                                        </p:attrNameLst>
                                      </p:cBhvr>
                                      <p:tavLst>
                                        <p:tav tm="0">
                                          <p:val>
                                            <p:strVal val="#ppt_y"/>
                                          </p:val>
                                        </p:tav>
                                        <p:tav tm="100000">
                                          <p:val>
                                            <p:strVal val="#ppt_y"/>
                                          </p:val>
                                        </p:tav>
                                      </p:tavLst>
                                    </p:anim>
                                  </p:childTnLst>
                                </p:cTn>
                              </p:par>
                              <p:par>
                                <p:cTn id="109" presetID="2" presetClass="entr" presetSubtype="8" fill="hold" grpId="0" nodeType="withEffect">
                                  <p:stCondLst>
                                    <p:cond delay="0"/>
                                  </p:stCondLst>
                                  <p:childTnLst>
                                    <p:set>
                                      <p:cBhvr>
                                        <p:cTn id="110" dur="1" fill="hold">
                                          <p:stCondLst>
                                            <p:cond delay="0"/>
                                          </p:stCondLst>
                                        </p:cTn>
                                        <p:tgtEl>
                                          <p:spTgt spid="155"/>
                                        </p:tgtEl>
                                        <p:attrNameLst>
                                          <p:attrName>style.visibility</p:attrName>
                                        </p:attrNameLst>
                                      </p:cBhvr>
                                      <p:to>
                                        <p:strVal val="visible"/>
                                      </p:to>
                                    </p:set>
                                    <p:anim calcmode="lin" valueType="num">
                                      <p:cBhvr additive="base">
                                        <p:cTn id="111" dur="2000" fill="hold"/>
                                        <p:tgtEl>
                                          <p:spTgt spid="155"/>
                                        </p:tgtEl>
                                        <p:attrNameLst>
                                          <p:attrName>ppt_x</p:attrName>
                                        </p:attrNameLst>
                                      </p:cBhvr>
                                      <p:tavLst>
                                        <p:tav tm="0">
                                          <p:val>
                                            <p:strVal val="0-#ppt_w/2"/>
                                          </p:val>
                                        </p:tav>
                                        <p:tav tm="100000">
                                          <p:val>
                                            <p:strVal val="#ppt_x"/>
                                          </p:val>
                                        </p:tav>
                                      </p:tavLst>
                                    </p:anim>
                                    <p:anim calcmode="lin" valueType="num">
                                      <p:cBhvr additive="base">
                                        <p:cTn id="112" dur="2000" fill="hold"/>
                                        <p:tgtEl>
                                          <p:spTgt spid="155"/>
                                        </p:tgtEl>
                                        <p:attrNameLst>
                                          <p:attrName>ppt_y</p:attrName>
                                        </p:attrNameLst>
                                      </p:cBhvr>
                                      <p:tavLst>
                                        <p:tav tm="0">
                                          <p:val>
                                            <p:strVal val="#ppt_y"/>
                                          </p:val>
                                        </p:tav>
                                        <p:tav tm="100000">
                                          <p:val>
                                            <p:strVal val="#ppt_y"/>
                                          </p:val>
                                        </p:tav>
                                      </p:tavLst>
                                    </p:anim>
                                  </p:childTnLst>
                                </p:cTn>
                              </p:par>
                              <p:par>
                                <p:cTn id="113" presetID="2" presetClass="entr" presetSubtype="8" fill="hold" grpId="0" nodeType="withEffect">
                                  <p:stCondLst>
                                    <p:cond delay="0"/>
                                  </p:stCondLst>
                                  <p:childTnLst>
                                    <p:set>
                                      <p:cBhvr>
                                        <p:cTn id="114" dur="1" fill="hold">
                                          <p:stCondLst>
                                            <p:cond delay="0"/>
                                          </p:stCondLst>
                                        </p:cTn>
                                        <p:tgtEl>
                                          <p:spTgt spid="156"/>
                                        </p:tgtEl>
                                        <p:attrNameLst>
                                          <p:attrName>style.visibility</p:attrName>
                                        </p:attrNameLst>
                                      </p:cBhvr>
                                      <p:to>
                                        <p:strVal val="visible"/>
                                      </p:to>
                                    </p:set>
                                    <p:anim calcmode="lin" valueType="num">
                                      <p:cBhvr additive="base">
                                        <p:cTn id="115" dur="2000" fill="hold"/>
                                        <p:tgtEl>
                                          <p:spTgt spid="156"/>
                                        </p:tgtEl>
                                        <p:attrNameLst>
                                          <p:attrName>ppt_x</p:attrName>
                                        </p:attrNameLst>
                                      </p:cBhvr>
                                      <p:tavLst>
                                        <p:tav tm="0">
                                          <p:val>
                                            <p:strVal val="0-#ppt_w/2"/>
                                          </p:val>
                                        </p:tav>
                                        <p:tav tm="100000">
                                          <p:val>
                                            <p:strVal val="#ppt_x"/>
                                          </p:val>
                                        </p:tav>
                                      </p:tavLst>
                                    </p:anim>
                                    <p:anim calcmode="lin" valueType="num">
                                      <p:cBhvr additive="base">
                                        <p:cTn id="116" dur="2000" fill="hold"/>
                                        <p:tgtEl>
                                          <p:spTgt spid="156"/>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0"/>
                                  </p:stCondLst>
                                  <p:childTnLst>
                                    <p:set>
                                      <p:cBhvr>
                                        <p:cTn id="118" dur="1" fill="hold">
                                          <p:stCondLst>
                                            <p:cond delay="0"/>
                                          </p:stCondLst>
                                        </p:cTn>
                                        <p:tgtEl>
                                          <p:spTgt spid="157"/>
                                        </p:tgtEl>
                                        <p:attrNameLst>
                                          <p:attrName>style.visibility</p:attrName>
                                        </p:attrNameLst>
                                      </p:cBhvr>
                                      <p:to>
                                        <p:strVal val="visible"/>
                                      </p:to>
                                    </p:set>
                                    <p:anim calcmode="lin" valueType="num">
                                      <p:cBhvr additive="base">
                                        <p:cTn id="119" dur="2000" fill="hold"/>
                                        <p:tgtEl>
                                          <p:spTgt spid="157"/>
                                        </p:tgtEl>
                                        <p:attrNameLst>
                                          <p:attrName>ppt_x</p:attrName>
                                        </p:attrNameLst>
                                      </p:cBhvr>
                                      <p:tavLst>
                                        <p:tav tm="0">
                                          <p:val>
                                            <p:strVal val="0-#ppt_w/2"/>
                                          </p:val>
                                        </p:tav>
                                        <p:tav tm="100000">
                                          <p:val>
                                            <p:strVal val="#ppt_x"/>
                                          </p:val>
                                        </p:tav>
                                      </p:tavLst>
                                    </p:anim>
                                    <p:anim calcmode="lin" valueType="num">
                                      <p:cBhvr additive="base">
                                        <p:cTn id="120" dur="2000" fill="hold"/>
                                        <p:tgtEl>
                                          <p:spTgt spid="157"/>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0"/>
                                  </p:stCondLst>
                                  <p:childTnLst>
                                    <p:set>
                                      <p:cBhvr>
                                        <p:cTn id="122" dur="1" fill="hold">
                                          <p:stCondLst>
                                            <p:cond delay="0"/>
                                          </p:stCondLst>
                                        </p:cTn>
                                        <p:tgtEl>
                                          <p:spTgt spid="158"/>
                                        </p:tgtEl>
                                        <p:attrNameLst>
                                          <p:attrName>style.visibility</p:attrName>
                                        </p:attrNameLst>
                                      </p:cBhvr>
                                      <p:to>
                                        <p:strVal val="visible"/>
                                      </p:to>
                                    </p:set>
                                    <p:anim calcmode="lin" valueType="num">
                                      <p:cBhvr additive="base">
                                        <p:cTn id="123" dur="2000" fill="hold"/>
                                        <p:tgtEl>
                                          <p:spTgt spid="158"/>
                                        </p:tgtEl>
                                        <p:attrNameLst>
                                          <p:attrName>ppt_x</p:attrName>
                                        </p:attrNameLst>
                                      </p:cBhvr>
                                      <p:tavLst>
                                        <p:tav tm="0">
                                          <p:val>
                                            <p:strVal val="0-#ppt_w/2"/>
                                          </p:val>
                                        </p:tav>
                                        <p:tav tm="100000">
                                          <p:val>
                                            <p:strVal val="#ppt_x"/>
                                          </p:val>
                                        </p:tav>
                                      </p:tavLst>
                                    </p:anim>
                                    <p:anim calcmode="lin" valueType="num">
                                      <p:cBhvr additive="base">
                                        <p:cTn id="124" dur="2000" fill="hold"/>
                                        <p:tgtEl>
                                          <p:spTgt spid="158"/>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0"/>
                                  </p:stCondLst>
                                  <p:childTnLst>
                                    <p:set>
                                      <p:cBhvr>
                                        <p:cTn id="126" dur="1" fill="hold">
                                          <p:stCondLst>
                                            <p:cond delay="0"/>
                                          </p:stCondLst>
                                        </p:cTn>
                                        <p:tgtEl>
                                          <p:spTgt spid="159"/>
                                        </p:tgtEl>
                                        <p:attrNameLst>
                                          <p:attrName>style.visibility</p:attrName>
                                        </p:attrNameLst>
                                      </p:cBhvr>
                                      <p:to>
                                        <p:strVal val="visible"/>
                                      </p:to>
                                    </p:set>
                                    <p:anim calcmode="lin" valueType="num">
                                      <p:cBhvr additive="base">
                                        <p:cTn id="127" dur="2000" fill="hold"/>
                                        <p:tgtEl>
                                          <p:spTgt spid="159"/>
                                        </p:tgtEl>
                                        <p:attrNameLst>
                                          <p:attrName>ppt_x</p:attrName>
                                        </p:attrNameLst>
                                      </p:cBhvr>
                                      <p:tavLst>
                                        <p:tav tm="0">
                                          <p:val>
                                            <p:strVal val="0-#ppt_w/2"/>
                                          </p:val>
                                        </p:tav>
                                        <p:tav tm="100000">
                                          <p:val>
                                            <p:strVal val="#ppt_x"/>
                                          </p:val>
                                        </p:tav>
                                      </p:tavLst>
                                    </p:anim>
                                    <p:anim calcmode="lin" valueType="num">
                                      <p:cBhvr additive="base">
                                        <p:cTn id="128" dur="2000" fill="hold"/>
                                        <p:tgtEl>
                                          <p:spTgt spid="159"/>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160"/>
                                        </p:tgtEl>
                                        <p:attrNameLst>
                                          <p:attrName>style.visibility</p:attrName>
                                        </p:attrNameLst>
                                      </p:cBhvr>
                                      <p:to>
                                        <p:strVal val="visible"/>
                                      </p:to>
                                    </p:set>
                                    <p:anim calcmode="lin" valueType="num">
                                      <p:cBhvr additive="base">
                                        <p:cTn id="131" dur="2000" fill="hold"/>
                                        <p:tgtEl>
                                          <p:spTgt spid="160"/>
                                        </p:tgtEl>
                                        <p:attrNameLst>
                                          <p:attrName>ppt_x</p:attrName>
                                        </p:attrNameLst>
                                      </p:cBhvr>
                                      <p:tavLst>
                                        <p:tav tm="0">
                                          <p:val>
                                            <p:strVal val="0-#ppt_w/2"/>
                                          </p:val>
                                        </p:tav>
                                        <p:tav tm="100000">
                                          <p:val>
                                            <p:strVal val="#ppt_x"/>
                                          </p:val>
                                        </p:tav>
                                      </p:tavLst>
                                    </p:anim>
                                    <p:anim calcmode="lin" valueType="num">
                                      <p:cBhvr additive="base">
                                        <p:cTn id="132" dur="2000" fill="hold"/>
                                        <p:tgtEl>
                                          <p:spTgt spid="160"/>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0"/>
                                  </p:stCondLst>
                                  <p:childTnLst>
                                    <p:set>
                                      <p:cBhvr>
                                        <p:cTn id="134" dur="1" fill="hold">
                                          <p:stCondLst>
                                            <p:cond delay="0"/>
                                          </p:stCondLst>
                                        </p:cTn>
                                        <p:tgtEl>
                                          <p:spTgt spid="161"/>
                                        </p:tgtEl>
                                        <p:attrNameLst>
                                          <p:attrName>style.visibility</p:attrName>
                                        </p:attrNameLst>
                                      </p:cBhvr>
                                      <p:to>
                                        <p:strVal val="visible"/>
                                      </p:to>
                                    </p:set>
                                    <p:anim calcmode="lin" valueType="num">
                                      <p:cBhvr additive="base">
                                        <p:cTn id="135" dur="2000" fill="hold"/>
                                        <p:tgtEl>
                                          <p:spTgt spid="161"/>
                                        </p:tgtEl>
                                        <p:attrNameLst>
                                          <p:attrName>ppt_x</p:attrName>
                                        </p:attrNameLst>
                                      </p:cBhvr>
                                      <p:tavLst>
                                        <p:tav tm="0">
                                          <p:val>
                                            <p:strVal val="0-#ppt_w/2"/>
                                          </p:val>
                                        </p:tav>
                                        <p:tav tm="100000">
                                          <p:val>
                                            <p:strVal val="#ppt_x"/>
                                          </p:val>
                                        </p:tav>
                                      </p:tavLst>
                                    </p:anim>
                                    <p:anim calcmode="lin" valueType="num">
                                      <p:cBhvr additive="base">
                                        <p:cTn id="136" dur="2000" fill="hold"/>
                                        <p:tgtEl>
                                          <p:spTgt spid="161"/>
                                        </p:tgtEl>
                                        <p:attrNameLst>
                                          <p:attrName>ppt_y</p:attrName>
                                        </p:attrNameLst>
                                      </p:cBhvr>
                                      <p:tavLst>
                                        <p:tav tm="0">
                                          <p:val>
                                            <p:strVal val="#ppt_y"/>
                                          </p:val>
                                        </p:tav>
                                        <p:tav tm="100000">
                                          <p:val>
                                            <p:strVal val="#ppt_y"/>
                                          </p:val>
                                        </p:tav>
                                      </p:tavLst>
                                    </p:anim>
                                  </p:childTnLst>
                                </p:cTn>
                              </p:par>
                              <p:par>
                                <p:cTn id="137" presetID="2" presetClass="entr" presetSubtype="8" fill="hold" grpId="0" nodeType="withEffect">
                                  <p:stCondLst>
                                    <p:cond delay="0"/>
                                  </p:stCondLst>
                                  <p:childTnLst>
                                    <p:set>
                                      <p:cBhvr>
                                        <p:cTn id="138" dur="1" fill="hold">
                                          <p:stCondLst>
                                            <p:cond delay="0"/>
                                          </p:stCondLst>
                                        </p:cTn>
                                        <p:tgtEl>
                                          <p:spTgt spid="162"/>
                                        </p:tgtEl>
                                        <p:attrNameLst>
                                          <p:attrName>style.visibility</p:attrName>
                                        </p:attrNameLst>
                                      </p:cBhvr>
                                      <p:to>
                                        <p:strVal val="visible"/>
                                      </p:to>
                                    </p:set>
                                    <p:anim calcmode="lin" valueType="num">
                                      <p:cBhvr additive="base">
                                        <p:cTn id="139" dur="2000" fill="hold"/>
                                        <p:tgtEl>
                                          <p:spTgt spid="162"/>
                                        </p:tgtEl>
                                        <p:attrNameLst>
                                          <p:attrName>ppt_x</p:attrName>
                                        </p:attrNameLst>
                                      </p:cBhvr>
                                      <p:tavLst>
                                        <p:tav tm="0">
                                          <p:val>
                                            <p:strVal val="0-#ppt_w/2"/>
                                          </p:val>
                                        </p:tav>
                                        <p:tav tm="100000">
                                          <p:val>
                                            <p:strVal val="#ppt_x"/>
                                          </p:val>
                                        </p:tav>
                                      </p:tavLst>
                                    </p:anim>
                                    <p:anim calcmode="lin" valueType="num">
                                      <p:cBhvr additive="base">
                                        <p:cTn id="140" dur="2000" fill="hold"/>
                                        <p:tgtEl>
                                          <p:spTgt spid="162"/>
                                        </p:tgtEl>
                                        <p:attrNameLst>
                                          <p:attrName>ppt_y</p:attrName>
                                        </p:attrNameLst>
                                      </p:cBhvr>
                                      <p:tavLst>
                                        <p:tav tm="0">
                                          <p:val>
                                            <p:strVal val="#ppt_y"/>
                                          </p:val>
                                        </p:tav>
                                        <p:tav tm="100000">
                                          <p:val>
                                            <p:strVal val="#ppt_y"/>
                                          </p:val>
                                        </p:tav>
                                      </p:tavLst>
                                    </p:anim>
                                  </p:childTnLst>
                                </p:cTn>
                              </p:par>
                              <p:par>
                                <p:cTn id="141" presetID="2" presetClass="entr" presetSubtype="8" fill="hold" grpId="0" nodeType="withEffect">
                                  <p:stCondLst>
                                    <p:cond delay="0"/>
                                  </p:stCondLst>
                                  <p:childTnLst>
                                    <p:set>
                                      <p:cBhvr>
                                        <p:cTn id="142" dur="1" fill="hold">
                                          <p:stCondLst>
                                            <p:cond delay="0"/>
                                          </p:stCondLst>
                                        </p:cTn>
                                        <p:tgtEl>
                                          <p:spTgt spid="163"/>
                                        </p:tgtEl>
                                        <p:attrNameLst>
                                          <p:attrName>style.visibility</p:attrName>
                                        </p:attrNameLst>
                                      </p:cBhvr>
                                      <p:to>
                                        <p:strVal val="visible"/>
                                      </p:to>
                                    </p:set>
                                    <p:anim calcmode="lin" valueType="num">
                                      <p:cBhvr additive="base">
                                        <p:cTn id="143" dur="2000" fill="hold"/>
                                        <p:tgtEl>
                                          <p:spTgt spid="163"/>
                                        </p:tgtEl>
                                        <p:attrNameLst>
                                          <p:attrName>ppt_x</p:attrName>
                                        </p:attrNameLst>
                                      </p:cBhvr>
                                      <p:tavLst>
                                        <p:tav tm="0">
                                          <p:val>
                                            <p:strVal val="0-#ppt_w/2"/>
                                          </p:val>
                                        </p:tav>
                                        <p:tav tm="100000">
                                          <p:val>
                                            <p:strVal val="#ppt_x"/>
                                          </p:val>
                                        </p:tav>
                                      </p:tavLst>
                                    </p:anim>
                                    <p:anim calcmode="lin" valueType="num">
                                      <p:cBhvr additive="base">
                                        <p:cTn id="144" dur="2000" fill="hold"/>
                                        <p:tgtEl>
                                          <p:spTgt spid="163"/>
                                        </p:tgtEl>
                                        <p:attrNameLst>
                                          <p:attrName>ppt_y</p:attrName>
                                        </p:attrNameLst>
                                      </p:cBhvr>
                                      <p:tavLst>
                                        <p:tav tm="0">
                                          <p:val>
                                            <p:strVal val="#ppt_y"/>
                                          </p:val>
                                        </p:tav>
                                        <p:tav tm="100000">
                                          <p:val>
                                            <p:strVal val="#ppt_y"/>
                                          </p:val>
                                        </p:tav>
                                      </p:tavLst>
                                    </p:anim>
                                  </p:childTnLst>
                                </p:cTn>
                              </p:par>
                              <p:par>
                                <p:cTn id="145" presetID="1" presetClass="entr" presetSubtype="0" fill="hold" grpId="0" nodeType="withEffect">
                                  <p:stCondLst>
                                    <p:cond delay="0"/>
                                  </p:stCondLst>
                                  <p:childTnLst>
                                    <p:set>
                                      <p:cBhvr>
                                        <p:cTn id="146" dur="1" fill="hold">
                                          <p:stCondLst>
                                            <p:cond delay="0"/>
                                          </p:stCondLst>
                                        </p:cTn>
                                        <p:tgtEl>
                                          <p:spTgt spid="302"/>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presetID="63" presetClass="path" presetSubtype="0" accel="50000" decel="50000" fill="hold" grpId="1" nodeType="clickEffect">
                                  <p:stCondLst>
                                    <p:cond delay="0"/>
                                  </p:stCondLst>
                                  <p:childTnLst>
                                    <p:animMotion origin="layout" path="M -2.29167E-6 -2.59259E-6 L 0.4017 -0.00416 " pathEditMode="relative" rAng="0" ptsTypes="AA">
                                      <p:cBhvr>
                                        <p:cTn id="150" dur="2000" fill="hold"/>
                                        <p:tgtEl>
                                          <p:spTgt spid="8"/>
                                        </p:tgtEl>
                                        <p:attrNameLst>
                                          <p:attrName>ppt_x</p:attrName>
                                          <p:attrName>ppt_y</p:attrName>
                                        </p:attrNameLst>
                                      </p:cBhvr>
                                      <p:rCtr x="20078" y="-208"/>
                                    </p:animMotion>
                                  </p:childTnLst>
                                </p:cTn>
                              </p:par>
                              <p:par>
                                <p:cTn id="151" presetID="63" presetClass="path" presetSubtype="0" accel="50000" decel="50000" fill="hold" grpId="1" nodeType="withEffect">
                                  <p:stCondLst>
                                    <p:cond delay="0"/>
                                  </p:stCondLst>
                                  <p:childTnLst>
                                    <p:animMotion origin="layout" path="M -2.29167E-6 -4.81481E-6 L 0.39375 -0.14699 " pathEditMode="relative" rAng="0" ptsTypes="AA">
                                      <p:cBhvr>
                                        <p:cTn id="152" dur="2000" fill="hold"/>
                                        <p:tgtEl>
                                          <p:spTgt spid="46"/>
                                        </p:tgtEl>
                                        <p:attrNameLst>
                                          <p:attrName>ppt_x</p:attrName>
                                          <p:attrName>ppt_y</p:attrName>
                                        </p:attrNameLst>
                                      </p:cBhvr>
                                      <p:rCtr x="19688" y="-7361"/>
                                    </p:animMotion>
                                  </p:childTnLst>
                                </p:cTn>
                              </p:par>
                              <p:par>
                                <p:cTn id="153" presetID="63" presetClass="path" presetSubtype="0" accel="50000" decel="50000" fill="hold" grpId="1" nodeType="withEffect">
                                  <p:stCondLst>
                                    <p:cond delay="0"/>
                                  </p:stCondLst>
                                  <p:childTnLst>
                                    <p:animMotion origin="layout" path="M 4.58333E-6 2.96296E-6 L 0.39101 -0.28334 " pathEditMode="relative" rAng="0" ptsTypes="AA">
                                      <p:cBhvr>
                                        <p:cTn id="154" dur="2000" fill="hold"/>
                                        <p:tgtEl>
                                          <p:spTgt spid="50"/>
                                        </p:tgtEl>
                                        <p:attrNameLst>
                                          <p:attrName>ppt_x</p:attrName>
                                          <p:attrName>ppt_y</p:attrName>
                                        </p:attrNameLst>
                                      </p:cBhvr>
                                      <p:rCtr x="19544" y="-14167"/>
                                    </p:animMotion>
                                  </p:childTnLst>
                                </p:cTn>
                              </p:par>
                              <p:par>
                                <p:cTn id="155" presetID="63" presetClass="path" presetSubtype="0" accel="50000" decel="50000" fill="hold" grpId="1" nodeType="withEffect">
                                  <p:stCondLst>
                                    <p:cond delay="0"/>
                                  </p:stCondLst>
                                  <p:childTnLst>
                                    <p:animMotion origin="layout" path="M -2.29167E-6 -2.59259E-6 L 0.39375 -0.42824 " pathEditMode="relative" rAng="0" ptsTypes="AA">
                                      <p:cBhvr>
                                        <p:cTn id="156" dur="2000" fill="hold"/>
                                        <p:tgtEl>
                                          <p:spTgt spid="54"/>
                                        </p:tgtEl>
                                        <p:attrNameLst>
                                          <p:attrName>ppt_x</p:attrName>
                                          <p:attrName>ppt_y</p:attrName>
                                        </p:attrNameLst>
                                      </p:cBhvr>
                                      <p:rCtr x="19688" y="-21412"/>
                                    </p:animMotion>
                                  </p:childTnLst>
                                </p:cTn>
                              </p:par>
                              <p:par>
                                <p:cTn id="157" presetID="42" presetClass="path" presetSubtype="0" accel="50000" decel="50000" fill="hold" grpId="1" nodeType="withEffect">
                                  <p:stCondLst>
                                    <p:cond delay="0"/>
                                  </p:stCondLst>
                                  <p:childTnLst>
                                    <p:animMotion origin="layout" path="M 2.77556E-17 4.81481E-6 L 0.40169 0.14212 " pathEditMode="relative" rAng="0" ptsTypes="AA">
                                      <p:cBhvr>
                                        <p:cTn id="158" dur="2000" fill="hold"/>
                                        <p:tgtEl>
                                          <p:spTgt spid="156"/>
                                        </p:tgtEl>
                                        <p:attrNameLst>
                                          <p:attrName>ppt_x</p:attrName>
                                          <p:attrName>ppt_y</p:attrName>
                                        </p:attrNameLst>
                                      </p:cBhvr>
                                      <p:rCtr x="20078" y="7106"/>
                                    </p:animMotion>
                                  </p:childTnLst>
                                </p:cTn>
                              </p:par>
                              <p:par>
                                <p:cTn id="159" presetID="42" presetClass="path" presetSubtype="0" accel="50000" decel="50000" fill="hold" grpId="1" nodeType="withEffect">
                                  <p:stCondLst>
                                    <p:cond delay="0"/>
                                  </p:stCondLst>
                                  <p:childTnLst>
                                    <p:animMotion origin="layout" path="M 2.77556E-17 2.59259E-6 L 0.39388 -0.0007 " pathEditMode="relative" rAng="0" ptsTypes="AA">
                                      <p:cBhvr>
                                        <p:cTn id="160" dur="2000" fill="hold"/>
                                        <p:tgtEl>
                                          <p:spTgt spid="158"/>
                                        </p:tgtEl>
                                        <p:attrNameLst>
                                          <p:attrName>ppt_x</p:attrName>
                                          <p:attrName>ppt_y</p:attrName>
                                        </p:attrNameLst>
                                      </p:cBhvr>
                                      <p:rCtr x="19688" y="-46"/>
                                    </p:animMotion>
                                  </p:childTnLst>
                                </p:cTn>
                              </p:par>
                              <p:par>
                                <p:cTn id="161" presetID="42" presetClass="path" presetSubtype="0" accel="50000" decel="50000" fill="hold" grpId="1" nodeType="withEffect">
                                  <p:stCondLst>
                                    <p:cond delay="0"/>
                                  </p:stCondLst>
                                  <p:childTnLst>
                                    <p:animMotion origin="layout" path="M -3.54167E-6 -1.11111E-6 L 0.38295 -0.14768 " pathEditMode="relative" rAng="0" ptsTypes="AA">
                                      <p:cBhvr>
                                        <p:cTn id="162" dur="2000" fill="hold"/>
                                        <p:tgtEl>
                                          <p:spTgt spid="160"/>
                                        </p:tgtEl>
                                        <p:attrNameLst>
                                          <p:attrName>ppt_x</p:attrName>
                                          <p:attrName>ppt_y</p:attrName>
                                        </p:attrNameLst>
                                      </p:cBhvr>
                                      <p:rCtr x="19141" y="-7384"/>
                                    </p:animMotion>
                                  </p:childTnLst>
                                </p:cTn>
                              </p:par>
                              <p:par>
                                <p:cTn id="163" presetID="42" presetClass="path" presetSubtype="0" accel="50000" decel="50000" fill="hold" grpId="1" nodeType="withEffect">
                                  <p:stCondLst>
                                    <p:cond delay="0"/>
                                  </p:stCondLst>
                                  <p:childTnLst>
                                    <p:animMotion origin="layout" path="M -2.29167E-6 4.81481E-6 L 0.39206 -0.29237 " pathEditMode="relative" rAng="0" ptsTypes="AA">
                                      <p:cBhvr>
                                        <p:cTn id="164" dur="2000" fill="hold"/>
                                        <p:tgtEl>
                                          <p:spTgt spid="162"/>
                                        </p:tgtEl>
                                        <p:attrNameLst>
                                          <p:attrName>ppt_x</p:attrName>
                                          <p:attrName>ppt_y</p:attrName>
                                        </p:attrNameLst>
                                      </p:cBhvr>
                                      <p:rCtr x="19596" y="-14630"/>
                                    </p:animMotion>
                                  </p:childTnLst>
                                </p:cTn>
                              </p:par>
                              <p:par>
                                <p:cTn id="165" presetID="2" presetClass="entr" presetSubtype="8" fill="hold" grpId="0" nodeType="withEffect">
                                  <p:stCondLst>
                                    <p:cond delay="0"/>
                                  </p:stCondLst>
                                  <p:childTnLst>
                                    <p:set>
                                      <p:cBhvr>
                                        <p:cTn id="166" dur="1" fill="hold">
                                          <p:stCondLst>
                                            <p:cond delay="0"/>
                                          </p:stCondLst>
                                        </p:cTn>
                                        <p:tgtEl>
                                          <p:spTgt spid="180"/>
                                        </p:tgtEl>
                                        <p:attrNameLst>
                                          <p:attrName>style.visibility</p:attrName>
                                        </p:attrNameLst>
                                      </p:cBhvr>
                                      <p:to>
                                        <p:strVal val="visible"/>
                                      </p:to>
                                    </p:set>
                                    <p:anim calcmode="lin" valueType="num">
                                      <p:cBhvr additive="base">
                                        <p:cTn id="167" dur="2000" fill="hold"/>
                                        <p:tgtEl>
                                          <p:spTgt spid="180"/>
                                        </p:tgtEl>
                                        <p:attrNameLst>
                                          <p:attrName>ppt_x</p:attrName>
                                        </p:attrNameLst>
                                      </p:cBhvr>
                                      <p:tavLst>
                                        <p:tav tm="0">
                                          <p:val>
                                            <p:strVal val="0-#ppt_w/2"/>
                                          </p:val>
                                        </p:tav>
                                        <p:tav tm="100000">
                                          <p:val>
                                            <p:strVal val="#ppt_x"/>
                                          </p:val>
                                        </p:tav>
                                      </p:tavLst>
                                    </p:anim>
                                    <p:anim calcmode="lin" valueType="num">
                                      <p:cBhvr additive="base">
                                        <p:cTn id="168" dur="2000" fill="hold"/>
                                        <p:tgtEl>
                                          <p:spTgt spid="180"/>
                                        </p:tgtEl>
                                        <p:attrNameLst>
                                          <p:attrName>ppt_y</p:attrName>
                                        </p:attrNameLst>
                                      </p:cBhvr>
                                      <p:tavLst>
                                        <p:tav tm="0">
                                          <p:val>
                                            <p:strVal val="#ppt_y"/>
                                          </p:val>
                                        </p:tav>
                                        <p:tav tm="100000">
                                          <p:val>
                                            <p:strVal val="#ppt_y"/>
                                          </p:val>
                                        </p:tav>
                                      </p:tavLst>
                                    </p:anim>
                                  </p:childTnLst>
                                </p:cTn>
                              </p:par>
                              <p:par>
                                <p:cTn id="169" presetID="2" presetClass="entr" presetSubtype="8" fill="hold" grpId="0" nodeType="withEffect">
                                  <p:stCondLst>
                                    <p:cond delay="0"/>
                                  </p:stCondLst>
                                  <p:childTnLst>
                                    <p:set>
                                      <p:cBhvr>
                                        <p:cTn id="170" dur="1" fill="hold">
                                          <p:stCondLst>
                                            <p:cond delay="0"/>
                                          </p:stCondLst>
                                        </p:cTn>
                                        <p:tgtEl>
                                          <p:spTgt spid="181"/>
                                        </p:tgtEl>
                                        <p:attrNameLst>
                                          <p:attrName>style.visibility</p:attrName>
                                        </p:attrNameLst>
                                      </p:cBhvr>
                                      <p:to>
                                        <p:strVal val="visible"/>
                                      </p:to>
                                    </p:set>
                                    <p:anim calcmode="lin" valueType="num">
                                      <p:cBhvr additive="base">
                                        <p:cTn id="171" dur="2000" fill="hold"/>
                                        <p:tgtEl>
                                          <p:spTgt spid="181"/>
                                        </p:tgtEl>
                                        <p:attrNameLst>
                                          <p:attrName>ppt_x</p:attrName>
                                        </p:attrNameLst>
                                      </p:cBhvr>
                                      <p:tavLst>
                                        <p:tav tm="0">
                                          <p:val>
                                            <p:strVal val="0-#ppt_w/2"/>
                                          </p:val>
                                        </p:tav>
                                        <p:tav tm="100000">
                                          <p:val>
                                            <p:strVal val="#ppt_x"/>
                                          </p:val>
                                        </p:tav>
                                      </p:tavLst>
                                    </p:anim>
                                    <p:anim calcmode="lin" valueType="num">
                                      <p:cBhvr additive="base">
                                        <p:cTn id="172" dur="2000" fill="hold"/>
                                        <p:tgtEl>
                                          <p:spTgt spid="181"/>
                                        </p:tgtEl>
                                        <p:attrNameLst>
                                          <p:attrName>ppt_y</p:attrName>
                                        </p:attrNameLst>
                                      </p:cBhvr>
                                      <p:tavLst>
                                        <p:tav tm="0">
                                          <p:val>
                                            <p:strVal val="#ppt_y"/>
                                          </p:val>
                                        </p:tav>
                                        <p:tav tm="100000">
                                          <p:val>
                                            <p:strVal val="#ppt_y"/>
                                          </p:val>
                                        </p:tav>
                                      </p:tavLst>
                                    </p:anim>
                                  </p:childTnLst>
                                </p:cTn>
                              </p:par>
                              <p:par>
                                <p:cTn id="173" presetID="2" presetClass="entr" presetSubtype="8" fill="hold" grpId="0" nodeType="withEffect">
                                  <p:stCondLst>
                                    <p:cond delay="0"/>
                                  </p:stCondLst>
                                  <p:childTnLst>
                                    <p:set>
                                      <p:cBhvr>
                                        <p:cTn id="174" dur="1" fill="hold">
                                          <p:stCondLst>
                                            <p:cond delay="0"/>
                                          </p:stCondLst>
                                        </p:cTn>
                                        <p:tgtEl>
                                          <p:spTgt spid="182"/>
                                        </p:tgtEl>
                                        <p:attrNameLst>
                                          <p:attrName>style.visibility</p:attrName>
                                        </p:attrNameLst>
                                      </p:cBhvr>
                                      <p:to>
                                        <p:strVal val="visible"/>
                                      </p:to>
                                    </p:set>
                                    <p:anim calcmode="lin" valueType="num">
                                      <p:cBhvr additive="base">
                                        <p:cTn id="175" dur="2000" fill="hold"/>
                                        <p:tgtEl>
                                          <p:spTgt spid="182"/>
                                        </p:tgtEl>
                                        <p:attrNameLst>
                                          <p:attrName>ppt_x</p:attrName>
                                        </p:attrNameLst>
                                      </p:cBhvr>
                                      <p:tavLst>
                                        <p:tav tm="0">
                                          <p:val>
                                            <p:strVal val="0-#ppt_w/2"/>
                                          </p:val>
                                        </p:tav>
                                        <p:tav tm="100000">
                                          <p:val>
                                            <p:strVal val="#ppt_x"/>
                                          </p:val>
                                        </p:tav>
                                      </p:tavLst>
                                    </p:anim>
                                    <p:anim calcmode="lin" valueType="num">
                                      <p:cBhvr additive="base">
                                        <p:cTn id="176" dur="2000" fill="hold"/>
                                        <p:tgtEl>
                                          <p:spTgt spid="182"/>
                                        </p:tgtEl>
                                        <p:attrNameLst>
                                          <p:attrName>ppt_y</p:attrName>
                                        </p:attrNameLst>
                                      </p:cBhvr>
                                      <p:tavLst>
                                        <p:tav tm="0">
                                          <p:val>
                                            <p:strVal val="#ppt_y"/>
                                          </p:val>
                                        </p:tav>
                                        <p:tav tm="100000">
                                          <p:val>
                                            <p:strVal val="#ppt_y"/>
                                          </p:val>
                                        </p:tav>
                                      </p:tavLst>
                                    </p:anim>
                                  </p:childTnLst>
                                </p:cTn>
                              </p:par>
                              <p:par>
                                <p:cTn id="177" presetID="2" presetClass="entr" presetSubtype="8" fill="hold" grpId="0" nodeType="withEffect">
                                  <p:stCondLst>
                                    <p:cond delay="0"/>
                                  </p:stCondLst>
                                  <p:childTnLst>
                                    <p:set>
                                      <p:cBhvr>
                                        <p:cTn id="178" dur="1" fill="hold">
                                          <p:stCondLst>
                                            <p:cond delay="0"/>
                                          </p:stCondLst>
                                        </p:cTn>
                                        <p:tgtEl>
                                          <p:spTgt spid="183"/>
                                        </p:tgtEl>
                                        <p:attrNameLst>
                                          <p:attrName>style.visibility</p:attrName>
                                        </p:attrNameLst>
                                      </p:cBhvr>
                                      <p:to>
                                        <p:strVal val="visible"/>
                                      </p:to>
                                    </p:set>
                                    <p:anim calcmode="lin" valueType="num">
                                      <p:cBhvr additive="base">
                                        <p:cTn id="179" dur="2000" fill="hold"/>
                                        <p:tgtEl>
                                          <p:spTgt spid="183"/>
                                        </p:tgtEl>
                                        <p:attrNameLst>
                                          <p:attrName>ppt_x</p:attrName>
                                        </p:attrNameLst>
                                      </p:cBhvr>
                                      <p:tavLst>
                                        <p:tav tm="0">
                                          <p:val>
                                            <p:strVal val="0-#ppt_w/2"/>
                                          </p:val>
                                        </p:tav>
                                        <p:tav tm="100000">
                                          <p:val>
                                            <p:strVal val="#ppt_x"/>
                                          </p:val>
                                        </p:tav>
                                      </p:tavLst>
                                    </p:anim>
                                    <p:anim calcmode="lin" valueType="num">
                                      <p:cBhvr additive="base">
                                        <p:cTn id="180" dur="2000" fill="hold"/>
                                        <p:tgtEl>
                                          <p:spTgt spid="183"/>
                                        </p:tgtEl>
                                        <p:attrNameLst>
                                          <p:attrName>ppt_y</p:attrName>
                                        </p:attrNameLst>
                                      </p:cBhvr>
                                      <p:tavLst>
                                        <p:tav tm="0">
                                          <p:val>
                                            <p:strVal val="#ppt_y"/>
                                          </p:val>
                                        </p:tav>
                                        <p:tav tm="100000">
                                          <p:val>
                                            <p:strVal val="#ppt_y"/>
                                          </p:val>
                                        </p:tav>
                                      </p:tavLst>
                                    </p:anim>
                                  </p:childTnLst>
                                </p:cTn>
                              </p:par>
                              <p:par>
                                <p:cTn id="181" presetID="2" presetClass="entr" presetSubtype="8" fill="hold" grpId="0" nodeType="withEffect">
                                  <p:stCondLst>
                                    <p:cond delay="0"/>
                                  </p:stCondLst>
                                  <p:childTnLst>
                                    <p:set>
                                      <p:cBhvr>
                                        <p:cTn id="182" dur="1" fill="hold">
                                          <p:stCondLst>
                                            <p:cond delay="0"/>
                                          </p:stCondLst>
                                        </p:cTn>
                                        <p:tgtEl>
                                          <p:spTgt spid="184"/>
                                        </p:tgtEl>
                                        <p:attrNameLst>
                                          <p:attrName>style.visibility</p:attrName>
                                        </p:attrNameLst>
                                      </p:cBhvr>
                                      <p:to>
                                        <p:strVal val="visible"/>
                                      </p:to>
                                    </p:set>
                                    <p:anim calcmode="lin" valueType="num">
                                      <p:cBhvr additive="base">
                                        <p:cTn id="183" dur="2000" fill="hold"/>
                                        <p:tgtEl>
                                          <p:spTgt spid="184"/>
                                        </p:tgtEl>
                                        <p:attrNameLst>
                                          <p:attrName>ppt_x</p:attrName>
                                        </p:attrNameLst>
                                      </p:cBhvr>
                                      <p:tavLst>
                                        <p:tav tm="0">
                                          <p:val>
                                            <p:strVal val="0-#ppt_w/2"/>
                                          </p:val>
                                        </p:tav>
                                        <p:tav tm="100000">
                                          <p:val>
                                            <p:strVal val="#ppt_x"/>
                                          </p:val>
                                        </p:tav>
                                      </p:tavLst>
                                    </p:anim>
                                    <p:anim calcmode="lin" valueType="num">
                                      <p:cBhvr additive="base">
                                        <p:cTn id="184" dur="2000" fill="hold"/>
                                        <p:tgtEl>
                                          <p:spTgt spid="184"/>
                                        </p:tgtEl>
                                        <p:attrNameLst>
                                          <p:attrName>ppt_y</p:attrName>
                                        </p:attrNameLst>
                                      </p:cBhvr>
                                      <p:tavLst>
                                        <p:tav tm="0">
                                          <p:val>
                                            <p:strVal val="#ppt_y"/>
                                          </p:val>
                                        </p:tav>
                                        <p:tav tm="100000">
                                          <p:val>
                                            <p:strVal val="#ppt_y"/>
                                          </p:val>
                                        </p:tav>
                                      </p:tavLst>
                                    </p:anim>
                                  </p:childTnLst>
                                </p:cTn>
                              </p:par>
                              <p:par>
                                <p:cTn id="185" presetID="2" presetClass="entr" presetSubtype="8" fill="hold" grpId="0" nodeType="withEffect">
                                  <p:stCondLst>
                                    <p:cond delay="0"/>
                                  </p:stCondLst>
                                  <p:childTnLst>
                                    <p:set>
                                      <p:cBhvr>
                                        <p:cTn id="186" dur="1" fill="hold">
                                          <p:stCondLst>
                                            <p:cond delay="0"/>
                                          </p:stCondLst>
                                        </p:cTn>
                                        <p:tgtEl>
                                          <p:spTgt spid="185"/>
                                        </p:tgtEl>
                                        <p:attrNameLst>
                                          <p:attrName>style.visibility</p:attrName>
                                        </p:attrNameLst>
                                      </p:cBhvr>
                                      <p:to>
                                        <p:strVal val="visible"/>
                                      </p:to>
                                    </p:set>
                                    <p:anim calcmode="lin" valueType="num">
                                      <p:cBhvr additive="base">
                                        <p:cTn id="187" dur="2000" fill="hold"/>
                                        <p:tgtEl>
                                          <p:spTgt spid="185"/>
                                        </p:tgtEl>
                                        <p:attrNameLst>
                                          <p:attrName>ppt_x</p:attrName>
                                        </p:attrNameLst>
                                      </p:cBhvr>
                                      <p:tavLst>
                                        <p:tav tm="0">
                                          <p:val>
                                            <p:strVal val="0-#ppt_w/2"/>
                                          </p:val>
                                        </p:tav>
                                        <p:tav tm="100000">
                                          <p:val>
                                            <p:strVal val="#ppt_x"/>
                                          </p:val>
                                        </p:tav>
                                      </p:tavLst>
                                    </p:anim>
                                    <p:anim calcmode="lin" valueType="num">
                                      <p:cBhvr additive="base">
                                        <p:cTn id="188" dur="2000" fill="hold"/>
                                        <p:tgtEl>
                                          <p:spTgt spid="185"/>
                                        </p:tgtEl>
                                        <p:attrNameLst>
                                          <p:attrName>ppt_y</p:attrName>
                                        </p:attrNameLst>
                                      </p:cBhvr>
                                      <p:tavLst>
                                        <p:tav tm="0">
                                          <p:val>
                                            <p:strVal val="#ppt_y"/>
                                          </p:val>
                                        </p:tav>
                                        <p:tav tm="100000">
                                          <p:val>
                                            <p:strVal val="#ppt_y"/>
                                          </p:val>
                                        </p:tav>
                                      </p:tavLst>
                                    </p:anim>
                                  </p:childTnLst>
                                </p:cTn>
                              </p:par>
                              <p:par>
                                <p:cTn id="189" presetID="2" presetClass="entr" presetSubtype="8" fill="hold" grpId="0" nodeType="withEffect">
                                  <p:stCondLst>
                                    <p:cond delay="0"/>
                                  </p:stCondLst>
                                  <p:childTnLst>
                                    <p:set>
                                      <p:cBhvr>
                                        <p:cTn id="190" dur="1" fill="hold">
                                          <p:stCondLst>
                                            <p:cond delay="0"/>
                                          </p:stCondLst>
                                        </p:cTn>
                                        <p:tgtEl>
                                          <p:spTgt spid="186"/>
                                        </p:tgtEl>
                                        <p:attrNameLst>
                                          <p:attrName>style.visibility</p:attrName>
                                        </p:attrNameLst>
                                      </p:cBhvr>
                                      <p:to>
                                        <p:strVal val="visible"/>
                                      </p:to>
                                    </p:set>
                                    <p:anim calcmode="lin" valueType="num">
                                      <p:cBhvr additive="base">
                                        <p:cTn id="191" dur="2000" fill="hold"/>
                                        <p:tgtEl>
                                          <p:spTgt spid="186"/>
                                        </p:tgtEl>
                                        <p:attrNameLst>
                                          <p:attrName>ppt_x</p:attrName>
                                        </p:attrNameLst>
                                      </p:cBhvr>
                                      <p:tavLst>
                                        <p:tav tm="0">
                                          <p:val>
                                            <p:strVal val="0-#ppt_w/2"/>
                                          </p:val>
                                        </p:tav>
                                        <p:tav tm="100000">
                                          <p:val>
                                            <p:strVal val="#ppt_x"/>
                                          </p:val>
                                        </p:tav>
                                      </p:tavLst>
                                    </p:anim>
                                    <p:anim calcmode="lin" valueType="num">
                                      <p:cBhvr additive="base">
                                        <p:cTn id="192" dur="2000" fill="hold"/>
                                        <p:tgtEl>
                                          <p:spTgt spid="186"/>
                                        </p:tgtEl>
                                        <p:attrNameLst>
                                          <p:attrName>ppt_y</p:attrName>
                                        </p:attrNameLst>
                                      </p:cBhvr>
                                      <p:tavLst>
                                        <p:tav tm="0">
                                          <p:val>
                                            <p:strVal val="#ppt_y"/>
                                          </p:val>
                                        </p:tav>
                                        <p:tav tm="100000">
                                          <p:val>
                                            <p:strVal val="#ppt_y"/>
                                          </p:val>
                                        </p:tav>
                                      </p:tavLst>
                                    </p:anim>
                                  </p:childTnLst>
                                </p:cTn>
                              </p:par>
                              <p:par>
                                <p:cTn id="193" presetID="2" presetClass="entr" presetSubtype="8" fill="hold" grpId="0" nodeType="withEffect">
                                  <p:stCondLst>
                                    <p:cond delay="0"/>
                                  </p:stCondLst>
                                  <p:childTnLst>
                                    <p:set>
                                      <p:cBhvr>
                                        <p:cTn id="194" dur="1" fill="hold">
                                          <p:stCondLst>
                                            <p:cond delay="0"/>
                                          </p:stCondLst>
                                        </p:cTn>
                                        <p:tgtEl>
                                          <p:spTgt spid="187"/>
                                        </p:tgtEl>
                                        <p:attrNameLst>
                                          <p:attrName>style.visibility</p:attrName>
                                        </p:attrNameLst>
                                      </p:cBhvr>
                                      <p:to>
                                        <p:strVal val="visible"/>
                                      </p:to>
                                    </p:set>
                                    <p:anim calcmode="lin" valueType="num">
                                      <p:cBhvr additive="base">
                                        <p:cTn id="195" dur="2000" fill="hold"/>
                                        <p:tgtEl>
                                          <p:spTgt spid="187"/>
                                        </p:tgtEl>
                                        <p:attrNameLst>
                                          <p:attrName>ppt_x</p:attrName>
                                        </p:attrNameLst>
                                      </p:cBhvr>
                                      <p:tavLst>
                                        <p:tav tm="0">
                                          <p:val>
                                            <p:strVal val="0-#ppt_w/2"/>
                                          </p:val>
                                        </p:tav>
                                        <p:tav tm="100000">
                                          <p:val>
                                            <p:strVal val="#ppt_x"/>
                                          </p:val>
                                        </p:tav>
                                      </p:tavLst>
                                    </p:anim>
                                    <p:anim calcmode="lin" valueType="num">
                                      <p:cBhvr additive="base">
                                        <p:cTn id="196" dur="2000" fill="hold"/>
                                        <p:tgtEl>
                                          <p:spTgt spid="187"/>
                                        </p:tgtEl>
                                        <p:attrNameLst>
                                          <p:attrName>ppt_y</p:attrName>
                                        </p:attrNameLst>
                                      </p:cBhvr>
                                      <p:tavLst>
                                        <p:tav tm="0">
                                          <p:val>
                                            <p:strVal val="#ppt_y"/>
                                          </p:val>
                                        </p:tav>
                                        <p:tav tm="100000">
                                          <p:val>
                                            <p:strVal val="#ppt_y"/>
                                          </p:val>
                                        </p:tav>
                                      </p:tavLst>
                                    </p:anim>
                                  </p:childTnLst>
                                </p:cTn>
                              </p:par>
                              <p:par>
                                <p:cTn id="197" presetID="2" presetClass="entr" presetSubtype="8" fill="hold" grpId="0" nodeType="withEffect">
                                  <p:stCondLst>
                                    <p:cond delay="0"/>
                                  </p:stCondLst>
                                  <p:childTnLst>
                                    <p:set>
                                      <p:cBhvr>
                                        <p:cTn id="198" dur="1" fill="hold">
                                          <p:stCondLst>
                                            <p:cond delay="0"/>
                                          </p:stCondLst>
                                        </p:cTn>
                                        <p:tgtEl>
                                          <p:spTgt spid="188"/>
                                        </p:tgtEl>
                                        <p:attrNameLst>
                                          <p:attrName>style.visibility</p:attrName>
                                        </p:attrNameLst>
                                      </p:cBhvr>
                                      <p:to>
                                        <p:strVal val="visible"/>
                                      </p:to>
                                    </p:set>
                                    <p:anim calcmode="lin" valueType="num">
                                      <p:cBhvr additive="base">
                                        <p:cTn id="199" dur="2000" fill="hold"/>
                                        <p:tgtEl>
                                          <p:spTgt spid="188"/>
                                        </p:tgtEl>
                                        <p:attrNameLst>
                                          <p:attrName>ppt_x</p:attrName>
                                        </p:attrNameLst>
                                      </p:cBhvr>
                                      <p:tavLst>
                                        <p:tav tm="0">
                                          <p:val>
                                            <p:strVal val="0-#ppt_w/2"/>
                                          </p:val>
                                        </p:tav>
                                        <p:tav tm="100000">
                                          <p:val>
                                            <p:strVal val="#ppt_x"/>
                                          </p:val>
                                        </p:tav>
                                      </p:tavLst>
                                    </p:anim>
                                    <p:anim calcmode="lin" valueType="num">
                                      <p:cBhvr additive="base">
                                        <p:cTn id="200" dur="2000" fill="hold"/>
                                        <p:tgtEl>
                                          <p:spTgt spid="188"/>
                                        </p:tgtEl>
                                        <p:attrNameLst>
                                          <p:attrName>ppt_y</p:attrName>
                                        </p:attrNameLst>
                                      </p:cBhvr>
                                      <p:tavLst>
                                        <p:tav tm="0">
                                          <p:val>
                                            <p:strVal val="#ppt_y"/>
                                          </p:val>
                                        </p:tav>
                                        <p:tav tm="100000">
                                          <p:val>
                                            <p:strVal val="#ppt_y"/>
                                          </p:val>
                                        </p:tav>
                                      </p:tavLst>
                                    </p:anim>
                                  </p:childTnLst>
                                </p:cTn>
                              </p:par>
                              <p:par>
                                <p:cTn id="201" presetID="2" presetClass="entr" presetSubtype="8" fill="hold" grpId="0" nodeType="withEffect">
                                  <p:stCondLst>
                                    <p:cond delay="0"/>
                                  </p:stCondLst>
                                  <p:childTnLst>
                                    <p:set>
                                      <p:cBhvr>
                                        <p:cTn id="202" dur="1" fill="hold">
                                          <p:stCondLst>
                                            <p:cond delay="0"/>
                                          </p:stCondLst>
                                        </p:cTn>
                                        <p:tgtEl>
                                          <p:spTgt spid="189"/>
                                        </p:tgtEl>
                                        <p:attrNameLst>
                                          <p:attrName>style.visibility</p:attrName>
                                        </p:attrNameLst>
                                      </p:cBhvr>
                                      <p:to>
                                        <p:strVal val="visible"/>
                                      </p:to>
                                    </p:set>
                                    <p:anim calcmode="lin" valueType="num">
                                      <p:cBhvr additive="base">
                                        <p:cTn id="203" dur="2000" fill="hold"/>
                                        <p:tgtEl>
                                          <p:spTgt spid="189"/>
                                        </p:tgtEl>
                                        <p:attrNameLst>
                                          <p:attrName>ppt_x</p:attrName>
                                        </p:attrNameLst>
                                      </p:cBhvr>
                                      <p:tavLst>
                                        <p:tav tm="0">
                                          <p:val>
                                            <p:strVal val="0-#ppt_w/2"/>
                                          </p:val>
                                        </p:tav>
                                        <p:tav tm="100000">
                                          <p:val>
                                            <p:strVal val="#ppt_x"/>
                                          </p:val>
                                        </p:tav>
                                      </p:tavLst>
                                    </p:anim>
                                    <p:anim calcmode="lin" valueType="num">
                                      <p:cBhvr additive="base">
                                        <p:cTn id="204" dur="2000" fill="hold"/>
                                        <p:tgtEl>
                                          <p:spTgt spid="189"/>
                                        </p:tgtEl>
                                        <p:attrNameLst>
                                          <p:attrName>ppt_y</p:attrName>
                                        </p:attrNameLst>
                                      </p:cBhvr>
                                      <p:tavLst>
                                        <p:tav tm="0">
                                          <p:val>
                                            <p:strVal val="#ppt_y"/>
                                          </p:val>
                                        </p:tav>
                                        <p:tav tm="100000">
                                          <p:val>
                                            <p:strVal val="#ppt_y"/>
                                          </p:val>
                                        </p:tav>
                                      </p:tavLst>
                                    </p:anim>
                                  </p:childTnLst>
                                </p:cTn>
                              </p:par>
                              <p:par>
                                <p:cTn id="205" presetID="2" presetClass="entr" presetSubtype="8" fill="hold" grpId="0" nodeType="withEffect">
                                  <p:stCondLst>
                                    <p:cond delay="0"/>
                                  </p:stCondLst>
                                  <p:childTnLst>
                                    <p:set>
                                      <p:cBhvr>
                                        <p:cTn id="206" dur="1" fill="hold">
                                          <p:stCondLst>
                                            <p:cond delay="0"/>
                                          </p:stCondLst>
                                        </p:cTn>
                                        <p:tgtEl>
                                          <p:spTgt spid="190"/>
                                        </p:tgtEl>
                                        <p:attrNameLst>
                                          <p:attrName>style.visibility</p:attrName>
                                        </p:attrNameLst>
                                      </p:cBhvr>
                                      <p:to>
                                        <p:strVal val="visible"/>
                                      </p:to>
                                    </p:set>
                                    <p:anim calcmode="lin" valueType="num">
                                      <p:cBhvr additive="base">
                                        <p:cTn id="207" dur="2000" fill="hold"/>
                                        <p:tgtEl>
                                          <p:spTgt spid="190"/>
                                        </p:tgtEl>
                                        <p:attrNameLst>
                                          <p:attrName>ppt_x</p:attrName>
                                        </p:attrNameLst>
                                      </p:cBhvr>
                                      <p:tavLst>
                                        <p:tav tm="0">
                                          <p:val>
                                            <p:strVal val="0-#ppt_w/2"/>
                                          </p:val>
                                        </p:tav>
                                        <p:tav tm="100000">
                                          <p:val>
                                            <p:strVal val="#ppt_x"/>
                                          </p:val>
                                        </p:tav>
                                      </p:tavLst>
                                    </p:anim>
                                    <p:anim calcmode="lin" valueType="num">
                                      <p:cBhvr additive="base">
                                        <p:cTn id="208" dur="2000" fill="hold"/>
                                        <p:tgtEl>
                                          <p:spTgt spid="190"/>
                                        </p:tgtEl>
                                        <p:attrNameLst>
                                          <p:attrName>ppt_y</p:attrName>
                                        </p:attrNameLst>
                                      </p:cBhvr>
                                      <p:tavLst>
                                        <p:tav tm="0">
                                          <p:val>
                                            <p:strVal val="#ppt_y"/>
                                          </p:val>
                                        </p:tav>
                                        <p:tav tm="100000">
                                          <p:val>
                                            <p:strVal val="#ppt_y"/>
                                          </p:val>
                                        </p:tav>
                                      </p:tavLst>
                                    </p:anim>
                                  </p:childTnLst>
                                </p:cTn>
                              </p:par>
                              <p:par>
                                <p:cTn id="209" presetID="2" presetClass="entr" presetSubtype="8" fill="hold" grpId="0" nodeType="withEffect">
                                  <p:stCondLst>
                                    <p:cond delay="0"/>
                                  </p:stCondLst>
                                  <p:childTnLst>
                                    <p:set>
                                      <p:cBhvr>
                                        <p:cTn id="210" dur="1" fill="hold">
                                          <p:stCondLst>
                                            <p:cond delay="0"/>
                                          </p:stCondLst>
                                        </p:cTn>
                                        <p:tgtEl>
                                          <p:spTgt spid="191"/>
                                        </p:tgtEl>
                                        <p:attrNameLst>
                                          <p:attrName>style.visibility</p:attrName>
                                        </p:attrNameLst>
                                      </p:cBhvr>
                                      <p:to>
                                        <p:strVal val="visible"/>
                                      </p:to>
                                    </p:set>
                                    <p:anim calcmode="lin" valueType="num">
                                      <p:cBhvr additive="base">
                                        <p:cTn id="211" dur="2000" fill="hold"/>
                                        <p:tgtEl>
                                          <p:spTgt spid="191"/>
                                        </p:tgtEl>
                                        <p:attrNameLst>
                                          <p:attrName>ppt_x</p:attrName>
                                        </p:attrNameLst>
                                      </p:cBhvr>
                                      <p:tavLst>
                                        <p:tav tm="0">
                                          <p:val>
                                            <p:strVal val="0-#ppt_w/2"/>
                                          </p:val>
                                        </p:tav>
                                        <p:tav tm="100000">
                                          <p:val>
                                            <p:strVal val="#ppt_x"/>
                                          </p:val>
                                        </p:tav>
                                      </p:tavLst>
                                    </p:anim>
                                    <p:anim calcmode="lin" valueType="num">
                                      <p:cBhvr additive="base">
                                        <p:cTn id="212" dur="2000" fill="hold"/>
                                        <p:tgtEl>
                                          <p:spTgt spid="191"/>
                                        </p:tgtEl>
                                        <p:attrNameLst>
                                          <p:attrName>ppt_y</p:attrName>
                                        </p:attrNameLst>
                                      </p:cBhvr>
                                      <p:tavLst>
                                        <p:tav tm="0">
                                          <p:val>
                                            <p:strVal val="#ppt_y"/>
                                          </p:val>
                                        </p:tav>
                                        <p:tav tm="100000">
                                          <p:val>
                                            <p:strVal val="#ppt_y"/>
                                          </p:val>
                                        </p:tav>
                                      </p:tavLst>
                                    </p:anim>
                                  </p:childTnLst>
                                </p:cTn>
                              </p:par>
                              <p:par>
                                <p:cTn id="213" presetID="2" presetClass="entr" presetSubtype="8" fill="hold" grpId="0" nodeType="withEffect">
                                  <p:stCondLst>
                                    <p:cond delay="0"/>
                                  </p:stCondLst>
                                  <p:childTnLst>
                                    <p:set>
                                      <p:cBhvr>
                                        <p:cTn id="214" dur="1" fill="hold">
                                          <p:stCondLst>
                                            <p:cond delay="0"/>
                                          </p:stCondLst>
                                        </p:cTn>
                                        <p:tgtEl>
                                          <p:spTgt spid="192"/>
                                        </p:tgtEl>
                                        <p:attrNameLst>
                                          <p:attrName>style.visibility</p:attrName>
                                        </p:attrNameLst>
                                      </p:cBhvr>
                                      <p:to>
                                        <p:strVal val="visible"/>
                                      </p:to>
                                    </p:set>
                                    <p:anim calcmode="lin" valueType="num">
                                      <p:cBhvr additive="base">
                                        <p:cTn id="215" dur="2000" fill="hold"/>
                                        <p:tgtEl>
                                          <p:spTgt spid="192"/>
                                        </p:tgtEl>
                                        <p:attrNameLst>
                                          <p:attrName>ppt_x</p:attrName>
                                        </p:attrNameLst>
                                      </p:cBhvr>
                                      <p:tavLst>
                                        <p:tav tm="0">
                                          <p:val>
                                            <p:strVal val="0-#ppt_w/2"/>
                                          </p:val>
                                        </p:tav>
                                        <p:tav tm="100000">
                                          <p:val>
                                            <p:strVal val="#ppt_x"/>
                                          </p:val>
                                        </p:tav>
                                      </p:tavLst>
                                    </p:anim>
                                    <p:anim calcmode="lin" valueType="num">
                                      <p:cBhvr additive="base">
                                        <p:cTn id="216" dur="2000" fill="hold"/>
                                        <p:tgtEl>
                                          <p:spTgt spid="192"/>
                                        </p:tgtEl>
                                        <p:attrNameLst>
                                          <p:attrName>ppt_y</p:attrName>
                                        </p:attrNameLst>
                                      </p:cBhvr>
                                      <p:tavLst>
                                        <p:tav tm="0">
                                          <p:val>
                                            <p:strVal val="#ppt_y"/>
                                          </p:val>
                                        </p:tav>
                                        <p:tav tm="100000">
                                          <p:val>
                                            <p:strVal val="#ppt_y"/>
                                          </p:val>
                                        </p:tav>
                                      </p:tavLst>
                                    </p:anim>
                                  </p:childTnLst>
                                </p:cTn>
                              </p:par>
                              <p:par>
                                <p:cTn id="217" presetID="2" presetClass="entr" presetSubtype="8" fill="hold" grpId="0" nodeType="withEffect">
                                  <p:stCondLst>
                                    <p:cond delay="0"/>
                                  </p:stCondLst>
                                  <p:childTnLst>
                                    <p:set>
                                      <p:cBhvr>
                                        <p:cTn id="218" dur="1" fill="hold">
                                          <p:stCondLst>
                                            <p:cond delay="0"/>
                                          </p:stCondLst>
                                        </p:cTn>
                                        <p:tgtEl>
                                          <p:spTgt spid="193"/>
                                        </p:tgtEl>
                                        <p:attrNameLst>
                                          <p:attrName>style.visibility</p:attrName>
                                        </p:attrNameLst>
                                      </p:cBhvr>
                                      <p:to>
                                        <p:strVal val="visible"/>
                                      </p:to>
                                    </p:set>
                                    <p:anim calcmode="lin" valueType="num">
                                      <p:cBhvr additive="base">
                                        <p:cTn id="219" dur="2000" fill="hold"/>
                                        <p:tgtEl>
                                          <p:spTgt spid="193"/>
                                        </p:tgtEl>
                                        <p:attrNameLst>
                                          <p:attrName>ppt_x</p:attrName>
                                        </p:attrNameLst>
                                      </p:cBhvr>
                                      <p:tavLst>
                                        <p:tav tm="0">
                                          <p:val>
                                            <p:strVal val="0-#ppt_w/2"/>
                                          </p:val>
                                        </p:tav>
                                        <p:tav tm="100000">
                                          <p:val>
                                            <p:strVal val="#ppt_x"/>
                                          </p:val>
                                        </p:tav>
                                      </p:tavLst>
                                    </p:anim>
                                    <p:anim calcmode="lin" valueType="num">
                                      <p:cBhvr additive="base">
                                        <p:cTn id="220" dur="2000" fill="hold"/>
                                        <p:tgtEl>
                                          <p:spTgt spid="193"/>
                                        </p:tgtEl>
                                        <p:attrNameLst>
                                          <p:attrName>ppt_y</p:attrName>
                                        </p:attrNameLst>
                                      </p:cBhvr>
                                      <p:tavLst>
                                        <p:tav tm="0">
                                          <p:val>
                                            <p:strVal val="#ppt_y"/>
                                          </p:val>
                                        </p:tav>
                                        <p:tav tm="100000">
                                          <p:val>
                                            <p:strVal val="#ppt_y"/>
                                          </p:val>
                                        </p:tav>
                                      </p:tavLst>
                                    </p:anim>
                                  </p:childTnLst>
                                </p:cTn>
                              </p:par>
                              <p:par>
                                <p:cTn id="221" presetID="2" presetClass="entr" presetSubtype="8" fill="hold" grpId="0" nodeType="withEffect">
                                  <p:stCondLst>
                                    <p:cond delay="0"/>
                                  </p:stCondLst>
                                  <p:childTnLst>
                                    <p:set>
                                      <p:cBhvr>
                                        <p:cTn id="222" dur="1" fill="hold">
                                          <p:stCondLst>
                                            <p:cond delay="0"/>
                                          </p:stCondLst>
                                        </p:cTn>
                                        <p:tgtEl>
                                          <p:spTgt spid="194"/>
                                        </p:tgtEl>
                                        <p:attrNameLst>
                                          <p:attrName>style.visibility</p:attrName>
                                        </p:attrNameLst>
                                      </p:cBhvr>
                                      <p:to>
                                        <p:strVal val="visible"/>
                                      </p:to>
                                    </p:set>
                                    <p:anim calcmode="lin" valueType="num">
                                      <p:cBhvr additive="base">
                                        <p:cTn id="223" dur="2000" fill="hold"/>
                                        <p:tgtEl>
                                          <p:spTgt spid="194"/>
                                        </p:tgtEl>
                                        <p:attrNameLst>
                                          <p:attrName>ppt_x</p:attrName>
                                        </p:attrNameLst>
                                      </p:cBhvr>
                                      <p:tavLst>
                                        <p:tav tm="0">
                                          <p:val>
                                            <p:strVal val="0-#ppt_w/2"/>
                                          </p:val>
                                        </p:tav>
                                        <p:tav tm="100000">
                                          <p:val>
                                            <p:strVal val="#ppt_x"/>
                                          </p:val>
                                        </p:tav>
                                      </p:tavLst>
                                    </p:anim>
                                    <p:anim calcmode="lin" valueType="num">
                                      <p:cBhvr additive="base">
                                        <p:cTn id="224" dur="2000" fill="hold"/>
                                        <p:tgtEl>
                                          <p:spTgt spid="194"/>
                                        </p:tgtEl>
                                        <p:attrNameLst>
                                          <p:attrName>ppt_y</p:attrName>
                                        </p:attrNameLst>
                                      </p:cBhvr>
                                      <p:tavLst>
                                        <p:tav tm="0">
                                          <p:val>
                                            <p:strVal val="#ppt_y"/>
                                          </p:val>
                                        </p:tav>
                                        <p:tav tm="100000">
                                          <p:val>
                                            <p:strVal val="#ppt_y"/>
                                          </p:val>
                                        </p:tav>
                                      </p:tavLst>
                                    </p:anim>
                                  </p:childTnLst>
                                </p:cTn>
                              </p:par>
                              <p:par>
                                <p:cTn id="225" presetID="2" presetClass="entr" presetSubtype="8" fill="hold" grpId="0" nodeType="withEffect">
                                  <p:stCondLst>
                                    <p:cond delay="0"/>
                                  </p:stCondLst>
                                  <p:childTnLst>
                                    <p:set>
                                      <p:cBhvr>
                                        <p:cTn id="226" dur="1" fill="hold">
                                          <p:stCondLst>
                                            <p:cond delay="0"/>
                                          </p:stCondLst>
                                        </p:cTn>
                                        <p:tgtEl>
                                          <p:spTgt spid="195"/>
                                        </p:tgtEl>
                                        <p:attrNameLst>
                                          <p:attrName>style.visibility</p:attrName>
                                        </p:attrNameLst>
                                      </p:cBhvr>
                                      <p:to>
                                        <p:strVal val="visible"/>
                                      </p:to>
                                    </p:set>
                                    <p:anim calcmode="lin" valueType="num">
                                      <p:cBhvr additive="base">
                                        <p:cTn id="227" dur="2000" fill="hold"/>
                                        <p:tgtEl>
                                          <p:spTgt spid="195"/>
                                        </p:tgtEl>
                                        <p:attrNameLst>
                                          <p:attrName>ppt_x</p:attrName>
                                        </p:attrNameLst>
                                      </p:cBhvr>
                                      <p:tavLst>
                                        <p:tav tm="0">
                                          <p:val>
                                            <p:strVal val="0-#ppt_w/2"/>
                                          </p:val>
                                        </p:tav>
                                        <p:tav tm="100000">
                                          <p:val>
                                            <p:strVal val="#ppt_x"/>
                                          </p:val>
                                        </p:tav>
                                      </p:tavLst>
                                    </p:anim>
                                    <p:anim calcmode="lin" valueType="num">
                                      <p:cBhvr additive="base">
                                        <p:cTn id="228" dur="2000" fill="hold"/>
                                        <p:tgtEl>
                                          <p:spTgt spid="195"/>
                                        </p:tgtEl>
                                        <p:attrNameLst>
                                          <p:attrName>ppt_y</p:attrName>
                                        </p:attrNameLst>
                                      </p:cBhvr>
                                      <p:tavLst>
                                        <p:tav tm="0">
                                          <p:val>
                                            <p:strVal val="#ppt_y"/>
                                          </p:val>
                                        </p:tav>
                                        <p:tav tm="100000">
                                          <p:val>
                                            <p:strVal val="#ppt_y"/>
                                          </p:val>
                                        </p:tav>
                                      </p:tavLst>
                                    </p:anim>
                                  </p:childTnLst>
                                </p:cTn>
                              </p:par>
                              <p:par>
                                <p:cTn id="229" presetID="1" presetClass="entr" presetSubtype="0" fill="hold" grpId="0" nodeType="withEffect">
                                  <p:stCondLst>
                                    <p:cond delay="0"/>
                                  </p:stCondLst>
                                  <p:childTnLst>
                                    <p:set>
                                      <p:cBhvr>
                                        <p:cTn id="230" dur="1" fill="hold">
                                          <p:stCondLst>
                                            <p:cond delay="0"/>
                                          </p:stCondLst>
                                        </p:cTn>
                                        <p:tgtEl>
                                          <p:spTgt spid="303"/>
                                        </p:tgtEl>
                                        <p:attrNameLst>
                                          <p:attrName>style.visibility</p:attrName>
                                        </p:attrNameLst>
                                      </p:cBhvr>
                                      <p:to>
                                        <p:strVal val="visible"/>
                                      </p:to>
                                    </p:set>
                                  </p:childTnLst>
                                </p:cTn>
                              </p:par>
                            </p:childTnLst>
                          </p:cTn>
                        </p:par>
                      </p:childTnLst>
                    </p:cTn>
                  </p:par>
                  <p:par>
                    <p:cTn id="231" fill="hold">
                      <p:stCondLst>
                        <p:cond delay="indefinite"/>
                      </p:stCondLst>
                      <p:childTnLst>
                        <p:par>
                          <p:cTn id="232" fill="hold">
                            <p:stCondLst>
                              <p:cond delay="0"/>
                            </p:stCondLst>
                            <p:childTnLst>
                              <p:par>
                                <p:cTn id="233" presetID="63" presetClass="path" presetSubtype="0" accel="50000" decel="50000" fill="hold" grpId="1" nodeType="clickEffect">
                                  <p:stCondLst>
                                    <p:cond delay="0"/>
                                  </p:stCondLst>
                                  <p:childTnLst>
                                    <p:animMotion origin="layout" path="M -4.375E-6 -2.59259E-6 L 0.378 -0.00416 " pathEditMode="relative" rAng="0" ptsTypes="AA">
                                      <p:cBhvr>
                                        <p:cTn id="234" dur="2000" fill="hold"/>
                                        <p:tgtEl>
                                          <p:spTgt spid="41"/>
                                        </p:tgtEl>
                                        <p:attrNameLst>
                                          <p:attrName>ppt_x</p:attrName>
                                          <p:attrName>ppt_y</p:attrName>
                                        </p:attrNameLst>
                                      </p:cBhvr>
                                      <p:rCtr x="18893" y="-208"/>
                                    </p:animMotion>
                                  </p:childTnLst>
                                </p:cTn>
                              </p:par>
                              <p:par>
                                <p:cTn id="235" presetID="63" presetClass="path" presetSubtype="0" accel="50000" decel="50000" fill="hold" grpId="1" nodeType="withEffect">
                                  <p:stCondLst>
                                    <p:cond delay="0"/>
                                  </p:stCondLst>
                                  <p:childTnLst>
                                    <p:animMotion origin="layout" path="M -4.375E-6 -2.59259E-6 L 0.37019 -0.42824 " pathEditMode="relative" rAng="0" ptsTypes="AA">
                                      <p:cBhvr>
                                        <p:cTn id="236" dur="2000" fill="hold"/>
                                        <p:tgtEl>
                                          <p:spTgt spid="55"/>
                                        </p:tgtEl>
                                        <p:attrNameLst>
                                          <p:attrName>ppt_x</p:attrName>
                                          <p:attrName>ppt_y</p:attrName>
                                        </p:attrNameLst>
                                      </p:cBhvr>
                                      <p:rCtr x="18503" y="-21412"/>
                                    </p:animMotion>
                                  </p:childTnLst>
                                </p:cTn>
                              </p:par>
                              <p:par>
                                <p:cTn id="237" presetID="63" presetClass="path" presetSubtype="0" accel="50000" decel="50000" fill="hold" grpId="1" nodeType="withEffect">
                                  <p:stCondLst>
                                    <p:cond delay="0"/>
                                  </p:stCondLst>
                                  <p:childTnLst>
                                    <p:animMotion origin="layout" path="M -4.375E-6 -4.81481E-6 L 0.37019 -0.14699 " pathEditMode="relative" rAng="0" ptsTypes="AA">
                                      <p:cBhvr>
                                        <p:cTn id="238" dur="2000" fill="hold"/>
                                        <p:tgtEl>
                                          <p:spTgt spid="112"/>
                                        </p:tgtEl>
                                        <p:attrNameLst>
                                          <p:attrName>ppt_x</p:attrName>
                                          <p:attrName>ppt_y</p:attrName>
                                        </p:attrNameLst>
                                      </p:cBhvr>
                                      <p:rCtr x="18503" y="-7361"/>
                                    </p:animMotion>
                                  </p:childTnLst>
                                </p:cTn>
                              </p:par>
                              <p:par>
                                <p:cTn id="239" presetID="63" presetClass="path" presetSubtype="0" accel="50000" decel="50000" fill="hold" grpId="1" nodeType="withEffect">
                                  <p:stCondLst>
                                    <p:cond delay="0"/>
                                  </p:stCondLst>
                                  <p:childTnLst>
                                    <p:animMotion origin="layout" path="M 8.33333E-7 3.7037E-7 L 0.36628 -0.28218 " pathEditMode="relative" rAng="0" ptsTypes="AA">
                                      <p:cBhvr>
                                        <p:cTn id="240" dur="2000" fill="hold"/>
                                        <p:tgtEl>
                                          <p:spTgt spid="117"/>
                                        </p:tgtEl>
                                        <p:attrNameLst>
                                          <p:attrName>ppt_x</p:attrName>
                                          <p:attrName>ppt_y</p:attrName>
                                        </p:attrNameLst>
                                      </p:cBhvr>
                                      <p:rCtr x="18307" y="-14120"/>
                                    </p:animMotion>
                                  </p:childTnLst>
                                </p:cTn>
                              </p:par>
                              <p:par>
                                <p:cTn id="241" presetID="63" presetClass="path" presetSubtype="0" accel="50000" decel="50000" fill="hold" grpId="1" nodeType="withEffect">
                                  <p:stCondLst>
                                    <p:cond delay="0"/>
                                  </p:stCondLst>
                                  <p:childTnLst>
                                    <p:animMotion origin="layout" path="M -2.29167E-6 4.81481E-6 L 0.38594 0.14212 " pathEditMode="relative" rAng="0" ptsTypes="AA">
                                      <p:cBhvr>
                                        <p:cTn id="242" dur="2000" fill="hold"/>
                                        <p:tgtEl>
                                          <p:spTgt spid="148"/>
                                        </p:tgtEl>
                                        <p:attrNameLst>
                                          <p:attrName>ppt_x</p:attrName>
                                          <p:attrName>ppt_y</p:attrName>
                                        </p:attrNameLst>
                                      </p:cBhvr>
                                      <p:rCtr x="19297" y="7106"/>
                                    </p:animMotion>
                                  </p:childTnLst>
                                </p:cTn>
                              </p:par>
                              <p:par>
                                <p:cTn id="243" presetID="63" presetClass="path" presetSubtype="0" accel="50000" decel="50000" fill="hold" grpId="1" nodeType="withEffect">
                                  <p:stCondLst>
                                    <p:cond delay="0"/>
                                  </p:stCondLst>
                                  <p:childTnLst>
                                    <p:animMotion origin="layout" path="M -2.29167E-6 2.59259E-6 L 0.38594 -0.0007 " pathEditMode="relative" rAng="0" ptsTypes="AA">
                                      <p:cBhvr>
                                        <p:cTn id="244" dur="2000" fill="hold"/>
                                        <p:tgtEl>
                                          <p:spTgt spid="150"/>
                                        </p:tgtEl>
                                        <p:attrNameLst>
                                          <p:attrName>ppt_x</p:attrName>
                                          <p:attrName>ppt_y</p:attrName>
                                        </p:attrNameLst>
                                      </p:cBhvr>
                                      <p:rCtr x="19297" y="-46"/>
                                    </p:animMotion>
                                  </p:childTnLst>
                                </p:cTn>
                              </p:par>
                              <p:par>
                                <p:cTn id="245" presetID="63" presetClass="path" presetSubtype="0" accel="50000" decel="50000" fill="hold" grpId="1" nodeType="withEffect">
                                  <p:stCondLst>
                                    <p:cond delay="0"/>
                                  </p:stCondLst>
                                  <p:childTnLst>
                                    <p:animMotion origin="layout" path="M 4.58333E-6 -1.11111E-6 L 0.37513 -0.14768 " pathEditMode="relative" rAng="0" ptsTypes="AA">
                                      <p:cBhvr>
                                        <p:cTn id="246" dur="2000" fill="hold"/>
                                        <p:tgtEl>
                                          <p:spTgt spid="152"/>
                                        </p:tgtEl>
                                        <p:attrNameLst>
                                          <p:attrName>ppt_x</p:attrName>
                                          <p:attrName>ppt_y</p:attrName>
                                        </p:attrNameLst>
                                      </p:cBhvr>
                                      <p:rCtr x="18750" y="-7384"/>
                                    </p:animMotion>
                                  </p:childTnLst>
                                </p:cTn>
                              </p:par>
                              <p:par>
                                <p:cTn id="247" presetID="63" presetClass="path" presetSubtype="0" accel="50000" decel="50000" fill="hold" grpId="1" nodeType="withEffect">
                                  <p:stCondLst>
                                    <p:cond delay="0"/>
                                  </p:stCondLst>
                                  <p:childTnLst>
                                    <p:animMotion origin="layout" path="M -2.29167E-6 4.81481E-6 L 0.378 -0.28172 " pathEditMode="relative" rAng="0" ptsTypes="AA">
                                      <p:cBhvr>
                                        <p:cTn id="248" dur="2000" fill="hold"/>
                                        <p:tgtEl>
                                          <p:spTgt spid="154"/>
                                        </p:tgtEl>
                                        <p:attrNameLst>
                                          <p:attrName>ppt_x</p:attrName>
                                          <p:attrName>ppt_y</p:attrName>
                                        </p:attrNameLst>
                                      </p:cBhvr>
                                      <p:rCtr x="18893" y="-14097"/>
                                    </p:animMotion>
                                  </p:childTnLst>
                                </p:cTn>
                              </p:par>
                              <p:par>
                                <p:cTn id="249" presetID="42" presetClass="path" presetSubtype="0" accel="50000" decel="50000" fill="hold" grpId="1" nodeType="withEffect">
                                  <p:stCondLst>
                                    <p:cond delay="0"/>
                                  </p:stCondLst>
                                  <p:childTnLst>
                                    <p:animMotion origin="layout" path="M 2.77556E-17 2.22222E-6 L 0.39388 0.28842 " pathEditMode="relative" rAng="0" ptsTypes="AA">
                                      <p:cBhvr>
                                        <p:cTn id="250" dur="2000" fill="hold"/>
                                        <p:tgtEl>
                                          <p:spTgt spid="188"/>
                                        </p:tgtEl>
                                        <p:attrNameLst>
                                          <p:attrName>ppt_x</p:attrName>
                                          <p:attrName>ppt_y</p:attrName>
                                        </p:attrNameLst>
                                      </p:cBhvr>
                                      <p:rCtr x="19688" y="14421"/>
                                    </p:animMotion>
                                  </p:childTnLst>
                                </p:cTn>
                              </p:par>
                              <p:par>
                                <p:cTn id="251" presetID="42" presetClass="path" presetSubtype="0" accel="50000" decel="50000" fill="hold" grpId="1" nodeType="withEffect">
                                  <p:stCondLst>
                                    <p:cond delay="0"/>
                                  </p:stCondLst>
                                  <p:childTnLst>
                                    <p:animMotion origin="layout" path="M 2.77556E-17 -1.48148E-6 L 0.39388 0.13519 " pathEditMode="relative" rAng="0" ptsTypes="AA">
                                      <p:cBhvr>
                                        <p:cTn id="252" dur="2000" fill="hold"/>
                                        <p:tgtEl>
                                          <p:spTgt spid="190"/>
                                        </p:tgtEl>
                                        <p:attrNameLst>
                                          <p:attrName>ppt_x</p:attrName>
                                          <p:attrName>ppt_y</p:attrName>
                                        </p:attrNameLst>
                                      </p:cBhvr>
                                      <p:rCtr x="19688" y="6759"/>
                                    </p:animMotion>
                                  </p:childTnLst>
                                </p:cTn>
                              </p:par>
                              <p:par>
                                <p:cTn id="253" presetID="42" presetClass="path" presetSubtype="0" accel="50000" decel="50000" fill="hold" grpId="1" nodeType="withEffect">
                                  <p:stCondLst>
                                    <p:cond delay="0"/>
                                  </p:stCondLst>
                                  <p:childTnLst>
                                    <p:animMotion origin="layout" path="M -3.54167E-6 -3.7037E-6 L 0.39102 -0.00139 " pathEditMode="relative" rAng="0" ptsTypes="AA">
                                      <p:cBhvr>
                                        <p:cTn id="254" dur="2000" fill="hold"/>
                                        <p:tgtEl>
                                          <p:spTgt spid="192"/>
                                        </p:tgtEl>
                                        <p:attrNameLst>
                                          <p:attrName>ppt_x</p:attrName>
                                          <p:attrName>ppt_y</p:attrName>
                                        </p:attrNameLst>
                                      </p:cBhvr>
                                      <p:rCtr x="19544" y="-69"/>
                                    </p:animMotion>
                                  </p:childTnLst>
                                </p:cTn>
                              </p:par>
                              <p:par>
                                <p:cTn id="255" presetID="42" presetClass="path" presetSubtype="0" accel="50000" decel="50000" fill="hold" grpId="1" nodeType="withEffect">
                                  <p:stCondLst>
                                    <p:cond delay="0"/>
                                  </p:stCondLst>
                                  <p:childTnLst>
                                    <p:animMotion origin="layout" path="M -2.29167E-6 7.40741E-7 L 0.39206 -0.14607 " pathEditMode="relative" rAng="0" ptsTypes="AA">
                                      <p:cBhvr>
                                        <p:cTn id="256" dur="2000" fill="hold"/>
                                        <p:tgtEl>
                                          <p:spTgt spid="194"/>
                                        </p:tgtEl>
                                        <p:attrNameLst>
                                          <p:attrName>ppt_x</p:attrName>
                                          <p:attrName>ppt_y</p:attrName>
                                        </p:attrNameLst>
                                      </p:cBhvr>
                                      <p:rCtr x="19596" y="-7315"/>
                                    </p:animMotion>
                                  </p:childTnLst>
                                </p:cTn>
                              </p:par>
                              <p:par>
                                <p:cTn id="257" presetID="2" presetClass="entr" presetSubtype="8" fill="hold" grpId="0" nodeType="withEffect">
                                  <p:stCondLst>
                                    <p:cond delay="0"/>
                                  </p:stCondLst>
                                  <p:childTnLst>
                                    <p:set>
                                      <p:cBhvr>
                                        <p:cTn id="258" dur="1" fill="hold">
                                          <p:stCondLst>
                                            <p:cond delay="0"/>
                                          </p:stCondLst>
                                        </p:cTn>
                                        <p:tgtEl>
                                          <p:spTgt spid="196"/>
                                        </p:tgtEl>
                                        <p:attrNameLst>
                                          <p:attrName>style.visibility</p:attrName>
                                        </p:attrNameLst>
                                      </p:cBhvr>
                                      <p:to>
                                        <p:strVal val="visible"/>
                                      </p:to>
                                    </p:set>
                                    <p:anim calcmode="lin" valueType="num">
                                      <p:cBhvr additive="base">
                                        <p:cTn id="259" dur="2000" fill="hold"/>
                                        <p:tgtEl>
                                          <p:spTgt spid="196"/>
                                        </p:tgtEl>
                                        <p:attrNameLst>
                                          <p:attrName>ppt_x</p:attrName>
                                        </p:attrNameLst>
                                      </p:cBhvr>
                                      <p:tavLst>
                                        <p:tav tm="0">
                                          <p:val>
                                            <p:strVal val="0-#ppt_w/2"/>
                                          </p:val>
                                        </p:tav>
                                        <p:tav tm="100000">
                                          <p:val>
                                            <p:strVal val="#ppt_x"/>
                                          </p:val>
                                        </p:tav>
                                      </p:tavLst>
                                    </p:anim>
                                    <p:anim calcmode="lin" valueType="num">
                                      <p:cBhvr additive="base">
                                        <p:cTn id="260" dur="2000" fill="hold"/>
                                        <p:tgtEl>
                                          <p:spTgt spid="196"/>
                                        </p:tgtEl>
                                        <p:attrNameLst>
                                          <p:attrName>ppt_y</p:attrName>
                                        </p:attrNameLst>
                                      </p:cBhvr>
                                      <p:tavLst>
                                        <p:tav tm="0">
                                          <p:val>
                                            <p:strVal val="#ppt_y"/>
                                          </p:val>
                                        </p:tav>
                                        <p:tav tm="100000">
                                          <p:val>
                                            <p:strVal val="#ppt_y"/>
                                          </p:val>
                                        </p:tav>
                                      </p:tavLst>
                                    </p:anim>
                                  </p:childTnLst>
                                </p:cTn>
                              </p:par>
                              <p:par>
                                <p:cTn id="261" presetID="2" presetClass="entr" presetSubtype="8" fill="hold" grpId="0" nodeType="withEffect">
                                  <p:stCondLst>
                                    <p:cond delay="0"/>
                                  </p:stCondLst>
                                  <p:childTnLst>
                                    <p:set>
                                      <p:cBhvr>
                                        <p:cTn id="262" dur="1" fill="hold">
                                          <p:stCondLst>
                                            <p:cond delay="0"/>
                                          </p:stCondLst>
                                        </p:cTn>
                                        <p:tgtEl>
                                          <p:spTgt spid="197"/>
                                        </p:tgtEl>
                                        <p:attrNameLst>
                                          <p:attrName>style.visibility</p:attrName>
                                        </p:attrNameLst>
                                      </p:cBhvr>
                                      <p:to>
                                        <p:strVal val="visible"/>
                                      </p:to>
                                    </p:set>
                                    <p:anim calcmode="lin" valueType="num">
                                      <p:cBhvr additive="base">
                                        <p:cTn id="263" dur="2000" fill="hold"/>
                                        <p:tgtEl>
                                          <p:spTgt spid="197"/>
                                        </p:tgtEl>
                                        <p:attrNameLst>
                                          <p:attrName>ppt_x</p:attrName>
                                        </p:attrNameLst>
                                      </p:cBhvr>
                                      <p:tavLst>
                                        <p:tav tm="0">
                                          <p:val>
                                            <p:strVal val="0-#ppt_w/2"/>
                                          </p:val>
                                        </p:tav>
                                        <p:tav tm="100000">
                                          <p:val>
                                            <p:strVal val="#ppt_x"/>
                                          </p:val>
                                        </p:tav>
                                      </p:tavLst>
                                    </p:anim>
                                    <p:anim calcmode="lin" valueType="num">
                                      <p:cBhvr additive="base">
                                        <p:cTn id="264" dur="2000" fill="hold"/>
                                        <p:tgtEl>
                                          <p:spTgt spid="197"/>
                                        </p:tgtEl>
                                        <p:attrNameLst>
                                          <p:attrName>ppt_y</p:attrName>
                                        </p:attrNameLst>
                                      </p:cBhvr>
                                      <p:tavLst>
                                        <p:tav tm="0">
                                          <p:val>
                                            <p:strVal val="#ppt_y"/>
                                          </p:val>
                                        </p:tav>
                                        <p:tav tm="100000">
                                          <p:val>
                                            <p:strVal val="#ppt_y"/>
                                          </p:val>
                                        </p:tav>
                                      </p:tavLst>
                                    </p:anim>
                                  </p:childTnLst>
                                </p:cTn>
                              </p:par>
                              <p:par>
                                <p:cTn id="265" presetID="2" presetClass="entr" presetSubtype="8" fill="hold" grpId="0" nodeType="withEffect">
                                  <p:stCondLst>
                                    <p:cond delay="0"/>
                                  </p:stCondLst>
                                  <p:childTnLst>
                                    <p:set>
                                      <p:cBhvr>
                                        <p:cTn id="266" dur="1" fill="hold">
                                          <p:stCondLst>
                                            <p:cond delay="0"/>
                                          </p:stCondLst>
                                        </p:cTn>
                                        <p:tgtEl>
                                          <p:spTgt spid="198"/>
                                        </p:tgtEl>
                                        <p:attrNameLst>
                                          <p:attrName>style.visibility</p:attrName>
                                        </p:attrNameLst>
                                      </p:cBhvr>
                                      <p:to>
                                        <p:strVal val="visible"/>
                                      </p:to>
                                    </p:set>
                                    <p:anim calcmode="lin" valueType="num">
                                      <p:cBhvr additive="base">
                                        <p:cTn id="267" dur="2000" fill="hold"/>
                                        <p:tgtEl>
                                          <p:spTgt spid="198"/>
                                        </p:tgtEl>
                                        <p:attrNameLst>
                                          <p:attrName>ppt_x</p:attrName>
                                        </p:attrNameLst>
                                      </p:cBhvr>
                                      <p:tavLst>
                                        <p:tav tm="0">
                                          <p:val>
                                            <p:strVal val="0-#ppt_w/2"/>
                                          </p:val>
                                        </p:tav>
                                        <p:tav tm="100000">
                                          <p:val>
                                            <p:strVal val="#ppt_x"/>
                                          </p:val>
                                        </p:tav>
                                      </p:tavLst>
                                    </p:anim>
                                    <p:anim calcmode="lin" valueType="num">
                                      <p:cBhvr additive="base">
                                        <p:cTn id="268" dur="2000" fill="hold"/>
                                        <p:tgtEl>
                                          <p:spTgt spid="198"/>
                                        </p:tgtEl>
                                        <p:attrNameLst>
                                          <p:attrName>ppt_y</p:attrName>
                                        </p:attrNameLst>
                                      </p:cBhvr>
                                      <p:tavLst>
                                        <p:tav tm="0">
                                          <p:val>
                                            <p:strVal val="#ppt_y"/>
                                          </p:val>
                                        </p:tav>
                                        <p:tav tm="100000">
                                          <p:val>
                                            <p:strVal val="#ppt_y"/>
                                          </p:val>
                                        </p:tav>
                                      </p:tavLst>
                                    </p:anim>
                                  </p:childTnLst>
                                </p:cTn>
                              </p:par>
                              <p:par>
                                <p:cTn id="269" presetID="2" presetClass="entr" presetSubtype="8" fill="hold" grpId="0" nodeType="withEffect">
                                  <p:stCondLst>
                                    <p:cond delay="0"/>
                                  </p:stCondLst>
                                  <p:childTnLst>
                                    <p:set>
                                      <p:cBhvr>
                                        <p:cTn id="270" dur="1" fill="hold">
                                          <p:stCondLst>
                                            <p:cond delay="0"/>
                                          </p:stCondLst>
                                        </p:cTn>
                                        <p:tgtEl>
                                          <p:spTgt spid="199"/>
                                        </p:tgtEl>
                                        <p:attrNameLst>
                                          <p:attrName>style.visibility</p:attrName>
                                        </p:attrNameLst>
                                      </p:cBhvr>
                                      <p:to>
                                        <p:strVal val="visible"/>
                                      </p:to>
                                    </p:set>
                                    <p:anim calcmode="lin" valueType="num">
                                      <p:cBhvr additive="base">
                                        <p:cTn id="271" dur="2000" fill="hold"/>
                                        <p:tgtEl>
                                          <p:spTgt spid="199"/>
                                        </p:tgtEl>
                                        <p:attrNameLst>
                                          <p:attrName>ppt_x</p:attrName>
                                        </p:attrNameLst>
                                      </p:cBhvr>
                                      <p:tavLst>
                                        <p:tav tm="0">
                                          <p:val>
                                            <p:strVal val="0-#ppt_w/2"/>
                                          </p:val>
                                        </p:tav>
                                        <p:tav tm="100000">
                                          <p:val>
                                            <p:strVal val="#ppt_x"/>
                                          </p:val>
                                        </p:tav>
                                      </p:tavLst>
                                    </p:anim>
                                    <p:anim calcmode="lin" valueType="num">
                                      <p:cBhvr additive="base">
                                        <p:cTn id="272" dur="2000" fill="hold"/>
                                        <p:tgtEl>
                                          <p:spTgt spid="199"/>
                                        </p:tgtEl>
                                        <p:attrNameLst>
                                          <p:attrName>ppt_y</p:attrName>
                                        </p:attrNameLst>
                                      </p:cBhvr>
                                      <p:tavLst>
                                        <p:tav tm="0">
                                          <p:val>
                                            <p:strVal val="#ppt_y"/>
                                          </p:val>
                                        </p:tav>
                                        <p:tav tm="100000">
                                          <p:val>
                                            <p:strVal val="#ppt_y"/>
                                          </p:val>
                                        </p:tav>
                                      </p:tavLst>
                                    </p:anim>
                                  </p:childTnLst>
                                </p:cTn>
                              </p:par>
                              <p:par>
                                <p:cTn id="273" presetID="2" presetClass="entr" presetSubtype="8" fill="hold" grpId="0" nodeType="withEffect">
                                  <p:stCondLst>
                                    <p:cond delay="0"/>
                                  </p:stCondLst>
                                  <p:childTnLst>
                                    <p:set>
                                      <p:cBhvr>
                                        <p:cTn id="274" dur="1" fill="hold">
                                          <p:stCondLst>
                                            <p:cond delay="0"/>
                                          </p:stCondLst>
                                        </p:cTn>
                                        <p:tgtEl>
                                          <p:spTgt spid="200"/>
                                        </p:tgtEl>
                                        <p:attrNameLst>
                                          <p:attrName>style.visibility</p:attrName>
                                        </p:attrNameLst>
                                      </p:cBhvr>
                                      <p:to>
                                        <p:strVal val="visible"/>
                                      </p:to>
                                    </p:set>
                                    <p:anim calcmode="lin" valueType="num">
                                      <p:cBhvr additive="base">
                                        <p:cTn id="275" dur="2000" fill="hold"/>
                                        <p:tgtEl>
                                          <p:spTgt spid="200"/>
                                        </p:tgtEl>
                                        <p:attrNameLst>
                                          <p:attrName>ppt_x</p:attrName>
                                        </p:attrNameLst>
                                      </p:cBhvr>
                                      <p:tavLst>
                                        <p:tav tm="0">
                                          <p:val>
                                            <p:strVal val="0-#ppt_w/2"/>
                                          </p:val>
                                        </p:tav>
                                        <p:tav tm="100000">
                                          <p:val>
                                            <p:strVal val="#ppt_x"/>
                                          </p:val>
                                        </p:tav>
                                      </p:tavLst>
                                    </p:anim>
                                    <p:anim calcmode="lin" valueType="num">
                                      <p:cBhvr additive="base">
                                        <p:cTn id="276" dur="2000" fill="hold"/>
                                        <p:tgtEl>
                                          <p:spTgt spid="200"/>
                                        </p:tgtEl>
                                        <p:attrNameLst>
                                          <p:attrName>ppt_y</p:attrName>
                                        </p:attrNameLst>
                                      </p:cBhvr>
                                      <p:tavLst>
                                        <p:tav tm="0">
                                          <p:val>
                                            <p:strVal val="#ppt_y"/>
                                          </p:val>
                                        </p:tav>
                                        <p:tav tm="100000">
                                          <p:val>
                                            <p:strVal val="#ppt_y"/>
                                          </p:val>
                                        </p:tav>
                                      </p:tavLst>
                                    </p:anim>
                                  </p:childTnLst>
                                </p:cTn>
                              </p:par>
                              <p:par>
                                <p:cTn id="277" presetID="2" presetClass="entr" presetSubtype="8" fill="hold" grpId="0" nodeType="withEffect">
                                  <p:stCondLst>
                                    <p:cond delay="0"/>
                                  </p:stCondLst>
                                  <p:childTnLst>
                                    <p:set>
                                      <p:cBhvr>
                                        <p:cTn id="278" dur="1" fill="hold">
                                          <p:stCondLst>
                                            <p:cond delay="0"/>
                                          </p:stCondLst>
                                        </p:cTn>
                                        <p:tgtEl>
                                          <p:spTgt spid="201"/>
                                        </p:tgtEl>
                                        <p:attrNameLst>
                                          <p:attrName>style.visibility</p:attrName>
                                        </p:attrNameLst>
                                      </p:cBhvr>
                                      <p:to>
                                        <p:strVal val="visible"/>
                                      </p:to>
                                    </p:set>
                                    <p:anim calcmode="lin" valueType="num">
                                      <p:cBhvr additive="base">
                                        <p:cTn id="279" dur="2000" fill="hold"/>
                                        <p:tgtEl>
                                          <p:spTgt spid="201"/>
                                        </p:tgtEl>
                                        <p:attrNameLst>
                                          <p:attrName>ppt_x</p:attrName>
                                        </p:attrNameLst>
                                      </p:cBhvr>
                                      <p:tavLst>
                                        <p:tav tm="0">
                                          <p:val>
                                            <p:strVal val="0-#ppt_w/2"/>
                                          </p:val>
                                        </p:tav>
                                        <p:tav tm="100000">
                                          <p:val>
                                            <p:strVal val="#ppt_x"/>
                                          </p:val>
                                        </p:tav>
                                      </p:tavLst>
                                    </p:anim>
                                    <p:anim calcmode="lin" valueType="num">
                                      <p:cBhvr additive="base">
                                        <p:cTn id="280" dur="2000" fill="hold"/>
                                        <p:tgtEl>
                                          <p:spTgt spid="201"/>
                                        </p:tgtEl>
                                        <p:attrNameLst>
                                          <p:attrName>ppt_y</p:attrName>
                                        </p:attrNameLst>
                                      </p:cBhvr>
                                      <p:tavLst>
                                        <p:tav tm="0">
                                          <p:val>
                                            <p:strVal val="#ppt_y"/>
                                          </p:val>
                                        </p:tav>
                                        <p:tav tm="100000">
                                          <p:val>
                                            <p:strVal val="#ppt_y"/>
                                          </p:val>
                                        </p:tav>
                                      </p:tavLst>
                                    </p:anim>
                                  </p:childTnLst>
                                </p:cTn>
                              </p:par>
                              <p:par>
                                <p:cTn id="281" presetID="2" presetClass="entr" presetSubtype="8" fill="hold" grpId="0" nodeType="withEffect">
                                  <p:stCondLst>
                                    <p:cond delay="0"/>
                                  </p:stCondLst>
                                  <p:childTnLst>
                                    <p:set>
                                      <p:cBhvr>
                                        <p:cTn id="282" dur="1" fill="hold">
                                          <p:stCondLst>
                                            <p:cond delay="0"/>
                                          </p:stCondLst>
                                        </p:cTn>
                                        <p:tgtEl>
                                          <p:spTgt spid="202"/>
                                        </p:tgtEl>
                                        <p:attrNameLst>
                                          <p:attrName>style.visibility</p:attrName>
                                        </p:attrNameLst>
                                      </p:cBhvr>
                                      <p:to>
                                        <p:strVal val="visible"/>
                                      </p:to>
                                    </p:set>
                                    <p:anim calcmode="lin" valueType="num">
                                      <p:cBhvr additive="base">
                                        <p:cTn id="283" dur="2000" fill="hold"/>
                                        <p:tgtEl>
                                          <p:spTgt spid="202"/>
                                        </p:tgtEl>
                                        <p:attrNameLst>
                                          <p:attrName>ppt_x</p:attrName>
                                        </p:attrNameLst>
                                      </p:cBhvr>
                                      <p:tavLst>
                                        <p:tav tm="0">
                                          <p:val>
                                            <p:strVal val="0-#ppt_w/2"/>
                                          </p:val>
                                        </p:tav>
                                        <p:tav tm="100000">
                                          <p:val>
                                            <p:strVal val="#ppt_x"/>
                                          </p:val>
                                        </p:tav>
                                      </p:tavLst>
                                    </p:anim>
                                    <p:anim calcmode="lin" valueType="num">
                                      <p:cBhvr additive="base">
                                        <p:cTn id="284" dur="2000" fill="hold"/>
                                        <p:tgtEl>
                                          <p:spTgt spid="202"/>
                                        </p:tgtEl>
                                        <p:attrNameLst>
                                          <p:attrName>ppt_y</p:attrName>
                                        </p:attrNameLst>
                                      </p:cBhvr>
                                      <p:tavLst>
                                        <p:tav tm="0">
                                          <p:val>
                                            <p:strVal val="#ppt_y"/>
                                          </p:val>
                                        </p:tav>
                                        <p:tav tm="100000">
                                          <p:val>
                                            <p:strVal val="#ppt_y"/>
                                          </p:val>
                                        </p:tav>
                                      </p:tavLst>
                                    </p:anim>
                                  </p:childTnLst>
                                </p:cTn>
                              </p:par>
                              <p:par>
                                <p:cTn id="285" presetID="2" presetClass="entr" presetSubtype="8" fill="hold" grpId="0" nodeType="withEffect">
                                  <p:stCondLst>
                                    <p:cond delay="0"/>
                                  </p:stCondLst>
                                  <p:childTnLst>
                                    <p:set>
                                      <p:cBhvr>
                                        <p:cTn id="286" dur="1" fill="hold">
                                          <p:stCondLst>
                                            <p:cond delay="0"/>
                                          </p:stCondLst>
                                        </p:cTn>
                                        <p:tgtEl>
                                          <p:spTgt spid="203"/>
                                        </p:tgtEl>
                                        <p:attrNameLst>
                                          <p:attrName>style.visibility</p:attrName>
                                        </p:attrNameLst>
                                      </p:cBhvr>
                                      <p:to>
                                        <p:strVal val="visible"/>
                                      </p:to>
                                    </p:set>
                                    <p:anim calcmode="lin" valueType="num">
                                      <p:cBhvr additive="base">
                                        <p:cTn id="287" dur="2000" fill="hold"/>
                                        <p:tgtEl>
                                          <p:spTgt spid="203"/>
                                        </p:tgtEl>
                                        <p:attrNameLst>
                                          <p:attrName>ppt_x</p:attrName>
                                        </p:attrNameLst>
                                      </p:cBhvr>
                                      <p:tavLst>
                                        <p:tav tm="0">
                                          <p:val>
                                            <p:strVal val="0-#ppt_w/2"/>
                                          </p:val>
                                        </p:tav>
                                        <p:tav tm="100000">
                                          <p:val>
                                            <p:strVal val="#ppt_x"/>
                                          </p:val>
                                        </p:tav>
                                      </p:tavLst>
                                    </p:anim>
                                    <p:anim calcmode="lin" valueType="num">
                                      <p:cBhvr additive="base">
                                        <p:cTn id="288" dur="2000" fill="hold"/>
                                        <p:tgtEl>
                                          <p:spTgt spid="203"/>
                                        </p:tgtEl>
                                        <p:attrNameLst>
                                          <p:attrName>ppt_y</p:attrName>
                                        </p:attrNameLst>
                                      </p:cBhvr>
                                      <p:tavLst>
                                        <p:tav tm="0">
                                          <p:val>
                                            <p:strVal val="#ppt_y"/>
                                          </p:val>
                                        </p:tav>
                                        <p:tav tm="100000">
                                          <p:val>
                                            <p:strVal val="#ppt_y"/>
                                          </p:val>
                                        </p:tav>
                                      </p:tavLst>
                                    </p:anim>
                                  </p:childTnLst>
                                </p:cTn>
                              </p:par>
                              <p:par>
                                <p:cTn id="289" presetID="2" presetClass="entr" presetSubtype="8" fill="hold" grpId="0" nodeType="withEffect">
                                  <p:stCondLst>
                                    <p:cond delay="0"/>
                                  </p:stCondLst>
                                  <p:childTnLst>
                                    <p:set>
                                      <p:cBhvr>
                                        <p:cTn id="290" dur="1" fill="hold">
                                          <p:stCondLst>
                                            <p:cond delay="0"/>
                                          </p:stCondLst>
                                        </p:cTn>
                                        <p:tgtEl>
                                          <p:spTgt spid="204"/>
                                        </p:tgtEl>
                                        <p:attrNameLst>
                                          <p:attrName>style.visibility</p:attrName>
                                        </p:attrNameLst>
                                      </p:cBhvr>
                                      <p:to>
                                        <p:strVal val="visible"/>
                                      </p:to>
                                    </p:set>
                                    <p:anim calcmode="lin" valueType="num">
                                      <p:cBhvr additive="base">
                                        <p:cTn id="291" dur="2000" fill="hold"/>
                                        <p:tgtEl>
                                          <p:spTgt spid="204"/>
                                        </p:tgtEl>
                                        <p:attrNameLst>
                                          <p:attrName>ppt_x</p:attrName>
                                        </p:attrNameLst>
                                      </p:cBhvr>
                                      <p:tavLst>
                                        <p:tav tm="0">
                                          <p:val>
                                            <p:strVal val="0-#ppt_w/2"/>
                                          </p:val>
                                        </p:tav>
                                        <p:tav tm="100000">
                                          <p:val>
                                            <p:strVal val="#ppt_x"/>
                                          </p:val>
                                        </p:tav>
                                      </p:tavLst>
                                    </p:anim>
                                    <p:anim calcmode="lin" valueType="num">
                                      <p:cBhvr additive="base">
                                        <p:cTn id="292" dur="2000" fill="hold"/>
                                        <p:tgtEl>
                                          <p:spTgt spid="204"/>
                                        </p:tgtEl>
                                        <p:attrNameLst>
                                          <p:attrName>ppt_y</p:attrName>
                                        </p:attrNameLst>
                                      </p:cBhvr>
                                      <p:tavLst>
                                        <p:tav tm="0">
                                          <p:val>
                                            <p:strVal val="#ppt_y"/>
                                          </p:val>
                                        </p:tav>
                                        <p:tav tm="100000">
                                          <p:val>
                                            <p:strVal val="#ppt_y"/>
                                          </p:val>
                                        </p:tav>
                                      </p:tavLst>
                                    </p:anim>
                                  </p:childTnLst>
                                </p:cTn>
                              </p:par>
                              <p:par>
                                <p:cTn id="293" presetID="2" presetClass="entr" presetSubtype="8" fill="hold" grpId="0" nodeType="withEffect">
                                  <p:stCondLst>
                                    <p:cond delay="0"/>
                                  </p:stCondLst>
                                  <p:childTnLst>
                                    <p:set>
                                      <p:cBhvr>
                                        <p:cTn id="294" dur="1" fill="hold">
                                          <p:stCondLst>
                                            <p:cond delay="0"/>
                                          </p:stCondLst>
                                        </p:cTn>
                                        <p:tgtEl>
                                          <p:spTgt spid="205"/>
                                        </p:tgtEl>
                                        <p:attrNameLst>
                                          <p:attrName>style.visibility</p:attrName>
                                        </p:attrNameLst>
                                      </p:cBhvr>
                                      <p:to>
                                        <p:strVal val="visible"/>
                                      </p:to>
                                    </p:set>
                                    <p:anim calcmode="lin" valueType="num">
                                      <p:cBhvr additive="base">
                                        <p:cTn id="295" dur="2000" fill="hold"/>
                                        <p:tgtEl>
                                          <p:spTgt spid="205"/>
                                        </p:tgtEl>
                                        <p:attrNameLst>
                                          <p:attrName>ppt_x</p:attrName>
                                        </p:attrNameLst>
                                      </p:cBhvr>
                                      <p:tavLst>
                                        <p:tav tm="0">
                                          <p:val>
                                            <p:strVal val="0-#ppt_w/2"/>
                                          </p:val>
                                        </p:tav>
                                        <p:tav tm="100000">
                                          <p:val>
                                            <p:strVal val="#ppt_x"/>
                                          </p:val>
                                        </p:tav>
                                      </p:tavLst>
                                    </p:anim>
                                    <p:anim calcmode="lin" valueType="num">
                                      <p:cBhvr additive="base">
                                        <p:cTn id="296" dur="2000" fill="hold"/>
                                        <p:tgtEl>
                                          <p:spTgt spid="205"/>
                                        </p:tgtEl>
                                        <p:attrNameLst>
                                          <p:attrName>ppt_y</p:attrName>
                                        </p:attrNameLst>
                                      </p:cBhvr>
                                      <p:tavLst>
                                        <p:tav tm="0">
                                          <p:val>
                                            <p:strVal val="#ppt_y"/>
                                          </p:val>
                                        </p:tav>
                                        <p:tav tm="100000">
                                          <p:val>
                                            <p:strVal val="#ppt_y"/>
                                          </p:val>
                                        </p:tav>
                                      </p:tavLst>
                                    </p:anim>
                                  </p:childTnLst>
                                </p:cTn>
                              </p:par>
                              <p:par>
                                <p:cTn id="297" presetID="2" presetClass="entr" presetSubtype="8" fill="hold" grpId="0" nodeType="withEffect">
                                  <p:stCondLst>
                                    <p:cond delay="0"/>
                                  </p:stCondLst>
                                  <p:childTnLst>
                                    <p:set>
                                      <p:cBhvr>
                                        <p:cTn id="298" dur="1" fill="hold">
                                          <p:stCondLst>
                                            <p:cond delay="0"/>
                                          </p:stCondLst>
                                        </p:cTn>
                                        <p:tgtEl>
                                          <p:spTgt spid="206"/>
                                        </p:tgtEl>
                                        <p:attrNameLst>
                                          <p:attrName>style.visibility</p:attrName>
                                        </p:attrNameLst>
                                      </p:cBhvr>
                                      <p:to>
                                        <p:strVal val="visible"/>
                                      </p:to>
                                    </p:set>
                                    <p:anim calcmode="lin" valueType="num">
                                      <p:cBhvr additive="base">
                                        <p:cTn id="299" dur="2000" fill="hold"/>
                                        <p:tgtEl>
                                          <p:spTgt spid="206"/>
                                        </p:tgtEl>
                                        <p:attrNameLst>
                                          <p:attrName>ppt_x</p:attrName>
                                        </p:attrNameLst>
                                      </p:cBhvr>
                                      <p:tavLst>
                                        <p:tav tm="0">
                                          <p:val>
                                            <p:strVal val="0-#ppt_w/2"/>
                                          </p:val>
                                        </p:tav>
                                        <p:tav tm="100000">
                                          <p:val>
                                            <p:strVal val="#ppt_x"/>
                                          </p:val>
                                        </p:tav>
                                      </p:tavLst>
                                    </p:anim>
                                    <p:anim calcmode="lin" valueType="num">
                                      <p:cBhvr additive="base">
                                        <p:cTn id="300" dur="2000" fill="hold"/>
                                        <p:tgtEl>
                                          <p:spTgt spid="206"/>
                                        </p:tgtEl>
                                        <p:attrNameLst>
                                          <p:attrName>ppt_y</p:attrName>
                                        </p:attrNameLst>
                                      </p:cBhvr>
                                      <p:tavLst>
                                        <p:tav tm="0">
                                          <p:val>
                                            <p:strVal val="#ppt_y"/>
                                          </p:val>
                                        </p:tav>
                                        <p:tav tm="100000">
                                          <p:val>
                                            <p:strVal val="#ppt_y"/>
                                          </p:val>
                                        </p:tav>
                                      </p:tavLst>
                                    </p:anim>
                                  </p:childTnLst>
                                </p:cTn>
                              </p:par>
                              <p:par>
                                <p:cTn id="301" presetID="2" presetClass="entr" presetSubtype="8" fill="hold" grpId="0" nodeType="withEffect">
                                  <p:stCondLst>
                                    <p:cond delay="0"/>
                                  </p:stCondLst>
                                  <p:childTnLst>
                                    <p:set>
                                      <p:cBhvr>
                                        <p:cTn id="302" dur="1" fill="hold">
                                          <p:stCondLst>
                                            <p:cond delay="0"/>
                                          </p:stCondLst>
                                        </p:cTn>
                                        <p:tgtEl>
                                          <p:spTgt spid="207"/>
                                        </p:tgtEl>
                                        <p:attrNameLst>
                                          <p:attrName>style.visibility</p:attrName>
                                        </p:attrNameLst>
                                      </p:cBhvr>
                                      <p:to>
                                        <p:strVal val="visible"/>
                                      </p:to>
                                    </p:set>
                                    <p:anim calcmode="lin" valueType="num">
                                      <p:cBhvr additive="base">
                                        <p:cTn id="303" dur="2000" fill="hold"/>
                                        <p:tgtEl>
                                          <p:spTgt spid="207"/>
                                        </p:tgtEl>
                                        <p:attrNameLst>
                                          <p:attrName>ppt_x</p:attrName>
                                        </p:attrNameLst>
                                      </p:cBhvr>
                                      <p:tavLst>
                                        <p:tav tm="0">
                                          <p:val>
                                            <p:strVal val="0-#ppt_w/2"/>
                                          </p:val>
                                        </p:tav>
                                        <p:tav tm="100000">
                                          <p:val>
                                            <p:strVal val="#ppt_x"/>
                                          </p:val>
                                        </p:tav>
                                      </p:tavLst>
                                    </p:anim>
                                    <p:anim calcmode="lin" valueType="num">
                                      <p:cBhvr additive="base">
                                        <p:cTn id="304" dur="2000" fill="hold"/>
                                        <p:tgtEl>
                                          <p:spTgt spid="207"/>
                                        </p:tgtEl>
                                        <p:attrNameLst>
                                          <p:attrName>ppt_y</p:attrName>
                                        </p:attrNameLst>
                                      </p:cBhvr>
                                      <p:tavLst>
                                        <p:tav tm="0">
                                          <p:val>
                                            <p:strVal val="#ppt_y"/>
                                          </p:val>
                                        </p:tav>
                                        <p:tav tm="100000">
                                          <p:val>
                                            <p:strVal val="#ppt_y"/>
                                          </p:val>
                                        </p:tav>
                                      </p:tavLst>
                                    </p:anim>
                                  </p:childTnLst>
                                </p:cTn>
                              </p:par>
                              <p:par>
                                <p:cTn id="305" presetID="2" presetClass="entr" presetSubtype="8" fill="hold" grpId="0" nodeType="withEffect">
                                  <p:stCondLst>
                                    <p:cond delay="0"/>
                                  </p:stCondLst>
                                  <p:childTnLst>
                                    <p:set>
                                      <p:cBhvr>
                                        <p:cTn id="306" dur="1" fill="hold">
                                          <p:stCondLst>
                                            <p:cond delay="0"/>
                                          </p:stCondLst>
                                        </p:cTn>
                                        <p:tgtEl>
                                          <p:spTgt spid="208"/>
                                        </p:tgtEl>
                                        <p:attrNameLst>
                                          <p:attrName>style.visibility</p:attrName>
                                        </p:attrNameLst>
                                      </p:cBhvr>
                                      <p:to>
                                        <p:strVal val="visible"/>
                                      </p:to>
                                    </p:set>
                                    <p:anim calcmode="lin" valueType="num">
                                      <p:cBhvr additive="base">
                                        <p:cTn id="307" dur="2000" fill="hold"/>
                                        <p:tgtEl>
                                          <p:spTgt spid="208"/>
                                        </p:tgtEl>
                                        <p:attrNameLst>
                                          <p:attrName>ppt_x</p:attrName>
                                        </p:attrNameLst>
                                      </p:cBhvr>
                                      <p:tavLst>
                                        <p:tav tm="0">
                                          <p:val>
                                            <p:strVal val="0-#ppt_w/2"/>
                                          </p:val>
                                        </p:tav>
                                        <p:tav tm="100000">
                                          <p:val>
                                            <p:strVal val="#ppt_x"/>
                                          </p:val>
                                        </p:tav>
                                      </p:tavLst>
                                    </p:anim>
                                    <p:anim calcmode="lin" valueType="num">
                                      <p:cBhvr additive="base">
                                        <p:cTn id="308" dur="2000" fill="hold"/>
                                        <p:tgtEl>
                                          <p:spTgt spid="208"/>
                                        </p:tgtEl>
                                        <p:attrNameLst>
                                          <p:attrName>ppt_y</p:attrName>
                                        </p:attrNameLst>
                                      </p:cBhvr>
                                      <p:tavLst>
                                        <p:tav tm="0">
                                          <p:val>
                                            <p:strVal val="#ppt_y"/>
                                          </p:val>
                                        </p:tav>
                                        <p:tav tm="100000">
                                          <p:val>
                                            <p:strVal val="#ppt_y"/>
                                          </p:val>
                                        </p:tav>
                                      </p:tavLst>
                                    </p:anim>
                                  </p:childTnLst>
                                </p:cTn>
                              </p:par>
                              <p:par>
                                <p:cTn id="309" presetID="2" presetClass="entr" presetSubtype="8" fill="hold" grpId="0" nodeType="withEffect">
                                  <p:stCondLst>
                                    <p:cond delay="0"/>
                                  </p:stCondLst>
                                  <p:childTnLst>
                                    <p:set>
                                      <p:cBhvr>
                                        <p:cTn id="310" dur="1" fill="hold">
                                          <p:stCondLst>
                                            <p:cond delay="0"/>
                                          </p:stCondLst>
                                        </p:cTn>
                                        <p:tgtEl>
                                          <p:spTgt spid="209"/>
                                        </p:tgtEl>
                                        <p:attrNameLst>
                                          <p:attrName>style.visibility</p:attrName>
                                        </p:attrNameLst>
                                      </p:cBhvr>
                                      <p:to>
                                        <p:strVal val="visible"/>
                                      </p:to>
                                    </p:set>
                                    <p:anim calcmode="lin" valueType="num">
                                      <p:cBhvr additive="base">
                                        <p:cTn id="311" dur="2000" fill="hold"/>
                                        <p:tgtEl>
                                          <p:spTgt spid="209"/>
                                        </p:tgtEl>
                                        <p:attrNameLst>
                                          <p:attrName>ppt_x</p:attrName>
                                        </p:attrNameLst>
                                      </p:cBhvr>
                                      <p:tavLst>
                                        <p:tav tm="0">
                                          <p:val>
                                            <p:strVal val="0-#ppt_w/2"/>
                                          </p:val>
                                        </p:tav>
                                        <p:tav tm="100000">
                                          <p:val>
                                            <p:strVal val="#ppt_x"/>
                                          </p:val>
                                        </p:tav>
                                      </p:tavLst>
                                    </p:anim>
                                    <p:anim calcmode="lin" valueType="num">
                                      <p:cBhvr additive="base">
                                        <p:cTn id="312" dur="2000" fill="hold"/>
                                        <p:tgtEl>
                                          <p:spTgt spid="209"/>
                                        </p:tgtEl>
                                        <p:attrNameLst>
                                          <p:attrName>ppt_y</p:attrName>
                                        </p:attrNameLst>
                                      </p:cBhvr>
                                      <p:tavLst>
                                        <p:tav tm="0">
                                          <p:val>
                                            <p:strVal val="#ppt_y"/>
                                          </p:val>
                                        </p:tav>
                                        <p:tav tm="100000">
                                          <p:val>
                                            <p:strVal val="#ppt_y"/>
                                          </p:val>
                                        </p:tav>
                                      </p:tavLst>
                                    </p:anim>
                                  </p:childTnLst>
                                </p:cTn>
                              </p:par>
                              <p:par>
                                <p:cTn id="313" presetID="2" presetClass="entr" presetSubtype="8" fill="hold" grpId="0" nodeType="withEffect">
                                  <p:stCondLst>
                                    <p:cond delay="0"/>
                                  </p:stCondLst>
                                  <p:childTnLst>
                                    <p:set>
                                      <p:cBhvr>
                                        <p:cTn id="314" dur="1" fill="hold">
                                          <p:stCondLst>
                                            <p:cond delay="0"/>
                                          </p:stCondLst>
                                        </p:cTn>
                                        <p:tgtEl>
                                          <p:spTgt spid="210"/>
                                        </p:tgtEl>
                                        <p:attrNameLst>
                                          <p:attrName>style.visibility</p:attrName>
                                        </p:attrNameLst>
                                      </p:cBhvr>
                                      <p:to>
                                        <p:strVal val="visible"/>
                                      </p:to>
                                    </p:set>
                                    <p:anim calcmode="lin" valueType="num">
                                      <p:cBhvr additive="base">
                                        <p:cTn id="315" dur="2000" fill="hold"/>
                                        <p:tgtEl>
                                          <p:spTgt spid="210"/>
                                        </p:tgtEl>
                                        <p:attrNameLst>
                                          <p:attrName>ppt_x</p:attrName>
                                        </p:attrNameLst>
                                      </p:cBhvr>
                                      <p:tavLst>
                                        <p:tav tm="0">
                                          <p:val>
                                            <p:strVal val="0-#ppt_w/2"/>
                                          </p:val>
                                        </p:tav>
                                        <p:tav tm="100000">
                                          <p:val>
                                            <p:strVal val="#ppt_x"/>
                                          </p:val>
                                        </p:tav>
                                      </p:tavLst>
                                    </p:anim>
                                    <p:anim calcmode="lin" valueType="num">
                                      <p:cBhvr additive="base">
                                        <p:cTn id="316" dur="2000" fill="hold"/>
                                        <p:tgtEl>
                                          <p:spTgt spid="210"/>
                                        </p:tgtEl>
                                        <p:attrNameLst>
                                          <p:attrName>ppt_y</p:attrName>
                                        </p:attrNameLst>
                                      </p:cBhvr>
                                      <p:tavLst>
                                        <p:tav tm="0">
                                          <p:val>
                                            <p:strVal val="#ppt_y"/>
                                          </p:val>
                                        </p:tav>
                                        <p:tav tm="100000">
                                          <p:val>
                                            <p:strVal val="#ppt_y"/>
                                          </p:val>
                                        </p:tav>
                                      </p:tavLst>
                                    </p:anim>
                                  </p:childTnLst>
                                </p:cTn>
                              </p:par>
                              <p:par>
                                <p:cTn id="317" presetID="2" presetClass="entr" presetSubtype="8" fill="hold" grpId="0" nodeType="withEffect">
                                  <p:stCondLst>
                                    <p:cond delay="0"/>
                                  </p:stCondLst>
                                  <p:childTnLst>
                                    <p:set>
                                      <p:cBhvr>
                                        <p:cTn id="318" dur="1" fill="hold">
                                          <p:stCondLst>
                                            <p:cond delay="0"/>
                                          </p:stCondLst>
                                        </p:cTn>
                                        <p:tgtEl>
                                          <p:spTgt spid="211"/>
                                        </p:tgtEl>
                                        <p:attrNameLst>
                                          <p:attrName>style.visibility</p:attrName>
                                        </p:attrNameLst>
                                      </p:cBhvr>
                                      <p:to>
                                        <p:strVal val="visible"/>
                                      </p:to>
                                    </p:set>
                                    <p:anim calcmode="lin" valueType="num">
                                      <p:cBhvr additive="base">
                                        <p:cTn id="319" dur="2000" fill="hold"/>
                                        <p:tgtEl>
                                          <p:spTgt spid="211"/>
                                        </p:tgtEl>
                                        <p:attrNameLst>
                                          <p:attrName>ppt_x</p:attrName>
                                        </p:attrNameLst>
                                      </p:cBhvr>
                                      <p:tavLst>
                                        <p:tav tm="0">
                                          <p:val>
                                            <p:strVal val="0-#ppt_w/2"/>
                                          </p:val>
                                        </p:tav>
                                        <p:tav tm="100000">
                                          <p:val>
                                            <p:strVal val="#ppt_x"/>
                                          </p:val>
                                        </p:tav>
                                      </p:tavLst>
                                    </p:anim>
                                    <p:anim calcmode="lin" valueType="num">
                                      <p:cBhvr additive="base">
                                        <p:cTn id="320" dur="2000" fill="hold"/>
                                        <p:tgtEl>
                                          <p:spTgt spid="211"/>
                                        </p:tgtEl>
                                        <p:attrNameLst>
                                          <p:attrName>ppt_y</p:attrName>
                                        </p:attrNameLst>
                                      </p:cBhvr>
                                      <p:tavLst>
                                        <p:tav tm="0">
                                          <p:val>
                                            <p:strVal val="#ppt_y"/>
                                          </p:val>
                                        </p:tav>
                                        <p:tav tm="100000">
                                          <p:val>
                                            <p:strVal val="#ppt_y"/>
                                          </p:val>
                                        </p:tav>
                                      </p:tavLst>
                                    </p:anim>
                                  </p:childTnLst>
                                </p:cTn>
                              </p:par>
                              <p:par>
                                <p:cTn id="321" presetID="1" presetClass="entr" presetSubtype="0" fill="hold" grpId="0" nodeType="withEffect">
                                  <p:stCondLst>
                                    <p:cond delay="0"/>
                                  </p:stCondLst>
                                  <p:childTnLst>
                                    <p:set>
                                      <p:cBhvr>
                                        <p:cTn id="322" dur="1" fill="hold">
                                          <p:stCondLst>
                                            <p:cond delay="0"/>
                                          </p:stCondLst>
                                        </p:cTn>
                                        <p:tgtEl>
                                          <p:spTgt spid="304"/>
                                        </p:tgtEl>
                                        <p:attrNameLst>
                                          <p:attrName>style.visibility</p:attrName>
                                        </p:attrNameLst>
                                      </p:cBhvr>
                                      <p:to>
                                        <p:strVal val="visible"/>
                                      </p:to>
                                    </p:set>
                                  </p:childTnLst>
                                </p:cTn>
                              </p:par>
                            </p:childTnLst>
                          </p:cTn>
                        </p:par>
                      </p:childTnLst>
                    </p:cTn>
                  </p:par>
                  <p:par>
                    <p:cTn id="323" fill="hold">
                      <p:stCondLst>
                        <p:cond delay="indefinite"/>
                      </p:stCondLst>
                      <p:childTnLst>
                        <p:par>
                          <p:cTn id="324" fill="hold">
                            <p:stCondLst>
                              <p:cond delay="0"/>
                            </p:stCondLst>
                            <p:childTnLst>
                              <p:par>
                                <p:cTn id="325" presetID="63" presetClass="path" presetSubtype="0" accel="50000" decel="50000" fill="hold" grpId="1" nodeType="clickEffect">
                                  <p:stCondLst>
                                    <p:cond delay="0"/>
                                  </p:stCondLst>
                                  <p:childTnLst>
                                    <p:animMotion origin="layout" path="M 3.33333E-6 -2.96296E-6 L 0.33867 -0.13449 " pathEditMode="relative" rAng="0" ptsTypes="AA">
                                      <p:cBhvr>
                                        <p:cTn id="326" dur="2000" fill="hold"/>
                                        <p:tgtEl>
                                          <p:spTgt spid="47"/>
                                        </p:tgtEl>
                                        <p:attrNameLst>
                                          <p:attrName>ppt_x</p:attrName>
                                          <p:attrName>ppt_y</p:attrName>
                                        </p:attrNameLst>
                                      </p:cBhvr>
                                      <p:rCtr x="16927" y="-6736"/>
                                    </p:animMotion>
                                  </p:childTnLst>
                                </p:cTn>
                              </p:par>
                              <p:par>
                                <p:cTn id="327" presetID="63" presetClass="path" presetSubtype="0" accel="50000" decel="50000" fill="hold" grpId="1" nodeType="withEffect">
                                  <p:stCondLst>
                                    <p:cond delay="0"/>
                                  </p:stCondLst>
                                  <p:childTnLst>
                                    <p:animMotion origin="layout" path="M -1.04167E-6 3.7037E-7 L 0.33503 -0.27176 " pathEditMode="relative" rAng="0" ptsTypes="AA">
                                      <p:cBhvr>
                                        <p:cTn id="328" dur="2000" fill="hold"/>
                                        <p:tgtEl>
                                          <p:spTgt spid="51"/>
                                        </p:tgtEl>
                                        <p:attrNameLst>
                                          <p:attrName>ppt_x</p:attrName>
                                          <p:attrName>ppt_y</p:attrName>
                                        </p:attrNameLst>
                                      </p:cBhvr>
                                      <p:rCtr x="16745" y="-13588"/>
                                    </p:animMotion>
                                  </p:childTnLst>
                                </p:cTn>
                              </p:par>
                              <p:par>
                                <p:cTn id="329" presetID="63" presetClass="path" presetSubtype="0" accel="50000" decel="50000" fill="hold" grpId="1" nodeType="withEffect">
                                  <p:stCondLst>
                                    <p:cond delay="0"/>
                                  </p:stCondLst>
                                  <p:childTnLst>
                                    <p:animMotion origin="layout" path="M 3.33333E-6 -2.59259E-6 L 0.33867 -0.00416 " pathEditMode="relative" rAng="0" ptsTypes="AA">
                                      <p:cBhvr>
                                        <p:cTn id="330" dur="2000" fill="hold"/>
                                        <p:tgtEl>
                                          <p:spTgt spid="110"/>
                                        </p:tgtEl>
                                        <p:attrNameLst>
                                          <p:attrName>ppt_x</p:attrName>
                                          <p:attrName>ppt_y</p:attrName>
                                        </p:attrNameLst>
                                      </p:cBhvr>
                                      <p:rCtr x="16927" y="-208"/>
                                    </p:animMotion>
                                  </p:childTnLst>
                                </p:cTn>
                              </p:par>
                              <p:par>
                                <p:cTn id="331" presetID="63" presetClass="path" presetSubtype="0" accel="50000" decel="50000" fill="hold" grpId="1" nodeType="withEffect">
                                  <p:stCondLst>
                                    <p:cond delay="0"/>
                                  </p:stCondLst>
                                  <p:childTnLst>
                                    <p:animMotion origin="layout" path="M 3.33333E-6 2.59259E-6 L 0.33867 -0.43056 " pathEditMode="relative" rAng="0" ptsTypes="AA">
                                      <p:cBhvr>
                                        <p:cTn id="332" dur="2000" fill="hold"/>
                                        <p:tgtEl>
                                          <p:spTgt spid="119"/>
                                        </p:tgtEl>
                                        <p:attrNameLst>
                                          <p:attrName>ppt_x</p:attrName>
                                          <p:attrName>ppt_y</p:attrName>
                                        </p:attrNameLst>
                                      </p:cBhvr>
                                      <p:rCtr x="16927" y="-21528"/>
                                    </p:animMotion>
                                  </p:childTnLst>
                                </p:cTn>
                              </p:par>
                              <p:par>
                                <p:cTn id="333" presetID="63" presetClass="path" presetSubtype="0" accel="50000" decel="50000" fill="hold" grpId="1" nodeType="withEffect">
                                  <p:stCondLst>
                                    <p:cond delay="0"/>
                                  </p:stCondLst>
                                  <p:childTnLst>
                                    <p:animMotion origin="layout" path="M -4.375E-6 4.81481E-6 L 0.36211 0.14212 " pathEditMode="relative" rAng="0" ptsTypes="AA">
                                      <p:cBhvr>
                                        <p:cTn id="334" dur="2000" fill="hold"/>
                                        <p:tgtEl>
                                          <p:spTgt spid="149"/>
                                        </p:tgtEl>
                                        <p:attrNameLst>
                                          <p:attrName>ppt_x</p:attrName>
                                          <p:attrName>ppt_y</p:attrName>
                                        </p:attrNameLst>
                                      </p:cBhvr>
                                      <p:rCtr x="18099" y="7106"/>
                                    </p:animMotion>
                                  </p:childTnLst>
                                </p:cTn>
                              </p:par>
                              <p:par>
                                <p:cTn id="335" presetID="63" presetClass="path" presetSubtype="0" accel="50000" decel="50000" fill="hold" grpId="1" nodeType="withEffect">
                                  <p:stCondLst>
                                    <p:cond delay="0"/>
                                  </p:stCondLst>
                                  <p:childTnLst>
                                    <p:animMotion origin="layout" path="M -4.375E-6 4.81481E-6 L 0.3543 -0.29237 " pathEditMode="relative" rAng="0" ptsTypes="AA">
                                      <p:cBhvr>
                                        <p:cTn id="336" dur="2000" fill="hold"/>
                                        <p:tgtEl>
                                          <p:spTgt spid="155"/>
                                        </p:tgtEl>
                                        <p:attrNameLst>
                                          <p:attrName>ppt_x</p:attrName>
                                          <p:attrName>ppt_y</p:attrName>
                                        </p:attrNameLst>
                                      </p:cBhvr>
                                      <p:rCtr x="17708" y="-14630"/>
                                    </p:animMotion>
                                  </p:childTnLst>
                                </p:cTn>
                              </p:par>
                              <p:par>
                                <p:cTn id="337" presetID="63" presetClass="path" presetSubtype="0" accel="50000" decel="50000" fill="hold" grpId="1" nodeType="withEffect">
                                  <p:stCondLst>
                                    <p:cond delay="0"/>
                                  </p:stCondLst>
                                  <p:childTnLst>
                                    <p:animMotion origin="layout" path="M -4.375E-6 2.59259E-6 L 0.3543 -0.00047 " pathEditMode="relative" rAng="0" ptsTypes="AA">
                                      <p:cBhvr>
                                        <p:cTn id="338" dur="2000" fill="hold"/>
                                        <p:tgtEl>
                                          <p:spTgt spid="159"/>
                                        </p:tgtEl>
                                        <p:attrNameLst>
                                          <p:attrName>ppt_x</p:attrName>
                                          <p:attrName>ppt_y</p:attrName>
                                        </p:attrNameLst>
                                      </p:cBhvr>
                                      <p:rCtr x="17708" y="-23"/>
                                    </p:animMotion>
                                  </p:childTnLst>
                                </p:cTn>
                              </p:par>
                              <p:par>
                                <p:cTn id="339" presetID="63" presetClass="path" presetSubtype="0" accel="50000" decel="50000" fill="hold" grpId="1" nodeType="withEffect">
                                  <p:stCondLst>
                                    <p:cond delay="0"/>
                                  </p:stCondLst>
                                  <p:childTnLst>
                                    <p:animMotion origin="layout" path="M 8.33333E-7 -3.7037E-6 L 0.35052 -0.14652 " pathEditMode="relative" rAng="0" ptsTypes="AA">
                                      <p:cBhvr>
                                        <p:cTn id="340" dur="2000" fill="hold"/>
                                        <p:tgtEl>
                                          <p:spTgt spid="161"/>
                                        </p:tgtEl>
                                        <p:attrNameLst>
                                          <p:attrName>ppt_x</p:attrName>
                                          <p:attrName>ppt_y</p:attrName>
                                        </p:attrNameLst>
                                      </p:cBhvr>
                                      <p:rCtr x="17526" y="-7338"/>
                                    </p:animMotion>
                                  </p:childTnLst>
                                </p:cTn>
                              </p:par>
                              <p:par>
                                <p:cTn id="341" presetID="63" presetClass="path" presetSubtype="0" accel="50000" decel="50000" fill="hold" grpId="1" nodeType="withEffect">
                                  <p:stCondLst>
                                    <p:cond delay="0"/>
                                  </p:stCondLst>
                                  <p:childTnLst>
                                    <p:animMotion origin="layout" path="M -2.29167E-6 2.22222E-6 L 0.37018 0.27801 " pathEditMode="relative" rAng="0" ptsTypes="AA">
                                      <p:cBhvr>
                                        <p:cTn id="342" dur="2000" fill="hold"/>
                                        <p:tgtEl>
                                          <p:spTgt spid="180"/>
                                        </p:tgtEl>
                                        <p:attrNameLst>
                                          <p:attrName>ppt_x</p:attrName>
                                          <p:attrName>ppt_y</p:attrName>
                                        </p:attrNameLst>
                                      </p:cBhvr>
                                      <p:rCtr x="18503" y="13889"/>
                                    </p:animMotion>
                                  </p:childTnLst>
                                </p:cTn>
                              </p:par>
                              <p:par>
                                <p:cTn id="343" presetID="63" presetClass="path" presetSubtype="0" accel="50000" decel="50000" fill="hold" grpId="1" nodeType="withEffect">
                                  <p:stCondLst>
                                    <p:cond delay="0"/>
                                  </p:stCondLst>
                                  <p:childTnLst>
                                    <p:animMotion origin="layout" path="M -2.29167E-6 -1.48148E-6 L 0.37018 0.13519 " pathEditMode="relative" rAng="0" ptsTypes="AA">
                                      <p:cBhvr>
                                        <p:cTn id="344" dur="2000" fill="hold"/>
                                        <p:tgtEl>
                                          <p:spTgt spid="182"/>
                                        </p:tgtEl>
                                        <p:attrNameLst>
                                          <p:attrName>ppt_x</p:attrName>
                                          <p:attrName>ppt_y</p:attrName>
                                        </p:attrNameLst>
                                      </p:cBhvr>
                                      <p:rCtr x="18503" y="6759"/>
                                    </p:animMotion>
                                  </p:childTnLst>
                                </p:cTn>
                              </p:par>
                              <p:par>
                                <p:cTn id="345" presetID="63" presetClass="path" presetSubtype="0" accel="50000" decel="50000" fill="hold" grpId="1" nodeType="withEffect">
                                  <p:stCondLst>
                                    <p:cond delay="0"/>
                                  </p:stCondLst>
                                  <p:childTnLst>
                                    <p:animMotion origin="layout" path="M 4.58333E-6 -3.7037E-6 L 0.36731 -0.00139 " pathEditMode="relative" rAng="0" ptsTypes="AA">
                                      <p:cBhvr>
                                        <p:cTn id="346" dur="2000" fill="hold"/>
                                        <p:tgtEl>
                                          <p:spTgt spid="184"/>
                                        </p:tgtEl>
                                        <p:attrNameLst>
                                          <p:attrName>ppt_x</p:attrName>
                                          <p:attrName>ppt_y</p:attrName>
                                        </p:attrNameLst>
                                      </p:cBhvr>
                                      <p:rCtr x="18359" y="-69"/>
                                    </p:animMotion>
                                  </p:childTnLst>
                                </p:cTn>
                              </p:par>
                              <p:par>
                                <p:cTn id="347" presetID="63" presetClass="path" presetSubtype="0" accel="50000" decel="50000" fill="hold" grpId="1" nodeType="withEffect">
                                  <p:stCondLst>
                                    <p:cond delay="0"/>
                                  </p:stCondLst>
                                  <p:childTnLst>
                                    <p:animMotion origin="layout" path="M -2.29167E-6 7.40741E-7 L 0.37018 -0.14607 " pathEditMode="relative" rAng="0" ptsTypes="AA">
                                      <p:cBhvr>
                                        <p:cTn id="348" dur="2000" fill="hold"/>
                                        <p:tgtEl>
                                          <p:spTgt spid="186"/>
                                        </p:tgtEl>
                                        <p:attrNameLst>
                                          <p:attrName>ppt_x</p:attrName>
                                          <p:attrName>ppt_y</p:attrName>
                                        </p:attrNameLst>
                                      </p:cBhvr>
                                      <p:rCtr x="18503" y="-7315"/>
                                    </p:animMotion>
                                  </p:childTnLst>
                                </p:cTn>
                              </p:par>
                              <p:par>
                                <p:cTn id="349" presetID="42" presetClass="path" presetSubtype="0" accel="50000" decel="50000" fill="hold" grpId="1" nodeType="withEffect">
                                  <p:stCondLst>
                                    <p:cond delay="0"/>
                                  </p:stCondLst>
                                  <p:childTnLst>
                                    <p:animMotion origin="layout" path="M 2.77556E-17 1.48148E-6 L 0.39388 0.42639 " pathEditMode="relative" rAng="0" ptsTypes="AA">
                                      <p:cBhvr>
                                        <p:cTn id="350" dur="2000" fill="hold"/>
                                        <p:tgtEl>
                                          <p:spTgt spid="204"/>
                                        </p:tgtEl>
                                        <p:attrNameLst>
                                          <p:attrName>ppt_x</p:attrName>
                                          <p:attrName>ppt_y</p:attrName>
                                        </p:attrNameLst>
                                      </p:cBhvr>
                                      <p:rCtr x="19688" y="21319"/>
                                    </p:animMotion>
                                  </p:childTnLst>
                                </p:cTn>
                              </p:par>
                              <p:par>
                                <p:cTn id="351" presetID="42" presetClass="path" presetSubtype="0" accel="50000" decel="50000" fill="hold" grpId="1" nodeType="withEffect">
                                  <p:stCondLst>
                                    <p:cond delay="0"/>
                                  </p:stCondLst>
                                  <p:childTnLst>
                                    <p:animMotion origin="layout" path="M 2.77556E-17 -7.40741E-7 L 0.39388 0.28357 " pathEditMode="relative" rAng="0" ptsTypes="AA">
                                      <p:cBhvr>
                                        <p:cTn id="352" dur="2000" fill="hold"/>
                                        <p:tgtEl>
                                          <p:spTgt spid="206"/>
                                        </p:tgtEl>
                                        <p:attrNameLst>
                                          <p:attrName>ppt_x</p:attrName>
                                          <p:attrName>ppt_y</p:attrName>
                                        </p:attrNameLst>
                                      </p:cBhvr>
                                      <p:rCtr x="19688" y="14167"/>
                                    </p:animMotion>
                                  </p:childTnLst>
                                </p:cTn>
                              </p:par>
                              <p:par>
                                <p:cTn id="353" presetID="42" presetClass="path" presetSubtype="0" accel="50000" decel="50000" fill="hold" grpId="1" nodeType="withEffect">
                                  <p:stCondLst>
                                    <p:cond delay="0"/>
                                  </p:stCondLst>
                                  <p:childTnLst>
                                    <p:animMotion origin="layout" path="M -3.54167E-6 -2.96296E-6 L 0.39102 0.13658 " pathEditMode="relative" rAng="0" ptsTypes="AA">
                                      <p:cBhvr>
                                        <p:cTn id="354" dur="2000" fill="hold"/>
                                        <p:tgtEl>
                                          <p:spTgt spid="208"/>
                                        </p:tgtEl>
                                        <p:attrNameLst>
                                          <p:attrName>ppt_x</p:attrName>
                                          <p:attrName>ppt_y</p:attrName>
                                        </p:attrNameLst>
                                      </p:cBhvr>
                                      <p:rCtr x="19544" y="6829"/>
                                    </p:animMotion>
                                  </p:childTnLst>
                                </p:cTn>
                              </p:par>
                              <p:par>
                                <p:cTn id="355" presetID="42" presetClass="path" presetSubtype="0" accel="50000" decel="50000" fill="hold" grpId="1" nodeType="withEffect">
                                  <p:stCondLst>
                                    <p:cond delay="0"/>
                                  </p:stCondLst>
                                  <p:childTnLst>
                                    <p:animMotion origin="layout" path="M -2.29167E-6 1.48148E-6 L 0.39206 -0.0081 " pathEditMode="relative" rAng="0" ptsTypes="AA">
                                      <p:cBhvr>
                                        <p:cTn id="356" dur="2000" fill="hold"/>
                                        <p:tgtEl>
                                          <p:spTgt spid="210"/>
                                        </p:tgtEl>
                                        <p:attrNameLst>
                                          <p:attrName>ppt_x</p:attrName>
                                          <p:attrName>ppt_y</p:attrName>
                                        </p:attrNameLst>
                                      </p:cBhvr>
                                      <p:rCtr x="19596" y="-417"/>
                                    </p:animMotion>
                                  </p:childTnLst>
                                </p:cTn>
                              </p:par>
                              <p:par>
                                <p:cTn id="357" presetID="2" presetClass="entr" presetSubtype="8" fill="hold" grpId="0" nodeType="withEffect">
                                  <p:stCondLst>
                                    <p:cond delay="0"/>
                                  </p:stCondLst>
                                  <p:childTnLst>
                                    <p:set>
                                      <p:cBhvr>
                                        <p:cTn id="358" dur="1" fill="hold">
                                          <p:stCondLst>
                                            <p:cond delay="0"/>
                                          </p:stCondLst>
                                        </p:cTn>
                                        <p:tgtEl>
                                          <p:spTgt spid="218"/>
                                        </p:tgtEl>
                                        <p:attrNameLst>
                                          <p:attrName>style.visibility</p:attrName>
                                        </p:attrNameLst>
                                      </p:cBhvr>
                                      <p:to>
                                        <p:strVal val="visible"/>
                                      </p:to>
                                    </p:set>
                                    <p:anim calcmode="lin" valueType="num">
                                      <p:cBhvr additive="base">
                                        <p:cTn id="359" dur="2000" fill="hold"/>
                                        <p:tgtEl>
                                          <p:spTgt spid="218"/>
                                        </p:tgtEl>
                                        <p:attrNameLst>
                                          <p:attrName>ppt_x</p:attrName>
                                        </p:attrNameLst>
                                      </p:cBhvr>
                                      <p:tavLst>
                                        <p:tav tm="0">
                                          <p:val>
                                            <p:strVal val="0-#ppt_w/2"/>
                                          </p:val>
                                        </p:tav>
                                        <p:tav tm="100000">
                                          <p:val>
                                            <p:strVal val="#ppt_x"/>
                                          </p:val>
                                        </p:tav>
                                      </p:tavLst>
                                    </p:anim>
                                    <p:anim calcmode="lin" valueType="num">
                                      <p:cBhvr additive="base">
                                        <p:cTn id="360" dur="2000" fill="hold"/>
                                        <p:tgtEl>
                                          <p:spTgt spid="218"/>
                                        </p:tgtEl>
                                        <p:attrNameLst>
                                          <p:attrName>ppt_y</p:attrName>
                                        </p:attrNameLst>
                                      </p:cBhvr>
                                      <p:tavLst>
                                        <p:tav tm="0">
                                          <p:val>
                                            <p:strVal val="#ppt_y"/>
                                          </p:val>
                                        </p:tav>
                                        <p:tav tm="100000">
                                          <p:val>
                                            <p:strVal val="#ppt_y"/>
                                          </p:val>
                                        </p:tav>
                                      </p:tavLst>
                                    </p:anim>
                                  </p:childTnLst>
                                </p:cTn>
                              </p:par>
                              <p:par>
                                <p:cTn id="361" presetID="2" presetClass="entr" presetSubtype="8" fill="hold" grpId="0" nodeType="withEffect">
                                  <p:stCondLst>
                                    <p:cond delay="0"/>
                                  </p:stCondLst>
                                  <p:childTnLst>
                                    <p:set>
                                      <p:cBhvr>
                                        <p:cTn id="362" dur="1" fill="hold">
                                          <p:stCondLst>
                                            <p:cond delay="0"/>
                                          </p:stCondLst>
                                        </p:cTn>
                                        <p:tgtEl>
                                          <p:spTgt spid="219"/>
                                        </p:tgtEl>
                                        <p:attrNameLst>
                                          <p:attrName>style.visibility</p:attrName>
                                        </p:attrNameLst>
                                      </p:cBhvr>
                                      <p:to>
                                        <p:strVal val="visible"/>
                                      </p:to>
                                    </p:set>
                                    <p:anim calcmode="lin" valueType="num">
                                      <p:cBhvr additive="base">
                                        <p:cTn id="363" dur="2000" fill="hold"/>
                                        <p:tgtEl>
                                          <p:spTgt spid="219"/>
                                        </p:tgtEl>
                                        <p:attrNameLst>
                                          <p:attrName>ppt_x</p:attrName>
                                        </p:attrNameLst>
                                      </p:cBhvr>
                                      <p:tavLst>
                                        <p:tav tm="0">
                                          <p:val>
                                            <p:strVal val="0-#ppt_w/2"/>
                                          </p:val>
                                        </p:tav>
                                        <p:tav tm="100000">
                                          <p:val>
                                            <p:strVal val="#ppt_x"/>
                                          </p:val>
                                        </p:tav>
                                      </p:tavLst>
                                    </p:anim>
                                    <p:anim calcmode="lin" valueType="num">
                                      <p:cBhvr additive="base">
                                        <p:cTn id="364" dur="2000" fill="hold"/>
                                        <p:tgtEl>
                                          <p:spTgt spid="219"/>
                                        </p:tgtEl>
                                        <p:attrNameLst>
                                          <p:attrName>ppt_y</p:attrName>
                                        </p:attrNameLst>
                                      </p:cBhvr>
                                      <p:tavLst>
                                        <p:tav tm="0">
                                          <p:val>
                                            <p:strVal val="#ppt_y"/>
                                          </p:val>
                                        </p:tav>
                                        <p:tav tm="100000">
                                          <p:val>
                                            <p:strVal val="#ppt_y"/>
                                          </p:val>
                                        </p:tav>
                                      </p:tavLst>
                                    </p:anim>
                                  </p:childTnLst>
                                </p:cTn>
                              </p:par>
                              <p:par>
                                <p:cTn id="365" presetID="2" presetClass="entr" presetSubtype="8" fill="hold" grpId="0" nodeType="withEffect">
                                  <p:stCondLst>
                                    <p:cond delay="0"/>
                                  </p:stCondLst>
                                  <p:childTnLst>
                                    <p:set>
                                      <p:cBhvr>
                                        <p:cTn id="366" dur="1" fill="hold">
                                          <p:stCondLst>
                                            <p:cond delay="0"/>
                                          </p:stCondLst>
                                        </p:cTn>
                                        <p:tgtEl>
                                          <p:spTgt spid="220"/>
                                        </p:tgtEl>
                                        <p:attrNameLst>
                                          <p:attrName>style.visibility</p:attrName>
                                        </p:attrNameLst>
                                      </p:cBhvr>
                                      <p:to>
                                        <p:strVal val="visible"/>
                                      </p:to>
                                    </p:set>
                                    <p:anim calcmode="lin" valueType="num">
                                      <p:cBhvr additive="base">
                                        <p:cTn id="367" dur="2000" fill="hold"/>
                                        <p:tgtEl>
                                          <p:spTgt spid="220"/>
                                        </p:tgtEl>
                                        <p:attrNameLst>
                                          <p:attrName>ppt_x</p:attrName>
                                        </p:attrNameLst>
                                      </p:cBhvr>
                                      <p:tavLst>
                                        <p:tav tm="0">
                                          <p:val>
                                            <p:strVal val="0-#ppt_w/2"/>
                                          </p:val>
                                        </p:tav>
                                        <p:tav tm="100000">
                                          <p:val>
                                            <p:strVal val="#ppt_x"/>
                                          </p:val>
                                        </p:tav>
                                      </p:tavLst>
                                    </p:anim>
                                    <p:anim calcmode="lin" valueType="num">
                                      <p:cBhvr additive="base">
                                        <p:cTn id="368" dur="2000" fill="hold"/>
                                        <p:tgtEl>
                                          <p:spTgt spid="220"/>
                                        </p:tgtEl>
                                        <p:attrNameLst>
                                          <p:attrName>ppt_y</p:attrName>
                                        </p:attrNameLst>
                                      </p:cBhvr>
                                      <p:tavLst>
                                        <p:tav tm="0">
                                          <p:val>
                                            <p:strVal val="#ppt_y"/>
                                          </p:val>
                                        </p:tav>
                                        <p:tav tm="100000">
                                          <p:val>
                                            <p:strVal val="#ppt_y"/>
                                          </p:val>
                                        </p:tav>
                                      </p:tavLst>
                                    </p:anim>
                                  </p:childTnLst>
                                </p:cTn>
                              </p:par>
                              <p:par>
                                <p:cTn id="369" presetID="2" presetClass="entr" presetSubtype="8" fill="hold" grpId="0" nodeType="withEffect">
                                  <p:stCondLst>
                                    <p:cond delay="0"/>
                                  </p:stCondLst>
                                  <p:childTnLst>
                                    <p:set>
                                      <p:cBhvr>
                                        <p:cTn id="370" dur="1" fill="hold">
                                          <p:stCondLst>
                                            <p:cond delay="0"/>
                                          </p:stCondLst>
                                        </p:cTn>
                                        <p:tgtEl>
                                          <p:spTgt spid="221"/>
                                        </p:tgtEl>
                                        <p:attrNameLst>
                                          <p:attrName>style.visibility</p:attrName>
                                        </p:attrNameLst>
                                      </p:cBhvr>
                                      <p:to>
                                        <p:strVal val="visible"/>
                                      </p:to>
                                    </p:set>
                                    <p:anim calcmode="lin" valueType="num">
                                      <p:cBhvr additive="base">
                                        <p:cTn id="371" dur="2000" fill="hold"/>
                                        <p:tgtEl>
                                          <p:spTgt spid="221"/>
                                        </p:tgtEl>
                                        <p:attrNameLst>
                                          <p:attrName>ppt_x</p:attrName>
                                        </p:attrNameLst>
                                      </p:cBhvr>
                                      <p:tavLst>
                                        <p:tav tm="0">
                                          <p:val>
                                            <p:strVal val="0-#ppt_w/2"/>
                                          </p:val>
                                        </p:tav>
                                        <p:tav tm="100000">
                                          <p:val>
                                            <p:strVal val="#ppt_x"/>
                                          </p:val>
                                        </p:tav>
                                      </p:tavLst>
                                    </p:anim>
                                    <p:anim calcmode="lin" valueType="num">
                                      <p:cBhvr additive="base">
                                        <p:cTn id="372" dur="2000" fill="hold"/>
                                        <p:tgtEl>
                                          <p:spTgt spid="221"/>
                                        </p:tgtEl>
                                        <p:attrNameLst>
                                          <p:attrName>ppt_y</p:attrName>
                                        </p:attrNameLst>
                                      </p:cBhvr>
                                      <p:tavLst>
                                        <p:tav tm="0">
                                          <p:val>
                                            <p:strVal val="#ppt_y"/>
                                          </p:val>
                                        </p:tav>
                                        <p:tav tm="100000">
                                          <p:val>
                                            <p:strVal val="#ppt_y"/>
                                          </p:val>
                                        </p:tav>
                                      </p:tavLst>
                                    </p:anim>
                                  </p:childTnLst>
                                </p:cTn>
                              </p:par>
                              <p:par>
                                <p:cTn id="373" presetID="2" presetClass="entr" presetSubtype="8" fill="hold" grpId="0" nodeType="withEffect">
                                  <p:stCondLst>
                                    <p:cond delay="0"/>
                                  </p:stCondLst>
                                  <p:childTnLst>
                                    <p:set>
                                      <p:cBhvr>
                                        <p:cTn id="374" dur="1" fill="hold">
                                          <p:stCondLst>
                                            <p:cond delay="0"/>
                                          </p:stCondLst>
                                        </p:cTn>
                                        <p:tgtEl>
                                          <p:spTgt spid="222"/>
                                        </p:tgtEl>
                                        <p:attrNameLst>
                                          <p:attrName>style.visibility</p:attrName>
                                        </p:attrNameLst>
                                      </p:cBhvr>
                                      <p:to>
                                        <p:strVal val="visible"/>
                                      </p:to>
                                    </p:set>
                                    <p:anim calcmode="lin" valueType="num">
                                      <p:cBhvr additive="base">
                                        <p:cTn id="375" dur="2000" fill="hold"/>
                                        <p:tgtEl>
                                          <p:spTgt spid="222"/>
                                        </p:tgtEl>
                                        <p:attrNameLst>
                                          <p:attrName>ppt_x</p:attrName>
                                        </p:attrNameLst>
                                      </p:cBhvr>
                                      <p:tavLst>
                                        <p:tav tm="0">
                                          <p:val>
                                            <p:strVal val="0-#ppt_w/2"/>
                                          </p:val>
                                        </p:tav>
                                        <p:tav tm="100000">
                                          <p:val>
                                            <p:strVal val="#ppt_x"/>
                                          </p:val>
                                        </p:tav>
                                      </p:tavLst>
                                    </p:anim>
                                    <p:anim calcmode="lin" valueType="num">
                                      <p:cBhvr additive="base">
                                        <p:cTn id="376" dur="2000" fill="hold"/>
                                        <p:tgtEl>
                                          <p:spTgt spid="222"/>
                                        </p:tgtEl>
                                        <p:attrNameLst>
                                          <p:attrName>ppt_y</p:attrName>
                                        </p:attrNameLst>
                                      </p:cBhvr>
                                      <p:tavLst>
                                        <p:tav tm="0">
                                          <p:val>
                                            <p:strVal val="#ppt_y"/>
                                          </p:val>
                                        </p:tav>
                                        <p:tav tm="100000">
                                          <p:val>
                                            <p:strVal val="#ppt_y"/>
                                          </p:val>
                                        </p:tav>
                                      </p:tavLst>
                                    </p:anim>
                                  </p:childTnLst>
                                </p:cTn>
                              </p:par>
                              <p:par>
                                <p:cTn id="377" presetID="2" presetClass="entr" presetSubtype="8" fill="hold" grpId="0" nodeType="withEffect">
                                  <p:stCondLst>
                                    <p:cond delay="0"/>
                                  </p:stCondLst>
                                  <p:childTnLst>
                                    <p:set>
                                      <p:cBhvr>
                                        <p:cTn id="378" dur="1" fill="hold">
                                          <p:stCondLst>
                                            <p:cond delay="0"/>
                                          </p:stCondLst>
                                        </p:cTn>
                                        <p:tgtEl>
                                          <p:spTgt spid="223"/>
                                        </p:tgtEl>
                                        <p:attrNameLst>
                                          <p:attrName>style.visibility</p:attrName>
                                        </p:attrNameLst>
                                      </p:cBhvr>
                                      <p:to>
                                        <p:strVal val="visible"/>
                                      </p:to>
                                    </p:set>
                                    <p:anim calcmode="lin" valueType="num">
                                      <p:cBhvr additive="base">
                                        <p:cTn id="379" dur="2000" fill="hold"/>
                                        <p:tgtEl>
                                          <p:spTgt spid="223"/>
                                        </p:tgtEl>
                                        <p:attrNameLst>
                                          <p:attrName>ppt_x</p:attrName>
                                        </p:attrNameLst>
                                      </p:cBhvr>
                                      <p:tavLst>
                                        <p:tav tm="0">
                                          <p:val>
                                            <p:strVal val="0-#ppt_w/2"/>
                                          </p:val>
                                        </p:tav>
                                        <p:tav tm="100000">
                                          <p:val>
                                            <p:strVal val="#ppt_x"/>
                                          </p:val>
                                        </p:tav>
                                      </p:tavLst>
                                    </p:anim>
                                    <p:anim calcmode="lin" valueType="num">
                                      <p:cBhvr additive="base">
                                        <p:cTn id="380" dur="2000" fill="hold"/>
                                        <p:tgtEl>
                                          <p:spTgt spid="223"/>
                                        </p:tgtEl>
                                        <p:attrNameLst>
                                          <p:attrName>ppt_y</p:attrName>
                                        </p:attrNameLst>
                                      </p:cBhvr>
                                      <p:tavLst>
                                        <p:tav tm="0">
                                          <p:val>
                                            <p:strVal val="#ppt_y"/>
                                          </p:val>
                                        </p:tav>
                                        <p:tav tm="100000">
                                          <p:val>
                                            <p:strVal val="#ppt_y"/>
                                          </p:val>
                                        </p:tav>
                                      </p:tavLst>
                                    </p:anim>
                                  </p:childTnLst>
                                </p:cTn>
                              </p:par>
                              <p:par>
                                <p:cTn id="381" presetID="2" presetClass="entr" presetSubtype="8" fill="hold" grpId="0" nodeType="withEffect">
                                  <p:stCondLst>
                                    <p:cond delay="0"/>
                                  </p:stCondLst>
                                  <p:childTnLst>
                                    <p:set>
                                      <p:cBhvr>
                                        <p:cTn id="382" dur="1" fill="hold">
                                          <p:stCondLst>
                                            <p:cond delay="0"/>
                                          </p:stCondLst>
                                        </p:cTn>
                                        <p:tgtEl>
                                          <p:spTgt spid="224"/>
                                        </p:tgtEl>
                                        <p:attrNameLst>
                                          <p:attrName>style.visibility</p:attrName>
                                        </p:attrNameLst>
                                      </p:cBhvr>
                                      <p:to>
                                        <p:strVal val="visible"/>
                                      </p:to>
                                    </p:set>
                                    <p:anim calcmode="lin" valueType="num">
                                      <p:cBhvr additive="base">
                                        <p:cTn id="383" dur="2000" fill="hold"/>
                                        <p:tgtEl>
                                          <p:spTgt spid="224"/>
                                        </p:tgtEl>
                                        <p:attrNameLst>
                                          <p:attrName>ppt_x</p:attrName>
                                        </p:attrNameLst>
                                      </p:cBhvr>
                                      <p:tavLst>
                                        <p:tav tm="0">
                                          <p:val>
                                            <p:strVal val="0-#ppt_w/2"/>
                                          </p:val>
                                        </p:tav>
                                        <p:tav tm="100000">
                                          <p:val>
                                            <p:strVal val="#ppt_x"/>
                                          </p:val>
                                        </p:tav>
                                      </p:tavLst>
                                    </p:anim>
                                    <p:anim calcmode="lin" valueType="num">
                                      <p:cBhvr additive="base">
                                        <p:cTn id="384" dur="2000" fill="hold"/>
                                        <p:tgtEl>
                                          <p:spTgt spid="224"/>
                                        </p:tgtEl>
                                        <p:attrNameLst>
                                          <p:attrName>ppt_y</p:attrName>
                                        </p:attrNameLst>
                                      </p:cBhvr>
                                      <p:tavLst>
                                        <p:tav tm="0">
                                          <p:val>
                                            <p:strVal val="#ppt_y"/>
                                          </p:val>
                                        </p:tav>
                                        <p:tav tm="100000">
                                          <p:val>
                                            <p:strVal val="#ppt_y"/>
                                          </p:val>
                                        </p:tav>
                                      </p:tavLst>
                                    </p:anim>
                                  </p:childTnLst>
                                </p:cTn>
                              </p:par>
                              <p:par>
                                <p:cTn id="385" presetID="2" presetClass="entr" presetSubtype="8" fill="hold" grpId="0" nodeType="withEffect">
                                  <p:stCondLst>
                                    <p:cond delay="0"/>
                                  </p:stCondLst>
                                  <p:childTnLst>
                                    <p:set>
                                      <p:cBhvr>
                                        <p:cTn id="386" dur="1" fill="hold">
                                          <p:stCondLst>
                                            <p:cond delay="0"/>
                                          </p:stCondLst>
                                        </p:cTn>
                                        <p:tgtEl>
                                          <p:spTgt spid="225"/>
                                        </p:tgtEl>
                                        <p:attrNameLst>
                                          <p:attrName>style.visibility</p:attrName>
                                        </p:attrNameLst>
                                      </p:cBhvr>
                                      <p:to>
                                        <p:strVal val="visible"/>
                                      </p:to>
                                    </p:set>
                                    <p:anim calcmode="lin" valueType="num">
                                      <p:cBhvr additive="base">
                                        <p:cTn id="387" dur="2000" fill="hold"/>
                                        <p:tgtEl>
                                          <p:spTgt spid="225"/>
                                        </p:tgtEl>
                                        <p:attrNameLst>
                                          <p:attrName>ppt_x</p:attrName>
                                        </p:attrNameLst>
                                      </p:cBhvr>
                                      <p:tavLst>
                                        <p:tav tm="0">
                                          <p:val>
                                            <p:strVal val="0-#ppt_w/2"/>
                                          </p:val>
                                        </p:tav>
                                        <p:tav tm="100000">
                                          <p:val>
                                            <p:strVal val="#ppt_x"/>
                                          </p:val>
                                        </p:tav>
                                      </p:tavLst>
                                    </p:anim>
                                    <p:anim calcmode="lin" valueType="num">
                                      <p:cBhvr additive="base">
                                        <p:cTn id="388" dur="2000" fill="hold"/>
                                        <p:tgtEl>
                                          <p:spTgt spid="225"/>
                                        </p:tgtEl>
                                        <p:attrNameLst>
                                          <p:attrName>ppt_y</p:attrName>
                                        </p:attrNameLst>
                                      </p:cBhvr>
                                      <p:tavLst>
                                        <p:tav tm="0">
                                          <p:val>
                                            <p:strVal val="#ppt_y"/>
                                          </p:val>
                                        </p:tav>
                                        <p:tav tm="100000">
                                          <p:val>
                                            <p:strVal val="#ppt_y"/>
                                          </p:val>
                                        </p:tav>
                                      </p:tavLst>
                                    </p:anim>
                                  </p:childTnLst>
                                </p:cTn>
                              </p:par>
                              <p:par>
                                <p:cTn id="389" presetID="2" presetClass="entr" presetSubtype="8" fill="hold" grpId="0" nodeType="withEffect">
                                  <p:stCondLst>
                                    <p:cond delay="0"/>
                                  </p:stCondLst>
                                  <p:childTnLst>
                                    <p:set>
                                      <p:cBhvr>
                                        <p:cTn id="390" dur="1" fill="hold">
                                          <p:stCondLst>
                                            <p:cond delay="0"/>
                                          </p:stCondLst>
                                        </p:cTn>
                                        <p:tgtEl>
                                          <p:spTgt spid="226"/>
                                        </p:tgtEl>
                                        <p:attrNameLst>
                                          <p:attrName>style.visibility</p:attrName>
                                        </p:attrNameLst>
                                      </p:cBhvr>
                                      <p:to>
                                        <p:strVal val="visible"/>
                                      </p:to>
                                    </p:set>
                                    <p:anim calcmode="lin" valueType="num">
                                      <p:cBhvr additive="base">
                                        <p:cTn id="391" dur="2000" fill="hold"/>
                                        <p:tgtEl>
                                          <p:spTgt spid="226"/>
                                        </p:tgtEl>
                                        <p:attrNameLst>
                                          <p:attrName>ppt_x</p:attrName>
                                        </p:attrNameLst>
                                      </p:cBhvr>
                                      <p:tavLst>
                                        <p:tav tm="0">
                                          <p:val>
                                            <p:strVal val="0-#ppt_w/2"/>
                                          </p:val>
                                        </p:tav>
                                        <p:tav tm="100000">
                                          <p:val>
                                            <p:strVal val="#ppt_x"/>
                                          </p:val>
                                        </p:tav>
                                      </p:tavLst>
                                    </p:anim>
                                    <p:anim calcmode="lin" valueType="num">
                                      <p:cBhvr additive="base">
                                        <p:cTn id="392" dur="2000" fill="hold"/>
                                        <p:tgtEl>
                                          <p:spTgt spid="226"/>
                                        </p:tgtEl>
                                        <p:attrNameLst>
                                          <p:attrName>ppt_y</p:attrName>
                                        </p:attrNameLst>
                                      </p:cBhvr>
                                      <p:tavLst>
                                        <p:tav tm="0">
                                          <p:val>
                                            <p:strVal val="#ppt_y"/>
                                          </p:val>
                                        </p:tav>
                                        <p:tav tm="100000">
                                          <p:val>
                                            <p:strVal val="#ppt_y"/>
                                          </p:val>
                                        </p:tav>
                                      </p:tavLst>
                                    </p:anim>
                                  </p:childTnLst>
                                </p:cTn>
                              </p:par>
                              <p:par>
                                <p:cTn id="393" presetID="2" presetClass="entr" presetSubtype="8" fill="hold" grpId="0" nodeType="withEffect">
                                  <p:stCondLst>
                                    <p:cond delay="0"/>
                                  </p:stCondLst>
                                  <p:childTnLst>
                                    <p:set>
                                      <p:cBhvr>
                                        <p:cTn id="394" dur="1" fill="hold">
                                          <p:stCondLst>
                                            <p:cond delay="0"/>
                                          </p:stCondLst>
                                        </p:cTn>
                                        <p:tgtEl>
                                          <p:spTgt spid="227"/>
                                        </p:tgtEl>
                                        <p:attrNameLst>
                                          <p:attrName>style.visibility</p:attrName>
                                        </p:attrNameLst>
                                      </p:cBhvr>
                                      <p:to>
                                        <p:strVal val="visible"/>
                                      </p:to>
                                    </p:set>
                                    <p:anim calcmode="lin" valueType="num">
                                      <p:cBhvr additive="base">
                                        <p:cTn id="395" dur="2000" fill="hold"/>
                                        <p:tgtEl>
                                          <p:spTgt spid="227"/>
                                        </p:tgtEl>
                                        <p:attrNameLst>
                                          <p:attrName>ppt_x</p:attrName>
                                        </p:attrNameLst>
                                      </p:cBhvr>
                                      <p:tavLst>
                                        <p:tav tm="0">
                                          <p:val>
                                            <p:strVal val="0-#ppt_w/2"/>
                                          </p:val>
                                        </p:tav>
                                        <p:tav tm="100000">
                                          <p:val>
                                            <p:strVal val="#ppt_x"/>
                                          </p:val>
                                        </p:tav>
                                      </p:tavLst>
                                    </p:anim>
                                    <p:anim calcmode="lin" valueType="num">
                                      <p:cBhvr additive="base">
                                        <p:cTn id="396" dur="2000" fill="hold"/>
                                        <p:tgtEl>
                                          <p:spTgt spid="227"/>
                                        </p:tgtEl>
                                        <p:attrNameLst>
                                          <p:attrName>ppt_y</p:attrName>
                                        </p:attrNameLst>
                                      </p:cBhvr>
                                      <p:tavLst>
                                        <p:tav tm="0">
                                          <p:val>
                                            <p:strVal val="#ppt_y"/>
                                          </p:val>
                                        </p:tav>
                                        <p:tav tm="100000">
                                          <p:val>
                                            <p:strVal val="#ppt_y"/>
                                          </p:val>
                                        </p:tav>
                                      </p:tavLst>
                                    </p:anim>
                                  </p:childTnLst>
                                </p:cTn>
                              </p:par>
                              <p:par>
                                <p:cTn id="397" presetID="2" presetClass="entr" presetSubtype="8" fill="hold" grpId="0" nodeType="withEffect">
                                  <p:stCondLst>
                                    <p:cond delay="0"/>
                                  </p:stCondLst>
                                  <p:childTnLst>
                                    <p:set>
                                      <p:cBhvr>
                                        <p:cTn id="398" dur="1" fill="hold">
                                          <p:stCondLst>
                                            <p:cond delay="0"/>
                                          </p:stCondLst>
                                        </p:cTn>
                                        <p:tgtEl>
                                          <p:spTgt spid="228"/>
                                        </p:tgtEl>
                                        <p:attrNameLst>
                                          <p:attrName>style.visibility</p:attrName>
                                        </p:attrNameLst>
                                      </p:cBhvr>
                                      <p:to>
                                        <p:strVal val="visible"/>
                                      </p:to>
                                    </p:set>
                                    <p:anim calcmode="lin" valueType="num">
                                      <p:cBhvr additive="base">
                                        <p:cTn id="399" dur="2000" fill="hold"/>
                                        <p:tgtEl>
                                          <p:spTgt spid="228"/>
                                        </p:tgtEl>
                                        <p:attrNameLst>
                                          <p:attrName>ppt_x</p:attrName>
                                        </p:attrNameLst>
                                      </p:cBhvr>
                                      <p:tavLst>
                                        <p:tav tm="0">
                                          <p:val>
                                            <p:strVal val="0-#ppt_w/2"/>
                                          </p:val>
                                        </p:tav>
                                        <p:tav tm="100000">
                                          <p:val>
                                            <p:strVal val="#ppt_x"/>
                                          </p:val>
                                        </p:tav>
                                      </p:tavLst>
                                    </p:anim>
                                    <p:anim calcmode="lin" valueType="num">
                                      <p:cBhvr additive="base">
                                        <p:cTn id="400" dur="2000" fill="hold"/>
                                        <p:tgtEl>
                                          <p:spTgt spid="228"/>
                                        </p:tgtEl>
                                        <p:attrNameLst>
                                          <p:attrName>ppt_y</p:attrName>
                                        </p:attrNameLst>
                                      </p:cBhvr>
                                      <p:tavLst>
                                        <p:tav tm="0">
                                          <p:val>
                                            <p:strVal val="#ppt_y"/>
                                          </p:val>
                                        </p:tav>
                                        <p:tav tm="100000">
                                          <p:val>
                                            <p:strVal val="#ppt_y"/>
                                          </p:val>
                                        </p:tav>
                                      </p:tavLst>
                                    </p:anim>
                                  </p:childTnLst>
                                </p:cTn>
                              </p:par>
                              <p:par>
                                <p:cTn id="401" presetID="2" presetClass="entr" presetSubtype="8" fill="hold" grpId="0" nodeType="withEffect">
                                  <p:stCondLst>
                                    <p:cond delay="0"/>
                                  </p:stCondLst>
                                  <p:childTnLst>
                                    <p:set>
                                      <p:cBhvr>
                                        <p:cTn id="402" dur="1" fill="hold">
                                          <p:stCondLst>
                                            <p:cond delay="0"/>
                                          </p:stCondLst>
                                        </p:cTn>
                                        <p:tgtEl>
                                          <p:spTgt spid="229"/>
                                        </p:tgtEl>
                                        <p:attrNameLst>
                                          <p:attrName>style.visibility</p:attrName>
                                        </p:attrNameLst>
                                      </p:cBhvr>
                                      <p:to>
                                        <p:strVal val="visible"/>
                                      </p:to>
                                    </p:set>
                                    <p:anim calcmode="lin" valueType="num">
                                      <p:cBhvr additive="base">
                                        <p:cTn id="403" dur="2000" fill="hold"/>
                                        <p:tgtEl>
                                          <p:spTgt spid="229"/>
                                        </p:tgtEl>
                                        <p:attrNameLst>
                                          <p:attrName>ppt_x</p:attrName>
                                        </p:attrNameLst>
                                      </p:cBhvr>
                                      <p:tavLst>
                                        <p:tav tm="0">
                                          <p:val>
                                            <p:strVal val="0-#ppt_w/2"/>
                                          </p:val>
                                        </p:tav>
                                        <p:tav tm="100000">
                                          <p:val>
                                            <p:strVal val="#ppt_x"/>
                                          </p:val>
                                        </p:tav>
                                      </p:tavLst>
                                    </p:anim>
                                    <p:anim calcmode="lin" valueType="num">
                                      <p:cBhvr additive="base">
                                        <p:cTn id="404" dur="2000" fill="hold"/>
                                        <p:tgtEl>
                                          <p:spTgt spid="229"/>
                                        </p:tgtEl>
                                        <p:attrNameLst>
                                          <p:attrName>ppt_y</p:attrName>
                                        </p:attrNameLst>
                                      </p:cBhvr>
                                      <p:tavLst>
                                        <p:tav tm="0">
                                          <p:val>
                                            <p:strVal val="#ppt_y"/>
                                          </p:val>
                                        </p:tav>
                                        <p:tav tm="100000">
                                          <p:val>
                                            <p:strVal val="#ppt_y"/>
                                          </p:val>
                                        </p:tav>
                                      </p:tavLst>
                                    </p:anim>
                                  </p:childTnLst>
                                </p:cTn>
                              </p:par>
                              <p:par>
                                <p:cTn id="405" presetID="2" presetClass="entr" presetSubtype="8" fill="hold" grpId="0" nodeType="withEffect">
                                  <p:stCondLst>
                                    <p:cond delay="0"/>
                                  </p:stCondLst>
                                  <p:childTnLst>
                                    <p:set>
                                      <p:cBhvr>
                                        <p:cTn id="406" dur="1" fill="hold">
                                          <p:stCondLst>
                                            <p:cond delay="0"/>
                                          </p:stCondLst>
                                        </p:cTn>
                                        <p:tgtEl>
                                          <p:spTgt spid="230"/>
                                        </p:tgtEl>
                                        <p:attrNameLst>
                                          <p:attrName>style.visibility</p:attrName>
                                        </p:attrNameLst>
                                      </p:cBhvr>
                                      <p:to>
                                        <p:strVal val="visible"/>
                                      </p:to>
                                    </p:set>
                                    <p:anim calcmode="lin" valueType="num">
                                      <p:cBhvr additive="base">
                                        <p:cTn id="407" dur="2000" fill="hold"/>
                                        <p:tgtEl>
                                          <p:spTgt spid="230"/>
                                        </p:tgtEl>
                                        <p:attrNameLst>
                                          <p:attrName>ppt_x</p:attrName>
                                        </p:attrNameLst>
                                      </p:cBhvr>
                                      <p:tavLst>
                                        <p:tav tm="0">
                                          <p:val>
                                            <p:strVal val="0-#ppt_w/2"/>
                                          </p:val>
                                        </p:tav>
                                        <p:tav tm="100000">
                                          <p:val>
                                            <p:strVal val="#ppt_x"/>
                                          </p:val>
                                        </p:tav>
                                      </p:tavLst>
                                    </p:anim>
                                    <p:anim calcmode="lin" valueType="num">
                                      <p:cBhvr additive="base">
                                        <p:cTn id="408" dur="2000" fill="hold"/>
                                        <p:tgtEl>
                                          <p:spTgt spid="230"/>
                                        </p:tgtEl>
                                        <p:attrNameLst>
                                          <p:attrName>ppt_y</p:attrName>
                                        </p:attrNameLst>
                                      </p:cBhvr>
                                      <p:tavLst>
                                        <p:tav tm="0">
                                          <p:val>
                                            <p:strVal val="#ppt_y"/>
                                          </p:val>
                                        </p:tav>
                                        <p:tav tm="100000">
                                          <p:val>
                                            <p:strVal val="#ppt_y"/>
                                          </p:val>
                                        </p:tav>
                                      </p:tavLst>
                                    </p:anim>
                                  </p:childTnLst>
                                </p:cTn>
                              </p:par>
                              <p:par>
                                <p:cTn id="409" presetID="2" presetClass="entr" presetSubtype="8" fill="hold" grpId="0" nodeType="withEffect">
                                  <p:stCondLst>
                                    <p:cond delay="0"/>
                                  </p:stCondLst>
                                  <p:childTnLst>
                                    <p:set>
                                      <p:cBhvr>
                                        <p:cTn id="410" dur="1" fill="hold">
                                          <p:stCondLst>
                                            <p:cond delay="0"/>
                                          </p:stCondLst>
                                        </p:cTn>
                                        <p:tgtEl>
                                          <p:spTgt spid="231"/>
                                        </p:tgtEl>
                                        <p:attrNameLst>
                                          <p:attrName>style.visibility</p:attrName>
                                        </p:attrNameLst>
                                      </p:cBhvr>
                                      <p:to>
                                        <p:strVal val="visible"/>
                                      </p:to>
                                    </p:set>
                                    <p:anim calcmode="lin" valueType="num">
                                      <p:cBhvr additive="base">
                                        <p:cTn id="411" dur="2000" fill="hold"/>
                                        <p:tgtEl>
                                          <p:spTgt spid="231"/>
                                        </p:tgtEl>
                                        <p:attrNameLst>
                                          <p:attrName>ppt_x</p:attrName>
                                        </p:attrNameLst>
                                      </p:cBhvr>
                                      <p:tavLst>
                                        <p:tav tm="0">
                                          <p:val>
                                            <p:strVal val="0-#ppt_w/2"/>
                                          </p:val>
                                        </p:tav>
                                        <p:tav tm="100000">
                                          <p:val>
                                            <p:strVal val="#ppt_x"/>
                                          </p:val>
                                        </p:tav>
                                      </p:tavLst>
                                    </p:anim>
                                    <p:anim calcmode="lin" valueType="num">
                                      <p:cBhvr additive="base">
                                        <p:cTn id="412" dur="2000" fill="hold"/>
                                        <p:tgtEl>
                                          <p:spTgt spid="231"/>
                                        </p:tgtEl>
                                        <p:attrNameLst>
                                          <p:attrName>ppt_y</p:attrName>
                                        </p:attrNameLst>
                                      </p:cBhvr>
                                      <p:tavLst>
                                        <p:tav tm="0">
                                          <p:val>
                                            <p:strVal val="#ppt_y"/>
                                          </p:val>
                                        </p:tav>
                                        <p:tav tm="100000">
                                          <p:val>
                                            <p:strVal val="#ppt_y"/>
                                          </p:val>
                                        </p:tav>
                                      </p:tavLst>
                                    </p:anim>
                                  </p:childTnLst>
                                </p:cTn>
                              </p:par>
                              <p:par>
                                <p:cTn id="413" presetID="2" presetClass="entr" presetSubtype="8" fill="hold" grpId="0" nodeType="withEffect">
                                  <p:stCondLst>
                                    <p:cond delay="0"/>
                                  </p:stCondLst>
                                  <p:childTnLst>
                                    <p:set>
                                      <p:cBhvr>
                                        <p:cTn id="414" dur="1" fill="hold">
                                          <p:stCondLst>
                                            <p:cond delay="0"/>
                                          </p:stCondLst>
                                        </p:cTn>
                                        <p:tgtEl>
                                          <p:spTgt spid="232"/>
                                        </p:tgtEl>
                                        <p:attrNameLst>
                                          <p:attrName>style.visibility</p:attrName>
                                        </p:attrNameLst>
                                      </p:cBhvr>
                                      <p:to>
                                        <p:strVal val="visible"/>
                                      </p:to>
                                    </p:set>
                                    <p:anim calcmode="lin" valueType="num">
                                      <p:cBhvr additive="base">
                                        <p:cTn id="415" dur="2000" fill="hold"/>
                                        <p:tgtEl>
                                          <p:spTgt spid="232"/>
                                        </p:tgtEl>
                                        <p:attrNameLst>
                                          <p:attrName>ppt_x</p:attrName>
                                        </p:attrNameLst>
                                      </p:cBhvr>
                                      <p:tavLst>
                                        <p:tav tm="0">
                                          <p:val>
                                            <p:strVal val="0-#ppt_w/2"/>
                                          </p:val>
                                        </p:tav>
                                        <p:tav tm="100000">
                                          <p:val>
                                            <p:strVal val="#ppt_x"/>
                                          </p:val>
                                        </p:tav>
                                      </p:tavLst>
                                    </p:anim>
                                    <p:anim calcmode="lin" valueType="num">
                                      <p:cBhvr additive="base">
                                        <p:cTn id="416" dur="2000" fill="hold"/>
                                        <p:tgtEl>
                                          <p:spTgt spid="232"/>
                                        </p:tgtEl>
                                        <p:attrNameLst>
                                          <p:attrName>ppt_y</p:attrName>
                                        </p:attrNameLst>
                                      </p:cBhvr>
                                      <p:tavLst>
                                        <p:tav tm="0">
                                          <p:val>
                                            <p:strVal val="#ppt_y"/>
                                          </p:val>
                                        </p:tav>
                                        <p:tav tm="100000">
                                          <p:val>
                                            <p:strVal val="#ppt_y"/>
                                          </p:val>
                                        </p:tav>
                                      </p:tavLst>
                                    </p:anim>
                                  </p:childTnLst>
                                </p:cTn>
                              </p:par>
                              <p:par>
                                <p:cTn id="417" presetID="2" presetClass="entr" presetSubtype="8" fill="hold" grpId="0" nodeType="withEffect">
                                  <p:stCondLst>
                                    <p:cond delay="0"/>
                                  </p:stCondLst>
                                  <p:childTnLst>
                                    <p:set>
                                      <p:cBhvr>
                                        <p:cTn id="418" dur="1" fill="hold">
                                          <p:stCondLst>
                                            <p:cond delay="0"/>
                                          </p:stCondLst>
                                        </p:cTn>
                                        <p:tgtEl>
                                          <p:spTgt spid="233"/>
                                        </p:tgtEl>
                                        <p:attrNameLst>
                                          <p:attrName>style.visibility</p:attrName>
                                        </p:attrNameLst>
                                      </p:cBhvr>
                                      <p:to>
                                        <p:strVal val="visible"/>
                                      </p:to>
                                    </p:set>
                                    <p:anim calcmode="lin" valueType="num">
                                      <p:cBhvr additive="base">
                                        <p:cTn id="419" dur="2000" fill="hold"/>
                                        <p:tgtEl>
                                          <p:spTgt spid="233"/>
                                        </p:tgtEl>
                                        <p:attrNameLst>
                                          <p:attrName>ppt_x</p:attrName>
                                        </p:attrNameLst>
                                      </p:cBhvr>
                                      <p:tavLst>
                                        <p:tav tm="0">
                                          <p:val>
                                            <p:strVal val="0-#ppt_w/2"/>
                                          </p:val>
                                        </p:tav>
                                        <p:tav tm="100000">
                                          <p:val>
                                            <p:strVal val="#ppt_x"/>
                                          </p:val>
                                        </p:tav>
                                      </p:tavLst>
                                    </p:anim>
                                    <p:anim calcmode="lin" valueType="num">
                                      <p:cBhvr additive="base">
                                        <p:cTn id="420" dur="2000" fill="hold"/>
                                        <p:tgtEl>
                                          <p:spTgt spid="233"/>
                                        </p:tgtEl>
                                        <p:attrNameLst>
                                          <p:attrName>ppt_y</p:attrName>
                                        </p:attrNameLst>
                                      </p:cBhvr>
                                      <p:tavLst>
                                        <p:tav tm="0">
                                          <p:val>
                                            <p:strVal val="#ppt_y"/>
                                          </p:val>
                                        </p:tav>
                                        <p:tav tm="100000">
                                          <p:val>
                                            <p:strVal val="#ppt_y"/>
                                          </p:val>
                                        </p:tav>
                                      </p:tavLst>
                                    </p:anim>
                                  </p:childTnLst>
                                </p:cTn>
                              </p:par>
                              <p:par>
                                <p:cTn id="421" presetID="1" presetClass="entr" presetSubtype="0" fill="hold" grpId="0" nodeType="withEffect">
                                  <p:stCondLst>
                                    <p:cond delay="0"/>
                                  </p:stCondLst>
                                  <p:childTnLst>
                                    <p:set>
                                      <p:cBhvr>
                                        <p:cTn id="422" dur="1" fill="hold">
                                          <p:stCondLst>
                                            <p:cond delay="0"/>
                                          </p:stCondLst>
                                        </p:cTn>
                                        <p:tgtEl>
                                          <p:spTgt spid="305"/>
                                        </p:tgtEl>
                                        <p:attrNameLst>
                                          <p:attrName>style.visibility</p:attrName>
                                        </p:attrNameLst>
                                      </p:cBhvr>
                                      <p:to>
                                        <p:strVal val="visible"/>
                                      </p:to>
                                    </p:set>
                                  </p:childTnLst>
                                </p:cTn>
                              </p:par>
                            </p:childTnLst>
                          </p:cTn>
                        </p:par>
                        <p:par>
                          <p:cTn id="423" fill="hold">
                            <p:stCondLst>
                              <p:cond delay="2000"/>
                            </p:stCondLst>
                            <p:childTnLst>
                              <p:par>
                                <p:cTn id="424" presetID="1" presetClass="entr" presetSubtype="0" fill="hold" grpId="0" nodeType="afterEffect">
                                  <p:stCondLst>
                                    <p:cond delay="0"/>
                                  </p:stCondLst>
                                  <p:childTnLst>
                                    <p:set>
                                      <p:cBhvr>
                                        <p:cTn id="425" dur="1" fill="hold">
                                          <p:stCondLst>
                                            <p:cond delay="0"/>
                                          </p:stCondLst>
                                        </p:cTn>
                                        <p:tgtEl>
                                          <p:spTgt spid="9"/>
                                        </p:tgtEl>
                                        <p:attrNameLst>
                                          <p:attrName>style.visibility</p:attrName>
                                        </p:attrNameLst>
                                      </p:cBhvr>
                                      <p:to>
                                        <p:strVal val="visible"/>
                                      </p:to>
                                    </p:set>
                                  </p:childTnLst>
                                </p:cTn>
                              </p:par>
                            </p:childTnLst>
                          </p:cTn>
                        </p:par>
                      </p:childTnLst>
                    </p:cTn>
                  </p:par>
                  <p:par>
                    <p:cTn id="426" fill="hold">
                      <p:stCondLst>
                        <p:cond delay="indefinite"/>
                      </p:stCondLst>
                      <p:childTnLst>
                        <p:par>
                          <p:cTn id="427" fill="hold">
                            <p:stCondLst>
                              <p:cond delay="0"/>
                            </p:stCondLst>
                            <p:childTnLst>
                              <p:par>
                                <p:cTn id="428" presetID="63" presetClass="path" presetSubtype="0" accel="50000" decel="50000" fill="hold" grpId="1" nodeType="clickEffect">
                                  <p:stCondLst>
                                    <p:cond delay="0"/>
                                  </p:stCondLst>
                                  <p:childTnLst>
                                    <p:animMotion origin="layout" path="M 3.33333E-6 4.44444E-6 L 0.33073 0.00138 " pathEditMode="relative" rAng="0" ptsTypes="AA">
                                      <p:cBhvr>
                                        <p:cTn id="429" dur="2000" fill="hold"/>
                                        <p:tgtEl>
                                          <p:spTgt spid="151"/>
                                        </p:tgtEl>
                                        <p:attrNameLst>
                                          <p:attrName>ppt_x</p:attrName>
                                          <p:attrName>ppt_y</p:attrName>
                                        </p:attrNameLst>
                                      </p:cBhvr>
                                      <p:rCtr x="16536" y="69"/>
                                    </p:animMotion>
                                  </p:childTnLst>
                                </p:cTn>
                              </p:par>
                              <p:par>
                                <p:cTn id="430" presetID="63" presetClass="path" presetSubtype="0" accel="50000" decel="50000" fill="hold" grpId="1" nodeType="withEffect">
                                  <p:stCondLst>
                                    <p:cond delay="0"/>
                                  </p:stCondLst>
                                  <p:childTnLst>
                                    <p:animMotion origin="layout" path="M -1.04167E-6 -3.7037E-6 L 0.33503 -0.14652 " pathEditMode="relative" rAng="0" ptsTypes="AA">
                                      <p:cBhvr>
                                        <p:cTn id="431" dur="2000" fill="hold"/>
                                        <p:tgtEl>
                                          <p:spTgt spid="153"/>
                                        </p:tgtEl>
                                        <p:attrNameLst>
                                          <p:attrName>ppt_x</p:attrName>
                                          <p:attrName>ppt_y</p:attrName>
                                        </p:attrNameLst>
                                      </p:cBhvr>
                                      <p:rCtr x="16745" y="-7338"/>
                                    </p:animMotion>
                                  </p:childTnLst>
                                </p:cTn>
                              </p:par>
                              <p:par>
                                <p:cTn id="432" presetID="63" presetClass="path" presetSubtype="0" accel="50000" decel="50000" fill="hold" grpId="1" nodeType="withEffect">
                                  <p:stCondLst>
                                    <p:cond delay="0"/>
                                  </p:stCondLst>
                                  <p:childTnLst>
                                    <p:animMotion origin="layout" path="M 3.33333E-6 4.81481E-6 L 0.33073 0.14212 " pathEditMode="relative" rAng="0" ptsTypes="AA">
                                      <p:cBhvr>
                                        <p:cTn id="433" dur="2000" fill="hold"/>
                                        <p:tgtEl>
                                          <p:spTgt spid="157"/>
                                        </p:tgtEl>
                                        <p:attrNameLst>
                                          <p:attrName>ppt_x</p:attrName>
                                          <p:attrName>ppt_y</p:attrName>
                                        </p:attrNameLst>
                                      </p:cBhvr>
                                      <p:rCtr x="16536" y="7106"/>
                                    </p:animMotion>
                                  </p:childTnLst>
                                </p:cTn>
                              </p:par>
                              <p:par>
                                <p:cTn id="434" presetID="63" presetClass="path" presetSubtype="0" accel="50000" decel="50000" fill="hold" grpId="1" nodeType="withEffect">
                                  <p:stCondLst>
                                    <p:cond delay="0"/>
                                  </p:stCondLst>
                                  <p:childTnLst>
                                    <p:animMotion origin="layout" path="M 3.33333E-6 1.11022E-16 L 0.33073 -0.29491 " pathEditMode="relative" rAng="0" ptsTypes="AA">
                                      <p:cBhvr>
                                        <p:cTn id="435" dur="2000" fill="hold"/>
                                        <p:tgtEl>
                                          <p:spTgt spid="163"/>
                                        </p:tgtEl>
                                        <p:attrNameLst>
                                          <p:attrName>ppt_x</p:attrName>
                                          <p:attrName>ppt_y</p:attrName>
                                        </p:attrNameLst>
                                      </p:cBhvr>
                                      <p:rCtr x="16536" y="-14745"/>
                                    </p:animMotion>
                                  </p:childTnLst>
                                </p:cTn>
                              </p:par>
                              <p:par>
                                <p:cTn id="436" presetID="63" presetClass="path" presetSubtype="0" accel="50000" decel="50000" fill="hold" grpId="1" nodeType="withEffect">
                                  <p:stCondLst>
                                    <p:cond delay="0"/>
                                  </p:stCondLst>
                                  <p:childTnLst>
                                    <p:animMotion origin="layout" path="M -4.375E-6 2.22222E-6 L 0.3543 0.27801 " pathEditMode="relative" rAng="0" ptsTypes="AA">
                                      <p:cBhvr>
                                        <p:cTn id="437" dur="2000" fill="hold"/>
                                        <p:tgtEl>
                                          <p:spTgt spid="181"/>
                                        </p:tgtEl>
                                        <p:attrNameLst>
                                          <p:attrName>ppt_x</p:attrName>
                                          <p:attrName>ppt_y</p:attrName>
                                        </p:attrNameLst>
                                      </p:cBhvr>
                                      <p:rCtr x="17708" y="13889"/>
                                    </p:animMotion>
                                  </p:childTnLst>
                                </p:cTn>
                              </p:par>
                              <p:par>
                                <p:cTn id="438" presetID="63" presetClass="path" presetSubtype="0" accel="50000" decel="50000" fill="hold" grpId="1" nodeType="withEffect">
                                  <p:stCondLst>
                                    <p:cond delay="0"/>
                                  </p:stCondLst>
                                  <p:childTnLst>
                                    <p:animMotion origin="layout" path="M -4.375E-6 7.40741E-7 L 0.3543 -0.14607 " pathEditMode="relative" rAng="0" ptsTypes="AA">
                                      <p:cBhvr>
                                        <p:cTn id="439" dur="2000" fill="hold"/>
                                        <p:tgtEl>
                                          <p:spTgt spid="187"/>
                                        </p:tgtEl>
                                        <p:attrNameLst>
                                          <p:attrName>ppt_x</p:attrName>
                                          <p:attrName>ppt_y</p:attrName>
                                        </p:attrNameLst>
                                      </p:cBhvr>
                                      <p:rCtr x="17708" y="-7315"/>
                                    </p:animMotion>
                                  </p:childTnLst>
                                </p:cTn>
                              </p:par>
                              <p:par>
                                <p:cTn id="440" presetID="63" presetClass="path" presetSubtype="0" accel="50000" decel="50000" fill="hold" grpId="1" nodeType="withEffect">
                                  <p:stCondLst>
                                    <p:cond delay="0"/>
                                  </p:stCondLst>
                                  <p:childTnLst>
                                    <p:animMotion origin="layout" path="M -4.375E-6 0 L 0.3543 0.13519 " pathEditMode="relative" rAng="0" ptsTypes="AA">
                                      <p:cBhvr>
                                        <p:cTn id="441" dur="2000" fill="hold"/>
                                        <p:tgtEl>
                                          <p:spTgt spid="191"/>
                                        </p:tgtEl>
                                        <p:attrNameLst>
                                          <p:attrName>ppt_x</p:attrName>
                                          <p:attrName>ppt_y</p:attrName>
                                        </p:attrNameLst>
                                      </p:cBhvr>
                                      <p:rCtr x="17708" y="6759"/>
                                    </p:animMotion>
                                  </p:childTnLst>
                                </p:cTn>
                              </p:par>
                              <p:par>
                                <p:cTn id="442" presetID="63" presetClass="path" presetSubtype="0" accel="50000" decel="50000" fill="hold" grpId="1" nodeType="withEffect">
                                  <p:stCondLst>
                                    <p:cond delay="0"/>
                                  </p:stCondLst>
                                  <p:childTnLst>
                                    <p:animMotion origin="layout" path="M 8.33333E-7 3.7037E-6 L 0.35052 -0.00024 " pathEditMode="relative" rAng="0" ptsTypes="AA">
                                      <p:cBhvr>
                                        <p:cTn id="443" dur="2000" fill="hold"/>
                                        <p:tgtEl>
                                          <p:spTgt spid="193"/>
                                        </p:tgtEl>
                                        <p:attrNameLst>
                                          <p:attrName>ppt_x</p:attrName>
                                          <p:attrName>ppt_y</p:attrName>
                                        </p:attrNameLst>
                                      </p:cBhvr>
                                      <p:rCtr x="17526" y="-23"/>
                                    </p:animMotion>
                                  </p:childTnLst>
                                </p:cTn>
                              </p:par>
                              <p:par>
                                <p:cTn id="444" presetID="42" presetClass="path" presetSubtype="0" accel="50000" decel="50000" fill="hold" grpId="1" nodeType="withEffect">
                                  <p:stCondLst>
                                    <p:cond delay="0"/>
                                  </p:stCondLst>
                                  <p:childTnLst>
                                    <p:animMotion origin="layout" path="M 2.77556E-17 -2.59259E-6 L 0.40951 -0.00416 " pathEditMode="relative" rAng="0" ptsTypes="AA">
                                      <p:cBhvr>
                                        <p:cTn id="445" dur="2000" fill="hold"/>
                                        <p:tgtEl>
                                          <p:spTgt spid="226"/>
                                        </p:tgtEl>
                                        <p:attrNameLst>
                                          <p:attrName>ppt_x</p:attrName>
                                          <p:attrName>ppt_y</p:attrName>
                                        </p:attrNameLst>
                                      </p:cBhvr>
                                      <p:rCtr x="20469" y="-208"/>
                                    </p:animMotion>
                                  </p:childTnLst>
                                </p:cTn>
                              </p:par>
                              <p:par>
                                <p:cTn id="446" presetID="42" presetClass="path" presetSubtype="0" accel="50000" decel="50000" fill="hold" grpId="1" nodeType="withEffect">
                                  <p:stCondLst>
                                    <p:cond delay="0"/>
                                  </p:stCondLst>
                                  <p:childTnLst>
                                    <p:animMotion origin="layout" path="M 2.77556E-17 -4.81481E-6 L 0.41758 -0.14699 " pathEditMode="relative" rAng="0" ptsTypes="AA">
                                      <p:cBhvr>
                                        <p:cTn id="447" dur="2000" fill="hold"/>
                                        <p:tgtEl>
                                          <p:spTgt spid="228"/>
                                        </p:tgtEl>
                                        <p:attrNameLst>
                                          <p:attrName>ppt_x</p:attrName>
                                          <p:attrName>ppt_y</p:attrName>
                                        </p:attrNameLst>
                                      </p:cBhvr>
                                      <p:rCtr x="20872" y="-7361"/>
                                    </p:animMotion>
                                  </p:childTnLst>
                                </p:cTn>
                              </p:par>
                              <p:par>
                                <p:cTn id="448" presetID="42" presetClass="path" presetSubtype="0" accel="50000" decel="50000" fill="hold" grpId="1" nodeType="withEffect">
                                  <p:stCondLst>
                                    <p:cond delay="0"/>
                                  </p:stCondLst>
                                  <p:childTnLst>
                                    <p:animMotion origin="layout" path="M -3.54167E-6 2.96296E-6 L 0.41459 -0.28334 " pathEditMode="relative" rAng="0" ptsTypes="AA">
                                      <p:cBhvr>
                                        <p:cTn id="449" dur="2000" fill="hold"/>
                                        <p:tgtEl>
                                          <p:spTgt spid="230"/>
                                        </p:tgtEl>
                                        <p:attrNameLst>
                                          <p:attrName>ppt_x</p:attrName>
                                          <p:attrName>ppt_y</p:attrName>
                                        </p:attrNameLst>
                                      </p:cBhvr>
                                      <p:rCtr x="20729" y="-14167"/>
                                    </p:animMotion>
                                  </p:childTnLst>
                                </p:cTn>
                              </p:par>
                              <p:par>
                                <p:cTn id="450" presetID="42" presetClass="path" presetSubtype="0" accel="50000" decel="50000" fill="hold" grpId="1" nodeType="withEffect">
                                  <p:stCondLst>
                                    <p:cond delay="0"/>
                                  </p:stCondLst>
                                  <p:childTnLst>
                                    <p:animMotion origin="layout" path="M -2.29167E-6 -2.59259E-6 L 0.42344 -0.42824 " pathEditMode="relative" rAng="0" ptsTypes="AA">
                                      <p:cBhvr>
                                        <p:cTn id="451" dur="2000" fill="hold"/>
                                        <p:tgtEl>
                                          <p:spTgt spid="232"/>
                                        </p:tgtEl>
                                        <p:attrNameLst>
                                          <p:attrName>ppt_x</p:attrName>
                                          <p:attrName>ppt_y</p:attrName>
                                        </p:attrNameLst>
                                      </p:cBhvr>
                                      <p:rCtr x="21172" y="-21412"/>
                                    </p:animMotion>
                                  </p:childTnLst>
                                </p:cTn>
                              </p:par>
                              <p:par>
                                <p:cTn id="452" presetID="1" presetClass="exit" presetSubtype="0" fill="hold" grpId="2" nodeType="withEffect">
                                  <p:stCondLst>
                                    <p:cond delay="0"/>
                                  </p:stCondLst>
                                  <p:childTnLst>
                                    <p:set>
                                      <p:cBhvr>
                                        <p:cTn id="453" dur="1" fill="hold">
                                          <p:stCondLst>
                                            <p:cond delay="0"/>
                                          </p:stCondLst>
                                        </p:cTn>
                                        <p:tgtEl>
                                          <p:spTgt spid="8"/>
                                        </p:tgtEl>
                                        <p:attrNameLst>
                                          <p:attrName>style.visibility</p:attrName>
                                        </p:attrNameLst>
                                      </p:cBhvr>
                                      <p:to>
                                        <p:strVal val="hidden"/>
                                      </p:to>
                                    </p:set>
                                  </p:childTnLst>
                                </p:cTn>
                              </p:par>
                              <p:par>
                                <p:cTn id="454" presetID="1" presetClass="exit" presetSubtype="0" fill="hold" grpId="2" nodeType="withEffect">
                                  <p:stCondLst>
                                    <p:cond delay="0"/>
                                  </p:stCondLst>
                                  <p:childTnLst>
                                    <p:set>
                                      <p:cBhvr>
                                        <p:cTn id="455" dur="1" fill="hold">
                                          <p:stCondLst>
                                            <p:cond delay="0"/>
                                          </p:stCondLst>
                                        </p:cTn>
                                        <p:tgtEl>
                                          <p:spTgt spid="41"/>
                                        </p:tgtEl>
                                        <p:attrNameLst>
                                          <p:attrName>style.visibility</p:attrName>
                                        </p:attrNameLst>
                                      </p:cBhvr>
                                      <p:to>
                                        <p:strVal val="hidden"/>
                                      </p:to>
                                    </p:set>
                                  </p:childTnLst>
                                </p:cTn>
                              </p:par>
                              <p:par>
                                <p:cTn id="456" presetID="1" presetClass="exit" presetSubtype="0" fill="hold" grpId="2" nodeType="withEffect">
                                  <p:stCondLst>
                                    <p:cond delay="0"/>
                                  </p:stCondLst>
                                  <p:childTnLst>
                                    <p:set>
                                      <p:cBhvr>
                                        <p:cTn id="457" dur="1" fill="hold">
                                          <p:stCondLst>
                                            <p:cond delay="0"/>
                                          </p:stCondLst>
                                        </p:cTn>
                                        <p:tgtEl>
                                          <p:spTgt spid="46"/>
                                        </p:tgtEl>
                                        <p:attrNameLst>
                                          <p:attrName>style.visibility</p:attrName>
                                        </p:attrNameLst>
                                      </p:cBhvr>
                                      <p:to>
                                        <p:strVal val="hidden"/>
                                      </p:to>
                                    </p:set>
                                  </p:childTnLst>
                                </p:cTn>
                              </p:par>
                              <p:par>
                                <p:cTn id="458" presetID="1" presetClass="exit" presetSubtype="0" fill="hold" grpId="2" nodeType="withEffect">
                                  <p:stCondLst>
                                    <p:cond delay="0"/>
                                  </p:stCondLst>
                                  <p:childTnLst>
                                    <p:set>
                                      <p:cBhvr>
                                        <p:cTn id="459" dur="1" fill="hold">
                                          <p:stCondLst>
                                            <p:cond delay="0"/>
                                          </p:stCondLst>
                                        </p:cTn>
                                        <p:tgtEl>
                                          <p:spTgt spid="47"/>
                                        </p:tgtEl>
                                        <p:attrNameLst>
                                          <p:attrName>style.visibility</p:attrName>
                                        </p:attrNameLst>
                                      </p:cBhvr>
                                      <p:to>
                                        <p:strVal val="hidden"/>
                                      </p:to>
                                    </p:set>
                                  </p:childTnLst>
                                </p:cTn>
                              </p:par>
                              <p:par>
                                <p:cTn id="460" presetID="1" presetClass="exit" presetSubtype="0" fill="hold" grpId="2" nodeType="withEffect">
                                  <p:stCondLst>
                                    <p:cond delay="0"/>
                                  </p:stCondLst>
                                  <p:childTnLst>
                                    <p:set>
                                      <p:cBhvr>
                                        <p:cTn id="461" dur="1" fill="hold">
                                          <p:stCondLst>
                                            <p:cond delay="0"/>
                                          </p:stCondLst>
                                        </p:cTn>
                                        <p:tgtEl>
                                          <p:spTgt spid="50"/>
                                        </p:tgtEl>
                                        <p:attrNameLst>
                                          <p:attrName>style.visibility</p:attrName>
                                        </p:attrNameLst>
                                      </p:cBhvr>
                                      <p:to>
                                        <p:strVal val="hidden"/>
                                      </p:to>
                                    </p:set>
                                  </p:childTnLst>
                                </p:cTn>
                              </p:par>
                              <p:par>
                                <p:cTn id="462" presetID="1" presetClass="exit" presetSubtype="0" fill="hold" grpId="2" nodeType="withEffect">
                                  <p:stCondLst>
                                    <p:cond delay="0"/>
                                  </p:stCondLst>
                                  <p:childTnLst>
                                    <p:set>
                                      <p:cBhvr>
                                        <p:cTn id="463" dur="1" fill="hold">
                                          <p:stCondLst>
                                            <p:cond delay="0"/>
                                          </p:stCondLst>
                                        </p:cTn>
                                        <p:tgtEl>
                                          <p:spTgt spid="51"/>
                                        </p:tgtEl>
                                        <p:attrNameLst>
                                          <p:attrName>style.visibility</p:attrName>
                                        </p:attrNameLst>
                                      </p:cBhvr>
                                      <p:to>
                                        <p:strVal val="hidden"/>
                                      </p:to>
                                    </p:set>
                                  </p:childTnLst>
                                </p:cTn>
                              </p:par>
                              <p:par>
                                <p:cTn id="464" presetID="1" presetClass="exit" presetSubtype="0" fill="hold" grpId="2" nodeType="withEffect">
                                  <p:stCondLst>
                                    <p:cond delay="0"/>
                                  </p:stCondLst>
                                  <p:childTnLst>
                                    <p:set>
                                      <p:cBhvr>
                                        <p:cTn id="465" dur="1" fill="hold">
                                          <p:stCondLst>
                                            <p:cond delay="0"/>
                                          </p:stCondLst>
                                        </p:cTn>
                                        <p:tgtEl>
                                          <p:spTgt spid="54"/>
                                        </p:tgtEl>
                                        <p:attrNameLst>
                                          <p:attrName>style.visibility</p:attrName>
                                        </p:attrNameLst>
                                      </p:cBhvr>
                                      <p:to>
                                        <p:strVal val="hidden"/>
                                      </p:to>
                                    </p:set>
                                  </p:childTnLst>
                                </p:cTn>
                              </p:par>
                              <p:par>
                                <p:cTn id="466" presetID="1" presetClass="exit" presetSubtype="0" fill="hold" grpId="2" nodeType="withEffect">
                                  <p:stCondLst>
                                    <p:cond delay="0"/>
                                  </p:stCondLst>
                                  <p:childTnLst>
                                    <p:set>
                                      <p:cBhvr>
                                        <p:cTn id="467" dur="1" fill="hold">
                                          <p:stCondLst>
                                            <p:cond delay="0"/>
                                          </p:stCondLst>
                                        </p:cTn>
                                        <p:tgtEl>
                                          <p:spTgt spid="55"/>
                                        </p:tgtEl>
                                        <p:attrNameLst>
                                          <p:attrName>style.visibility</p:attrName>
                                        </p:attrNameLst>
                                      </p:cBhvr>
                                      <p:to>
                                        <p:strVal val="hidden"/>
                                      </p:to>
                                    </p:set>
                                  </p:childTnLst>
                                </p:cTn>
                              </p:par>
                              <p:par>
                                <p:cTn id="468" presetID="1" presetClass="exit" presetSubtype="0" fill="hold" grpId="2" nodeType="withEffect">
                                  <p:stCondLst>
                                    <p:cond delay="0"/>
                                  </p:stCondLst>
                                  <p:childTnLst>
                                    <p:set>
                                      <p:cBhvr>
                                        <p:cTn id="469" dur="1" fill="hold">
                                          <p:stCondLst>
                                            <p:cond delay="0"/>
                                          </p:stCondLst>
                                        </p:cTn>
                                        <p:tgtEl>
                                          <p:spTgt spid="109"/>
                                        </p:tgtEl>
                                        <p:attrNameLst>
                                          <p:attrName>style.visibility</p:attrName>
                                        </p:attrNameLst>
                                      </p:cBhvr>
                                      <p:to>
                                        <p:strVal val="hidden"/>
                                      </p:to>
                                    </p:set>
                                  </p:childTnLst>
                                </p:cTn>
                              </p:par>
                              <p:par>
                                <p:cTn id="470" presetID="1" presetClass="exit" presetSubtype="0" fill="hold" grpId="2" nodeType="withEffect">
                                  <p:stCondLst>
                                    <p:cond delay="0"/>
                                  </p:stCondLst>
                                  <p:childTnLst>
                                    <p:set>
                                      <p:cBhvr>
                                        <p:cTn id="471" dur="1" fill="hold">
                                          <p:stCondLst>
                                            <p:cond delay="0"/>
                                          </p:stCondLst>
                                        </p:cTn>
                                        <p:tgtEl>
                                          <p:spTgt spid="110"/>
                                        </p:tgtEl>
                                        <p:attrNameLst>
                                          <p:attrName>style.visibility</p:attrName>
                                        </p:attrNameLst>
                                      </p:cBhvr>
                                      <p:to>
                                        <p:strVal val="hidden"/>
                                      </p:to>
                                    </p:set>
                                  </p:childTnLst>
                                </p:cTn>
                              </p:par>
                              <p:par>
                                <p:cTn id="472" presetID="1" presetClass="exit" presetSubtype="0" fill="hold" grpId="2" nodeType="withEffect">
                                  <p:stCondLst>
                                    <p:cond delay="0"/>
                                  </p:stCondLst>
                                  <p:childTnLst>
                                    <p:set>
                                      <p:cBhvr>
                                        <p:cTn id="473" dur="1" fill="hold">
                                          <p:stCondLst>
                                            <p:cond delay="0"/>
                                          </p:stCondLst>
                                        </p:cTn>
                                        <p:tgtEl>
                                          <p:spTgt spid="111"/>
                                        </p:tgtEl>
                                        <p:attrNameLst>
                                          <p:attrName>style.visibility</p:attrName>
                                        </p:attrNameLst>
                                      </p:cBhvr>
                                      <p:to>
                                        <p:strVal val="hidden"/>
                                      </p:to>
                                    </p:set>
                                  </p:childTnLst>
                                </p:cTn>
                              </p:par>
                              <p:par>
                                <p:cTn id="474" presetID="1" presetClass="exit" presetSubtype="0" fill="hold" grpId="2" nodeType="withEffect">
                                  <p:stCondLst>
                                    <p:cond delay="0"/>
                                  </p:stCondLst>
                                  <p:childTnLst>
                                    <p:set>
                                      <p:cBhvr>
                                        <p:cTn id="475" dur="1" fill="hold">
                                          <p:stCondLst>
                                            <p:cond delay="0"/>
                                          </p:stCondLst>
                                        </p:cTn>
                                        <p:tgtEl>
                                          <p:spTgt spid="112"/>
                                        </p:tgtEl>
                                        <p:attrNameLst>
                                          <p:attrName>style.visibility</p:attrName>
                                        </p:attrNameLst>
                                      </p:cBhvr>
                                      <p:to>
                                        <p:strVal val="hidden"/>
                                      </p:to>
                                    </p:set>
                                  </p:childTnLst>
                                </p:cTn>
                              </p:par>
                              <p:par>
                                <p:cTn id="476" presetID="1" presetClass="exit" presetSubtype="0" fill="hold" grpId="2" nodeType="withEffect">
                                  <p:stCondLst>
                                    <p:cond delay="0"/>
                                  </p:stCondLst>
                                  <p:childTnLst>
                                    <p:set>
                                      <p:cBhvr>
                                        <p:cTn id="477" dur="1" fill="hold">
                                          <p:stCondLst>
                                            <p:cond delay="0"/>
                                          </p:stCondLst>
                                        </p:cTn>
                                        <p:tgtEl>
                                          <p:spTgt spid="116"/>
                                        </p:tgtEl>
                                        <p:attrNameLst>
                                          <p:attrName>style.visibility</p:attrName>
                                        </p:attrNameLst>
                                      </p:cBhvr>
                                      <p:to>
                                        <p:strVal val="hidden"/>
                                      </p:to>
                                    </p:set>
                                  </p:childTnLst>
                                </p:cTn>
                              </p:par>
                              <p:par>
                                <p:cTn id="478" presetID="1" presetClass="exit" presetSubtype="0" fill="hold" grpId="2" nodeType="withEffect">
                                  <p:stCondLst>
                                    <p:cond delay="0"/>
                                  </p:stCondLst>
                                  <p:childTnLst>
                                    <p:set>
                                      <p:cBhvr>
                                        <p:cTn id="479" dur="1" fill="hold">
                                          <p:stCondLst>
                                            <p:cond delay="0"/>
                                          </p:stCondLst>
                                        </p:cTn>
                                        <p:tgtEl>
                                          <p:spTgt spid="117"/>
                                        </p:tgtEl>
                                        <p:attrNameLst>
                                          <p:attrName>style.visibility</p:attrName>
                                        </p:attrNameLst>
                                      </p:cBhvr>
                                      <p:to>
                                        <p:strVal val="hidden"/>
                                      </p:to>
                                    </p:set>
                                  </p:childTnLst>
                                </p:cTn>
                              </p:par>
                              <p:par>
                                <p:cTn id="480" presetID="1" presetClass="exit" presetSubtype="0" fill="hold" grpId="2" nodeType="withEffect">
                                  <p:stCondLst>
                                    <p:cond delay="0"/>
                                  </p:stCondLst>
                                  <p:childTnLst>
                                    <p:set>
                                      <p:cBhvr>
                                        <p:cTn id="481" dur="1" fill="hold">
                                          <p:stCondLst>
                                            <p:cond delay="0"/>
                                          </p:stCondLst>
                                        </p:cTn>
                                        <p:tgtEl>
                                          <p:spTgt spid="118"/>
                                        </p:tgtEl>
                                        <p:attrNameLst>
                                          <p:attrName>style.visibility</p:attrName>
                                        </p:attrNameLst>
                                      </p:cBhvr>
                                      <p:to>
                                        <p:strVal val="hidden"/>
                                      </p:to>
                                    </p:set>
                                  </p:childTnLst>
                                </p:cTn>
                              </p:par>
                              <p:par>
                                <p:cTn id="482" presetID="1" presetClass="exit" presetSubtype="0" fill="hold" grpId="2" nodeType="withEffect">
                                  <p:stCondLst>
                                    <p:cond delay="0"/>
                                  </p:stCondLst>
                                  <p:childTnLst>
                                    <p:set>
                                      <p:cBhvr>
                                        <p:cTn id="483" dur="1" fill="hold">
                                          <p:stCondLst>
                                            <p:cond delay="0"/>
                                          </p:stCondLst>
                                        </p:cTn>
                                        <p:tgtEl>
                                          <p:spTgt spid="119"/>
                                        </p:tgtEl>
                                        <p:attrNameLst>
                                          <p:attrName>style.visibility</p:attrName>
                                        </p:attrNameLst>
                                      </p:cBhvr>
                                      <p:to>
                                        <p:strVal val="hidden"/>
                                      </p:to>
                                    </p:set>
                                  </p:childTnLst>
                                </p:cTn>
                              </p:par>
                              <p:par>
                                <p:cTn id="484" presetID="1" presetClass="entr" presetSubtype="0" fill="hold" grpId="0" nodeType="withEffect">
                                  <p:stCondLst>
                                    <p:cond delay="0"/>
                                  </p:stCondLst>
                                  <p:childTnLst>
                                    <p:set>
                                      <p:cBhvr>
                                        <p:cTn id="485" dur="1" fill="hold">
                                          <p:stCondLst>
                                            <p:cond delay="0"/>
                                          </p:stCondLst>
                                        </p:cTn>
                                        <p:tgtEl>
                                          <p:spTgt spid="10"/>
                                        </p:tgtEl>
                                        <p:attrNameLst>
                                          <p:attrName>style.visibility</p:attrName>
                                        </p:attrNameLst>
                                      </p:cBhvr>
                                      <p:to>
                                        <p:strVal val="visible"/>
                                      </p:to>
                                    </p:set>
                                  </p:childTnLst>
                                </p:cTn>
                              </p:par>
                              <p:par>
                                <p:cTn id="486" presetID="63" presetClass="path" presetSubtype="0" accel="50000" decel="50000" fill="hold" grpId="1" nodeType="withEffect">
                                  <p:stCondLst>
                                    <p:cond delay="0"/>
                                  </p:stCondLst>
                                  <p:childTnLst>
                                    <p:animMotion origin="layout" path="M 0 -2.96296E-6 L 0.37083 0.0081 " pathEditMode="relative" rAng="0" ptsTypes="AA">
                                      <p:cBhvr>
                                        <p:cTn id="487" dur="2000" fill="hold"/>
                                        <p:tgtEl>
                                          <p:spTgt spid="10"/>
                                        </p:tgtEl>
                                        <p:attrNameLst>
                                          <p:attrName>ppt_x</p:attrName>
                                          <p:attrName>ppt_y</p:attrName>
                                        </p:attrNameLst>
                                      </p:cBhvr>
                                      <p:rCtr x="18542" y="394"/>
                                    </p:animMotion>
                                  </p:childTnLst>
                                </p:cTn>
                              </p:par>
                              <p:par>
                                <p:cTn id="488" presetID="2" presetClass="entr" presetSubtype="8" fill="hold" grpId="0" nodeType="withEffect">
                                  <p:stCondLst>
                                    <p:cond delay="0"/>
                                  </p:stCondLst>
                                  <p:childTnLst>
                                    <p:set>
                                      <p:cBhvr>
                                        <p:cTn id="489" dur="1" fill="hold">
                                          <p:stCondLst>
                                            <p:cond delay="0"/>
                                          </p:stCondLst>
                                        </p:cTn>
                                        <p:tgtEl>
                                          <p:spTgt spid="235"/>
                                        </p:tgtEl>
                                        <p:attrNameLst>
                                          <p:attrName>style.visibility</p:attrName>
                                        </p:attrNameLst>
                                      </p:cBhvr>
                                      <p:to>
                                        <p:strVal val="visible"/>
                                      </p:to>
                                    </p:set>
                                    <p:anim calcmode="lin" valueType="num">
                                      <p:cBhvr additive="base">
                                        <p:cTn id="490" dur="2000" fill="hold"/>
                                        <p:tgtEl>
                                          <p:spTgt spid="235"/>
                                        </p:tgtEl>
                                        <p:attrNameLst>
                                          <p:attrName>ppt_x</p:attrName>
                                        </p:attrNameLst>
                                      </p:cBhvr>
                                      <p:tavLst>
                                        <p:tav tm="0">
                                          <p:val>
                                            <p:strVal val="0-#ppt_w/2"/>
                                          </p:val>
                                        </p:tav>
                                        <p:tav tm="100000">
                                          <p:val>
                                            <p:strVal val="#ppt_x"/>
                                          </p:val>
                                        </p:tav>
                                      </p:tavLst>
                                    </p:anim>
                                    <p:anim calcmode="lin" valueType="num">
                                      <p:cBhvr additive="base">
                                        <p:cTn id="491" dur="2000" fill="hold"/>
                                        <p:tgtEl>
                                          <p:spTgt spid="235"/>
                                        </p:tgtEl>
                                        <p:attrNameLst>
                                          <p:attrName>ppt_y</p:attrName>
                                        </p:attrNameLst>
                                      </p:cBhvr>
                                      <p:tavLst>
                                        <p:tav tm="0">
                                          <p:val>
                                            <p:strVal val="#ppt_y"/>
                                          </p:val>
                                        </p:tav>
                                        <p:tav tm="100000">
                                          <p:val>
                                            <p:strVal val="#ppt_y"/>
                                          </p:val>
                                        </p:tav>
                                      </p:tavLst>
                                    </p:anim>
                                  </p:childTnLst>
                                </p:cTn>
                              </p:par>
                              <p:par>
                                <p:cTn id="492" presetID="2" presetClass="entr" presetSubtype="8" fill="hold" grpId="0" nodeType="withEffect">
                                  <p:stCondLst>
                                    <p:cond delay="0"/>
                                  </p:stCondLst>
                                  <p:childTnLst>
                                    <p:set>
                                      <p:cBhvr>
                                        <p:cTn id="493" dur="1" fill="hold">
                                          <p:stCondLst>
                                            <p:cond delay="0"/>
                                          </p:stCondLst>
                                        </p:cTn>
                                        <p:tgtEl>
                                          <p:spTgt spid="236"/>
                                        </p:tgtEl>
                                        <p:attrNameLst>
                                          <p:attrName>style.visibility</p:attrName>
                                        </p:attrNameLst>
                                      </p:cBhvr>
                                      <p:to>
                                        <p:strVal val="visible"/>
                                      </p:to>
                                    </p:set>
                                    <p:anim calcmode="lin" valueType="num">
                                      <p:cBhvr additive="base">
                                        <p:cTn id="494" dur="2000" fill="hold"/>
                                        <p:tgtEl>
                                          <p:spTgt spid="236"/>
                                        </p:tgtEl>
                                        <p:attrNameLst>
                                          <p:attrName>ppt_x</p:attrName>
                                        </p:attrNameLst>
                                      </p:cBhvr>
                                      <p:tavLst>
                                        <p:tav tm="0">
                                          <p:val>
                                            <p:strVal val="0-#ppt_w/2"/>
                                          </p:val>
                                        </p:tav>
                                        <p:tav tm="100000">
                                          <p:val>
                                            <p:strVal val="#ppt_x"/>
                                          </p:val>
                                        </p:tav>
                                      </p:tavLst>
                                    </p:anim>
                                    <p:anim calcmode="lin" valueType="num">
                                      <p:cBhvr additive="base">
                                        <p:cTn id="495" dur="2000" fill="hold"/>
                                        <p:tgtEl>
                                          <p:spTgt spid="236"/>
                                        </p:tgtEl>
                                        <p:attrNameLst>
                                          <p:attrName>ppt_y</p:attrName>
                                        </p:attrNameLst>
                                      </p:cBhvr>
                                      <p:tavLst>
                                        <p:tav tm="0">
                                          <p:val>
                                            <p:strVal val="#ppt_y"/>
                                          </p:val>
                                        </p:tav>
                                        <p:tav tm="100000">
                                          <p:val>
                                            <p:strVal val="#ppt_y"/>
                                          </p:val>
                                        </p:tav>
                                      </p:tavLst>
                                    </p:anim>
                                  </p:childTnLst>
                                </p:cTn>
                              </p:par>
                              <p:par>
                                <p:cTn id="496" presetID="2" presetClass="entr" presetSubtype="8" fill="hold" grpId="0" nodeType="withEffect">
                                  <p:stCondLst>
                                    <p:cond delay="0"/>
                                  </p:stCondLst>
                                  <p:childTnLst>
                                    <p:set>
                                      <p:cBhvr>
                                        <p:cTn id="497" dur="1" fill="hold">
                                          <p:stCondLst>
                                            <p:cond delay="0"/>
                                          </p:stCondLst>
                                        </p:cTn>
                                        <p:tgtEl>
                                          <p:spTgt spid="237"/>
                                        </p:tgtEl>
                                        <p:attrNameLst>
                                          <p:attrName>style.visibility</p:attrName>
                                        </p:attrNameLst>
                                      </p:cBhvr>
                                      <p:to>
                                        <p:strVal val="visible"/>
                                      </p:to>
                                    </p:set>
                                    <p:anim calcmode="lin" valueType="num">
                                      <p:cBhvr additive="base">
                                        <p:cTn id="498" dur="2000" fill="hold"/>
                                        <p:tgtEl>
                                          <p:spTgt spid="237"/>
                                        </p:tgtEl>
                                        <p:attrNameLst>
                                          <p:attrName>ppt_x</p:attrName>
                                        </p:attrNameLst>
                                      </p:cBhvr>
                                      <p:tavLst>
                                        <p:tav tm="0">
                                          <p:val>
                                            <p:strVal val="0-#ppt_w/2"/>
                                          </p:val>
                                        </p:tav>
                                        <p:tav tm="100000">
                                          <p:val>
                                            <p:strVal val="#ppt_x"/>
                                          </p:val>
                                        </p:tav>
                                      </p:tavLst>
                                    </p:anim>
                                    <p:anim calcmode="lin" valueType="num">
                                      <p:cBhvr additive="base">
                                        <p:cTn id="499" dur="2000" fill="hold"/>
                                        <p:tgtEl>
                                          <p:spTgt spid="237"/>
                                        </p:tgtEl>
                                        <p:attrNameLst>
                                          <p:attrName>ppt_y</p:attrName>
                                        </p:attrNameLst>
                                      </p:cBhvr>
                                      <p:tavLst>
                                        <p:tav tm="0">
                                          <p:val>
                                            <p:strVal val="#ppt_y"/>
                                          </p:val>
                                        </p:tav>
                                        <p:tav tm="100000">
                                          <p:val>
                                            <p:strVal val="#ppt_y"/>
                                          </p:val>
                                        </p:tav>
                                      </p:tavLst>
                                    </p:anim>
                                  </p:childTnLst>
                                </p:cTn>
                              </p:par>
                              <p:par>
                                <p:cTn id="500" presetID="2" presetClass="entr" presetSubtype="8" fill="hold" grpId="0" nodeType="withEffect">
                                  <p:stCondLst>
                                    <p:cond delay="0"/>
                                  </p:stCondLst>
                                  <p:childTnLst>
                                    <p:set>
                                      <p:cBhvr>
                                        <p:cTn id="501" dur="1" fill="hold">
                                          <p:stCondLst>
                                            <p:cond delay="0"/>
                                          </p:stCondLst>
                                        </p:cTn>
                                        <p:tgtEl>
                                          <p:spTgt spid="238"/>
                                        </p:tgtEl>
                                        <p:attrNameLst>
                                          <p:attrName>style.visibility</p:attrName>
                                        </p:attrNameLst>
                                      </p:cBhvr>
                                      <p:to>
                                        <p:strVal val="visible"/>
                                      </p:to>
                                    </p:set>
                                    <p:anim calcmode="lin" valueType="num">
                                      <p:cBhvr additive="base">
                                        <p:cTn id="502" dur="2000" fill="hold"/>
                                        <p:tgtEl>
                                          <p:spTgt spid="238"/>
                                        </p:tgtEl>
                                        <p:attrNameLst>
                                          <p:attrName>ppt_x</p:attrName>
                                        </p:attrNameLst>
                                      </p:cBhvr>
                                      <p:tavLst>
                                        <p:tav tm="0">
                                          <p:val>
                                            <p:strVal val="0-#ppt_w/2"/>
                                          </p:val>
                                        </p:tav>
                                        <p:tav tm="100000">
                                          <p:val>
                                            <p:strVal val="#ppt_x"/>
                                          </p:val>
                                        </p:tav>
                                      </p:tavLst>
                                    </p:anim>
                                    <p:anim calcmode="lin" valueType="num">
                                      <p:cBhvr additive="base">
                                        <p:cTn id="503" dur="2000" fill="hold"/>
                                        <p:tgtEl>
                                          <p:spTgt spid="238"/>
                                        </p:tgtEl>
                                        <p:attrNameLst>
                                          <p:attrName>ppt_y</p:attrName>
                                        </p:attrNameLst>
                                      </p:cBhvr>
                                      <p:tavLst>
                                        <p:tav tm="0">
                                          <p:val>
                                            <p:strVal val="#ppt_y"/>
                                          </p:val>
                                        </p:tav>
                                        <p:tav tm="100000">
                                          <p:val>
                                            <p:strVal val="#ppt_y"/>
                                          </p:val>
                                        </p:tav>
                                      </p:tavLst>
                                    </p:anim>
                                  </p:childTnLst>
                                </p:cTn>
                              </p:par>
                              <p:par>
                                <p:cTn id="504" presetID="2" presetClass="entr" presetSubtype="8" fill="hold" grpId="0" nodeType="withEffect">
                                  <p:stCondLst>
                                    <p:cond delay="0"/>
                                  </p:stCondLst>
                                  <p:childTnLst>
                                    <p:set>
                                      <p:cBhvr>
                                        <p:cTn id="505" dur="1" fill="hold">
                                          <p:stCondLst>
                                            <p:cond delay="0"/>
                                          </p:stCondLst>
                                        </p:cTn>
                                        <p:tgtEl>
                                          <p:spTgt spid="239"/>
                                        </p:tgtEl>
                                        <p:attrNameLst>
                                          <p:attrName>style.visibility</p:attrName>
                                        </p:attrNameLst>
                                      </p:cBhvr>
                                      <p:to>
                                        <p:strVal val="visible"/>
                                      </p:to>
                                    </p:set>
                                    <p:anim calcmode="lin" valueType="num">
                                      <p:cBhvr additive="base">
                                        <p:cTn id="506" dur="2000" fill="hold"/>
                                        <p:tgtEl>
                                          <p:spTgt spid="239"/>
                                        </p:tgtEl>
                                        <p:attrNameLst>
                                          <p:attrName>ppt_x</p:attrName>
                                        </p:attrNameLst>
                                      </p:cBhvr>
                                      <p:tavLst>
                                        <p:tav tm="0">
                                          <p:val>
                                            <p:strVal val="0-#ppt_w/2"/>
                                          </p:val>
                                        </p:tav>
                                        <p:tav tm="100000">
                                          <p:val>
                                            <p:strVal val="#ppt_x"/>
                                          </p:val>
                                        </p:tav>
                                      </p:tavLst>
                                    </p:anim>
                                    <p:anim calcmode="lin" valueType="num">
                                      <p:cBhvr additive="base">
                                        <p:cTn id="507" dur="2000" fill="hold"/>
                                        <p:tgtEl>
                                          <p:spTgt spid="239"/>
                                        </p:tgtEl>
                                        <p:attrNameLst>
                                          <p:attrName>ppt_y</p:attrName>
                                        </p:attrNameLst>
                                      </p:cBhvr>
                                      <p:tavLst>
                                        <p:tav tm="0">
                                          <p:val>
                                            <p:strVal val="#ppt_y"/>
                                          </p:val>
                                        </p:tav>
                                        <p:tav tm="100000">
                                          <p:val>
                                            <p:strVal val="#ppt_y"/>
                                          </p:val>
                                        </p:tav>
                                      </p:tavLst>
                                    </p:anim>
                                  </p:childTnLst>
                                </p:cTn>
                              </p:par>
                              <p:par>
                                <p:cTn id="508" presetID="2" presetClass="entr" presetSubtype="8" fill="hold" grpId="0" nodeType="withEffect">
                                  <p:stCondLst>
                                    <p:cond delay="0"/>
                                  </p:stCondLst>
                                  <p:childTnLst>
                                    <p:set>
                                      <p:cBhvr>
                                        <p:cTn id="509" dur="1" fill="hold">
                                          <p:stCondLst>
                                            <p:cond delay="0"/>
                                          </p:stCondLst>
                                        </p:cTn>
                                        <p:tgtEl>
                                          <p:spTgt spid="240"/>
                                        </p:tgtEl>
                                        <p:attrNameLst>
                                          <p:attrName>style.visibility</p:attrName>
                                        </p:attrNameLst>
                                      </p:cBhvr>
                                      <p:to>
                                        <p:strVal val="visible"/>
                                      </p:to>
                                    </p:set>
                                    <p:anim calcmode="lin" valueType="num">
                                      <p:cBhvr additive="base">
                                        <p:cTn id="510" dur="2000" fill="hold"/>
                                        <p:tgtEl>
                                          <p:spTgt spid="240"/>
                                        </p:tgtEl>
                                        <p:attrNameLst>
                                          <p:attrName>ppt_x</p:attrName>
                                        </p:attrNameLst>
                                      </p:cBhvr>
                                      <p:tavLst>
                                        <p:tav tm="0">
                                          <p:val>
                                            <p:strVal val="0-#ppt_w/2"/>
                                          </p:val>
                                        </p:tav>
                                        <p:tav tm="100000">
                                          <p:val>
                                            <p:strVal val="#ppt_x"/>
                                          </p:val>
                                        </p:tav>
                                      </p:tavLst>
                                    </p:anim>
                                    <p:anim calcmode="lin" valueType="num">
                                      <p:cBhvr additive="base">
                                        <p:cTn id="511" dur="2000" fill="hold"/>
                                        <p:tgtEl>
                                          <p:spTgt spid="240"/>
                                        </p:tgtEl>
                                        <p:attrNameLst>
                                          <p:attrName>ppt_y</p:attrName>
                                        </p:attrNameLst>
                                      </p:cBhvr>
                                      <p:tavLst>
                                        <p:tav tm="0">
                                          <p:val>
                                            <p:strVal val="#ppt_y"/>
                                          </p:val>
                                        </p:tav>
                                        <p:tav tm="100000">
                                          <p:val>
                                            <p:strVal val="#ppt_y"/>
                                          </p:val>
                                        </p:tav>
                                      </p:tavLst>
                                    </p:anim>
                                  </p:childTnLst>
                                </p:cTn>
                              </p:par>
                              <p:par>
                                <p:cTn id="512" presetID="2" presetClass="entr" presetSubtype="8" fill="hold" grpId="0" nodeType="withEffect">
                                  <p:stCondLst>
                                    <p:cond delay="0"/>
                                  </p:stCondLst>
                                  <p:childTnLst>
                                    <p:set>
                                      <p:cBhvr>
                                        <p:cTn id="513" dur="1" fill="hold">
                                          <p:stCondLst>
                                            <p:cond delay="0"/>
                                          </p:stCondLst>
                                        </p:cTn>
                                        <p:tgtEl>
                                          <p:spTgt spid="241"/>
                                        </p:tgtEl>
                                        <p:attrNameLst>
                                          <p:attrName>style.visibility</p:attrName>
                                        </p:attrNameLst>
                                      </p:cBhvr>
                                      <p:to>
                                        <p:strVal val="visible"/>
                                      </p:to>
                                    </p:set>
                                    <p:anim calcmode="lin" valueType="num">
                                      <p:cBhvr additive="base">
                                        <p:cTn id="514" dur="2000" fill="hold"/>
                                        <p:tgtEl>
                                          <p:spTgt spid="241"/>
                                        </p:tgtEl>
                                        <p:attrNameLst>
                                          <p:attrName>ppt_x</p:attrName>
                                        </p:attrNameLst>
                                      </p:cBhvr>
                                      <p:tavLst>
                                        <p:tav tm="0">
                                          <p:val>
                                            <p:strVal val="0-#ppt_w/2"/>
                                          </p:val>
                                        </p:tav>
                                        <p:tav tm="100000">
                                          <p:val>
                                            <p:strVal val="#ppt_x"/>
                                          </p:val>
                                        </p:tav>
                                      </p:tavLst>
                                    </p:anim>
                                    <p:anim calcmode="lin" valueType="num">
                                      <p:cBhvr additive="base">
                                        <p:cTn id="515" dur="2000" fill="hold"/>
                                        <p:tgtEl>
                                          <p:spTgt spid="241"/>
                                        </p:tgtEl>
                                        <p:attrNameLst>
                                          <p:attrName>ppt_y</p:attrName>
                                        </p:attrNameLst>
                                      </p:cBhvr>
                                      <p:tavLst>
                                        <p:tav tm="0">
                                          <p:val>
                                            <p:strVal val="#ppt_y"/>
                                          </p:val>
                                        </p:tav>
                                        <p:tav tm="100000">
                                          <p:val>
                                            <p:strVal val="#ppt_y"/>
                                          </p:val>
                                        </p:tav>
                                      </p:tavLst>
                                    </p:anim>
                                  </p:childTnLst>
                                </p:cTn>
                              </p:par>
                              <p:par>
                                <p:cTn id="516" presetID="2" presetClass="entr" presetSubtype="8" fill="hold" grpId="0" nodeType="withEffect">
                                  <p:stCondLst>
                                    <p:cond delay="0"/>
                                  </p:stCondLst>
                                  <p:childTnLst>
                                    <p:set>
                                      <p:cBhvr>
                                        <p:cTn id="517" dur="1" fill="hold">
                                          <p:stCondLst>
                                            <p:cond delay="0"/>
                                          </p:stCondLst>
                                        </p:cTn>
                                        <p:tgtEl>
                                          <p:spTgt spid="242"/>
                                        </p:tgtEl>
                                        <p:attrNameLst>
                                          <p:attrName>style.visibility</p:attrName>
                                        </p:attrNameLst>
                                      </p:cBhvr>
                                      <p:to>
                                        <p:strVal val="visible"/>
                                      </p:to>
                                    </p:set>
                                    <p:anim calcmode="lin" valueType="num">
                                      <p:cBhvr additive="base">
                                        <p:cTn id="518" dur="2000" fill="hold"/>
                                        <p:tgtEl>
                                          <p:spTgt spid="242"/>
                                        </p:tgtEl>
                                        <p:attrNameLst>
                                          <p:attrName>ppt_x</p:attrName>
                                        </p:attrNameLst>
                                      </p:cBhvr>
                                      <p:tavLst>
                                        <p:tav tm="0">
                                          <p:val>
                                            <p:strVal val="0-#ppt_w/2"/>
                                          </p:val>
                                        </p:tav>
                                        <p:tav tm="100000">
                                          <p:val>
                                            <p:strVal val="#ppt_x"/>
                                          </p:val>
                                        </p:tav>
                                      </p:tavLst>
                                    </p:anim>
                                    <p:anim calcmode="lin" valueType="num">
                                      <p:cBhvr additive="base">
                                        <p:cTn id="519" dur="2000" fill="hold"/>
                                        <p:tgtEl>
                                          <p:spTgt spid="242"/>
                                        </p:tgtEl>
                                        <p:attrNameLst>
                                          <p:attrName>ppt_y</p:attrName>
                                        </p:attrNameLst>
                                      </p:cBhvr>
                                      <p:tavLst>
                                        <p:tav tm="0">
                                          <p:val>
                                            <p:strVal val="#ppt_y"/>
                                          </p:val>
                                        </p:tav>
                                        <p:tav tm="100000">
                                          <p:val>
                                            <p:strVal val="#ppt_y"/>
                                          </p:val>
                                        </p:tav>
                                      </p:tavLst>
                                    </p:anim>
                                  </p:childTnLst>
                                </p:cTn>
                              </p:par>
                              <p:par>
                                <p:cTn id="520" presetID="2" presetClass="entr" presetSubtype="8" fill="hold" grpId="0" nodeType="withEffect">
                                  <p:stCondLst>
                                    <p:cond delay="0"/>
                                  </p:stCondLst>
                                  <p:childTnLst>
                                    <p:set>
                                      <p:cBhvr>
                                        <p:cTn id="521" dur="1" fill="hold">
                                          <p:stCondLst>
                                            <p:cond delay="0"/>
                                          </p:stCondLst>
                                        </p:cTn>
                                        <p:tgtEl>
                                          <p:spTgt spid="243"/>
                                        </p:tgtEl>
                                        <p:attrNameLst>
                                          <p:attrName>style.visibility</p:attrName>
                                        </p:attrNameLst>
                                      </p:cBhvr>
                                      <p:to>
                                        <p:strVal val="visible"/>
                                      </p:to>
                                    </p:set>
                                    <p:anim calcmode="lin" valueType="num">
                                      <p:cBhvr additive="base">
                                        <p:cTn id="522" dur="2000" fill="hold"/>
                                        <p:tgtEl>
                                          <p:spTgt spid="243"/>
                                        </p:tgtEl>
                                        <p:attrNameLst>
                                          <p:attrName>ppt_x</p:attrName>
                                        </p:attrNameLst>
                                      </p:cBhvr>
                                      <p:tavLst>
                                        <p:tav tm="0">
                                          <p:val>
                                            <p:strVal val="0-#ppt_w/2"/>
                                          </p:val>
                                        </p:tav>
                                        <p:tav tm="100000">
                                          <p:val>
                                            <p:strVal val="#ppt_x"/>
                                          </p:val>
                                        </p:tav>
                                      </p:tavLst>
                                    </p:anim>
                                    <p:anim calcmode="lin" valueType="num">
                                      <p:cBhvr additive="base">
                                        <p:cTn id="523" dur="2000" fill="hold"/>
                                        <p:tgtEl>
                                          <p:spTgt spid="243"/>
                                        </p:tgtEl>
                                        <p:attrNameLst>
                                          <p:attrName>ppt_y</p:attrName>
                                        </p:attrNameLst>
                                      </p:cBhvr>
                                      <p:tavLst>
                                        <p:tav tm="0">
                                          <p:val>
                                            <p:strVal val="#ppt_y"/>
                                          </p:val>
                                        </p:tav>
                                        <p:tav tm="100000">
                                          <p:val>
                                            <p:strVal val="#ppt_y"/>
                                          </p:val>
                                        </p:tav>
                                      </p:tavLst>
                                    </p:anim>
                                  </p:childTnLst>
                                </p:cTn>
                              </p:par>
                              <p:par>
                                <p:cTn id="524" presetID="2" presetClass="entr" presetSubtype="8" fill="hold" grpId="0" nodeType="withEffect">
                                  <p:stCondLst>
                                    <p:cond delay="0"/>
                                  </p:stCondLst>
                                  <p:childTnLst>
                                    <p:set>
                                      <p:cBhvr>
                                        <p:cTn id="525" dur="1" fill="hold">
                                          <p:stCondLst>
                                            <p:cond delay="0"/>
                                          </p:stCondLst>
                                        </p:cTn>
                                        <p:tgtEl>
                                          <p:spTgt spid="244"/>
                                        </p:tgtEl>
                                        <p:attrNameLst>
                                          <p:attrName>style.visibility</p:attrName>
                                        </p:attrNameLst>
                                      </p:cBhvr>
                                      <p:to>
                                        <p:strVal val="visible"/>
                                      </p:to>
                                    </p:set>
                                    <p:anim calcmode="lin" valueType="num">
                                      <p:cBhvr additive="base">
                                        <p:cTn id="526" dur="2000" fill="hold"/>
                                        <p:tgtEl>
                                          <p:spTgt spid="244"/>
                                        </p:tgtEl>
                                        <p:attrNameLst>
                                          <p:attrName>ppt_x</p:attrName>
                                        </p:attrNameLst>
                                      </p:cBhvr>
                                      <p:tavLst>
                                        <p:tav tm="0">
                                          <p:val>
                                            <p:strVal val="0-#ppt_w/2"/>
                                          </p:val>
                                        </p:tav>
                                        <p:tav tm="100000">
                                          <p:val>
                                            <p:strVal val="#ppt_x"/>
                                          </p:val>
                                        </p:tav>
                                      </p:tavLst>
                                    </p:anim>
                                    <p:anim calcmode="lin" valueType="num">
                                      <p:cBhvr additive="base">
                                        <p:cTn id="527" dur="2000" fill="hold"/>
                                        <p:tgtEl>
                                          <p:spTgt spid="244"/>
                                        </p:tgtEl>
                                        <p:attrNameLst>
                                          <p:attrName>ppt_y</p:attrName>
                                        </p:attrNameLst>
                                      </p:cBhvr>
                                      <p:tavLst>
                                        <p:tav tm="0">
                                          <p:val>
                                            <p:strVal val="#ppt_y"/>
                                          </p:val>
                                        </p:tav>
                                        <p:tav tm="100000">
                                          <p:val>
                                            <p:strVal val="#ppt_y"/>
                                          </p:val>
                                        </p:tav>
                                      </p:tavLst>
                                    </p:anim>
                                  </p:childTnLst>
                                </p:cTn>
                              </p:par>
                              <p:par>
                                <p:cTn id="528" presetID="2" presetClass="entr" presetSubtype="8" fill="hold" grpId="0" nodeType="withEffect">
                                  <p:stCondLst>
                                    <p:cond delay="0"/>
                                  </p:stCondLst>
                                  <p:childTnLst>
                                    <p:set>
                                      <p:cBhvr>
                                        <p:cTn id="529" dur="1" fill="hold">
                                          <p:stCondLst>
                                            <p:cond delay="0"/>
                                          </p:stCondLst>
                                        </p:cTn>
                                        <p:tgtEl>
                                          <p:spTgt spid="245"/>
                                        </p:tgtEl>
                                        <p:attrNameLst>
                                          <p:attrName>style.visibility</p:attrName>
                                        </p:attrNameLst>
                                      </p:cBhvr>
                                      <p:to>
                                        <p:strVal val="visible"/>
                                      </p:to>
                                    </p:set>
                                    <p:anim calcmode="lin" valueType="num">
                                      <p:cBhvr additive="base">
                                        <p:cTn id="530" dur="2000" fill="hold"/>
                                        <p:tgtEl>
                                          <p:spTgt spid="245"/>
                                        </p:tgtEl>
                                        <p:attrNameLst>
                                          <p:attrName>ppt_x</p:attrName>
                                        </p:attrNameLst>
                                      </p:cBhvr>
                                      <p:tavLst>
                                        <p:tav tm="0">
                                          <p:val>
                                            <p:strVal val="0-#ppt_w/2"/>
                                          </p:val>
                                        </p:tav>
                                        <p:tav tm="100000">
                                          <p:val>
                                            <p:strVal val="#ppt_x"/>
                                          </p:val>
                                        </p:tav>
                                      </p:tavLst>
                                    </p:anim>
                                    <p:anim calcmode="lin" valueType="num">
                                      <p:cBhvr additive="base">
                                        <p:cTn id="531" dur="2000" fill="hold"/>
                                        <p:tgtEl>
                                          <p:spTgt spid="245"/>
                                        </p:tgtEl>
                                        <p:attrNameLst>
                                          <p:attrName>ppt_y</p:attrName>
                                        </p:attrNameLst>
                                      </p:cBhvr>
                                      <p:tavLst>
                                        <p:tav tm="0">
                                          <p:val>
                                            <p:strVal val="#ppt_y"/>
                                          </p:val>
                                        </p:tav>
                                        <p:tav tm="100000">
                                          <p:val>
                                            <p:strVal val="#ppt_y"/>
                                          </p:val>
                                        </p:tav>
                                      </p:tavLst>
                                    </p:anim>
                                  </p:childTnLst>
                                </p:cTn>
                              </p:par>
                              <p:par>
                                <p:cTn id="532" presetID="2" presetClass="entr" presetSubtype="8" fill="hold" grpId="0" nodeType="withEffect">
                                  <p:stCondLst>
                                    <p:cond delay="0"/>
                                  </p:stCondLst>
                                  <p:childTnLst>
                                    <p:set>
                                      <p:cBhvr>
                                        <p:cTn id="533" dur="1" fill="hold">
                                          <p:stCondLst>
                                            <p:cond delay="0"/>
                                          </p:stCondLst>
                                        </p:cTn>
                                        <p:tgtEl>
                                          <p:spTgt spid="246"/>
                                        </p:tgtEl>
                                        <p:attrNameLst>
                                          <p:attrName>style.visibility</p:attrName>
                                        </p:attrNameLst>
                                      </p:cBhvr>
                                      <p:to>
                                        <p:strVal val="visible"/>
                                      </p:to>
                                    </p:set>
                                    <p:anim calcmode="lin" valueType="num">
                                      <p:cBhvr additive="base">
                                        <p:cTn id="534" dur="2000" fill="hold"/>
                                        <p:tgtEl>
                                          <p:spTgt spid="246"/>
                                        </p:tgtEl>
                                        <p:attrNameLst>
                                          <p:attrName>ppt_x</p:attrName>
                                        </p:attrNameLst>
                                      </p:cBhvr>
                                      <p:tavLst>
                                        <p:tav tm="0">
                                          <p:val>
                                            <p:strVal val="0-#ppt_w/2"/>
                                          </p:val>
                                        </p:tav>
                                        <p:tav tm="100000">
                                          <p:val>
                                            <p:strVal val="#ppt_x"/>
                                          </p:val>
                                        </p:tav>
                                      </p:tavLst>
                                    </p:anim>
                                    <p:anim calcmode="lin" valueType="num">
                                      <p:cBhvr additive="base">
                                        <p:cTn id="535" dur="2000" fill="hold"/>
                                        <p:tgtEl>
                                          <p:spTgt spid="246"/>
                                        </p:tgtEl>
                                        <p:attrNameLst>
                                          <p:attrName>ppt_y</p:attrName>
                                        </p:attrNameLst>
                                      </p:cBhvr>
                                      <p:tavLst>
                                        <p:tav tm="0">
                                          <p:val>
                                            <p:strVal val="#ppt_y"/>
                                          </p:val>
                                        </p:tav>
                                        <p:tav tm="100000">
                                          <p:val>
                                            <p:strVal val="#ppt_y"/>
                                          </p:val>
                                        </p:tav>
                                      </p:tavLst>
                                    </p:anim>
                                  </p:childTnLst>
                                </p:cTn>
                              </p:par>
                              <p:par>
                                <p:cTn id="536" presetID="2" presetClass="entr" presetSubtype="8" fill="hold" grpId="0" nodeType="withEffect">
                                  <p:stCondLst>
                                    <p:cond delay="0"/>
                                  </p:stCondLst>
                                  <p:childTnLst>
                                    <p:set>
                                      <p:cBhvr>
                                        <p:cTn id="537" dur="1" fill="hold">
                                          <p:stCondLst>
                                            <p:cond delay="0"/>
                                          </p:stCondLst>
                                        </p:cTn>
                                        <p:tgtEl>
                                          <p:spTgt spid="247"/>
                                        </p:tgtEl>
                                        <p:attrNameLst>
                                          <p:attrName>style.visibility</p:attrName>
                                        </p:attrNameLst>
                                      </p:cBhvr>
                                      <p:to>
                                        <p:strVal val="visible"/>
                                      </p:to>
                                    </p:set>
                                    <p:anim calcmode="lin" valueType="num">
                                      <p:cBhvr additive="base">
                                        <p:cTn id="538" dur="2000" fill="hold"/>
                                        <p:tgtEl>
                                          <p:spTgt spid="247"/>
                                        </p:tgtEl>
                                        <p:attrNameLst>
                                          <p:attrName>ppt_x</p:attrName>
                                        </p:attrNameLst>
                                      </p:cBhvr>
                                      <p:tavLst>
                                        <p:tav tm="0">
                                          <p:val>
                                            <p:strVal val="0-#ppt_w/2"/>
                                          </p:val>
                                        </p:tav>
                                        <p:tav tm="100000">
                                          <p:val>
                                            <p:strVal val="#ppt_x"/>
                                          </p:val>
                                        </p:tav>
                                      </p:tavLst>
                                    </p:anim>
                                    <p:anim calcmode="lin" valueType="num">
                                      <p:cBhvr additive="base">
                                        <p:cTn id="539" dur="2000" fill="hold"/>
                                        <p:tgtEl>
                                          <p:spTgt spid="247"/>
                                        </p:tgtEl>
                                        <p:attrNameLst>
                                          <p:attrName>ppt_y</p:attrName>
                                        </p:attrNameLst>
                                      </p:cBhvr>
                                      <p:tavLst>
                                        <p:tav tm="0">
                                          <p:val>
                                            <p:strVal val="#ppt_y"/>
                                          </p:val>
                                        </p:tav>
                                        <p:tav tm="100000">
                                          <p:val>
                                            <p:strVal val="#ppt_y"/>
                                          </p:val>
                                        </p:tav>
                                      </p:tavLst>
                                    </p:anim>
                                  </p:childTnLst>
                                </p:cTn>
                              </p:par>
                              <p:par>
                                <p:cTn id="540" presetID="2" presetClass="entr" presetSubtype="8" fill="hold" grpId="0" nodeType="withEffect">
                                  <p:stCondLst>
                                    <p:cond delay="0"/>
                                  </p:stCondLst>
                                  <p:childTnLst>
                                    <p:set>
                                      <p:cBhvr>
                                        <p:cTn id="541" dur="1" fill="hold">
                                          <p:stCondLst>
                                            <p:cond delay="0"/>
                                          </p:stCondLst>
                                        </p:cTn>
                                        <p:tgtEl>
                                          <p:spTgt spid="248"/>
                                        </p:tgtEl>
                                        <p:attrNameLst>
                                          <p:attrName>style.visibility</p:attrName>
                                        </p:attrNameLst>
                                      </p:cBhvr>
                                      <p:to>
                                        <p:strVal val="visible"/>
                                      </p:to>
                                    </p:set>
                                    <p:anim calcmode="lin" valueType="num">
                                      <p:cBhvr additive="base">
                                        <p:cTn id="542" dur="2000" fill="hold"/>
                                        <p:tgtEl>
                                          <p:spTgt spid="248"/>
                                        </p:tgtEl>
                                        <p:attrNameLst>
                                          <p:attrName>ppt_x</p:attrName>
                                        </p:attrNameLst>
                                      </p:cBhvr>
                                      <p:tavLst>
                                        <p:tav tm="0">
                                          <p:val>
                                            <p:strVal val="0-#ppt_w/2"/>
                                          </p:val>
                                        </p:tav>
                                        <p:tav tm="100000">
                                          <p:val>
                                            <p:strVal val="#ppt_x"/>
                                          </p:val>
                                        </p:tav>
                                      </p:tavLst>
                                    </p:anim>
                                    <p:anim calcmode="lin" valueType="num">
                                      <p:cBhvr additive="base">
                                        <p:cTn id="543" dur="2000" fill="hold"/>
                                        <p:tgtEl>
                                          <p:spTgt spid="248"/>
                                        </p:tgtEl>
                                        <p:attrNameLst>
                                          <p:attrName>ppt_y</p:attrName>
                                        </p:attrNameLst>
                                      </p:cBhvr>
                                      <p:tavLst>
                                        <p:tav tm="0">
                                          <p:val>
                                            <p:strVal val="#ppt_y"/>
                                          </p:val>
                                        </p:tav>
                                        <p:tav tm="100000">
                                          <p:val>
                                            <p:strVal val="#ppt_y"/>
                                          </p:val>
                                        </p:tav>
                                      </p:tavLst>
                                    </p:anim>
                                  </p:childTnLst>
                                </p:cTn>
                              </p:par>
                              <p:par>
                                <p:cTn id="544" presetID="2" presetClass="entr" presetSubtype="8" fill="hold" grpId="0" nodeType="withEffect">
                                  <p:stCondLst>
                                    <p:cond delay="0"/>
                                  </p:stCondLst>
                                  <p:childTnLst>
                                    <p:set>
                                      <p:cBhvr>
                                        <p:cTn id="545" dur="1" fill="hold">
                                          <p:stCondLst>
                                            <p:cond delay="0"/>
                                          </p:stCondLst>
                                        </p:cTn>
                                        <p:tgtEl>
                                          <p:spTgt spid="249"/>
                                        </p:tgtEl>
                                        <p:attrNameLst>
                                          <p:attrName>style.visibility</p:attrName>
                                        </p:attrNameLst>
                                      </p:cBhvr>
                                      <p:to>
                                        <p:strVal val="visible"/>
                                      </p:to>
                                    </p:set>
                                    <p:anim calcmode="lin" valueType="num">
                                      <p:cBhvr additive="base">
                                        <p:cTn id="546" dur="2000" fill="hold"/>
                                        <p:tgtEl>
                                          <p:spTgt spid="249"/>
                                        </p:tgtEl>
                                        <p:attrNameLst>
                                          <p:attrName>ppt_x</p:attrName>
                                        </p:attrNameLst>
                                      </p:cBhvr>
                                      <p:tavLst>
                                        <p:tav tm="0">
                                          <p:val>
                                            <p:strVal val="0-#ppt_w/2"/>
                                          </p:val>
                                        </p:tav>
                                        <p:tav tm="100000">
                                          <p:val>
                                            <p:strVal val="#ppt_x"/>
                                          </p:val>
                                        </p:tav>
                                      </p:tavLst>
                                    </p:anim>
                                    <p:anim calcmode="lin" valueType="num">
                                      <p:cBhvr additive="base">
                                        <p:cTn id="547" dur="2000" fill="hold"/>
                                        <p:tgtEl>
                                          <p:spTgt spid="249"/>
                                        </p:tgtEl>
                                        <p:attrNameLst>
                                          <p:attrName>ppt_y</p:attrName>
                                        </p:attrNameLst>
                                      </p:cBhvr>
                                      <p:tavLst>
                                        <p:tav tm="0">
                                          <p:val>
                                            <p:strVal val="#ppt_y"/>
                                          </p:val>
                                        </p:tav>
                                        <p:tav tm="100000">
                                          <p:val>
                                            <p:strVal val="#ppt_y"/>
                                          </p:val>
                                        </p:tav>
                                      </p:tavLst>
                                    </p:anim>
                                  </p:childTnLst>
                                </p:cTn>
                              </p:par>
                              <p:par>
                                <p:cTn id="548" presetID="2" presetClass="entr" presetSubtype="8" fill="hold" grpId="0" nodeType="withEffect">
                                  <p:stCondLst>
                                    <p:cond delay="0"/>
                                  </p:stCondLst>
                                  <p:childTnLst>
                                    <p:set>
                                      <p:cBhvr>
                                        <p:cTn id="549" dur="1" fill="hold">
                                          <p:stCondLst>
                                            <p:cond delay="0"/>
                                          </p:stCondLst>
                                        </p:cTn>
                                        <p:tgtEl>
                                          <p:spTgt spid="250"/>
                                        </p:tgtEl>
                                        <p:attrNameLst>
                                          <p:attrName>style.visibility</p:attrName>
                                        </p:attrNameLst>
                                      </p:cBhvr>
                                      <p:to>
                                        <p:strVal val="visible"/>
                                      </p:to>
                                    </p:set>
                                    <p:anim calcmode="lin" valueType="num">
                                      <p:cBhvr additive="base">
                                        <p:cTn id="550" dur="2000" fill="hold"/>
                                        <p:tgtEl>
                                          <p:spTgt spid="250"/>
                                        </p:tgtEl>
                                        <p:attrNameLst>
                                          <p:attrName>ppt_x</p:attrName>
                                        </p:attrNameLst>
                                      </p:cBhvr>
                                      <p:tavLst>
                                        <p:tav tm="0">
                                          <p:val>
                                            <p:strVal val="0-#ppt_w/2"/>
                                          </p:val>
                                        </p:tav>
                                        <p:tav tm="100000">
                                          <p:val>
                                            <p:strVal val="#ppt_x"/>
                                          </p:val>
                                        </p:tav>
                                      </p:tavLst>
                                    </p:anim>
                                    <p:anim calcmode="lin" valueType="num">
                                      <p:cBhvr additive="base">
                                        <p:cTn id="551" dur="2000" fill="hold"/>
                                        <p:tgtEl>
                                          <p:spTgt spid="250"/>
                                        </p:tgtEl>
                                        <p:attrNameLst>
                                          <p:attrName>ppt_y</p:attrName>
                                        </p:attrNameLst>
                                      </p:cBhvr>
                                      <p:tavLst>
                                        <p:tav tm="0">
                                          <p:val>
                                            <p:strVal val="#ppt_y"/>
                                          </p:val>
                                        </p:tav>
                                        <p:tav tm="100000">
                                          <p:val>
                                            <p:strVal val="#ppt_y"/>
                                          </p:val>
                                        </p:tav>
                                      </p:tavLst>
                                    </p:anim>
                                  </p:childTnLst>
                                </p:cTn>
                              </p:par>
                              <p:par>
                                <p:cTn id="552" presetID="1" presetClass="entr" presetSubtype="0" fill="hold" grpId="0" nodeType="withEffect">
                                  <p:stCondLst>
                                    <p:cond delay="0"/>
                                  </p:stCondLst>
                                  <p:childTnLst>
                                    <p:set>
                                      <p:cBhvr>
                                        <p:cTn id="553" dur="1" fill="hold">
                                          <p:stCondLst>
                                            <p:cond delay="0"/>
                                          </p:stCondLst>
                                        </p:cTn>
                                        <p:tgtEl>
                                          <p:spTgt spid="306"/>
                                        </p:tgtEl>
                                        <p:attrNameLst>
                                          <p:attrName>style.visibility</p:attrName>
                                        </p:attrNameLst>
                                      </p:cBhvr>
                                      <p:to>
                                        <p:strVal val="visible"/>
                                      </p:to>
                                    </p:set>
                                  </p:childTnLst>
                                </p:cTn>
                              </p:par>
                              <p:par>
                                <p:cTn id="554" presetID="63" presetClass="path" presetSubtype="0" accel="50000" decel="50000" fill="hold" grpId="1" nodeType="withEffect">
                                  <p:stCondLst>
                                    <p:cond delay="0"/>
                                  </p:stCondLst>
                                  <p:childTnLst>
                                    <p:animMotion origin="layout" path="M -2.29167E-6 1.48148E-6 L 0.378 0.42639 " pathEditMode="relative" rAng="0" ptsTypes="AA">
                                      <p:cBhvr>
                                        <p:cTn id="555" dur="2000" fill="hold"/>
                                        <p:tgtEl>
                                          <p:spTgt spid="196"/>
                                        </p:tgtEl>
                                        <p:attrNameLst>
                                          <p:attrName>ppt_x</p:attrName>
                                          <p:attrName>ppt_y</p:attrName>
                                        </p:attrNameLst>
                                      </p:cBhvr>
                                      <p:rCtr x="18893" y="21319"/>
                                    </p:animMotion>
                                  </p:childTnLst>
                                </p:cTn>
                              </p:par>
                              <p:par>
                                <p:cTn id="556" presetID="63" presetClass="path" presetSubtype="0" accel="50000" decel="50000" fill="hold" grpId="1" nodeType="withEffect">
                                  <p:stCondLst>
                                    <p:cond delay="0"/>
                                  </p:stCondLst>
                                  <p:childTnLst>
                                    <p:animMotion origin="layout" path="M -2.29167E-6 -7.40741E-7 L 0.378 0.27292 " pathEditMode="relative" rAng="0" ptsTypes="AA">
                                      <p:cBhvr>
                                        <p:cTn id="557" dur="2000" fill="hold"/>
                                        <p:tgtEl>
                                          <p:spTgt spid="198"/>
                                        </p:tgtEl>
                                        <p:attrNameLst>
                                          <p:attrName>ppt_x</p:attrName>
                                          <p:attrName>ppt_y</p:attrName>
                                        </p:attrNameLst>
                                      </p:cBhvr>
                                      <p:rCtr x="18893" y="13634"/>
                                    </p:animMotion>
                                  </p:childTnLst>
                                </p:cTn>
                              </p:par>
                              <p:par>
                                <p:cTn id="558" presetID="63" presetClass="path" presetSubtype="0" accel="50000" decel="50000" fill="hold" grpId="1" nodeType="withEffect">
                                  <p:stCondLst>
                                    <p:cond delay="0"/>
                                  </p:stCondLst>
                                  <p:childTnLst>
                                    <p:animMotion origin="layout" path="M 4.58333E-6 -2.96296E-6 L 0.37513 0.13658 " pathEditMode="relative" rAng="0" ptsTypes="AA">
                                      <p:cBhvr>
                                        <p:cTn id="559" dur="2000" fill="hold"/>
                                        <p:tgtEl>
                                          <p:spTgt spid="200"/>
                                        </p:tgtEl>
                                        <p:attrNameLst>
                                          <p:attrName>ppt_x</p:attrName>
                                          <p:attrName>ppt_y</p:attrName>
                                        </p:attrNameLst>
                                      </p:cBhvr>
                                      <p:rCtr x="18750" y="6829"/>
                                    </p:animMotion>
                                  </p:childTnLst>
                                </p:cTn>
                              </p:par>
                              <p:par>
                                <p:cTn id="560" presetID="63" presetClass="path" presetSubtype="0" accel="50000" decel="50000" fill="hold" grpId="1" nodeType="withEffect">
                                  <p:stCondLst>
                                    <p:cond delay="0"/>
                                  </p:stCondLst>
                                  <p:childTnLst>
                                    <p:animMotion origin="layout" path="M -2.29167E-6 1.48148E-6 L 0.38594 -0.00787 " pathEditMode="relative" rAng="0" ptsTypes="AA">
                                      <p:cBhvr>
                                        <p:cTn id="561" dur="2000" fill="hold"/>
                                        <p:tgtEl>
                                          <p:spTgt spid="202"/>
                                        </p:tgtEl>
                                        <p:attrNameLst>
                                          <p:attrName>ppt_x</p:attrName>
                                          <p:attrName>ppt_y</p:attrName>
                                        </p:attrNameLst>
                                      </p:cBhvr>
                                      <p:rCtr x="19297" y="-394"/>
                                    </p:animMotion>
                                  </p:childTnLst>
                                </p:cTn>
                              </p:par>
                              <p:par>
                                <p:cTn id="562" presetID="1" presetClass="exit" presetSubtype="0" fill="hold" grpId="1" nodeType="withEffect">
                                  <p:stCondLst>
                                    <p:cond delay="0"/>
                                  </p:stCondLst>
                                  <p:childTnLst>
                                    <p:set>
                                      <p:cBhvr>
                                        <p:cTn id="563" dur="1" fill="hold">
                                          <p:stCondLst>
                                            <p:cond delay="0"/>
                                          </p:stCondLst>
                                        </p:cTn>
                                        <p:tgtEl>
                                          <p:spTgt spid="9"/>
                                        </p:tgtEl>
                                        <p:attrNameLst>
                                          <p:attrName>style.visibility</p:attrName>
                                        </p:attrNameLst>
                                      </p:cBhvr>
                                      <p:to>
                                        <p:strVal val="hidden"/>
                                      </p:to>
                                    </p:set>
                                  </p:childTnLst>
                                </p:cTn>
                              </p:par>
                            </p:childTnLst>
                          </p:cTn>
                        </p:par>
                        <p:par>
                          <p:cTn id="564" fill="hold">
                            <p:stCondLst>
                              <p:cond delay="2000"/>
                            </p:stCondLst>
                            <p:childTnLst>
                              <p:par>
                                <p:cTn id="565" presetID="1" presetClass="entr" presetSubtype="0" fill="hold" grpId="0" nodeType="afterEffect">
                                  <p:stCondLst>
                                    <p:cond delay="0"/>
                                  </p:stCondLst>
                                  <p:childTnLst>
                                    <p:set>
                                      <p:cBhvr>
                                        <p:cTn id="566" dur="1" fill="hold">
                                          <p:stCondLst>
                                            <p:cond delay="0"/>
                                          </p:stCondLst>
                                        </p:cTn>
                                        <p:tgtEl>
                                          <p:spTgt spid="299"/>
                                        </p:tgtEl>
                                        <p:attrNameLst>
                                          <p:attrName>style.visibility</p:attrName>
                                        </p:attrNameLst>
                                      </p:cBhvr>
                                      <p:to>
                                        <p:strVal val="visible"/>
                                      </p:to>
                                    </p:set>
                                  </p:childTnLst>
                                </p:cTn>
                              </p:par>
                            </p:childTnLst>
                          </p:cTn>
                        </p:par>
                      </p:childTnLst>
                    </p:cTn>
                  </p:par>
                  <p:par>
                    <p:cTn id="567" fill="hold">
                      <p:stCondLst>
                        <p:cond delay="indefinite"/>
                      </p:stCondLst>
                      <p:childTnLst>
                        <p:par>
                          <p:cTn id="568" fill="hold">
                            <p:stCondLst>
                              <p:cond delay="0"/>
                            </p:stCondLst>
                            <p:childTnLst>
                              <p:par>
                                <p:cTn id="569" presetID="63" presetClass="path" presetSubtype="0" accel="50000" decel="50000" fill="hold" grpId="1" nodeType="clickEffect">
                                  <p:stCondLst>
                                    <p:cond delay="0"/>
                                  </p:stCondLst>
                                  <p:childTnLst>
                                    <p:animMotion origin="layout" path="M 3.33333E-6 3.7037E-7 L 0.33073 0.13704 " pathEditMode="relative" rAng="0" ptsTypes="AA">
                                      <p:cBhvr>
                                        <p:cTn id="570" dur="2000" fill="hold"/>
                                        <p:tgtEl>
                                          <p:spTgt spid="183"/>
                                        </p:tgtEl>
                                        <p:attrNameLst>
                                          <p:attrName>ppt_x</p:attrName>
                                          <p:attrName>ppt_y</p:attrName>
                                        </p:attrNameLst>
                                      </p:cBhvr>
                                      <p:rCtr x="16536" y="6852"/>
                                    </p:animMotion>
                                  </p:childTnLst>
                                </p:cTn>
                              </p:par>
                              <p:par>
                                <p:cTn id="571" presetID="63" presetClass="path" presetSubtype="0" accel="50000" decel="50000" fill="hold" grpId="1" nodeType="withEffect">
                                  <p:stCondLst>
                                    <p:cond delay="0"/>
                                  </p:stCondLst>
                                  <p:childTnLst>
                                    <p:animMotion origin="layout" path="M -1.04167E-6 3.7037E-6 L 0.31927 -0.00024 " pathEditMode="relative" rAng="0" ptsTypes="AA">
                                      <p:cBhvr>
                                        <p:cTn id="572" dur="2000" fill="hold"/>
                                        <p:tgtEl>
                                          <p:spTgt spid="185"/>
                                        </p:tgtEl>
                                        <p:attrNameLst>
                                          <p:attrName>ppt_x</p:attrName>
                                          <p:attrName>ppt_y</p:attrName>
                                        </p:attrNameLst>
                                      </p:cBhvr>
                                      <p:rCtr x="15964" y="-23"/>
                                    </p:animMotion>
                                  </p:childTnLst>
                                </p:cTn>
                              </p:par>
                              <p:par>
                                <p:cTn id="573" presetID="63" presetClass="path" presetSubtype="0" accel="50000" decel="50000" fill="hold" grpId="1" nodeType="withEffect">
                                  <p:stCondLst>
                                    <p:cond delay="0"/>
                                  </p:stCondLst>
                                  <p:childTnLst>
                                    <p:animMotion origin="layout" path="M 3.33333E-6 2.22222E-6 L 0.33073 0.27801 " pathEditMode="relative" rAng="0" ptsTypes="AA">
                                      <p:cBhvr>
                                        <p:cTn id="574" dur="2000" fill="hold"/>
                                        <p:tgtEl>
                                          <p:spTgt spid="189"/>
                                        </p:tgtEl>
                                        <p:attrNameLst>
                                          <p:attrName>ppt_x</p:attrName>
                                          <p:attrName>ppt_y</p:attrName>
                                        </p:attrNameLst>
                                      </p:cBhvr>
                                      <p:rCtr x="16536" y="13889"/>
                                    </p:animMotion>
                                  </p:childTnLst>
                                </p:cTn>
                              </p:par>
                              <p:par>
                                <p:cTn id="575" presetID="63" presetClass="path" presetSubtype="0" accel="50000" decel="50000" fill="hold" grpId="1" nodeType="withEffect">
                                  <p:stCondLst>
                                    <p:cond delay="0"/>
                                  </p:stCondLst>
                                  <p:childTnLst>
                                    <p:animMotion origin="layout" path="M 3.33333E-6 -4.07407E-6 L 0.32291 -0.14838 " pathEditMode="relative" rAng="0" ptsTypes="AA">
                                      <p:cBhvr>
                                        <p:cTn id="576" dur="2000" fill="hold"/>
                                        <p:tgtEl>
                                          <p:spTgt spid="195"/>
                                        </p:tgtEl>
                                        <p:attrNameLst>
                                          <p:attrName>ppt_x</p:attrName>
                                          <p:attrName>ppt_y</p:attrName>
                                        </p:attrNameLst>
                                      </p:cBhvr>
                                      <p:rCtr x="16146" y="-7431"/>
                                    </p:animMotion>
                                  </p:childTnLst>
                                </p:cTn>
                              </p:par>
                              <p:par>
                                <p:cTn id="577" presetID="63" presetClass="path" presetSubtype="0" accel="50000" decel="50000" fill="hold" grpId="1" nodeType="withEffect">
                                  <p:stCondLst>
                                    <p:cond delay="0"/>
                                  </p:stCondLst>
                                  <p:childTnLst>
                                    <p:animMotion origin="layout" path="M -2.29167E-6 -2.59259E-6 L 0.4017 -0.00416 " pathEditMode="relative" rAng="0" ptsTypes="AA">
                                      <p:cBhvr>
                                        <p:cTn id="578" dur="2000" fill="hold"/>
                                        <p:tgtEl>
                                          <p:spTgt spid="218"/>
                                        </p:tgtEl>
                                        <p:attrNameLst>
                                          <p:attrName>ppt_x</p:attrName>
                                          <p:attrName>ppt_y</p:attrName>
                                        </p:attrNameLst>
                                      </p:cBhvr>
                                      <p:rCtr x="20078" y="-208"/>
                                    </p:animMotion>
                                  </p:childTnLst>
                                </p:cTn>
                              </p:par>
                              <p:par>
                                <p:cTn id="579" presetID="63" presetClass="path" presetSubtype="0" accel="50000" decel="50000" fill="hold" grpId="1" nodeType="withEffect">
                                  <p:stCondLst>
                                    <p:cond delay="0"/>
                                  </p:stCondLst>
                                  <p:childTnLst>
                                    <p:animMotion origin="layout" path="M -2.29167E-6 -4.81481E-6 L 0.39375 -0.14699 " pathEditMode="relative" rAng="0" ptsTypes="AA">
                                      <p:cBhvr>
                                        <p:cTn id="580" dur="2000" fill="hold"/>
                                        <p:tgtEl>
                                          <p:spTgt spid="220"/>
                                        </p:tgtEl>
                                        <p:attrNameLst>
                                          <p:attrName>ppt_x</p:attrName>
                                          <p:attrName>ppt_y</p:attrName>
                                        </p:attrNameLst>
                                      </p:cBhvr>
                                      <p:rCtr x="19688" y="-7361"/>
                                    </p:animMotion>
                                  </p:childTnLst>
                                </p:cTn>
                              </p:par>
                              <p:par>
                                <p:cTn id="581" presetID="63" presetClass="path" presetSubtype="0" accel="50000" decel="50000" fill="hold" grpId="1" nodeType="withEffect">
                                  <p:stCondLst>
                                    <p:cond delay="0"/>
                                  </p:stCondLst>
                                  <p:childTnLst>
                                    <p:animMotion origin="layout" path="M 4.58333E-6 2.96296E-6 L 0.39101 -0.28334 " pathEditMode="relative" rAng="0" ptsTypes="AA">
                                      <p:cBhvr>
                                        <p:cTn id="582" dur="2000" fill="hold"/>
                                        <p:tgtEl>
                                          <p:spTgt spid="222"/>
                                        </p:tgtEl>
                                        <p:attrNameLst>
                                          <p:attrName>ppt_x</p:attrName>
                                          <p:attrName>ppt_y</p:attrName>
                                        </p:attrNameLst>
                                      </p:cBhvr>
                                      <p:rCtr x="19544" y="-14167"/>
                                    </p:animMotion>
                                  </p:childTnLst>
                                </p:cTn>
                              </p:par>
                              <p:par>
                                <p:cTn id="583" presetID="63" presetClass="path" presetSubtype="0" accel="50000" decel="50000" fill="hold" grpId="1" nodeType="withEffect">
                                  <p:stCondLst>
                                    <p:cond delay="0"/>
                                  </p:stCondLst>
                                  <p:childTnLst>
                                    <p:animMotion origin="layout" path="M -2.29167E-6 -2.59259E-6 L 0.39375 -0.42824 " pathEditMode="relative" rAng="0" ptsTypes="AA">
                                      <p:cBhvr>
                                        <p:cTn id="584" dur="2000" fill="hold"/>
                                        <p:tgtEl>
                                          <p:spTgt spid="224"/>
                                        </p:tgtEl>
                                        <p:attrNameLst>
                                          <p:attrName>ppt_x</p:attrName>
                                          <p:attrName>ppt_y</p:attrName>
                                        </p:attrNameLst>
                                      </p:cBhvr>
                                      <p:rCtr x="19688" y="-21412"/>
                                    </p:animMotion>
                                  </p:childTnLst>
                                </p:cTn>
                              </p:par>
                              <p:par>
                                <p:cTn id="585" presetID="42" presetClass="path" presetSubtype="0" accel="50000" decel="50000" fill="hold" grpId="1" nodeType="withEffect">
                                  <p:stCondLst>
                                    <p:cond delay="0"/>
                                  </p:stCondLst>
                                  <p:childTnLst>
                                    <p:animMotion origin="layout" path="M -1.45833E-6 -7.40741E-7 L 0.40169 0.14213 " pathEditMode="relative" rAng="0" ptsTypes="AA">
                                      <p:cBhvr>
                                        <p:cTn id="586" dur="2000" fill="hold"/>
                                        <p:tgtEl>
                                          <p:spTgt spid="243"/>
                                        </p:tgtEl>
                                        <p:attrNameLst>
                                          <p:attrName>ppt_x</p:attrName>
                                          <p:attrName>ppt_y</p:attrName>
                                        </p:attrNameLst>
                                      </p:cBhvr>
                                      <p:rCtr x="20078" y="7106"/>
                                    </p:animMotion>
                                  </p:childTnLst>
                                </p:cTn>
                              </p:par>
                              <p:par>
                                <p:cTn id="587" presetID="42" presetClass="path" presetSubtype="0" accel="50000" decel="50000" fill="hold" grpId="1" nodeType="withEffect">
                                  <p:stCondLst>
                                    <p:cond delay="0"/>
                                  </p:stCondLst>
                                  <p:childTnLst>
                                    <p:animMotion origin="layout" path="M -1.45833E-6 -2.96296E-6 L 0.39388 -0.00069 " pathEditMode="relative" rAng="0" ptsTypes="AA">
                                      <p:cBhvr>
                                        <p:cTn id="588" dur="2000" fill="hold"/>
                                        <p:tgtEl>
                                          <p:spTgt spid="245"/>
                                        </p:tgtEl>
                                        <p:attrNameLst>
                                          <p:attrName>ppt_x</p:attrName>
                                          <p:attrName>ppt_y</p:attrName>
                                        </p:attrNameLst>
                                      </p:cBhvr>
                                      <p:rCtr x="19688" y="-46"/>
                                    </p:animMotion>
                                  </p:childTnLst>
                                </p:cTn>
                              </p:par>
                              <p:par>
                                <p:cTn id="589" presetID="42" presetClass="path" presetSubtype="0" accel="50000" decel="50000" fill="hold" grpId="1" nodeType="withEffect">
                                  <p:stCondLst>
                                    <p:cond delay="0"/>
                                  </p:stCondLst>
                                  <p:childTnLst>
                                    <p:animMotion origin="layout" path="M 5E-6 4.81481E-6 L 0.38295 -0.14769 " pathEditMode="relative" rAng="0" ptsTypes="AA">
                                      <p:cBhvr>
                                        <p:cTn id="590" dur="2000" fill="hold"/>
                                        <p:tgtEl>
                                          <p:spTgt spid="247"/>
                                        </p:tgtEl>
                                        <p:attrNameLst>
                                          <p:attrName>ppt_x</p:attrName>
                                          <p:attrName>ppt_y</p:attrName>
                                        </p:attrNameLst>
                                      </p:cBhvr>
                                      <p:rCtr x="19141" y="-7384"/>
                                    </p:animMotion>
                                  </p:childTnLst>
                                </p:cTn>
                              </p:par>
                              <p:par>
                                <p:cTn id="591" presetID="42" presetClass="path" presetSubtype="0" accel="50000" decel="50000" fill="hold" grpId="1" nodeType="withEffect">
                                  <p:stCondLst>
                                    <p:cond delay="0"/>
                                  </p:stCondLst>
                                  <p:childTnLst>
                                    <p:animMotion origin="layout" path="M -3.75E-6 -7.40741E-7 L 0.39206 -0.29236 " pathEditMode="relative" rAng="0" ptsTypes="AA">
                                      <p:cBhvr>
                                        <p:cTn id="592" dur="2000" fill="hold"/>
                                        <p:tgtEl>
                                          <p:spTgt spid="249"/>
                                        </p:tgtEl>
                                        <p:attrNameLst>
                                          <p:attrName>ppt_x</p:attrName>
                                          <p:attrName>ppt_y</p:attrName>
                                        </p:attrNameLst>
                                      </p:cBhvr>
                                      <p:rCtr x="19596" y="-14630"/>
                                    </p:animMotion>
                                  </p:childTnLst>
                                </p:cTn>
                              </p:par>
                              <p:par>
                                <p:cTn id="593" presetID="1" presetClass="exit" presetSubtype="0" fill="hold" grpId="2" nodeType="withEffect">
                                  <p:stCondLst>
                                    <p:cond delay="0"/>
                                  </p:stCondLst>
                                  <p:childTnLst>
                                    <p:set>
                                      <p:cBhvr>
                                        <p:cTn id="594" dur="1" fill="hold">
                                          <p:stCondLst>
                                            <p:cond delay="0"/>
                                          </p:stCondLst>
                                        </p:cTn>
                                        <p:tgtEl>
                                          <p:spTgt spid="148"/>
                                        </p:tgtEl>
                                        <p:attrNameLst>
                                          <p:attrName>style.visibility</p:attrName>
                                        </p:attrNameLst>
                                      </p:cBhvr>
                                      <p:to>
                                        <p:strVal val="hidden"/>
                                      </p:to>
                                    </p:set>
                                  </p:childTnLst>
                                </p:cTn>
                              </p:par>
                              <p:par>
                                <p:cTn id="595" presetID="1" presetClass="exit" presetSubtype="0" fill="hold" grpId="2" nodeType="withEffect">
                                  <p:stCondLst>
                                    <p:cond delay="0"/>
                                  </p:stCondLst>
                                  <p:childTnLst>
                                    <p:set>
                                      <p:cBhvr>
                                        <p:cTn id="596" dur="1" fill="hold">
                                          <p:stCondLst>
                                            <p:cond delay="0"/>
                                          </p:stCondLst>
                                        </p:cTn>
                                        <p:tgtEl>
                                          <p:spTgt spid="149"/>
                                        </p:tgtEl>
                                        <p:attrNameLst>
                                          <p:attrName>style.visibility</p:attrName>
                                        </p:attrNameLst>
                                      </p:cBhvr>
                                      <p:to>
                                        <p:strVal val="hidden"/>
                                      </p:to>
                                    </p:set>
                                  </p:childTnLst>
                                </p:cTn>
                              </p:par>
                              <p:par>
                                <p:cTn id="597" presetID="1" presetClass="exit" presetSubtype="0" fill="hold" grpId="2" nodeType="withEffect">
                                  <p:stCondLst>
                                    <p:cond delay="0"/>
                                  </p:stCondLst>
                                  <p:childTnLst>
                                    <p:set>
                                      <p:cBhvr>
                                        <p:cTn id="598" dur="1" fill="hold">
                                          <p:stCondLst>
                                            <p:cond delay="0"/>
                                          </p:stCondLst>
                                        </p:cTn>
                                        <p:tgtEl>
                                          <p:spTgt spid="150"/>
                                        </p:tgtEl>
                                        <p:attrNameLst>
                                          <p:attrName>style.visibility</p:attrName>
                                        </p:attrNameLst>
                                      </p:cBhvr>
                                      <p:to>
                                        <p:strVal val="hidden"/>
                                      </p:to>
                                    </p:set>
                                  </p:childTnLst>
                                </p:cTn>
                              </p:par>
                              <p:par>
                                <p:cTn id="599" presetID="1" presetClass="exit" presetSubtype="0" fill="hold" grpId="2" nodeType="withEffect">
                                  <p:stCondLst>
                                    <p:cond delay="0"/>
                                  </p:stCondLst>
                                  <p:childTnLst>
                                    <p:set>
                                      <p:cBhvr>
                                        <p:cTn id="600" dur="1" fill="hold">
                                          <p:stCondLst>
                                            <p:cond delay="0"/>
                                          </p:stCondLst>
                                        </p:cTn>
                                        <p:tgtEl>
                                          <p:spTgt spid="151"/>
                                        </p:tgtEl>
                                        <p:attrNameLst>
                                          <p:attrName>style.visibility</p:attrName>
                                        </p:attrNameLst>
                                      </p:cBhvr>
                                      <p:to>
                                        <p:strVal val="hidden"/>
                                      </p:to>
                                    </p:set>
                                  </p:childTnLst>
                                </p:cTn>
                              </p:par>
                              <p:par>
                                <p:cTn id="601" presetID="1" presetClass="exit" presetSubtype="0" fill="hold" grpId="2" nodeType="withEffect">
                                  <p:stCondLst>
                                    <p:cond delay="0"/>
                                  </p:stCondLst>
                                  <p:childTnLst>
                                    <p:set>
                                      <p:cBhvr>
                                        <p:cTn id="602" dur="1" fill="hold">
                                          <p:stCondLst>
                                            <p:cond delay="0"/>
                                          </p:stCondLst>
                                        </p:cTn>
                                        <p:tgtEl>
                                          <p:spTgt spid="152"/>
                                        </p:tgtEl>
                                        <p:attrNameLst>
                                          <p:attrName>style.visibility</p:attrName>
                                        </p:attrNameLst>
                                      </p:cBhvr>
                                      <p:to>
                                        <p:strVal val="hidden"/>
                                      </p:to>
                                    </p:set>
                                  </p:childTnLst>
                                </p:cTn>
                              </p:par>
                              <p:par>
                                <p:cTn id="603" presetID="1" presetClass="exit" presetSubtype="0" fill="hold" grpId="2" nodeType="withEffect">
                                  <p:stCondLst>
                                    <p:cond delay="0"/>
                                  </p:stCondLst>
                                  <p:childTnLst>
                                    <p:set>
                                      <p:cBhvr>
                                        <p:cTn id="604" dur="1" fill="hold">
                                          <p:stCondLst>
                                            <p:cond delay="0"/>
                                          </p:stCondLst>
                                        </p:cTn>
                                        <p:tgtEl>
                                          <p:spTgt spid="153"/>
                                        </p:tgtEl>
                                        <p:attrNameLst>
                                          <p:attrName>style.visibility</p:attrName>
                                        </p:attrNameLst>
                                      </p:cBhvr>
                                      <p:to>
                                        <p:strVal val="hidden"/>
                                      </p:to>
                                    </p:set>
                                  </p:childTnLst>
                                </p:cTn>
                              </p:par>
                              <p:par>
                                <p:cTn id="605" presetID="1" presetClass="exit" presetSubtype="0" fill="hold" grpId="2" nodeType="withEffect">
                                  <p:stCondLst>
                                    <p:cond delay="0"/>
                                  </p:stCondLst>
                                  <p:childTnLst>
                                    <p:set>
                                      <p:cBhvr>
                                        <p:cTn id="606" dur="1" fill="hold">
                                          <p:stCondLst>
                                            <p:cond delay="0"/>
                                          </p:stCondLst>
                                        </p:cTn>
                                        <p:tgtEl>
                                          <p:spTgt spid="154"/>
                                        </p:tgtEl>
                                        <p:attrNameLst>
                                          <p:attrName>style.visibility</p:attrName>
                                        </p:attrNameLst>
                                      </p:cBhvr>
                                      <p:to>
                                        <p:strVal val="hidden"/>
                                      </p:to>
                                    </p:set>
                                  </p:childTnLst>
                                </p:cTn>
                              </p:par>
                              <p:par>
                                <p:cTn id="607" presetID="1" presetClass="exit" presetSubtype="0" fill="hold" grpId="2" nodeType="withEffect">
                                  <p:stCondLst>
                                    <p:cond delay="0"/>
                                  </p:stCondLst>
                                  <p:childTnLst>
                                    <p:set>
                                      <p:cBhvr>
                                        <p:cTn id="608" dur="1" fill="hold">
                                          <p:stCondLst>
                                            <p:cond delay="0"/>
                                          </p:stCondLst>
                                        </p:cTn>
                                        <p:tgtEl>
                                          <p:spTgt spid="155"/>
                                        </p:tgtEl>
                                        <p:attrNameLst>
                                          <p:attrName>style.visibility</p:attrName>
                                        </p:attrNameLst>
                                      </p:cBhvr>
                                      <p:to>
                                        <p:strVal val="hidden"/>
                                      </p:to>
                                    </p:set>
                                  </p:childTnLst>
                                </p:cTn>
                              </p:par>
                              <p:par>
                                <p:cTn id="609" presetID="1" presetClass="exit" presetSubtype="0" fill="hold" grpId="2" nodeType="withEffect">
                                  <p:stCondLst>
                                    <p:cond delay="0"/>
                                  </p:stCondLst>
                                  <p:childTnLst>
                                    <p:set>
                                      <p:cBhvr>
                                        <p:cTn id="610" dur="1" fill="hold">
                                          <p:stCondLst>
                                            <p:cond delay="0"/>
                                          </p:stCondLst>
                                        </p:cTn>
                                        <p:tgtEl>
                                          <p:spTgt spid="156"/>
                                        </p:tgtEl>
                                        <p:attrNameLst>
                                          <p:attrName>style.visibility</p:attrName>
                                        </p:attrNameLst>
                                      </p:cBhvr>
                                      <p:to>
                                        <p:strVal val="hidden"/>
                                      </p:to>
                                    </p:set>
                                  </p:childTnLst>
                                </p:cTn>
                              </p:par>
                              <p:par>
                                <p:cTn id="611" presetID="1" presetClass="exit" presetSubtype="0" fill="hold" grpId="2" nodeType="withEffect">
                                  <p:stCondLst>
                                    <p:cond delay="0"/>
                                  </p:stCondLst>
                                  <p:childTnLst>
                                    <p:set>
                                      <p:cBhvr>
                                        <p:cTn id="612" dur="1" fill="hold">
                                          <p:stCondLst>
                                            <p:cond delay="0"/>
                                          </p:stCondLst>
                                        </p:cTn>
                                        <p:tgtEl>
                                          <p:spTgt spid="157"/>
                                        </p:tgtEl>
                                        <p:attrNameLst>
                                          <p:attrName>style.visibility</p:attrName>
                                        </p:attrNameLst>
                                      </p:cBhvr>
                                      <p:to>
                                        <p:strVal val="hidden"/>
                                      </p:to>
                                    </p:set>
                                  </p:childTnLst>
                                </p:cTn>
                              </p:par>
                              <p:par>
                                <p:cTn id="613" presetID="1" presetClass="exit" presetSubtype="0" fill="hold" grpId="2" nodeType="withEffect">
                                  <p:stCondLst>
                                    <p:cond delay="0"/>
                                  </p:stCondLst>
                                  <p:childTnLst>
                                    <p:set>
                                      <p:cBhvr>
                                        <p:cTn id="614" dur="1" fill="hold">
                                          <p:stCondLst>
                                            <p:cond delay="0"/>
                                          </p:stCondLst>
                                        </p:cTn>
                                        <p:tgtEl>
                                          <p:spTgt spid="158"/>
                                        </p:tgtEl>
                                        <p:attrNameLst>
                                          <p:attrName>style.visibility</p:attrName>
                                        </p:attrNameLst>
                                      </p:cBhvr>
                                      <p:to>
                                        <p:strVal val="hidden"/>
                                      </p:to>
                                    </p:set>
                                  </p:childTnLst>
                                </p:cTn>
                              </p:par>
                              <p:par>
                                <p:cTn id="615" presetID="1" presetClass="exit" presetSubtype="0" fill="hold" grpId="2" nodeType="withEffect">
                                  <p:stCondLst>
                                    <p:cond delay="0"/>
                                  </p:stCondLst>
                                  <p:childTnLst>
                                    <p:set>
                                      <p:cBhvr>
                                        <p:cTn id="616" dur="1" fill="hold">
                                          <p:stCondLst>
                                            <p:cond delay="0"/>
                                          </p:stCondLst>
                                        </p:cTn>
                                        <p:tgtEl>
                                          <p:spTgt spid="159"/>
                                        </p:tgtEl>
                                        <p:attrNameLst>
                                          <p:attrName>style.visibility</p:attrName>
                                        </p:attrNameLst>
                                      </p:cBhvr>
                                      <p:to>
                                        <p:strVal val="hidden"/>
                                      </p:to>
                                    </p:set>
                                  </p:childTnLst>
                                </p:cTn>
                              </p:par>
                              <p:par>
                                <p:cTn id="617" presetID="1" presetClass="exit" presetSubtype="0" fill="hold" grpId="2" nodeType="withEffect">
                                  <p:stCondLst>
                                    <p:cond delay="0"/>
                                  </p:stCondLst>
                                  <p:childTnLst>
                                    <p:set>
                                      <p:cBhvr>
                                        <p:cTn id="618" dur="1" fill="hold">
                                          <p:stCondLst>
                                            <p:cond delay="0"/>
                                          </p:stCondLst>
                                        </p:cTn>
                                        <p:tgtEl>
                                          <p:spTgt spid="160"/>
                                        </p:tgtEl>
                                        <p:attrNameLst>
                                          <p:attrName>style.visibility</p:attrName>
                                        </p:attrNameLst>
                                      </p:cBhvr>
                                      <p:to>
                                        <p:strVal val="hidden"/>
                                      </p:to>
                                    </p:set>
                                  </p:childTnLst>
                                </p:cTn>
                              </p:par>
                              <p:par>
                                <p:cTn id="619" presetID="1" presetClass="exit" presetSubtype="0" fill="hold" grpId="2" nodeType="withEffect">
                                  <p:stCondLst>
                                    <p:cond delay="0"/>
                                  </p:stCondLst>
                                  <p:childTnLst>
                                    <p:set>
                                      <p:cBhvr>
                                        <p:cTn id="620" dur="1" fill="hold">
                                          <p:stCondLst>
                                            <p:cond delay="0"/>
                                          </p:stCondLst>
                                        </p:cTn>
                                        <p:tgtEl>
                                          <p:spTgt spid="161"/>
                                        </p:tgtEl>
                                        <p:attrNameLst>
                                          <p:attrName>style.visibility</p:attrName>
                                        </p:attrNameLst>
                                      </p:cBhvr>
                                      <p:to>
                                        <p:strVal val="hidden"/>
                                      </p:to>
                                    </p:set>
                                  </p:childTnLst>
                                </p:cTn>
                              </p:par>
                              <p:par>
                                <p:cTn id="621" presetID="1" presetClass="exit" presetSubtype="0" fill="hold" grpId="2" nodeType="withEffect">
                                  <p:stCondLst>
                                    <p:cond delay="0"/>
                                  </p:stCondLst>
                                  <p:childTnLst>
                                    <p:set>
                                      <p:cBhvr>
                                        <p:cTn id="622" dur="1" fill="hold">
                                          <p:stCondLst>
                                            <p:cond delay="0"/>
                                          </p:stCondLst>
                                        </p:cTn>
                                        <p:tgtEl>
                                          <p:spTgt spid="162"/>
                                        </p:tgtEl>
                                        <p:attrNameLst>
                                          <p:attrName>style.visibility</p:attrName>
                                        </p:attrNameLst>
                                      </p:cBhvr>
                                      <p:to>
                                        <p:strVal val="hidden"/>
                                      </p:to>
                                    </p:set>
                                  </p:childTnLst>
                                </p:cTn>
                              </p:par>
                              <p:par>
                                <p:cTn id="623" presetID="1" presetClass="exit" presetSubtype="0" fill="hold" grpId="2" nodeType="withEffect">
                                  <p:stCondLst>
                                    <p:cond delay="0"/>
                                  </p:stCondLst>
                                  <p:childTnLst>
                                    <p:set>
                                      <p:cBhvr>
                                        <p:cTn id="624" dur="1" fill="hold">
                                          <p:stCondLst>
                                            <p:cond delay="0"/>
                                          </p:stCondLst>
                                        </p:cTn>
                                        <p:tgtEl>
                                          <p:spTgt spid="163"/>
                                        </p:tgtEl>
                                        <p:attrNameLst>
                                          <p:attrName>style.visibility</p:attrName>
                                        </p:attrNameLst>
                                      </p:cBhvr>
                                      <p:to>
                                        <p:strVal val="hidden"/>
                                      </p:to>
                                    </p:set>
                                  </p:childTnLst>
                                </p:cTn>
                              </p:par>
                              <p:par>
                                <p:cTn id="625" presetID="1" presetClass="entr" presetSubtype="0" fill="hold" grpId="0" nodeType="withEffect">
                                  <p:stCondLst>
                                    <p:cond delay="0"/>
                                  </p:stCondLst>
                                  <p:childTnLst>
                                    <p:set>
                                      <p:cBhvr>
                                        <p:cTn id="626" dur="1" fill="hold">
                                          <p:stCondLst>
                                            <p:cond delay="0"/>
                                          </p:stCondLst>
                                        </p:cTn>
                                        <p:tgtEl>
                                          <p:spTgt spid="234"/>
                                        </p:tgtEl>
                                        <p:attrNameLst>
                                          <p:attrName>style.visibility</p:attrName>
                                        </p:attrNameLst>
                                      </p:cBhvr>
                                      <p:to>
                                        <p:strVal val="visible"/>
                                      </p:to>
                                    </p:set>
                                  </p:childTnLst>
                                </p:cTn>
                              </p:par>
                              <p:par>
                                <p:cTn id="627" presetID="63" presetClass="path" presetSubtype="0" accel="50000" decel="50000" fill="hold" grpId="1" nodeType="withEffect">
                                  <p:stCondLst>
                                    <p:cond delay="0"/>
                                  </p:stCondLst>
                                  <p:childTnLst>
                                    <p:animMotion origin="layout" path="M 0 0 L 0.37413 -0.00532 " pathEditMode="relative" rAng="0" ptsTypes="AA">
                                      <p:cBhvr>
                                        <p:cTn id="628" dur="2000" fill="hold"/>
                                        <p:tgtEl>
                                          <p:spTgt spid="234"/>
                                        </p:tgtEl>
                                        <p:attrNameLst>
                                          <p:attrName>ppt_x</p:attrName>
                                          <p:attrName>ppt_y</p:attrName>
                                        </p:attrNameLst>
                                      </p:cBhvr>
                                      <p:rCtr x="18698" y="-278"/>
                                    </p:animMotion>
                                  </p:childTnLst>
                                </p:cTn>
                              </p:par>
                              <p:par>
                                <p:cTn id="629" presetID="64" presetClass="path" presetSubtype="0" accel="50000" decel="50000" fill="hold" grpId="2" nodeType="withEffect">
                                  <p:stCondLst>
                                    <p:cond delay="0"/>
                                  </p:stCondLst>
                                  <p:childTnLst>
                                    <p:animMotion origin="layout" path="M 0.37083 0.0081 L 0.54409 0.28102 " pathEditMode="relative" rAng="0" ptsTypes="AA">
                                      <p:cBhvr>
                                        <p:cTn id="630" dur="2000" fill="hold"/>
                                        <p:tgtEl>
                                          <p:spTgt spid="10"/>
                                        </p:tgtEl>
                                        <p:attrNameLst>
                                          <p:attrName>ppt_x</p:attrName>
                                          <p:attrName>ppt_y</p:attrName>
                                        </p:attrNameLst>
                                      </p:cBhvr>
                                      <p:rCtr x="8663" y="13634"/>
                                    </p:animMotion>
                                  </p:childTnLst>
                                </p:cTn>
                              </p:par>
                              <p:par>
                                <p:cTn id="631" presetID="2" presetClass="entr" presetSubtype="8" fill="hold" grpId="0" nodeType="withEffect">
                                  <p:stCondLst>
                                    <p:cond delay="0"/>
                                  </p:stCondLst>
                                  <p:childTnLst>
                                    <p:set>
                                      <p:cBhvr>
                                        <p:cTn id="632" dur="1" fill="hold">
                                          <p:stCondLst>
                                            <p:cond delay="0"/>
                                          </p:stCondLst>
                                        </p:cTn>
                                        <p:tgtEl>
                                          <p:spTgt spid="267"/>
                                        </p:tgtEl>
                                        <p:attrNameLst>
                                          <p:attrName>style.visibility</p:attrName>
                                        </p:attrNameLst>
                                      </p:cBhvr>
                                      <p:to>
                                        <p:strVal val="visible"/>
                                      </p:to>
                                    </p:set>
                                    <p:anim calcmode="lin" valueType="num">
                                      <p:cBhvr additive="base">
                                        <p:cTn id="633" dur="2000" fill="hold"/>
                                        <p:tgtEl>
                                          <p:spTgt spid="267"/>
                                        </p:tgtEl>
                                        <p:attrNameLst>
                                          <p:attrName>ppt_x</p:attrName>
                                        </p:attrNameLst>
                                      </p:cBhvr>
                                      <p:tavLst>
                                        <p:tav tm="0">
                                          <p:val>
                                            <p:strVal val="0-#ppt_w/2"/>
                                          </p:val>
                                        </p:tav>
                                        <p:tav tm="100000">
                                          <p:val>
                                            <p:strVal val="#ppt_x"/>
                                          </p:val>
                                        </p:tav>
                                      </p:tavLst>
                                    </p:anim>
                                    <p:anim calcmode="lin" valueType="num">
                                      <p:cBhvr additive="base">
                                        <p:cTn id="634" dur="2000" fill="hold"/>
                                        <p:tgtEl>
                                          <p:spTgt spid="267"/>
                                        </p:tgtEl>
                                        <p:attrNameLst>
                                          <p:attrName>ppt_y</p:attrName>
                                        </p:attrNameLst>
                                      </p:cBhvr>
                                      <p:tavLst>
                                        <p:tav tm="0">
                                          <p:val>
                                            <p:strVal val="#ppt_y"/>
                                          </p:val>
                                        </p:tav>
                                        <p:tav tm="100000">
                                          <p:val>
                                            <p:strVal val="#ppt_y"/>
                                          </p:val>
                                        </p:tav>
                                      </p:tavLst>
                                    </p:anim>
                                  </p:childTnLst>
                                </p:cTn>
                              </p:par>
                              <p:par>
                                <p:cTn id="635" presetID="2" presetClass="entr" presetSubtype="8" fill="hold" grpId="0" nodeType="withEffect">
                                  <p:stCondLst>
                                    <p:cond delay="0"/>
                                  </p:stCondLst>
                                  <p:childTnLst>
                                    <p:set>
                                      <p:cBhvr>
                                        <p:cTn id="636" dur="1" fill="hold">
                                          <p:stCondLst>
                                            <p:cond delay="0"/>
                                          </p:stCondLst>
                                        </p:cTn>
                                        <p:tgtEl>
                                          <p:spTgt spid="268"/>
                                        </p:tgtEl>
                                        <p:attrNameLst>
                                          <p:attrName>style.visibility</p:attrName>
                                        </p:attrNameLst>
                                      </p:cBhvr>
                                      <p:to>
                                        <p:strVal val="visible"/>
                                      </p:to>
                                    </p:set>
                                    <p:anim calcmode="lin" valueType="num">
                                      <p:cBhvr additive="base">
                                        <p:cTn id="637" dur="2000" fill="hold"/>
                                        <p:tgtEl>
                                          <p:spTgt spid="268"/>
                                        </p:tgtEl>
                                        <p:attrNameLst>
                                          <p:attrName>ppt_x</p:attrName>
                                        </p:attrNameLst>
                                      </p:cBhvr>
                                      <p:tavLst>
                                        <p:tav tm="0">
                                          <p:val>
                                            <p:strVal val="0-#ppt_w/2"/>
                                          </p:val>
                                        </p:tav>
                                        <p:tav tm="100000">
                                          <p:val>
                                            <p:strVal val="#ppt_x"/>
                                          </p:val>
                                        </p:tav>
                                      </p:tavLst>
                                    </p:anim>
                                    <p:anim calcmode="lin" valueType="num">
                                      <p:cBhvr additive="base">
                                        <p:cTn id="638" dur="2000" fill="hold"/>
                                        <p:tgtEl>
                                          <p:spTgt spid="268"/>
                                        </p:tgtEl>
                                        <p:attrNameLst>
                                          <p:attrName>ppt_y</p:attrName>
                                        </p:attrNameLst>
                                      </p:cBhvr>
                                      <p:tavLst>
                                        <p:tav tm="0">
                                          <p:val>
                                            <p:strVal val="#ppt_y"/>
                                          </p:val>
                                        </p:tav>
                                        <p:tav tm="100000">
                                          <p:val>
                                            <p:strVal val="#ppt_y"/>
                                          </p:val>
                                        </p:tav>
                                      </p:tavLst>
                                    </p:anim>
                                  </p:childTnLst>
                                </p:cTn>
                              </p:par>
                              <p:par>
                                <p:cTn id="639" presetID="2" presetClass="entr" presetSubtype="8" fill="hold" grpId="0" nodeType="withEffect">
                                  <p:stCondLst>
                                    <p:cond delay="0"/>
                                  </p:stCondLst>
                                  <p:childTnLst>
                                    <p:set>
                                      <p:cBhvr>
                                        <p:cTn id="640" dur="1" fill="hold">
                                          <p:stCondLst>
                                            <p:cond delay="0"/>
                                          </p:stCondLst>
                                        </p:cTn>
                                        <p:tgtEl>
                                          <p:spTgt spid="269"/>
                                        </p:tgtEl>
                                        <p:attrNameLst>
                                          <p:attrName>style.visibility</p:attrName>
                                        </p:attrNameLst>
                                      </p:cBhvr>
                                      <p:to>
                                        <p:strVal val="visible"/>
                                      </p:to>
                                    </p:set>
                                    <p:anim calcmode="lin" valueType="num">
                                      <p:cBhvr additive="base">
                                        <p:cTn id="641" dur="2000" fill="hold"/>
                                        <p:tgtEl>
                                          <p:spTgt spid="269"/>
                                        </p:tgtEl>
                                        <p:attrNameLst>
                                          <p:attrName>ppt_x</p:attrName>
                                        </p:attrNameLst>
                                      </p:cBhvr>
                                      <p:tavLst>
                                        <p:tav tm="0">
                                          <p:val>
                                            <p:strVal val="0-#ppt_w/2"/>
                                          </p:val>
                                        </p:tav>
                                        <p:tav tm="100000">
                                          <p:val>
                                            <p:strVal val="#ppt_x"/>
                                          </p:val>
                                        </p:tav>
                                      </p:tavLst>
                                    </p:anim>
                                    <p:anim calcmode="lin" valueType="num">
                                      <p:cBhvr additive="base">
                                        <p:cTn id="642" dur="2000" fill="hold"/>
                                        <p:tgtEl>
                                          <p:spTgt spid="269"/>
                                        </p:tgtEl>
                                        <p:attrNameLst>
                                          <p:attrName>ppt_y</p:attrName>
                                        </p:attrNameLst>
                                      </p:cBhvr>
                                      <p:tavLst>
                                        <p:tav tm="0">
                                          <p:val>
                                            <p:strVal val="#ppt_y"/>
                                          </p:val>
                                        </p:tav>
                                        <p:tav tm="100000">
                                          <p:val>
                                            <p:strVal val="#ppt_y"/>
                                          </p:val>
                                        </p:tav>
                                      </p:tavLst>
                                    </p:anim>
                                  </p:childTnLst>
                                </p:cTn>
                              </p:par>
                              <p:par>
                                <p:cTn id="643" presetID="2" presetClass="entr" presetSubtype="8" fill="hold" grpId="0" nodeType="withEffect">
                                  <p:stCondLst>
                                    <p:cond delay="0"/>
                                  </p:stCondLst>
                                  <p:childTnLst>
                                    <p:set>
                                      <p:cBhvr>
                                        <p:cTn id="644" dur="1" fill="hold">
                                          <p:stCondLst>
                                            <p:cond delay="0"/>
                                          </p:stCondLst>
                                        </p:cTn>
                                        <p:tgtEl>
                                          <p:spTgt spid="270"/>
                                        </p:tgtEl>
                                        <p:attrNameLst>
                                          <p:attrName>style.visibility</p:attrName>
                                        </p:attrNameLst>
                                      </p:cBhvr>
                                      <p:to>
                                        <p:strVal val="visible"/>
                                      </p:to>
                                    </p:set>
                                    <p:anim calcmode="lin" valueType="num">
                                      <p:cBhvr additive="base">
                                        <p:cTn id="645" dur="2000" fill="hold"/>
                                        <p:tgtEl>
                                          <p:spTgt spid="270"/>
                                        </p:tgtEl>
                                        <p:attrNameLst>
                                          <p:attrName>ppt_x</p:attrName>
                                        </p:attrNameLst>
                                      </p:cBhvr>
                                      <p:tavLst>
                                        <p:tav tm="0">
                                          <p:val>
                                            <p:strVal val="0-#ppt_w/2"/>
                                          </p:val>
                                        </p:tav>
                                        <p:tav tm="100000">
                                          <p:val>
                                            <p:strVal val="#ppt_x"/>
                                          </p:val>
                                        </p:tav>
                                      </p:tavLst>
                                    </p:anim>
                                    <p:anim calcmode="lin" valueType="num">
                                      <p:cBhvr additive="base">
                                        <p:cTn id="646" dur="2000" fill="hold"/>
                                        <p:tgtEl>
                                          <p:spTgt spid="270"/>
                                        </p:tgtEl>
                                        <p:attrNameLst>
                                          <p:attrName>ppt_y</p:attrName>
                                        </p:attrNameLst>
                                      </p:cBhvr>
                                      <p:tavLst>
                                        <p:tav tm="0">
                                          <p:val>
                                            <p:strVal val="#ppt_y"/>
                                          </p:val>
                                        </p:tav>
                                        <p:tav tm="100000">
                                          <p:val>
                                            <p:strVal val="#ppt_y"/>
                                          </p:val>
                                        </p:tav>
                                      </p:tavLst>
                                    </p:anim>
                                  </p:childTnLst>
                                </p:cTn>
                              </p:par>
                              <p:par>
                                <p:cTn id="647" presetID="2" presetClass="entr" presetSubtype="8" fill="hold" grpId="0" nodeType="withEffect">
                                  <p:stCondLst>
                                    <p:cond delay="0"/>
                                  </p:stCondLst>
                                  <p:childTnLst>
                                    <p:set>
                                      <p:cBhvr>
                                        <p:cTn id="648" dur="1" fill="hold">
                                          <p:stCondLst>
                                            <p:cond delay="0"/>
                                          </p:stCondLst>
                                        </p:cTn>
                                        <p:tgtEl>
                                          <p:spTgt spid="271"/>
                                        </p:tgtEl>
                                        <p:attrNameLst>
                                          <p:attrName>style.visibility</p:attrName>
                                        </p:attrNameLst>
                                      </p:cBhvr>
                                      <p:to>
                                        <p:strVal val="visible"/>
                                      </p:to>
                                    </p:set>
                                    <p:anim calcmode="lin" valueType="num">
                                      <p:cBhvr additive="base">
                                        <p:cTn id="649" dur="2000" fill="hold"/>
                                        <p:tgtEl>
                                          <p:spTgt spid="271"/>
                                        </p:tgtEl>
                                        <p:attrNameLst>
                                          <p:attrName>ppt_x</p:attrName>
                                        </p:attrNameLst>
                                      </p:cBhvr>
                                      <p:tavLst>
                                        <p:tav tm="0">
                                          <p:val>
                                            <p:strVal val="0-#ppt_w/2"/>
                                          </p:val>
                                        </p:tav>
                                        <p:tav tm="100000">
                                          <p:val>
                                            <p:strVal val="#ppt_x"/>
                                          </p:val>
                                        </p:tav>
                                      </p:tavLst>
                                    </p:anim>
                                    <p:anim calcmode="lin" valueType="num">
                                      <p:cBhvr additive="base">
                                        <p:cTn id="650" dur="2000" fill="hold"/>
                                        <p:tgtEl>
                                          <p:spTgt spid="271"/>
                                        </p:tgtEl>
                                        <p:attrNameLst>
                                          <p:attrName>ppt_y</p:attrName>
                                        </p:attrNameLst>
                                      </p:cBhvr>
                                      <p:tavLst>
                                        <p:tav tm="0">
                                          <p:val>
                                            <p:strVal val="#ppt_y"/>
                                          </p:val>
                                        </p:tav>
                                        <p:tav tm="100000">
                                          <p:val>
                                            <p:strVal val="#ppt_y"/>
                                          </p:val>
                                        </p:tav>
                                      </p:tavLst>
                                    </p:anim>
                                  </p:childTnLst>
                                </p:cTn>
                              </p:par>
                              <p:par>
                                <p:cTn id="651" presetID="2" presetClass="entr" presetSubtype="8" fill="hold" grpId="0" nodeType="withEffect">
                                  <p:stCondLst>
                                    <p:cond delay="0"/>
                                  </p:stCondLst>
                                  <p:childTnLst>
                                    <p:set>
                                      <p:cBhvr>
                                        <p:cTn id="652" dur="1" fill="hold">
                                          <p:stCondLst>
                                            <p:cond delay="0"/>
                                          </p:stCondLst>
                                        </p:cTn>
                                        <p:tgtEl>
                                          <p:spTgt spid="272"/>
                                        </p:tgtEl>
                                        <p:attrNameLst>
                                          <p:attrName>style.visibility</p:attrName>
                                        </p:attrNameLst>
                                      </p:cBhvr>
                                      <p:to>
                                        <p:strVal val="visible"/>
                                      </p:to>
                                    </p:set>
                                    <p:anim calcmode="lin" valueType="num">
                                      <p:cBhvr additive="base">
                                        <p:cTn id="653" dur="2000" fill="hold"/>
                                        <p:tgtEl>
                                          <p:spTgt spid="272"/>
                                        </p:tgtEl>
                                        <p:attrNameLst>
                                          <p:attrName>ppt_x</p:attrName>
                                        </p:attrNameLst>
                                      </p:cBhvr>
                                      <p:tavLst>
                                        <p:tav tm="0">
                                          <p:val>
                                            <p:strVal val="0-#ppt_w/2"/>
                                          </p:val>
                                        </p:tav>
                                        <p:tav tm="100000">
                                          <p:val>
                                            <p:strVal val="#ppt_x"/>
                                          </p:val>
                                        </p:tav>
                                      </p:tavLst>
                                    </p:anim>
                                    <p:anim calcmode="lin" valueType="num">
                                      <p:cBhvr additive="base">
                                        <p:cTn id="654" dur="2000" fill="hold"/>
                                        <p:tgtEl>
                                          <p:spTgt spid="272"/>
                                        </p:tgtEl>
                                        <p:attrNameLst>
                                          <p:attrName>ppt_y</p:attrName>
                                        </p:attrNameLst>
                                      </p:cBhvr>
                                      <p:tavLst>
                                        <p:tav tm="0">
                                          <p:val>
                                            <p:strVal val="#ppt_y"/>
                                          </p:val>
                                        </p:tav>
                                        <p:tav tm="100000">
                                          <p:val>
                                            <p:strVal val="#ppt_y"/>
                                          </p:val>
                                        </p:tav>
                                      </p:tavLst>
                                    </p:anim>
                                  </p:childTnLst>
                                </p:cTn>
                              </p:par>
                              <p:par>
                                <p:cTn id="655" presetID="2" presetClass="entr" presetSubtype="8" fill="hold" grpId="0" nodeType="withEffect">
                                  <p:stCondLst>
                                    <p:cond delay="0"/>
                                  </p:stCondLst>
                                  <p:childTnLst>
                                    <p:set>
                                      <p:cBhvr>
                                        <p:cTn id="656" dur="1" fill="hold">
                                          <p:stCondLst>
                                            <p:cond delay="0"/>
                                          </p:stCondLst>
                                        </p:cTn>
                                        <p:tgtEl>
                                          <p:spTgt spid="273"/>
                                        </p:tgtEl>
                                        <p:attrNameLst>
                                          <p:attrName>style.visibility</p:attrName>
                                        </p:attrNameLst>
                                      </p:cBhvr>
                                      <p:to>
                                        <p:strVal val="visible"/>
                                      </p:to>
                                    </p:set>
                                    <p:anim calcmode="lin" valueType="num">
                                      <p:cBhvr additive="base">
                                        <p:cTn id="657" dur="2000" fill="hold"/>
                                        <p:tgtEl>
                                          <p:spTgt spid="273"/>
                                        </p:tgtEl>
                                        <p:attrNameLst>
                                          <p:attrName>ppt_x</p:attrName>
                                        </p:attrNameLst>
                                      </p:cBhvr>
                                      <p:tavLst>
                                        <p:tav tm="0">
                                          <p:val>
                                            <p:strVal val="0-#ppt_w/2"/>
                                          </p:val>
                                        </p:tav>
                                        <p:tav tm="100000">
                                          <p:val>
                                            <p:strVal val="#ppt_x"/>
                                          </p:val>
                                        </p:tav>
                                      </p:tavLst>
                                    </p:anim>
                                    <p:anim calcmode="lin" valueType="num">
                                      <p:cBhvr additive="base">
                                        <p:cTn id="658" dur="2000" fill="hold"/>
                                        <p:tgtEl>
                                          <p:spTgt spid="273"/>
                                        </p:tgtEl>
                                        <p:attrNameLst>
                                          <p:attrName>ppt_y</p:attrName>
                                        </p:attrNameLst>
                                      </p:cBhvr>
                                      <p:tavLst>
                                        <p:tav tm="0">
                                          <p:val>
                                            <p:strVal val="#ppt_y"/>
                                          </p:val>
                                        </p:tav>
                                        <p:tav tm="100000">
                                          <p:val>
                                            <p:strVal val="#ppt_y"/>
                                          </p:val>
                                        </p:tav>
                                      </p:tavLst>
                                    </p:anim>
                                  </p:childTnLst>
                                </p:cTn>
                              </p:par>
                              <p:par>
                                <p:cTn id="659" presetID="2" presetClass="entr" presetSubtype="8" fill="hold" grpId="0" nodeType="withEffect">
                                  <p:stCondLst>
                                    <p:cond delay="0"/>
                                  </p:stCondLst>
                                  <p:childTnLst>
                                    <p:set>
                                      <p:cBhvr>
                                        <p:cTn id="660" dur="1" fill="hold">
                                          <p:stCondLst>
                                            <p:cond delay="0"/>
                                          </p:stCondLst>
                                        </p:cTn>
                                        <p:tgtEl>
                                          <p:spTgt spid="274"/>
                                        </p:tgtEl>
                                        <p:attrNameLst>
                                          <p:attrName>style.visibility</p:attrName>
                                        </p:attrNameLst>
                                      </p:cBhvr>
                                      <p:to>
                                        <p:strVal val="visible"/>
                                      </p:to>
                                    </p:set>
                                    <p:anim calcmode="lin" valueType="num">
                                      <p:cBhvr additive="base">
                                        <p:cTn id="661" dur="2000" fill="hold"/>
                                        <p:tgtEl>
                                          <p:spTgt spid="274"/>
                                        </p:tgtEl>
                                        <p:attrNameLst>
                                          <p:attrName>ppt_x</p:attrName>
                                        </p:attrNameLst>
                                      </p:cBhvr>
                                      <p:tavLst>
                                        <p:tav tm="0">
                                          <p:val>
                                            <p:strVal val="0-#ppt_w/2"/>
                                          </p:val>
                                        </p:tav>
                                        <p:tav tm="100000">
                                          <p:val>
                                            <p:strVal val="#ppt_x"/>
                                          </p:val>
                                        </p:tav>
                                      </p:tavLst>
                                    </p:anim>
                                    <p:anim calcmode="lin" valueType="num">
                                      <p:cBhvr additive="base">
                                        <p:cTn id="662" dur="2000" fill="hold"/>
                                        <p:tgtEl>
                                          <p:spTgt spid="274"/>
                                        </p:tgtEl>
                                        <p:attrNameLst>
                                          <p:attrName>ppt_y</p:attrName>
                                        </p:attrNameLst>
                                      </p:cBhvr>
                                      <p:tavLst>
                                        <p:tav tm="0">
                                          <p:val>
                                            <p:strVal val="#ppt_y"/>
                                          </p:val>
                                        </p:tav>
                                        <p:tav tm="100000">
                                          <p:val>
                                            <p:strVal val="#ppt_y"/>
                                          </p:val>
                                        </p:tav>
                                      </p:tavLst>
                                    </p:anim>
                                  </p:childTnLst>
                                </p:cTn>
                              </p:par>
                              <p:par>
                                <p:cTn id="663" presetID="2" presetClass="entr" presetSubtype="8" fill="hold" grpId="0" nodeType="withEffect">
                                  <p:stCondLst>
                                    <p:cond delay="0"/>
                                  </p:stCondLst>
                                  <p:childTnLst>
                                    <p:set>
                                      <p:cBhvr>
                                        <p:cTn id="664" dur="1" fill="hold">
                                          <p:stCondLst>
                                            <p:cond delay="0"/>
                                          </p:stCondLst>
                                        </p:cTn>
                                        <p:tgtEl>
                                          <p:spTgt spid="275"/>
                                        </p:tgtEl>
                                        <p:attrNameLst>
                                          <p:attrName>style.visibility</p:attrName>
                                        </p:attrNameLst>
                                      </p:cBhvr>
                                      <p:to>
                                        <p:strVal val="visible"/>
                                      </p:to>
                                    </p:set>
                                    <p:anim calcmode="lin" valueType="num">
                                      <p:cBhvr additive="base">
                                        <p:cTn id="665" dur="2000" fill="hold"/>
                                        <p:tgtEl>
                                          <p:spTgt spid="275"/>
                                        </p:tgtEl>
                                        <p:attrNameLst>
                                          <p:attrName>ppt_x</p:attrName>
                                        </p:attrNameLst>
                                      </p:cBhvr>
                                      <p:tavLst>
                                        <p:tav tm="0">
                                          <p:val>
                                            <p:strVal val="0-#ppt_w/2"/>
                                          </p:val>
                                        </p:tav>
                                        <p:tav tm="100000">
                                          <p:val>
                                            <p:strVal val="#ppt_x"/>
                                          </p:val>
                                        </p:tav>
                                      </p:tavLst>
                                    </p:anim>
                                    <p:anim calcmode="lin" valueType="num">
                                      <p:cBhvr additive="base">
                                        <p:cTn id="666" dur="2000" fill="hold"/>
                                        <p:tgtEl>
                                          <p:spTgt spid="275"/>
                                        </p:tgtEl>
                                        <p:attrNameLst>
                                          <p:attrName>ppt_y</p:attrName>
                                        </p:attrNameLst>
                                      </p:cBhvr>
                                      <p:tavLst>
                                        <p:tav tm="0">
                                          <p:val>
                                            <p:strVal val="#ppt_y"/>
                                          </p:val>
                                        </p:tav>
                                        <p:tav tm="100000">
                                          <p:val>
                                            <p:strVal val="#ppt_y"/>
                                          </p:val>
                                        </p:tav>
                                      </p:tavLst>
                                    </p:anim>
                                  </p:childTnLst>
                                </p:cTn>
                              </p:par>
                              <p:par>
                                <p:cTn id="667" presetID="2" presetClass="entr" presetSubtype="8" fill="hold" grpId="0" nodeType="withEffect">
                                  <p:stCondLst>
                                    <p:cond delay="0"/>
                                  </p:stCondLst>
                                  <p:childTnLst>
                                    <p:set>
                                      <p:cBhvr>
                                        <p:cTn id="668" dur="1" fill="hold">
                                          <p:stCondLst>
                                            <p:cond delay="0"/>
                                          </p:stCondLst>
                                        </p:cTn>
                                        <p:tgtEl>
                                          <p:spTgt spid="276"/>
                                        </p:tgtEl>
                                        <p:attrNameLst>
                                          <p:attrName>style.visibility</p:attrName>
                                        </p:attrNameLst>
                                      </p:cBhvr>
                                      <p:to>
                                        <p:strVal val="visible"/>
                                      </p:to>
                                    </p:set>
                                    <p:anim calcmode="lin" valueType="num">
                                      <p:cBhvr additive="base">
                                        <p:cTn id="669" dur="2000" fill="hold"/>
                                        <p:tgtEl>
                                          <p:spTgt spid="276"/>
                                        </p:tgtEl>
                                        <p:attrNameLst>
                                          <p:attrName>ppt_x</p:attrName>
                                        </p:attrNameLst>
                                      </p:cBhvr>
                                      <p:tavLst>
                                        <p:tav tm="0">
                                          <p:val>
                                            <p:strVal val="0-#ppt_w/2"/>
                                          </p:val>
                                        </p:tav>
                                        <p:tav tm="100000">
                                          <p:val>
                                            <p:strVal val="#ppt_x"/>
                                          </p:val>
                                        </p:tav>
                                      </p:tavLst>
                                    </p:anim>
                                    <p:anim calcmode="lin" valueType="num">
                                      <p:cBhvr additive="base">
                                        <p:cTn id="670" dur="2000" fill="hold"/>
                                        <p:tgtEl>
                                          <p:spTgt spid="276"/>
                                        </p:tgtEl>
                                        <p:attrNameLst>
                                          <p:attrName>ppt_y</p:attrName>
                                        </p:attrNameLst>
                                      </p:cBhvr>
                                      <p:tavLst>
                                        <p:tav tm="0">
                                          <p:val>
                                            <p:strVal val="#ppt_y"/>
                                          </p:val>
                                        </p:tav>
                                        <p:tav tm="100000">
                                          <p:val>
                                            <p:strVal val="#ppt_y"/>
                                          </p:val>
                                        </p:tav>
                                      </p:tavLst>
                                    </p:anim>
                                  </p:childTnLst>
                                </p:cTn>
                              </p:par>
                              <p:par>
                                <p:cTn id="671" presetID="2" presetClass="entr" presetSubtype="8" fill="hold" grpId="0" nodeType="withEffect">
                                  <p:stCondLst>
                                    <p:cond delay="0"/>
                                  </p:stCondLst>
                                  <p:childTnLst>
                                    <p:set>
                                      <p:cBhvr>
                                        <p:cTn id="672" dur="1" fill="hold">
                                          <p:stCondLst>
                                            <p:cond delay="0"/>
                                          </p:stCondLst>
                                        </p:cTn>
                                        <p:tgtEl>
                                          <p:spTgt spid="277"/>
                                        </p:tgtEl>
                                        <p:attrNameLst>
                                          <p:attrName>style.visibility</p:attrName>
                                        </p:attrNameLst>
                                      </p:cBhvr>
                                      <p:to>
                                        <p:strVal val="visible"/>
                                      </p:to>
                                    </p:set>
                                    <p:anim calcmode="lin" valueType="num">
                                      <p:cBhvr additive="base">
                                        <p:cTn id="673" dur="2000" fill="hold"/>
                                        <p:tgtEl>
                                          <p:spTgt spid="277"/>
                                        </p:tgtEl>
                                        <p:attrNameLst>
                                          <p:attrName>ppt_x</p:attrName>
                                        </p:attrNameLst>
                                      </p:cBhvr>
                                      <p:tavLst>
                                        <p:tav tm="0">
                                          <p:val>
                                            <p:strVal val="0-#ppt_w/2"/>
                                          </p:val>
                                        </p:tav>
                                        <p:tav tm="100000">
                                          <p:val>
                                            <p:strVal val="#ppt_x"/>
                                          </p:val>
                                        </p:tav>
                                      </p:tavLst>
                                    </p:anim>
                                    <p:anim calcmode="lin" valueType="num">
                                      <p:cBhvr additive="base">
                                        <p:cTn id="674" dur="2000" fill="hold"/>
                                        <p:tgtEl>
                                          <p:spTgt spid="277"/>
                                        </p:tgtEl>
                                        <p:attrNameLst>
                                          <p:attrName>ppt_y</p:attrName>
                                        </p:attrNameLst>
                                      </p:cBhvr>
                                      <p:tavLst>
                                        <p:tav tm="0">
                                          <p:val>
                                            <p:strVal val="#ppt_y"/>
                                          </p:val>
                                        </p:tav>
                                        <p:tav tm="100000">
                                          <p:val>
                                            <p:strVal val="#ppt_y"/>
                                          </p:val>
                                        </p:tav>
                                      </p:tavLst>
                                    </p:anim>
                                  </p:childTnLst>
                                </p:cTn>
                              </p:par>
                              <p:par>
                                <p:cTn id="675" presetID="2" presetClass="entr" presetSubtype="8" fill="hold" grpId="0" nodeType="withEffect">
                                  <p:stCondLst>
                                    <p:cond delay="0"/>
                                  </p:stCondLst>
                                  <p:childTnLst>
                                    <p:set>
                                      <p:cBhvr>
                                        <p:cTn id="676" dur="1" fill="hold">
                                          <p:stCondLst>
                                            <p:cond delay="0"/>
                                          </p:stCondLst>
                                        </p:cTn>
                                        <p:tgtEl>
                                          <p:spTgt spid="278"/>
                                        </p:tgtEl>
                                        <p:attrNameLst>
                                          <p:attrName>style.visibility</p:attrName>
                                        </p:attrNameLst>
                                      </p:cBhvr>
                                      <p:to>
                                        <p:strVal val="visible"/>
                                      </p:to>
                                    </p:set>
                                    <p:anim calcmode="lin" valueType="num">
                                      <p:cBhvr additive="base">
                                        <p:cTn id="677" dur="2000" fill="hold"/>
                                        <p:tgtEl>
                                          <p:spTgt spid="278"/>
                                        </p:tgtEl>
                                        <p:attrNameLst>
                                          <p:attrName>ppt_x</p:attrName>
                                        </p:attrNameLst>
                                      </p:cBhvr>
                                      <p:tavLst>
                                        <p:tav tm="0">
                                          <p:val>
                                            <p:strVal val="0-#ppt_w/2"/>
                                          </p:val>
                                        </p:tav>
                                        <p:tav tm="100000">
                                          <p:val>
                                            <p:strVal val="#ppt_x"/>
                                          </p:val>
                                        </p:tav>
                                      </p:tavLst>
                                    </p:anim>
                                    <p:anim calcmode="lin" valueType="num">
                                      <p:cBhvr additive="base">
                                        <p:cTn id="678" dur="2000" fill="hold"/>
                                        <p:tgtEl>
                                          <p:spTgt spid="278"/>
                                        </p:tgtEl>
                                        <p:attrNameLst>
                                          <p:attrName>ppt_y</p:attrName>
                                        </p:attrNameLst>
                                      </p:cBhvr>
                                      <p:tavLst>
                                        <p:tav tm="0">
                                          <p:val>
                                            <p:strVal val="#ppt_y"/>
                                          </p:val>
                                        </p:tav>
                                        <p:tav tm="100000">
                                          <p:val>
                                            <p:strVal val="#ppt_y"/>
                                          </p:val>
                                        </p:tav>
                                      </p:tavLst>
                                    </p:anim>
                                  </p:childTnLst>
                                </p:cTn>
                              </p:par>
                              <p:par>
                                <p:cTn id="679" presetID="2" presetClass="entr" presetSubtype="8" fill="hold" grpId="0" nodeType="withEffect">
                                  <p:stCondLst>
                                    <p:cond delay="0"/>
                                  </p:stCondLst>
                                  <p:childTnLst>
                                    <p:set>
                                      <p:cBhvr>
                                        <p:cTn id="680" dur="1" fill="hold">
                                          <p:stCondLst>
                                            <p:cond delay="0"/>
                                          </p:stCondLst>
                                        </p:cTn>
                                        <p:tgtEl>
                                          <p:spTgt spid="279"/>
                                        </p:tgtEl>
                                        <p:attrNameLst>
                                          <p:attrName>style.visibility</p:attrName>
                                        </p:attrNameLst>
                                      </p:cBhvr>
                                      <p:to>
                                        <p:strVal val="visible"/>
                                      </p:to>
                                    </p:set>
                                    <p:anim calcmode="lin" valueType="num">
                                      <p:cBhvr additive="base">
                                        <p:cTn id="681" dur="2000" fill="hold"/>
                                        <p:tgtEl>
                                          <p:spTgt spid="279"/>
                                        </p:tgtEl>
                                        <p:attrNameLst>
                                          <p:attrName>ppt_x</p:attrName>
                                        </p:attrNameLst>
                                      </p:cBhvr>
                                      <p:tavLst>
                                        <p:tav tm="0">
                                          <p:val>
                                            <p:strVal val="0-#ppt_w/2"/>
                                          </p:val>
                                        </p:tav>
                                        <p:tav tm="100000">
                                          <p:val>
                                            <p:strVal val="#ppt_x"/>
                                          </p:val>
                                        </p:tav>
                                      </p:tavLst>
                                    </p:anim>
                                    <p:anim calcmode="lin" valueType="num">
                                      <p:cBhvr additive="base">
                                        <p:cTn id="682" dur="2000" fill="hold"/>
                                        <p:tgtEl>
                                          <p:spTgt spid="279"/>
                                        </p:tgtEl>
                                        <p:attrNameLst>
                                          <p:attrName>ppt_y</p:attrName>
                                        </p:attrNameLst>
                                      </p:cBhvr>
                                      <p:tavLst>
                                        <p:tav tm="0">
                                          <p:val>
                                            <p:strVal val="#ppt_y"/>
                                          </p:val>
                                        </p:tav>
                                        <p:tav tm="100000">
                                          <p:val>
                                            <p:strVal val="#ppt_y"/>
                                          </p:val>
                                        </p:tav>
                                      </p:tavLst>
                                    </p:anim>
                                  </p:childTnLst>
                                </p:cTn>
                              </p:par>
                              <p:par>
                                <p:cTn id="683" presetID="2" presetClass="entr" presetSubtype="8" fill="hold" grpId="0" nodeType="withEffect">
                                  <p:stCondLst>
                                    <p:cond delay="0"/>
                                  </p:stCondLst>
                                  <p:childTnLst>
                                    <p:set>
                                      <p:cBhvr>
                                        <p:cTn id="684" dur="1" fill="hold">
                                          <p:stCondLst>
                                            <p:cond delay="0"/>
                                          </p:stCondLst>
                                        </p:cTn>
                                        <p:tgtEl>
                                          <p:spTgt spid="280"/>
                                        </p:tgtEl>
                                        <p:attrNameLst>
                                          <p:attrName>style.visibility</p:attrName>
                                        </p:attrNameLst>
                                      </p:cBhvr>
                                      <p:to>
                                        <p:strVal val="visible"/>
                                      </p:to>
                                    </p:set>
                                    <p:anim calcmode="lin" valueType="num">
                                      <p:cBhvr additive="base">
                                        <p:cTn id="685" dur="2000" fill="hold"/>
                                        <p:tgtEl>
                                          <p:spTgt spid="280"/>
                                        </p:tgtEl>
                                        <p:attrNameLst>
                                          <p:attrName>ppt_x</p:attrName>
                                        </p:attrNameLst>
                                      </p:cBhvr>
                                      <p:tavLst>
                                        <p:tav tm="0">
                                          <p:val>
                                            <p:strVal val="0-#ppt_w/2"/>
                                          </p:val>
                                        </p:tav>
                                        <p:tav tm="100000">
                                          <p:val>
                                            <p:strVal val="#ppt_x"/>
                                          </p:val>
                                        </p:tav>
                                      </p:tavLst>
                                    </p:anim>
                                    <p:anim calcmode="lin" valueType="num">
                                      <p:cBhvr additive="base">
                                        <p:cTn id="686" dur="2000" fill="hold"/>
                                        <p:tgtEl>
                                          <p:spTgt spid="280"/>
                                        </p:tgtEl>
                                        <p:attrNameLst>
                                          <p:attrName>ppt_y</p:attrName>
                                        </p:attrNameLst>
                                      </p:cBhvr>
                                      <p:tavLst>
                                        <p:tav tm="0">
                                          <p:val>
                                            <p:strVal val="#ppt_y"/>
                                          </p:val>
                                        </p:tav>
                                        <p:tav tm="100000">
                                          <p:val>
                                            <p:strVal val="#ppt_y"/>
                                          </p:val>
                                        </p:tav>
                                      </p:tavLst>
                                    </p:anim>
                                  </p:childTnLst>
                                </p:cTn>
                              </p:par>
                              <p:par>
                                <p:cTn id="687" presetID="2" presetClass="entr" presetSubtype="8" fill="hold" grpId="0" nodeType="withEffect">
                                  <p:stCondLst>
                                    <p:cond delay="0"/>
                                  </p:stCondLst>
                                  <p:childTnLst>
                                    <p:set>
                                      <p:cBhvr>
                                        <p:cTn id="688" dur="1" fill="hold">
                                          <p:stCondLst>
                                            <p:cond delay="0"/>
                                          </p:stCondLst>
                                        </p:cTn>
                                        <p:tgtEl>
                                          <p:spTgt spid="281"/>
                                        </p:tgtEl>
                                        <p:attrNameLst>
                                          <p:attrName>style.visibility</p:attrName>
                                        </p:attrNameLst>
                                      </p:cBhvr>
                                      <p:to>
                                        <p:strVal val="visible"/>
                                      </p:to>
                                    </p:set>
                                    <p:anim calcmode="lin" valueType="num">
                                      <p:cBhvr additive="base">
                                        <p:cTn id="689" dur="2000" fill="hold"/>
                                        <p:tgtEl>
                                          <p:spTgt spid="281"/>
                                        </p:tgtEl>
                                        <p:attrNameLst>
                                          <p:attrName>ppt_x</p:attrName>
                                        </p:attrNameLst>
                                      </p:cBhvr>
                                      <p:tavLst>
                                        <p:tav tm="0">
                                          <p:val>
                                            <p:strVal val="0-#ppt_w/2"/>
                                          </p:val>
                                        </p:tav>
                                        <p:tav tm="100000">
                                          <p:val>
                                            <p:strVal val="#ppt_x"/>
                                          </p:val>
                                        </p:tav>
                                      </p:tavLst>
                                    </p:anim>
                                    <p:anim calcmode="lin" valueType="num">
                                      <p:cBhvr additive="base">
                                        <p:cTn id="690" dur="2000" fill="hold"/>
                                        <p:tgtEl>
                                          <p:spTgt spid="281"/>
                                        </p:tgtEl>
                                        <p:attrNameLst>
                                          <p:attrName>ppt_y</p:attrName>
                                        </p:attrNameLst>
                                      </p:cBhvr>
                                      <p:tavLst>
                                        <p:tav tm="0">
                                          <p:val>
                                            <p:strVal val="#ppt_y"/>
                                          </p:val>
                                        </p:tav>
                                        <p:tav tm="100000">
                                          <p:val>
                                            <p:strVal val="#ppt_y"/>
                                          </p:val>
                                        </p:tav>
                                      </p:tavLst>
                                    </p:anim>
                                  </p:childTnLst>
                                </p:cTn>
                              </p:par>
                              <p:par>
                                <p:cTn id="691" presetID="2" presetClass="entr" presetSubtype="8" fill="hold" grpId="0" nodeType="withEffect">
                                  <p:stCondLst>
                                    <p:cond delay="0"/>
                                  </p:stCondLst>
                                  <p:childTnLst>
                                    <p:set>
                                      <p:cBhvr>
                                        <p:cTn id="692" dur="1" fill="hold">
                                          <p:stCondLst>
                                            <p:cond delay="0"/>
                                          </p:stCondLst>
                                        </p:cTn>
                                        <p:tgtEl>
                                          <p:spTgt spid="282"/>
                                        </p:tgtEl>
                                        <p:attrNameLst>
                                          <p:attrName>style.visibility</p:attrName>
                                        </p:attrNameLst>
                                      </p:cBhvr>
                                      <p:to>
                                        <p:strVal val="visible"/>
                                      </p:to>
                                    </p:set>
                                    <p:anim calcmode="lin" valueType="num">
                                      <p:cBhvr additive="base">
                                        <p:cTn id="693" dur="2000" fill="hold"/>
                                        <p:tgtEl>
                                          <p:spTgt spid="282"/>
                                        </p:tgtEl>
                                        <p:attrNameLst>
                                          <p:attrName>ppt_x</p:attrName>
                                        </p:attrNameLst>
                                      </p:cBhvr>
                                      <p:tavLst>
                                        <p:tav tm="0">
                                          <p:val>
                                            <p:strVal val="0-#ppt_w/2"/>
                                          </p:val>
                                        </p:tav>
                                        <p:tav tm="100000">
                                          <p:val>
                                            <p:strVal val="#ppt_x"/>
                                          </p:val>
                                        </p:tav>
                                      </p:tavLst>
                                    </p:anim>
                                    <p:anim calcmode="lin" valueType="num">
                                      <p:cBhvr additive="base">
                                        <p:cTn id="694" dur="2000" fill="hold"/>
                                        <p:tgtEl>
                                          <p:spTgt spid="282"/>
                                        </p:tgtEl>
                                        <p:attrNameLst>
                                          <p:attrName>ppt_y</p:attrName>
                                        </p:attrNameLst>
                                      </p:cBhvr>
                                      <p:tavLst>
                                        <p:tav tm="0">
                                          <p:val>
                                            <p:strVal val="#ppt_y"/>
                                          </p:val>
                                        </p:tav>
                                        <p:tav tm="100000">
                                          <p:val>
                                            <p:strVal val="#ppt_y"/>
                                          </p:val>
                                        </p:tav>
                                      </p:tavLst>
                                    </p:anim>
                                  </p:childTnLst>
                                </p:cTn>
                              </p:par>
                              <p:par>
                                <p:cTn id="695" presetID="1" presetClass="entr" presetSubtype="0" fill="hold" grpId="0" nodeType="withEffect">
                                  <p:stCondLst>
                                    <p:cond delay="0"/>
                                  </p:stCondLst>
                                  <p:childTnLst>
                                    <p:set>
                                      <p:cBhvr>
                                        <p:cTn id="696" dur="1" fill="hold">
                                          <p:stCondLst>
                                            <p:cond delay="0"/>
                                          </p:stCondLst>
                                        </p:cTn>
                                        <p:tgtEl>
                                          <p:spTgt spid="307"/>
                                        </p:tgtEl>
                                        <p:attrNameLst>
                                          <p:attrName>style.visibility</p:attrName>
                                        </p:attrNameLst>
                                      </p:cBhvr>
                                      <p:to>
                                        <p:strVal val="visible"/>
                                      </p:to>
                                    </p:set>
                                  </p:childTnLst>
                                </p:cTn>
                              </p:par>
                              <p:par>
                                <p:cTn id="697" presetID="63" presetClass="path" presetSubtype="0" accel="50000" decel="50000" fill="hold" grpId="1" nodeType="withEffect">
                                  <p:stCondLst>
                                    <p:cond delay="0"/>
                                  </p:stCondLst>
                                  <p:childTnLst>
                                    <p:animMotion origin="layout" path="M -4.375E-6 1.48148E-6 L 0.34779 0.41597 " pathEditMode="relative" rAng="0" ptsTypes="AA">
                                      <p:cBhvr>
                                        <p:cTn id="698" dur="2000" fill="hold"/>
                                        <p:tgtEl>
                                          <p:spTgt spid="197"/>
                                        </p:tgtEl>
                                        <p:attrNameLst>
                                          <p:attrName>ppt_x</p:attrName>
                                          <p:attrName>ppt_y</p:attrName>
                                        </p:attrNameLst>
                                      </p:cBhvr>
                                      <p:rCtr x="17383" y="20787"/>
                                    </p:animMotion>
                                  </p:childTnLst>
                                </p:cTn>
                              </p:par>
                              <p:par>
                                <p:cTn id="699" presetID="63" presetClass="path" presetSubtype="0" accel="50000" decel="50000" fill="hold" grpId="1" nodeType="withEffect">
                                  <p:stCondLst>
                                    <p:cond delay="0"/>
                                  </p:stCondLst>
                                  <p:childTnLst>
                                    <p:animMotion origin="layout" path="M -4.375E-6 1.48148E-6 L 0.36355 -0.0081 " pathEditMode="relative" rAng="0" ptsTypes="AA">
                                      <p:cBhvr>
                                        <p:cTn id="700" dur="2000" fill="hold"/>
                                        <p:tgtEl>
                                          <p:spTgt spid="203"/>
                                        </p:tgtEl>
                                        <p:attrNameLst>
                                          <p:attrName>ppt_x</p:attrName>
                                          <p:attrName>ppt_y</p:attrName>
                                        </p:attrNameLst>
                                      </p:cBhvr>
                                      <p:rCtr x="18177" y="-417"/>
                                    </p:animMotion>
                                  </p:childTnLst>
                                </p:cTn>
                              </p:par>
                              <p:par>
                                <p:cTn id="701" presetID="63" presetClass="path" presetSubtype="0" accel="50000" decel="50000" fill="hold" grpId="1" nodeType="withEffect">
                                  <p:stCondLst>
                                    <p:cond delay="0"/>
                                  </p:stCondLst>
                                  <p:childTnLst>
                                    <p:animMotion origin="layout" path="M -4.375E-6 -7.40741E-7 L 0.34779 0.27315 " pathEditMode="relative" rAng="0" ptsTypes="AA">
                                      <p:cBhvr>
                                        <p:cTn id="702" dur="2000" fill="hold"/>
                                        <p:tgtEl>
                                          <p:spTgt spid="207"/>
                                        </p:tgtEl>
                                        <p:attrNameLst>
                                          <p:attrName>ppt_x</p:attrName>
                                          <p:attrName>ppt_y</p:attrName>
                                        </p:attrNameLst>
                                      </p:cBhvr>
                                      <p:rCtr x="17383" y="13657"/>
                                    </p:animMotion>
                                  </p:childTnLst>
                                </p:cTn>
                              </p:par>
                              <p:par>
                                <p:cTn id="703" presetID="63" presetClass="path" presetSubtype="0" accel="50000" decel="50000" fill="hold" grpId="1" nodeType="withEffect">
                                  <p:stCondLst>
                                    <p:cond delay="0"/>
                                  </p:stCondLst>
                                  <p:childTnLst>
                                    <p:animMotion origin="layout" path="M 8.33333E-7 2.96296E-6 L 0.34375 0.13773 " pathEditMode="relative" rAng="0" ptsTypes="AA">
                                      <p:cBhvr>
                                        <p:cTn id="704" dur="2000" fill="hold"/>
                                        <p:tgtEl>
                                          <p:spTgt spid="209"/>
                                        </p:tgtEl>
                                        <p:attrNameLst>
                                          <p:attrName>ppt_x</p:attrName>
                                          <p:attrName>ppt_y</p:attrName>
                                        </p:attrNameLst>
                                      </p:cBhvr>
                                      <p:rCtr x="17188" y="6875"/>
                                    </p:animMotion>
                                  </p:childTnLst>
                                </p:cTn>
                              </p:par>
                              <p:par>
                                <p:cTn id="705" presetID="1" presetClass="exit" presetSubtype="0" fill="hold" grpId="1" nodeType="withEffect">
                                  <p:stCondLst>
                                    <p:cond delay="0"/>
                                  </p:stCondLst>
                                  <p:childTnLst>
                                    <p:set>
                                      <p:cBhvr>
                                        <p:cTn id="706" dur="1" fill="hold">
                                          <p:stCondLst>
                                            <p:cond delay="0"/>
                                          </p:stCondLst>
                                        </p:cTn>
                                        <p:tgtEl>
                                          <p:spTgt spid="299"/>
                                        </p:tgtEl>
                                        <p:attrNameLst>
                                          <p:attrName>style.visibility</p:attrName>
                                        </p:attrNameLst>
                                      </p:cBhvr>
                                      <p:to>
                                        <p:strVal val="hidden"/>
                                      </p:to>
                                    </p:set>
                                  </p:childTnLst>
                                </p:cTn>
                              </p:par>
                            </p:childTnLst>
                          </p:cTn>
                        </p:par>
                        <p:par>
                          <p:cTn id="707" fill="hold">
                            <p:stCondLst>
                              <p:cond delay="2000"/>
                            </p:stCondLst>
                            <p:childTnLst>
                              <p:par>
                                <p:cTn id="708" presetID="1" presetClass="entr" presetSubtype="0" fill="hold" grpId="0" nodeType="afterEffect">
                                  <p:stCondLst>
                                    <p:cond delay="0"/>
                                  </p:stCondLst>
                                  <p:childTnLst>
                                    <p:set>
                                      <p:cBhvr>
                                        <p:cTn id="709" dur="1" fill="hold">
                                          <p:stCondLst>
                                            <p:cond delay="0"/>
                                          </p:stCondLst>
                                        </p:cTn>
                                        <p:tgtEl>
                                          <p:spTgt spid="30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P spid="41" grpId="0" animBg="1"/>
      <p:bldP spid="41" grpId="1" animBg="1"/>
      <p:bldP spid="41" grpId="2" animBg="1"/>
      <p:bldP spid="46" grpId="0" animBg="1"/>
      <p:bldP spid="46" grpId="1" animBg="1"/>
      <p:bldP spid="46" grpId="2" animBg="1"/>
      <p:bldP spid="47" grpId="0" animBg="1"/>
      <p:bldP spid="47" grpId="1" animBg="1"/>
      <p:bldP spid="47" grpId="2" animBg="1"/>
      <p:bldP spid="50" grpId="0" animBg="1"/>
      <p:bldP spid="50" grpId="1" animBg="1"/>
      <p:bldP spid="50" grpId="2" animBg="1"/>
      <p:bldP spid="51" grpId="0" animBg="1"/>
      <p:bldP spid="51" grpId="1" animBg="1"/>
      <p:bldP spid="51" grpId="2" animBg="1"/>
      <p:bldP spid="54" grpId="0" animBg="1"/>
      <p:bldP spid="54" grpId="1" animBg="1"/>
      <p:bldP spid="54" grpId="2" animBg="1"/>
      <p:bldP spid="55" grpId="0" animBg="1"/>
      <p:bldP spid="55" grpId="1" animBg="1"/>
      <p:bldP spid="55" grpId="2" animBg="1"/>
      <p:bldP spid="109" grpId="0" animBg="1"/>
      <p:bldP spid="109" grpId="1" animBg="1"/>
      <p:bldP spid="109" grpId="2" animBg="1"/>
      <p:bldP spid="110" grpId="0" animBg="1"/>
      <p:bldP spid="110" grpId="1" animBg="1"/>
      <p:bldP spid="110" grpId="2" animBg="1"/>
      <p:bldP spid="111" grpId="0" animBg="1"/>
      <p:bldP spid="111" grpId="1" animBg="1"/>
      <p:bldP spid="111" grpId="2" animBg="1"/>
      <p:bldP spid="112" grpId="0" animBg="1"/>
      <p:bldP spid="112" grpId="1" animBg="1"/>
      <p:bldP spid="112" grpId="2" animBg="1"/>
      <p:bldP spid="116" grpId="0" animBg="1"/>
      <p:bldP spid="116" grpId="1" animBg="1"/>
      <p:bldP spid="116" grpId="2" animBg="1"/>
      <p:bldP spid="117" grpId="0" animBg="1"/>
      <p:bldP spid="117" grpId="1" animBg="1"/>
      <p:bldP spid="117" grpId="2" animBg="1"/>
      <p:bldP spid="118" grpId="0" animBg="1"/>
      <p:bldP spid="118" grpId="1" animBg="1"/>
      <p:bldP spid="118" grpId="2" animBg="1"/>
      <p:bldP spid="119" grpId="0" animBg="1"/>
      <p:bldP spid="119" grpId="1" animBg="1"/>
      <p:bldP spid="119" grpId="2" animBg="1"/>
      <p:bldP spid="148" grpId="0" animBg="1"/>
      <p:bldP spid="148" grpId="1" animBg="1"/>
      <p:bldP spid="148" grpId="2" animBg="1"/>
      <p:bldP spid="149" grpId="0" animBg="1"/>
      <p:bldP spid="149" grpId="1" animBg="1"/>
      <p:bldP spid="149" grpId="2" animBg="1"/>
      <p:bldP spid="150" grpId="0" animBg="1"/>
      <p:bldP spid="150" grpId="1" animBg="1"/>
      <p:bldP spid="150" grpId="2" animBg="1"/>
      <p:bldP spid="151" grpId="0" animBg="1"/>
      <p:bldP spid="151" grpId="1" animBg="1"/>
      <p:bldP spid="151" grpId="2" animBg="1"/>
      <p:bldP spid="152" grpId="0" animBg="1"/>
      <p:bldP spid="152" grpId="1" animBg="1"/>
      <p:bldP spid="152" grpId="2" animBg="1"/>
      <p:bldP spid="153" grpId="0" animBg="1"/>
      <p:bldP spid="153" grpId="1" animBg="1"/>
      <p:bldP spid="153" grpId="2" animBg="1"/>
      <p:bldP spid="154" grpId="0" animBg="1"/>
      <p:bldP spid="154" grpId="1" animBg="1"/>
      <p:bldP spid="154" grpId="2" animBg="1"/>
      <p:bldP spid="155" grpId="0" animBg="1"/>
      <p:bldP spid="155" grpId="1" animBg="1"/>
      <p:bldP spid="155" grpId="2" animBg="1"/>
      <p:bldP spid="156" grpId="0" animBg="1"/>
      <p:bldP spid="156" grpId="1" animBg="1"/>
      <p:bldP spid="156" grpId="2" animBg="1"/>
      <p:bldP spid="157" grpId="0" animBg="1"/>
      <p:bldP spid="157" grpId="1" animBg="1"/>
      <p:bldP spid="157" grpId="2" animBg="1"/>
      <p:bldP spid="158" grpId="0" animBg="1"/>
      <p:bldP spid="158" grpId="1" animBg="1"/>
      <p:bldP spid="158" grpId="2" animBg="1"/>
      <p:bldP spid="159" grpId="0" animBg="1"/>
      <p:bldP spid="159" grpId="1" animBg="1"/>
      <p:bldP spid="159" grpId="2" animBg="1"/>
      <p:bldP spid="160" grpId="0" animBg="1"/>
      <p:bldP spid="160" grpId="1" animBg="1"/>
      <p:bldP spid="160" grpId="2" animBg="1"/>
      <p:bldP spid="161" grpId="0" animBg="1"/>
      <p:bldP spid="161" grpId="1" animBg="1"/>
      <p:bldP spid="161" grpId="2" animBg="1"/>
      <p:bldP spid="162" grpId="0" animBg="1"/>
      <p:bldP spid="162" grpId="1" animBg="1"/>
      <p:bldP spid="162" grpId="2" animBg="1"/>
      <p:bldP spid="163" grpId="0" animBg="1"/>
      <p:bldP spid="163" grpId="1" animBg="1"/>
      <p:bldP spid="163" grpId="2" animBg="1"/>
      <p:bldP spid="180" grpId="0" animBg="1"/>
      <p:bldP spid="180" grpId="1" animBg="1"/>
      <p:bldP spid="181" grpId="0" animBg="1"/>
      <p:bldP spid="181" grpId="1" animBg="1"/>
      <p:bldP spid="182" grpId="0" animBg="1"/>
      <p:bldP spid="182" grpId="1" animBg="1"/>
      <p:bldP spid="183" grpId="0" animBg="1"/>
      <p:bldP spid="183" grpId="1" animBg="1"/>
      <p:bldP spid="184" grpId="0" animBg="1"/>
      <p:bldP spid="184" grpId="1" animBg="1"/>
      <p:bldP spid="185" grpId="0" animBg="1"/>
      <p:bldP spid="185" grpId="1" animBg="1"/>
      <p:bldP spid="186" grpId="0" animBg="1"/>
      <p:bldP spid="186" grpId="1" animBg="1"/>
      <p:bldP spid="187" grpId="0" animBg="1"/>
      <p:bldP spid="187" grpId="1" animBg="1"/>
      <p:bldP spid="188" grpId="0" animBg="1"/>
      <p:bldP spid="188" grpId="1" animBg="1"/>
      <p:bldP spid="189" grpId="0" animBg="1"/>
      <p:bldP spid="189" grpId="1" animBg="1"/>
      <p:bldP spid="190" grpId="0" animBg="1"/>
      <p:bldP spid="190" grpId="1" animBg="1"/>
      <p:bldP spid="191" grpId="0" animBg="1"/>
      <p:bldP spid="191" grpId="1" animBg="1"/>
      <p:bldP spid="192" grpId="0" animBg="1"/>
      <p:bldP spid="192" grpId="1" animBg="1"/>
      <p:bldP spid="193" grpId="0" animBg="1"/>
      <p:bldP spid="193" grpId="1" animBg="1"/>
      <p:bldP spid="194" grpId="0" animBg="1"/>
      <p:bldP spid="194" grpId="1" animBg="1"/>
      <p:bldP spid="195" grpId="0" animBg="1"/>
      <p:bldP spid="195" grpId="1" animBg="1"/>
      <p:bldP spid="196" grpId="0" animBg="1"/>
      <p:bldP spid="196" grpId="1" animBg="1"/>
      <p:bldP spid="197" grpId="0" animBg="1"/>
      <p:bldP spid="197" grpId="1" animBg="1"/>
      <p:bldP spid="198" grpId="0" animBg="1"/>
      <p:bldP spid="198" grpId="1" animBg="1"/>
      <p:bldP spid="199" grpId="0" animBg="1"/>
      <p:bldP spid="200" grpId="0" animBg="1"/>
      <p:bldP spid="200" grpId="1" animBg="1"/>
      <p:bldP spid="201" grpId="0" animBg="1"/>
      <p:bldP spid="202" grpId="0" animBg="1"/>
      <p:bldP spid="202" grpId="1" animBg="1"/>
      <p:bldP spid="203" grpId="0" animBg="1"/>
      <p:bldP spid="203" grpId="1" animBg="1"/>
      <p:bldP spid="204" grpId="0" animBg="1"/>
      <p:bldP spid="204" grpId="1" animBg="1"/>
      <p:bldP spid="205" grpId="0" animBg="1"/>
      <p:bldP spid="206" grpId="0" animBg="1"/>
      <p:bldP spid="206" grpId="1" animBg="1"/>
      <p:bldP spid="207" grpId="0" animBg="1"/>
      <p:bldP spid="207" grpId="1" animBg="1"/>
      <p:bldP spid="208" grpId="0" animBg="1"/>
      <p:bldP spid="208" grpId="1" animBg="1"/>
      <p:bldP spid="209" grpId="0" animBg="1"/>
      <p:bldP spid="209" grpId="1" animBg="1"/>
      <p:bldP spid="210" grpId="0" animBg="1"/>
      <p:bldP spid="210" grpId="1" animBg="1"/>
      <p:bldP spid="211" grpId="0" animBg="1"/>
      <p:bldP spid="9" grpId="0" animBg="1"/>
      <p:bldP spid="9" grpId="1" animBg="1"/>
      <p:bldP spid="218" grpId="0" animBg="1"/>
      <p:bldP spid="218" grpId="1" animBg="1"/>
      <p:bldP spid="219" grpId="0" animBg="1"/>
      <p:bldP spid="220" grpId="0" animBg="1"/>
      <p:bldP spid="220" grpId="1" animBg="1"/>
      <p:bldP spid="221" grpId="0" animBg="1"/>
      <p:bldP spid="222" grpId="0" animBg="1"/>
      <p:bldP spid="222" grpId="1" animBg="1"/>
      <p:bldP spid="223" grpId="0" animBg="1"/>
      <p:bldP spid="224" grpId="0" animBg="1"/>
      <p:bldP spid="224" grpId="1" animBg="1"/>
      <p:bldP spid="225" grpId="0" animBg="1"/>
      <p:bldP spid="226" grpId="0" animBg="1"/>
      <p:bldP spid="226" grpId="1" animBg="1"/>
      <p:bldP spid="227" grpId="0" animBg="1"/>
      <p:bldP spid="228" grpId="0" animBg="1"/>
      <p:bldP spid="228" grpId="1" animBg="1"/>
      <p:bldP spid="229" grpId="0" animBg="1"/>
      <p:bldP spid="230" grpId="0" animBg="1"/>
      <p:bldP spid="230" grpId="1" animBg="1"/>
      <p:bldP spid="231" grpId="0" animBg="1"/>
      <p:bldP spid="232" grpId="0" animBg="1"/>
      <p:bldP spid="232" grpId="1" animBg="1"/>
      <p:bldP spid="233" grpId="0" animBg="1"/>
      <p:bldP spid="10" grpId="0" animBg="1"/>
      <p:bldP spid="10" grpId="1" animBg="1"/>
      <p:bldP spid="10" grpId="2" animBg="1"/>
      <p:bldP spid="234" grpId="0" animBg="1"/>
      <p:bldP spid="234" grpId="1" animBg="1"/>
      <p:bldP spid="235" grpId="0" animBg="1"/>
      <p:bldP spid="236" grpId="0" animBg="1"/>
      <p:bldP spid="237" grpId="0" animBg="1"/>
      <p:bldP spid="238" grpId="0" animBg="1"/>
      <p:bldP spid="239" grpId="0" animBg="1"/>
      <p:bldP spid="240" grpId="0" animBg="1"/>
      <p:bldP spid="241" grpId="0" animBg="1"/>
      <p:bldP spid="242" grpId="0" animBg="1"/>
      <p:bldP spid="243" grpId="0" animBg="1"/>
      <p:bldP spid="243" grpId="1" animBg="1"/>
      <p:bldP spid="244" grpId="0" animBg="1"/>
      <p:bldP spid="245" grpId="0" animBg="1"/>
      <p:bldP spid="245" grpId="1" animBg="1"/>
      <p:bldP spid="246" grpId="0" animBg="1"/>
      <p:bldP spid="247" grpId="0" animBg="1"/>
      <p:bldP spid="247" grpId="1" animBg="1"/>
      <p:bldP spid="248" grpId="0" animBg="1"/>
      <p:bldP spid="249" grpId="0" animBg="1"/>
      <p:bldP spid="249" grpId="1" animBg="1"/>
      <p:bldP spid="250" grpId="0" animBg="1"/>
      <p:bldP spid="267" grpId="0" animBg="1"/>
      <p:bldP spid="268" grpId="0" animBg="1"/>
      <p:bldP spid="269" grpId="0" animBg="1"/>
      <p:bldP spid="270" grpId="0" animBg="1"/>
      <p:bldP spid="271" grpId="0" animBg="1"/>
      <p:bldP spid="272" grpId="0" animBg="1"/>
      <p:bldP spid="273" grpId="0" animBg="1"/>
      <p:bldP spid="274" grpId="0" animBg="1"/>
      <p:bldP spid="275" grpId="0" animBg="1"/>
      <p:bldP spid="276" grpId="0" animBg="1"/>
      <p:bldP spid="277" grpId="0" animBg="1"/>
      <p:bldP spid="278" grpId="0" animBg="1"/>
      <p:bldP spid="279" grpId="0" animBg="1"/>
      <p:bldP spid="280" grpId="0" animBg="1"/>
      <p:bldP spid="281" grpId="0" animBg="1"/>
      <p:bldP spid="282" grpId="0" animBg="1"/>
      <p:bldP spid="299" grpId="0" animBg="1"/>
      <p:bldP spid="299" grpId="1" animBg="1"/>
      <p:bldP spid="300" grpId="0" animBg="1"/>
      <p:bldP spid="301" grpId="0" animBg="1"/>
      <p:bldP spid="302" grpId="0" animBg="1"/>
      <p:bldP spid="303" grpId="0" animBg="1"/>
      <p:bldP spid="304" grpId="0" animBg="1"/>
      <p:bldP spid="305" grpId="0" animBg="1"/>
      <p:bldP spid="306" grpId="0" animBg="1"/>
      <p:bldP spid="30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Right Arrow 89">
            <a:extLst>
              <a:ext uri="{FF2B5EF4-FFF2-40B4-BE49-F238E27FC236}">
                <a16:creationId xmlns:a16="http://schemas.microsoft.com/office/drawing/2014/main" id="{BF07CBD1-3855-4AA1-8B63-5DCC4C85C82D}"/>
              </a:ext>
            </a:extLst>
          </p:cNvPr>
          <p:cNvSpPr/>
          <p:nvPr/>
        </p:nvSpPr>
        <p:spPr bwMode="auto">
          <a:xfrm>
            <a:off x="4678192" y="3113584"/>
            <a:ext cx="4623800"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8" name="Right Arrow 90">
            <a:extLst>
              <a:ext uri="{FF2B5EF4-FFF2-40B4-BE49-F238E27FC236}">
                <a16:creationId xmlns:a16="http://schemas.microsoft.com/office/drawing/2014/main" id="{600C796B-32DC-41B1-ACC1-64CFAEC5DA07}"/>
              </a:ext>
            </a:extLst>
          </p:cNvPr>
          <p:cNvSpPr/>
          <p:nvPr/>
        </p:nvSpPr>
        <p:spPr bwMode="auto">
          <a:xfrm>
            <a:off x="4671836" y="5561856"/>
            <a:ext cx="463015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9" name="Right Arrow 91">
            <a:extLst>
              <a:ext uri="{FF2B5EF4-FFF2-40B4-BE49-F238E27FC236}">
                <a16:creationId xmlns:a16="http://schemas.microsoft.com/office/drawing/2014/main" id="{0245C1AA-9EE9-4032-9F56-5F3130C17A7C}"/>
              </a:ext>
            </a:extLst>
          </p:cNvPr>
          <p:cNvSpPr/>
          <p:nvPr/>
        </p:nvSpPr>
        <p:spPr bwMode="auto">
          <a:xfrm>
            <a:off x="4671834" y="8154144"/>
            <a:ext cx="465341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2" name="Right Arrow 92">
            <a:extLst>
              <a:ext uri="{FF2B5EF4-FFF2-40B4-BE49-F238E27FC236}">
                <a16:creationId xmlns:a16="http://schemas.microsoft.com/office/drawing/2014/main" id="{AF399165-8380-47C4-A7DE-F7188BB03AE3}"/>
              </a:ext>
            </a:extLst>
          </p:cNvPr>
          <p:cNvSpPr/>
          <p:nvPr/>
        </p:nvSpPr>
        <p:spPr bwMode="auto">
          <a:xfrm>
            <a:off x="4678192" y="10602416"/>
            <a:ext cx="4623800"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3" name="Right Arrow 6">
            <a:extLst>
              <a:ext uri="{FF2B5EF4-FFF2-40B4-BE49-F238E27FC236}">
                <a16:creationId xmlns:a16="http://schemas.microsoft.com/office/drawing/2014/main" id="{B2B9E07E-D629-4543-9EDA-2EA627EFDCF8}"/>
              </a:ext>
            </a:extLst>
          </p:cNvPr>
          <p:cNvSpPr/>
          <p:nvPr/>
        </p:nvSpPr>
        <p:spPr bwMode="auto">
          <a:xfrm>
            <a:off x="2" y="31135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4" name="Right Arrow 24">
            <a:extLst>
              <a:ext uri="{FF2B5EF4-FFF2-40B4-BE49-F238E27FC236}">
                <a16:creationId xmlns:a16="http://schemas.microsoft.com/office/drawing/2014/main" id="{C5AA8498-3770-46A4-8CFF-383685EAEDA4}"/>
              </a:ext>
            </a:extLst>
          </p:cNvPr>
          <p:cNvSpPr/>
          <p:nvPr/>
        </p:nvSpPr>
        <p:spPr bwMode="auto">
          <a:xfrm>
            <a:off x="2" y="426571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5" name="Right Arrow 25">
            <a:extLst>
              <a:ext uri="{FF2B5EF4-FFF2-40B4-BE49-F238E27FC236}">
                <a16:creationId xmlns:a16="http://schemas.microsoft.com/office/drawing/2014/main" id="{FB9C8DE4-409C-402E-85C2-BB8BFD96C398}"/>
              </a:ext>
            </a:extLst>
          </p:cNvPr>
          <p:cNvSpPr/>
          <p:nvPr/>
        </p:nvSpPr>
        <p:spPr bwMode="auto">
          <a:xfrm>
            <a:off x="2" y="57058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6" name="Right Arrow 27">
            <a:extLst>
              <a:ext uri="{FF2B5EF4-FFF2-40B4-BE49-F238E27FC236}">
                <a16:creationId xmlns:a16="http://schemas.microsoft.com/office/drawing/2014/main" id="{962974B8-6F11-443C-A505-764E042B6AC3}"/>
              </a:ext>
            </a:extLst>
          </p:cNvPr>
          <p:cNvSpPr/>
          <p:nvPr/>
        </p:nvSpPr>
        <p:spPr bwMode="auto">
          <a:xfrm>
            <a:off x="2" y="67139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7" name="Right Arrow 28">
            <a:extLst>
              <a:ext uri="{FF2B5EF4-FFF2-40B4-BE49-F238E27FC236}">
                <a16:creationId xmlns:a16="http://schemas.microsoft.com/office/drawing/2014/main" id="{1F589F20-F269-46B6-BFDD-D2CACCB617BF}"/>
              </a:ext>
            </a:extLst>
          </p:cNvPr>
          <p:cNvSpPr/>
          <p:nvPr/>
        </p:nvSpPr>
        <p:spPr bwMode="auto">
          <a:xfrm>
            <a:off x="2" y="81541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1" name="Right Arrow 30">
            <a:extLst>
              <a:ext uri="{FF2B5EF4-FFF2-40B4-BE49-F238E27FC236}">
                <a16:creationId xmlns:a16="http://schemas.microsoft.com/office/drawing/2014/main" id="{2000F600-3CCD-466B-BF67-6DBDAA3B9699}"/>
              </a:ext>
            </a:extLst>
          </p:cNvPr>
          <p:cNvSpPr/>
          <p:nvPr/>
        </p:nvSpPr>
        <p:spPr bwMode="auto">
          <a:xfrm>
            <a:off x="2" y="93062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2" name="Right Arrow 35">
            <a:extLst>
              <a:ext uri="{FF2B5EF4-FFF2-40B4-BE49-F238E27FC236}">
                <a16:creationId xmlns:a16="http://schemas.microsoft.com/office/drawing/2014/main" id="{22793AB8-B0A2-489A-B7D9-754F6AF84712}"/>
              </a:ext>
            </a:extLst>
          </p:cNvPr>
          <p:cNvSpPr/>
          <p:nvPr/>
        </p:nvSpPr>
        <p:spPr bwMode="auto">
          <a:xfrm>
            <a:off x="2" y="107464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3" name="Right Arrow 39">
            <a:extLst>
              <a:ext uri="{FF2B5EF4-FFF2-40B4-BE49-F238E27FC236}">
                <a16:creationId xmlns:a16="http://schemas.microsoft.com/office/drawing/2014/main" id="{B0465D96-964A-4C8D-8176-C9324F2B1EDF}"/>
              </a:ext>
            </a:extLst>
          </p:cNvPr>
          <p:cNvSpPr/>
          <p:nvPr/>
        </p:nvSpPr>
        <p:spPr bwMode="auto">
          <a:xfrm>
            <a:off x="2" y="117545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4" name="Right Arrow 96">
            <a:extLst>
              <a:ext uri="{FF2B5EF4-FFF2-40B4-BE49-F238E27FC236}">
                <a16:creationId xmlns:a16="http://schemas.microsoft.com/office/drawing/2014/main" id="{48F58F6E-456B-4D53-B837-3C2DD0ABE325}"/>
              </a:ext>
            </a:extLst>
          </p:cNvPr>
          <p:cNvSpPr/>
          <p:nvPr/>
        </p:nvSpPr>
        <p:spPr bwMode="auto">
          <a:xfrm>
            <a:off x="2" y="34183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5" name="Right Arrow 97">
            <a:extLst>
              <a:ext uri="{FF2B5EF4-FFF2-40B4-BE49-F238E27FC236}">
                <a16:creationId xmlns:a16="http://schemas.microsoft.com/office/drawing/2014/main" id="{93D5C321-4485-4097-B366-2C80044DD4CC}"/>
              </a:ext>
            </a:extLst>
          </p:cNvPr>
          <p:cNvSpPr/>
          <p:nvPr/>
        </p:nvSpPr>
        <p:spPr bwMode="auto">
          <a:xfrm>
            <a:off x="2" y="457051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6" name="Right Arrow 98">
            <a:extLst>
              <a:ext uri="{FF2B5EF4-FFF2-40B4-BE49-F238E27FC236}">
                <a16:creationId xmlns:a16="http://schemas.microsoft.com/office/drawing/2014/main" id="{CA743C58-0061-4731-ADD4-38EF9E64A2FC}"/>
              </a:ext>
            </a:extLst>
          </p:cNvPr>
          <p:cNvSpPr/>
          <p:nvPr/>
        </p:nvSpPr>
        <p:spPr bwMode="auto">
          <a:xfrm>
            <a:off x="2" y="60106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7" name="Right Arrow 99">
            <a:extLst>
              <a:ext uri="{FF2B5EF4-FFF2-40B4-BE49-F238E27FC236}">
                <a16:creationId xmlns:a16="http://schemas.microsoft.com/office/drawing/2014/main" id="{3581BB5E-952B-4C3B-ACE1-E6D94395B7A5}"/>
              </a:ext>
            </a:extLst>
          </p:cNvPr>
          <p:cNvSpPr/>
          <p:nvPr/>
        </p:nvSpPr>
        <p:spPr bwMode="auto">
          <a:xfrm>
            <a:off x="2" y="70187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8" name="Right Arrow 100">
            <a:extLst>
              <a:ext uri="{FF2B5EF4-FFF2-40B4-BE49-F238E27FC236}">
                <a16:creationId xmlns:a16="http://schemas.microsoft.com/office/drawing/2014/main" id="{43F81C37-F68F-4029-A760-815AD6EB4D6A}"/>
              </a:ext>
            </a:extLst>
          </p:cNvPr>
          <p:cNvSpPr/>
          <p:nvPr/>
        </p:nvSpPr>
        <p:spPr bwMode="auto">
          <a:xfrm>
            <a:off x="2" y="84589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0" name="Right Arrow 101">
            <a:extLst>
              <a:ext uri="{FF2B5EF4-FFF2-40B4-BE49-F238E27FC236}">
                <a16:creationId xmlns:a16="http://schemas.microsoft.com/office/drawing/2014/main" id="{E88E3BB1-1787-4405-A74A-A60F59C5EEB8}"/>
              </a:ext>
            </a:extLst>
          </p:cNvPr>
          <p:cNvSpPr/>
          <p:nvPr/>
        </p:nvSpPr>
        <p:spPr bwMode="auto">
          <a:xfrm>
            <a:off x="2" y="96110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3" name="Right Arrow 102">
            <a:extLst>
              <a:ext uri="{FF2B5EF4-FFF2-40B4-BE49-F238E27FC236}">
                <a16:creationId xmlns:a16="http://schemas.microsoft.com/office/drawing/2014/main" id="{C0368969-63A2-4389-9258-A1568111F12E}"/>
              </a:ext>
            </a:extLst>
          </p:cNvPr>
          <p:cNvSpPr/>
          <p:nvPr/>
        </p:nvSpPr>
        <p:spPr bwMode="auto">
          <a:xfrm>
            <a:off x="2" y="110512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4" name="Right Arrow 103">
            <a:extLst>
              <a:ext uri="{FF2B5EF4-FFF2-40B4-BE49-F238E27FC236}">
                <a16:creationId xmlns:a16="http://schemas.microsoft.com/office/drawing/2014/main" id="{243D3972-C5D0-4343-A953-71EA3A63C0C7}"/>
              </a:ext>
            </a:extLst>
          </p:cNvPr>
          <p:cNvSpPr/>
          <p:nvPr/>
        </p:nvSpPr>
        <p:spPr bwMode="auto">
          <a:xfrm>
            <a:off x="2" y="120593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5" name="Rectangle 284">
            <a:extLst>
              <a:ext uri="{FF2B5EF4-FFF2-40B4-BE49-F238E27FC236}">
                <a16:creationId xmlns:a16="http://schemas.microsoft.com/office/drawing/2014/main" id="{C2614583-9314-494C-962A-EF412ECF1EA2}"/>
              </a:ext>
            </a:extLst>
          </p:cNvPr>
          <p:cNvSpPr/>
          <p:nvPr/>
        </p:nvSpPr>
        <p:spPr bwMode="auto">
          <a:xfrm>
            <a:off x="1820955" y="3113587"/>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6" name="Rectangle 285">
            <a:extLst>
              <a:ext uri="{FF2B5EF4-FFF2-40B4-BE49-F238E27FC236}">
                <a16:creationId xmlns:a16="http://schemas.microsoft.com/office/drawing/2014/main" id="{9887EBB4-30BB-45A2-AA87-46C97E985645}"/>
              </a:ext>
            </a:extLst>
          </p:cNvPr>
          <p:cNvSpPr/>
          <p:nvPr/>
        </p:nvSpPr>
        <p:spPr bwMode="auto">
          <a:xfrm>
            <a:off x="1820951" y="5637365"/>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7" name="Rectangle 286">
            <a:extLst>
              <a:ext uri="{FF2B5EF4-FFF2-40B4-BE49-F238E27FC236}">
                <a16:creationId xmlns:a16="http://schemas.microsoft.com/office/drawing/2014/main" id="{6BE48F25-76E5-4D55-805B-86E66D2B6AF1}"/>
              </a:ext>
            </a:extLst>
          </p:cNvPr>
          <p:cNvSpPr/>
          <p:nvPr/>
        </p:nvSpPr>
        <p:spPr bwMode="auto">
          <a:xfrm>
            <a:off x="1820955" y="8154147"/>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8" name="Rectangle 287">
            <a:extLst>
              <a:ext uri="{FF2B5EF4-FFF2-40B4-BE49-F238E27FC236}">
                <a16:creationId xmlns:a16="http://schemas.microsoft.com/office/drawing/2014/main" id="{DE8CEF36-0FB8-4822-9C36-6F071B87F7DA}"/>
              </a:ext>
            </a:extLst>
          </p:cNvPr>
          <p:cNvSpPr/>
          <p:nvPr/>
        </p:nvSpPr>
        <p:spPr bwMode="auto">
          <a:xfrm>
            <a:off x="1820951" y="10677925"/>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9" name="Rectangle 288">
            <a:extLst>
              <a:ext uri="{FF2B5EF4-FFF2-40B4-BE49-F238E27FC236}">
                <a16:creationId xmlns:a16="http://schemas.microsoft.com/office/drawing/2014/main" id="{E3270C64-F29A-4017-B226-B9D22DB9F48B}"/>
              </a:ext>
            </a:extLst>
          </p:cNvPr>
          <p:cNvSpPr/>
          <p:nvPr/>
        </p:nvSpPr>
        <p:spPr bwMode="auto">
          <a:xfrm>
            <a:off x="9325251" y="3113587"/>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0" name="Rectangle 289">
            <a:extLst>
              <a:ext uri="{FF2B5EF4-FFF2-40B4-BE49-F238E27FC236}">
                <a16:creationId xmlns:a16="http://schemas.microsoft.com/office/drawing/2014/main" id="{4652657C-4D50-4017-BA4F-949EB01398DF}"/>
              </a:ext>
            </a:extLst>
          </p:cNvPr>
          <p:cNvSpPr/>
          <p:nvPr/>
        </p:nvSpPr>
        <p:spPr bwMode="auto">
          <a:xfrm>
            <a:off x="9325251" y="5647137"/>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1" name="Rectangle 290">
            <a:extLst>
              <a:ext uri="{FF2B5EF4-FFF2-40B4-BE49-F238E27FC236}">
                <a16:creationId xmlns:a16="http://schemas.microsoft.com/office/drawing/2014/main" id="{CE49F710-7F9A-440F-A164-76AD8DC9A42A}"/>
              </a:ext>
            </a:extLst>
          </p:cNvPr>
          <p:cNvSpPr/>
          <p:nvPr/>
        </p:nvSpPr>
        <p:spPr bwMode="auto">
          <a:xfrm>
            <a:off x="9325251" y="8161637"/>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2" name="Rectangle 291">
            <a:extLst>
              <a:ext uri="{FF2B5EF4-FFF2-40B4-BE49-F238E27FC236}">
                <a16:creationId xmlns:a16="http://schemas.microsoft.com/office/drawing/2014/main" id="{298391B1-BC94-4821-8450-E050690C9183}"/>
              </a:ext>
            </a:extLst>
          </p:cNvPr>
          <p:cNvSpPr/>
          <p:nvPr/>
        </p:nvSpPr>
        <p:spPr bwMode="auto">
          <a:xfrm>
            <a:off x="9301993" y="10676137"/>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3" name="Right Arrow 131">
            <a:extLst>
              <a:ext uri="{FF2B5EF4-FFF2-40B4-BE49-F238E27FC236}">
                <a16:creationId xmlns:a16="http://schemas.microsoft.com/office/drawing/2014/main" id="{BB97F23F-414D-4202-B2A7-16F1159652E5}"/>
              </a:ext>
            </a:extLst>
          </p:cNvPr>
          <p:cNvSpPr/>
          <p:nvPr/>
        </p:nvSpPr>
        <p:spPr bwMode="auto">
          <a:xfrm rot="2422284">
            <a:off x="3986904" y="5049384"/>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4" name="Right Arrow 135">
            <a:extLst>
              <a:ext uri="{FF2B5EF4-FFF2-40B4-BE49-F238E27FC236}">
                <a16:creationId xmlns:a16="http://schemas.microsoft.com/office/drawing/2014/main" id="{98E396CD-1781-425B-897B-4E4F0AF67B2E}"/>
              </a:ext>
            </a:extLst>
          </p:cNvPr>
          <p:cNvSpPr/>
          <p:nvPr/>
        </p:nvSpPr>
        <p:spPr bwMode="auto">
          <a:xfrm rot="2422284">
            <a:off x="3985314" y="749765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5" name="Right Arrow 136">
            <a:extLst>
              <a:ext uri="{FF2B5EF4-FFF2-40B4-BE49-F238E27FC236}">
                <a16:creationId xmlns:a16="http://schemas.microsoft.com/office/drawing/2014/main" id="{4112F847-B4D6-4AFD-BA33-ADC63D33004D}"/>
              </a:ext>
            </a:extLst>
          </p:cNvPr>
          <p:cNvSpPr/>
          <p:nvPr/>
        </p:nvSpPr>
        <p:spPr bwMode="auto">
          <a:xfrm rot="2422284">
            <a:off x="3959942" y="1037797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6" name="Right Arrow 137">
            <a:extLst>
              <a:ext uri="{FF2B5EF4-FFF2-40B4-BE49-F238E27FC236}">
                <a16:creationId xmlns:a16="http://schemas.microsoft.com/office/drawing/2014/main" id="{E4BD749A-559C-4F62-B141-967F1324200D}"/>
              </a:ext>
            </a:extLst>
          </p:cNvPr>
          <p:cNvSpPr/>
          <p:nvPr/>
        </p:nvSpPr>
        <p:spPr bwMode="auto">
          <a:xfrm rot="19200000">
            <a:off x="4066994" y="1053166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7" name="Right Arrow 138">
            <a:extLst>
              <a:ext uri="{FF2B5EF4-FFF2-40B4-BE49-F238E27FC236}">
                <a16:creationId xmlns:a16="http://schemas.microsoft.com/office/drawing/2014/main" id="{6AE4D3EF-A9F3-48E3-BD38-795DA2B671EE}"/>
              </a:ext>
            </a:extLst>
          </p:cNvPr>
          <p:cNvSpPr/>
          <p:nvPr/>
        </p:nvSpPr>
        <p:spPr bwMode="auto">
          <a:xfrm rot="19200000">
            <a:off x="3944770" y="8083394"/>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8" name="Right Arrow 139">
            <a:extLst>
              <a:ext uri="{FF2B5EF4-FFF2-40B4-BE49-F238E27FC236}">
                <a16:creationId xmlns:a16="http://schemas.microsoft.com/office/drawing/2014/main" id="{E8E01CE1-542D-452A-B5F9-26E654FA3394}"/>
              </a:ext>
            </a:extLst>
          </p:cNvPr>
          <p:cNvSpPr/>
          <p:nvPr/>
        </p:nvSpPr>
        <p:spPr bwMode="auto">
          <a:xfrm rot="19200000">
            <a:off x="3965500" y="5347090"/>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8" name="Right Arrow 140">
            <a:extLst>
              <a:ext uri="{FF2B5EF4-FFF2-40B4-BE49-F238E27FC236}">
                <a16:creationId xmlns:a16="http://schemas.microsoft.com/office/drawing/2014/main" id="{2B4A47E5-0185-4190-95AD-64F0EFF87487}"/>
              </a:ext>
            </a:extLst>
          </p:cNvPr>
          <p:cNvSpPr/>
          <p:nvPr/>
        </p:nvSpPr>
        <p:spPr bwMode="auto">
          <a:xfrm rot="18579290">
            <a:off x="4312533" y="9045730"/>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9" name="Right Arrow 141">
            <a:extLst>
              <a:ext uri="{FF2B5EF4-FFF2-40B4-BE49-F238E27FC236}">
                <a16:creationId xmlns:a16="http://schemas.microsoft.com/office/drawing/2014/main" id="{B2582F79-8C20-41FA-A23F-44A7717B3BCB}"/>
              </a:ext>
            </a:extLst>
          </p:cNvPr>
          <p:cNvSpPr/>
          <p:nvPr/>
        </p:nvSpPr>
        <p:spPr bwMode="auto">
          <a:xfrm rot="18579290">
            <a:off x="4285061" y="6494754"/>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0" name="Right Arrow 142">
            <a:extLst>
              <a:ext uri="{FF2B5EF4-FFF2-40B4-BE49-F238E27FC236}">
                <a16:creationId xmlns:a16="http://schemas.microsoft.com/office/drawing/2014/main" id="{8176877B-A136-4770-8BFD-DAA9DC77099E}"/>
              </a:ext>
            </a:extLst>
          </p:cNvPr>
          <p:cNvSpPr/>
          <p:nvPr/>
        </p:nvSpPr>
        <p:spPr bwMode="auto">
          <a:xfrm rot="3000000">
            <a:off x="3420068" y="6369258"/>
            <a:ext cx="7136324" cy="71242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1" name="Right Arrow 143">
            <a:extLst>
              <a:ext uri="{FF2B5EF4-FFF2-40B4-BE49-F238E27FC236}">
                <a16:creationId xmlns:a16="http://schemas.microsoft.com/office/drawing/2014/main" id="{019B2137-6C53-408A-83A6-342EBCBE3C1F}"/>
              </a:ext>
            </a:extLst>
          </p:cNvPr>
          <p:cNvSpPr/>
          <p:nvPr/>
        </p:nvSpPr>
        <p:spPr bwMode="auto">
          <a:xfrm rot="3000000">
            <a:off x="4274219" y="9112948"/>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2" name="Right Arrow 144">
            <a:extLst>
              <a:ext uri="{FF2B5EF4-FFF2-40B4-BE49-F238E27FC236}">
                <a16:creationId xmlns:a16="http://schemas.microsoft.com/office/drawing/2014/main" id="{BCD181C5-FEA3-4843-A0AC-3BBD1CB9EC06}"/>
              </a:ext>
            </a:extLst>
          </p:cNvPr>
          <p:cNvSpPr/>
          <p:nvPr/>
        </p:nvSpPr>
        <p:spPr bwMode="auto">
          <a:xfrm rot="3538395">
            <a:off x="2750015" y="8061500"/>
            <a:ext cx="8276410" cy="8374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3" name="Right Arrow 145">
            <a:extLst>
              <a:ext uri="{FF2B5EF4-FFF2-40B4-BE49-F238E27FC236}">
                <a16:creationId xmlns:a16="http://schemas.microsoft.com/office/drawing/2014/main" id="{74EDB1AB-C8ED-45D0-B368-B0487EF1A357}"/>
              </a:ext>
            </a:extLst>
          </p:cNvPr>
          <p:cNvSpPr/>
          <p:nvPr/>
        </p:nvSpPr>
        <p:spPr bwMode="auto">
          <a:xfrm rot="18158471">
            <a:off x="3005577" y="7906588"/>
            <a:ext cx="8276410" cy="815432"/>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5" name="Right Arrow 149">
            <a:extLst>
              <a:ext uri="{FF2B5EF4-FFF2-40B4-BE49-F238E27FC236}">
                <a16:creationId xmlns:a16="http://schemas.microsoft.com/office/drawing/2014/main" id="{A3275CCF-F686-471C-8C02-32D0246FEAB6}"/>
              </a:ext>
            </a:extLst>
          </p:cNvPr>
          <p:cNvSpPr/>
          <p:nvPr/>
        </p:nvSpPr>
        <p:spPr bwMode="auto">
          <a:xfrm>
            <a:off x="12227486" y="3113585"/>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6" name="Right Arrow 150">
            <a:extLst>
              <a:ext uri="{FF2B5EF4-FFF2-40B4-BE49-F238E27FC236}">
                <a16:creationId xmlns:a16="http://schemas.microsoft.com/office/drawing/2014/main" id="{D5ECE6F8-8768-4EAB-92B0-C05ABA3EF579}"/>
              </a:ext>
            </a:extLst>
          </p:cNvPr>
          <p:cNvSpPr/>
          <p:nvPr/>
        </p:nvSpPr>
        <p:spPr bwMode="auto">
          <a:xfrm>
            <a:off x="12227488" y="5637363"/>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7" name="Right Arrow 151">
            <a:extLst>
              <a:ext uri="{FF2B5EF4-FFF2-40B4-BE49-F238E27FC236}">
                <a16:creationId xmlns:a16="http://schemas.microsoft.com/office/drawing/2014/main" id="{35BC9C9F-AF52-4D1C-899E-C54EAFD227F0}"/>
              </a:ext>
            </a:extLst>
          </p:cNvPr>
          <p:cNvSpPr/>
          <p:nvPr/>
        </p:nvSpPr>
        <p:spPr bwMode="auto">
          <a:xfrm>
            <a:off x="12227492" y="8161141"/>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8" name="Right Arrow 152">
            <a:extLst>
              <a:ext uri="{FF2B5EF4-FFF2-40B4-BE49-F238E27FC236}">
                <a16:creationId xmlns:a16="http://schemas.microsoft.com/office/drawing/2014/main" id="{28451092-3229-479F-BCBC-9D6623937A95}"/>
              </a:ext>
            </a:extLst>
          </p:cNvPr>
          <p:cNvSpPr/>
          <p:nvPr/>
        </p:nvSpPr>
        <p:spPr bwMode="auto">
          <a:xfrm>
            <a:off x="12227494" y="10684919"/>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 name="Title 1"/>
          <p:cNvSpPr>
            <a:spLocks noGrp="1"/>
          </p:cNvSpPr>
          <p:nvPr>
            <p:ph type="title"/>
          </p:nvPr>
        </p:nvSpPr>
        <p:spPr>
          <a:xfrm>
            <a:off x="1676400" y="1400250"/>
            <a:ext cx="21031200" cy="1311128"/>
          </a:xfrm>
        </p:spPr>
        <p:txBody>
          <a:bodyPr/>
          <a:lstStyle/>
          <a:p>
            <a:r>
              <a:rPr lang="en-GB" dirty="0"/>
              <a:t>Three neat time-multiplexing tricks</a:t>
            </a:r>
          </a:p>
        </p:txBody>
      </p:sp>
      <p:sp>
        <p:nvSpPr>
          <p:cNvPr id="335" name="Right Arrow 149">
            <a:extLst>
              <a:ext uri="{FF2B5EF4-FFF2-40B4-BE49-F238E27FC236}">
                <a16:creationId xmlns:a16="http://schemas.microsoft.com/office/drawing/2014/main" id="{08569E01-C7ED-44B0-A75A-7A4707D7833B}"/>
              </a:ext>
            </a:extLst>
          </p:cNvPr>
          <p:cNvSpPr/>
          <p:nvPr/>
        </p:nvSpPr>
        <p:spPr bwMode="auto">
          <a:xfrm>
            <a:off x="12208510" y="3558639"/>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36" name="Right Arrow 150">
            <a:extLst>
              <a:ext uri="{FF2B5EF4-FFF2-40B4-BE49-F238E27FC236}">
                <a16:creationId xmlns:a16="http://schemas.microsoft.com/office/drawing/2014/main" id="{87A428D7-2531-4995-B7C1-22801AC22AFA}"/>
              </a:ext>
            </a:extLst>
          </p:cNvPr>
          <p:cNvSpPr/>
          <p:nvPr/>
        </p:nvSpPr>
        <p:spPr bwMode="auto">
          <a:xfrm>
            <a:off x="12208512" y="6082417"/>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37" name="Right Arrow 151">
            <a:extLst>
              <a:ext uri="{FF2B5EF4-FFF2-40B4-BE49-F238E27FC236}">
                <a16:creationId xmlns:a16="http://schemas.microsoft.com/office/drawing/2014/main" id="{488D0C2C-2245-42EB-AEEA-AEDABB5D709F}"/>
              </a:ext>
            </a:extLst>
          </p:cNvPr>
          <p:cNvSpPr/>
          <p:nvPr/>
        </p:nvSpPr>
        <p:spPr bwMode="auto">
          <a:xfrm>
            <a:off x="12208516" y="8606195"/>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38" name="Right Arrow 152">
            <a:extLst>
              <a:ext uri="{FF2B5EF4-FFF2-40B4-BE49-F238E27FC236}">
                <a16:creationId xmlns:a16="http://schemas.microsoft.com/office/drawing/2014/main" id="{EEC162BE-4133-41E6-BDAD-88B3F7056A67}"/>
              </a:ext>
            </a:extLst>
          </p:cNvPr>
          <p:cNvSpPr/>
          <p:nvPr/>
        </p:nvSpPr>
        <p:spPr bwMode="auto">
          <a:xfrm>
            <a:off x="12208518" y="11129973"/>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39" name="Right Arrow 149">
            <a:extLst>
              <a:ext uri="{FF2B5EF4-FFF2-40B4-BE49-F238E27FC236}">
                <a16:creationId xmlns:a16="http://schemas.microsoft.com/office/drawing/2014/main" id="{97AF19BF-B8AB-4B1D-85AB-979F3902744E}"/>
              </a:ext>
            </a:extLst>
          </p:cNvPr>
          <p:cNvSpPr/>
          <p:nvPr/>
        </p:nvSpPr>
        <p:spPr bwMode="auto">
          <a:xfrm>
            <a:off x="12189534" y="4003693"/>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0" name="Right Arrow 150">
            <a:extLst>
              <a:ext uri="{FF2B5EF4-FFF2-40B4-BE49-F238E27FC236}">
                <a16:creationId xmlns:a16="http://schemas.microsoft.com/office/drawing/2014/main" id="{001125D2-3275-41A9-8FB5-39D5E6508C19}"/>
              </a:ext>
            </a:extLst>
          </p:cNvPr>
          <p:cNvSpPr/>
          <p:nvPr/>
        </p:nvSpPr>
        <p:spPr bwMode="auto">
          <a:xfrm>
            <a:off x="12189536" y="6527471"/>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1" name="Right Arrow 151">
            <a:extLst>
              <a:ext uri="{FF2B5EF4-FFF2-40B4-BE49-F238E27FC236}">
                <a16:creationId xmlns:a16="http://schemas.microsoft.com/office/drawing/2014/main" id="{5D6909B3-8ED5-48C4-8EBA-EE0C9D02CB36}"/>
              </a:ext>
            </a:extLst>
          </p:cNvPr>
          <p:cNvSpPr/>
          <p:nvPr/>
        </p:nvSpPr>
        <p:spPr bwMode="auto">
          <a:xfrm>
            <a:off x="12189540" y="9051249"/>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2" name="Right Arrow 152">
            <a:extLst>
              <a:ext uri="{FF2B5EF4-FFF2-40B4-BE49-F238E27FC236}">
                <a16:creationId xmlns:a16="http://schemas.microsoft.com/office/drawing/2014/main" id="{CB8D9E09-18AD-4CA2-AAE8-C7D9EC690E50}"/>
              </a:ext>
            </a:extLst>
          </p:cNvPr>
          <p:cNvSpPr/>
          <p:nvPr/>
        </p:nvSpPr>
        <p:spPr bwMode="auto">
          <a:xfrm>
            <a:off x="12189542" y="11575027"/>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3" name="Right Arrow 149">
            <a:extLst>
              <a:ext uri="{FF2B5EF4-FFF2-40B4-BE49-F238E27FC236}">
                <a16:creationId xmlns:a16="http://schemas.microsoft.com/office/drawing/2014/main" id="{F053865D-5317-406E-8912-34F676F84FB3}"/>
              </a:ext>
            </a:extLst>
          </p:cNvPr>
          <p:cNvSpPr/>
          <p:nvPr/>
        </p:nvSpPr>
        <p:spPr bwMode="auto">
          <a:xfrm>
            <a:off x="12202642" y="4448747"/>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4" name="Right Arrow 150">
            <a:extLst>
              <a:ext uri="{FF2B5EF4-FFF2-40B4-BE49-F238E27FC236}">
                <a16:creationId xmlns:a16="http://schemas.microsoft.com/office/drawing/2014/main" id="{8B7D6E81-6F1E-4409-BF88-69C4355A523E}"/>
              </a:ext>
            </a:extLst>
          </p:cNvPr>
          <p:cNvSpPr/>
          <p:nvPr/>
        </p:nvSpPr>
        <p:spPr bwMode="auto">
          <a:xfrm>
            <a:off x="12202644" y="6972525"/>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5" name="Right Arrow 151">
            <a:extLst>
              <a:ext uri="{FF2B5EF4-FFF2-40B4-BE49-F238E27FC236}">
                <a16:creationId xmlns:a16="http://schemas.microsoft.com/office/drawing/2014/main" id="{4ACE8E4E-3D1F-42F8-90DB-E9646810762F}"/>
              </a:ext>
            </a:extLst>
          </p:cNvPr>
          <p:cNvSpPr/>
          <p:nvPr/>
        </p:nvSpPr>
        <p:spPr bwMode="auto">
          <a:xfrm>
            <a:off x="12202648" y="9496303"/>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6" name="Right Arrow 152">
            <a:extLst>
              <a:ext uri="{FF2B5EF4-FFF2-40B4-BE49-F238E27FC236}">
                <a16:creationId xmlns:a16="http://schemas.microsoft.com/office/drawing/2014/main" id="{8039B561-CE5E-447F-922D-515DB7EF5D37}"/>
              </a:ext>
            </a:extLst>
          </p:cNvPr>
          <p:cNvSpPr/>
          <p:nvPr/>
        </p:nvSpPr>
        <p:spPr bwMode="auto">
          <a:xfrm>
            <a:off x="12202650" y="12020081"/>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7" name="Rectangle 346">
            <a:extLst>
              <a:ext uri="{FF2B5EF4-FFF2-40B4-BE49-F238E27FC236}">
                <a16:creationId xmlns:a16="http://schemas.microsoft.com/office/drawing/2014/main" id="{58ACEF08-938A-4AC9-A5B0-CAEAA6B07E08}"/>
              </a:ext>
            </a:extLst>
          </p:cNvPr>
          <p:cNvSpPr/>
          <p:nvPr/>
        </p:nvSpPr>
        <p:spPr bwMode="auto">
          <a:xfrm>
            <a:off x="14377337" y="3113585"/>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8" name="Rectangle 347">
            <a:extLst>
              <a:ext uri="{FF2B5EF4-FFF2-40B4-BE49-F238E27FC236}">
                <a16:creationId xmlns:a16="http://schemas.microsoft.com/office/drawing/2014/main" id="{D5F8A0D9-161F-49F1-9A69-E9F86A7B3F8B}"/>
              </a:ext>
            </a:extLst>
          </p:cNvPr>
          <p:cNvSpPr/>
          <p:nvPr/>
        </p:nvSpPr>
        <p:spPr bwMode="auto">
          <a:xfrm>
            <a:off x="14377337" y="5647135"/>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9" name="Rectangle 348">
            <a:extLst>
              <a:ext uri="{FF2B5EF4-FFF2-40B4-BE49-F238E27FC236}">
                <a16:creationId xmlns:a16="http://schemas.microsoft.com/office/drawing/2014/main" id="{593F9EA1-733C-47A1-92D7-3A5FC8CA7EC5}"/>
              </a:ext>
            </a:extLst>
          </p:cNvPr>
          <p:cNvSpPr/>
          <p:nvPr/>
        </p:nvSpPr>
        <p:spPr bwMode="auto">
          <a:xfrm>
            <a:off x="14377337" y="8161635"/>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50" name="Rectangle 349">
            <a:extLst>
              <a:ext uri="{FF2B5EF4-FFF2-40B4-BE49-F238E27FC236}">
                <a16:creationId xmlns:a16="http://schemas.microsoft.com/office/drawing/2014/main" id="{5E78FBF2-9193-4264-8724-56ECCA62C615}"/>
              </a:ext>
            </a:extLst>
          </p:cNvPr>
          <p:cNvSpPr/>
          <p:nvPr/>
        </p:nvSpPr>
        <p:spPr bwMode="auto">
          <a:xfrm>
            <a:off x="14354079" y="10676135"/>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64" name="Right Arrow 149">
            <a:extLst>
              <a:ext uri="{FF2B5EF4-FFF2-40B4-BE49-F238E27FC236}">
                <a16:creationId xmlns:a16="http://schemas.microsoft.com/office/drawing/2014/main" id="{3A22D82D-7210-4E80-A7E5-8AA2924EB201}"/>
              </a:ext>
            </a:extLst>
          </p:cNvPr>
          <p:cNvSpPr/>
          <p:nvPr/>
        </p:nvSpPr>
        <p:spPr bwMode="auto">
          <a:xfrm>
            <a:off x="17256314" y="3124827"/>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65" name="Right Arrow 150">
            <a:extLst>
              <a:ext uri="{FF2B5EF4-FFF2-40B4-BE49-F238E27FC236}">
                <a16:creationId xmlns:a16="http://schemas.microsoft.com/office/drawing/2014/main" id="{FE799668-CD54-4BFA-B893-17F7B291D53A}"/>
              </a:ext>
            </a:extLst>
          </p:cNvPr>
          <p:cNvSpPr/>
          <p:nvPr/>
        </p:nvSpPr>
        <p:spPr bwMode="auto">
          <a:xfrm>
            <a:off x="17256316" y="5648605"/>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66" name="Right Arrow 151">
            <a:extLst>
              <a:ext uri="{FF2B5EF4-FFF2-40B4-BE49-F238E27FC236}">
                <a16:creationId xmlns:a16="http://schemas.microsoft.com/office/drawing/2014/main" id="{9843A3E1-7378-40F0-AFE4-7ECC9D84CC5C}"/>
              </a:ext>
            </a:extLst>
          </p:cNvPr>
          <p:cNvSpPr/>
          <p:nvPr/>
        </p:nvSpPr>
        <p:spPr bwMode="auto">
          <a:xfrm>
            <a:off x="17256320" y="8172383"/>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67" name="Right Arrow 152">
            <a:extLst>
              <a:ext uri="{FF2B5EF4-FFF2-40B4-BE49-F238E27FC236}">
                <a16:creationId xmlns:a16="http://schemas.microsoft.com/office/drawing/2014/main" id="{A633F765-15B7-4EF7-9B8D-0AE8BE8F4247}"/>
              </a:ext>
            </a:extLst>
          </p:cNvPr>
          <p:cNvSpPr/>
          <p:nvPr/>
        </p:nvSpPr>
        <p:spPr bwMode="auto">
          <a:xfrm>
            <a:off x="17256322" y="10696161"/>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68" name="Right Arrow 149">
            <a:extLst>
              <a:ext uri="{FF2B5EF4-FFF2-40B4-BE49-F238E27FC236}">
                <a16:creationId xmlns:a16="http://schemas.microsoft.com/office/drawing/2014/main" id="{08856F2E-15C0-45BB-AF89-ABEB6BCB0229}"/>
              </a:ext>
            </a:extLst>
          </p:cNvPr>
          <p:cNvSpPr/>
          <p:nvPr/>
        </p:nvSpPr>
        <p:spPr bwMode="auto">
          <a:xfrm>
            <a:off x="17237338" y="3569881"/>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69" name="Right Arrow 150">
            <a:extLst>
              <a:ext uri="{FF2B5EF4-FFF2-40B4-BE49-F238E27FC236}">
                <a16:creationId xmlns:a16="http://schemas.microsoft.com/office/drawing/2014/main" id="{B4340479-40A5-4554-9CDC-C64CBFE41265}"/>
              </a:ext>
            </a:extLst>
          </p:cNvPr>
          <p:cNvSpPr/>
          <p:nvPr/>
        </p:nvSpPr>
        <p:spPr bwMode="auto">
          <a:xfrm>
            <a:off x="17237340" y="6093659"/>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0" name="Right Arrow 151">
            <a:extLst>
              <a:ext uri="{FF2B5EF4-FFF2-40B4-BE49-F238E27FC236}">
                <a16:creationId xmlns:a16="http://schemas.microsoft.com/office/drawing/2014/main" id="{C92078B4-F378-48E4-B42B-213D988F5498}"/>
              </a:ext>
            </a:extLst>
          </p:cNvPr>
          <p:cNvSpPr/>
          <p:nvPr/>
        </p:nvSpPr>
        <p:spPr bwMode="auto">
          <a:xfrm>
            <a:off x="17237344" y="8617437"/>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1" name="Right Arrow 152">
            <a:extLst>
              <a:ext uri="{FF2B5EF4-FFF2-40B4-BE49-F238E27FC236}">
                <a16:creationId xmlns:a16="http://schemas.microsoft.com/office/drawing/2014/main" id="{E6D74176-5FCE-4513-83E9-847A8B91D610}"/>
              </a:ext>
            </a:extLst>
          </p:cNvPr>
          <p:cNvSpPr/>
          <p:nvPr/>
        </p:nvSpPr>
        <p:spPr bwMode="auto">
          <a:xfrm>
            <a:off x="17237346" y="11141215"/>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2" name="Right Arrow 149">
            <a:extLst>
              <a:ext uri="{FF2B5EF4-FFF2-40B4-BE49-F238E27FC236}">
                <a16:creationId xmlns:a16="http://schemas.microsoft.com/office/drawing/2014/main" id="{9689EDC0-1FED-4F8B-ABBE-BE05EC5E33F7}"/>
              </a:ext>
            </a:extLst>
          </p:cNvPr>
          <p:cNvSpPr/>
          <p:nvPr/>
        </p:nvSpPr>
        <p:spPr bwMode="auto">
          <a:xfrm>
            <a:off x="17218362" y="4014935"/>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3" name="Right Arrow 150">
            <a:extLst>
              <a:ext uri="{FF2B5EF4-FFF2-40B4-BE49-F238E27FC236}">
                <a16:creationId xmlns:a16="http://schemas.microsoft.com/office/drawing/2014/main" id="{A879D4C2-B9D3-4A9B-AEDF-CDE7171915CF}"/>
              </a:ext>
            </a:extLst>
          </p:cNvPr>
          <p:cNvSpPr/>
          <p:nvPr/>
        </p:nvSpPr>
        <p:spPr bwMode="auto">
          <a:xfrm>
            <a:off x="17218364" y="6538713"/>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4" name="Right Arrow 151">
            <a:extLst>
              <a:ext uri="{FF2B5EF4-FFF2-40B4-BE49-F238E27FC236}">
                <a16:creationId xmlns:a16="http://schemas.microsoft.com/office/drawing/2014/main" id="{F70EE435-DA24-4402-B797-670939EC00F2}"/>
              </a:ext>
            </a:extLst>
          </p:cNvPr>
          <p:cNvSpPr/>
          <p:nvPr/>
        </p:nvSpPr>
        <p:spPr bwMode="auto">
          <a:xfrm>
            <a:off x="17218368" y="9062491"/>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5" name="Right Arrow 152">
            <a:extLst>
              <a:ext uri="{FF2B5EF4-FFF2-40B4-BE49-F238E27FC236}">
                <a16:creationId xmlns:a16="http://schemas.microsoft.com/office/drawing/2014/main" id="{6474AE37-0829-4BAA-9179-C37B8114C2AA}"/>
              </a:ext>
            </a:extLst>
          </p:cNvPr>
          <p:cNvSpPr/>
          <p:nvPr/>
        </p:nvSpPr>
        <p:spPr bwMode="auto">
          <a:xfrm>
            <a:off x="17218370" y="11586269"/>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6" name="Right Arrow 149">
            <a:extLst>
              <a:ext uri="{FF2B5EF4-FFF2-40B4-BE49-F238E27FC236}">
                <a16:creationId xmlns:a16="http://schemas.microsoft.com/office/drawing/2014/main" id="{8F08A9AF-FDC6-4027-8C6B-BD9526233881}"/>
              </a:ext>
            </a:extLst>
          </p:cNvPr>
          <p:cNvSpPr/>
          <p:nvPr/>
        </p:nvSpPr>
        <p:spPr bwMode="auto">
          <a:xfrm>
            <a:off x="17231470" y="4459989"/>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7" name="Right Arrow 150">
            <a:extLst>
              <a:ext uri="{FF2B5EF4-FFF2-40B4-BE49-F238E27FC236}">
                <a16:creationId xmlns:a16="http://schemas.microsoft.com/office/drawing/2014/main" id="{2C8A3B75-9408-40B2-90A8-FE0470827FA5}"/>
              </a:ext>
            </a:extLst>
          </p:cNvPr>
          <p:cNvSpPr/>
          <p:nvPr/>
        </p:nvSpPr>
        <p:spPr bwMode="auto">
          <a:xfrm>
            <a:off x="17231472" y="6983767"/>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8" name="Right Arrow 151">
            <a:extLst>
              <a:ext uri="{FF2B5EF4-FFF2-40B4-BE49-F238E27FC236}">
                <a16:creationId xmlns:a16="http://schemas.microsoft.com/office/drawing/2014/main" id="{56E07EAD-7AD0-47D7-991A-DF302491F997}"/>
              </a:ext>
            </a:extLst>
          </p:cNvPr>
          <p:cNvSpPr/>
          <p:nvPr/>
        </p:nvSpPr>
        <p:spPr bwMode="auto">
          <a:xfrm>
            <a:off x="17231476" y="9507545"/>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79" name="Right Arrow 152">
            <a:extLst>
              <a:ext uri="{FF2B5EF4-FFF2-40B4-BE49-F238E27FC236}">
                <a16:creationId xmlns:a16="http://schemas.microsoft.com/office/drawing/2014/main" id="{8CD7C794-AF12-45A5-B512-F64F6236B70E}"/>
              </a:ext>
            </a:extLst>
          </p:cNvPr>
          <p:cNvSpPr/>
          <p:nvPr/>
        </p:nvSpPr>
        <p:spPr bwMode="auto">
          <a:xfrm>
            <a:off x="17231478" y="12031323"/>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80" name="Rectangle 79">
            <a:extLst>
              <a:ext uri="{FF2B5EF4-FFF2-40B4-BE49-F238E27FC236}">
                <a16:creationId xmlns:a16="http://schemas.microsoft.com/office/drawing/2014/main" id="{887EA36C-4430-434A-A541-511B0B6FB9FB}"/>
              </a:ext>
            </a:extLst>
          </p:cNvPr>
          <p:cNvSpPr/>
          <p:nvPr/>
        </p:nvSpPr>
        <p:spPr bwMode="auto">
          <a:xfrm>
            <a:off x="19406165" y="3124827"/>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81" name="Rectangle 80">
            <a:extLst>
              <a:ext uri="{FF2B5EF4-FFF2-40B4-BE49-F238E27FC236}">
                <a16:creationId xmlns:a16="http://schemas.microsoft.com/office/drawing/2014/main" id="{95554190-2852-4132-BC52-0CC901D64283}"/>
              </a:ext>
            </a:extLst>
          </p:cNvPr>
          <p:cNvSpPr/>
          <p:nvPr/>
        </p:nvSpPr>
        <p:spPr bwMode="auto">
          <a:xfrm>
            <a:off x="19406165" y="5658377"/>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82" name="Rectangle 81">
            <a:extLst>
              <a:ext uri="{FF2B5EF4-FFF2-40B4-BE49-F238E27FC236}">
                <a16:creationId xmlns:a16="http://schemas.microsoft.com/office/drawing/2014/main" id="{3FF910F3-2058-4C11-9431-7619242FB9BB}"/>
              </a:ext>
            </a:extLst>
          </p:cNvPr>
          <p:cNvSpPr/>
          <p:nvPr/>
        </p:nvSpPr>
        <p:spPr bwMode="auto">
          <a:xfrm>
            <a:off x="19406165" y="8172877"/>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83" name="Rectangle 82">
            <a:extLst>
              <a:ext uri="{FF2B5EF4-FFF2-40B4-BE49-F238E27FC236}">
                <a16:creationId xmlns:a16="http://schemas.microsoft.com/office/drawing/2014/main" id="{A0D587E5-92E2-4EA8-AA12-7E4D9049A439}"/>
              </a:ext>
            </a:extLst>
          </p:cNvPr>
          <p:cNvSpPr/>
          <p:nvPr/>
        </p:nvSpPr>
        <p:spPr bwMode="auto">
          <a:xfrm>
            <a:off x="19382907" y="10687377"/>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85" name="Rectangle 84">
            <a:extLst>
              <a:ext uri="{FF2B5EF4-FFF2-40B4-BE49-F238E27FC236}">
                <a16:creationId xmlns:a16="http://schemas.microsoft.com/office/drawing/2014/main" id="{98ED0E62-AB15-47F0-BD1A-8CCD66F945FE}"/>
              </a:ext>
            </a:extLst>
          </p:cNvPr>
          <p:cNvSpPr/>
          <p:nvPr/>
        </p:nvSpPr>
        <p:spPr>
          <a:xfrm>
            <a:off x="14526025" y="7177030"/>
            <a:ext cx="8589090" cy="1200329"/>
          </a:xfrm>
          <a:prstGeom prst="rect">
            <a:avLst/>
          </a:prstGeom>
          <a:solidFill>
            <a:srgbClr val="FF0000">
              <a:alpha val="80000"/>
            </a:srgbClr>
          </a:solidFill>
          <a:ln>
            <a:solidFill>
              <a:srgbClr val="FF0000"/>
            </a:solidFill>
          </a:ln>
        </p:spPr>
        <p:txBody>
          <a:bodyPr wrap="square">
            <a:spAutoFit/>
          </a:bodyPr>
          <a:lstStyle/>
          <a:p>
            <a:pPr algn="ctr" defTabSz="1828800">
              <a:buClr>
                <a:srgbClr val="4472C4"/>
              </a:buClr>
            </a:pPr>
            <a:r>
              <a:rPr lang="en-GB" sz="3600" dirty="0">
                <a:solidFill>
                  <a:srgbClr val="FFFF00"/>
                </a:solidFill>
                <a:latin typeface="Calibri" panose="020F0502020204030204"/>
              </a:rPr>
              <a:t>Within a TM node, can daisy-chain physical boards/FPGAs with enormous bandwidth</a:t>
            </a:r>
          </a:p>
        </p:txBody>
      </p:sp>
    </p:spTree>
    <p:extLst>
      <p:ext uri="{BB962C8B-B14F-4D97-AF65-F5344CB8AC3E}">
        <p14:creationId xmlns:p14="http://schemas.microsoft.com/office/powerpoint/2010/main" val="27025317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Right Arrow 89">
            <a:extLst>
              <a:ext uri="{FF2B5EF4-FFF2-40B4-BE49-F238E27FC236}">
                <a16:creationId xmlns:a16="http://schemas.microsoft.com/office/drawing/2014/main" id="{74C94AC5-1041-4689-BF89-76DD770CC1B3}"/>
              </a:ext>
            </a:extLst>
          </p:cNvPr>
          <p:cNvSpPr/>
          <p:nvPr/>
        </p:nvSpPr>
        <p:spPr bwMode="auto">
          <a:xfrm>
            <a:off x="6406270" y="2328150"/>
            <a:ext cx="4623800"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37" name="Right Arrow 90">
            <a:extLst>
              <a:ext uri="{FF2B5EF4-FFF2-40B4-BE49-F238E27FC236}">
                <a16:creationId xmlns:a16="http://schemas.microsoft.com/office/drawing/2014/main" id="{FFCEE2D9-74DD-4393-9F9E-C8898D394590}"/>
              </a:ext>
            </a:extLst>
          </p:cNvPr>
          <p:cNvSpPr/>
          <p:nvPr/>
        </p:nvSpPr>
        <p:spPr bwMode="auto">
          <a:xfrm>
            <a:off x="6399914" y="4776422"/>
            <a:ext cx="4630156"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38" name="Right Arrow 91">
            <a:extLst>
              <a:ext uri="{FF2B5EF4-FFF2-40B4-BE49-F238E27FC236}">
                <a16:creationId xmlns:a16="http://schemas.microsoft.com/office/drawing/2014/main" id="{624D62A9-6F9B-4EA7-8C45-D6660C58E3FE}"/>
              </a:ext>
            </a:extLst>
          </p:cNvPr>
          <p:cNvSpPr/>
          <p:nvPr/>
        </p:nvSpPr>
        <p:spPr bwMode="auto">
          <a:xfrm>
            <a:off x="6399912" y="7368710"/>
            <a:ext cx="4653416"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39" name="Right Arrow 92">
            <a:extLst>
              <a:ext uri="{FF2B5EF4-FFF2-40B4-BE49-F238E27FC236}">
                <a16:creationId xmlns:a16="http://schemas.microsoft.com/office/drawing/2014/main" id="{0001F0E3-7756-4491-9814-8A95F31F28B1}"/>
              </a:ext>
            </a:extLst>
          </p:cNvPr>
          <p:cNvSpPr/>
          <p:nvPr/>
        </p:nvSpPr>
        <p:spPr bwMode="auto">
          <a:xfrm>
            <a:off x="6406270" y="9816982"/>
            <a:ext cx="4623800"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40" name="Right Arrow 6">
            <a:extLst>
              <a:ext uri="{FF2B5EF4-FFF2-40B4-BE49-F238E27FC236}">
                <a16:creationId xmlns:a16="http://schemas.microsoft.com/office/drawing/2014/main" id="{575D7EE4-9361-467D-915C-57F07C24F8F7}"/>
              </a:ext>
            </a:extLst>
          </p:cNvPr>
          <p:cNvSpPr/>
          <p:nvPr/>
        </p:nvSpPr>
        <p:spPr bwMode="auto">
          <a:xfrm>
            <a:off x="1728080" y="2328150"/>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41" name="Right Arrow 24">
            <a:extLst>
              <a:ext uri="{FF2B5EF4-FFF2-40B4-BE49-F238E27FC236}">
                <a16:creationId xmlns:a16="http://schemas.microsoft.com/office/drawing/2014/main" id="{72B9993A-EA30-4F41-AF6C-EB8AC5FFBF42}"/>
              </a:ext>
            </a:extLst>
          </p:cNvPr>
          <p:cNvSpPr/>
          <p:nvPr/>
        </p:nvSpPr>
        <p:spPr bwMode="auto">
          <a:xfrm>
            <a:off x="1728080" y="3480278"/>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42" name="Right Arrow 25">
            <a:extLst>
              <a:ext uri="{FF2B5EF4-FFF2-40B4-BE49-F238E27FC236}">
                <a16:creationId xmlns:a16="http://schemas.microsoft.com/office/drawing/2014/main" id="{2E388689-6786-4E59-8A45-EEE02DF96872}"/>
              </a:ext>
            </a:extLst>
          </p:cNvPr>
          <p:cNvSpPr/>
          <p:nvPr/>
        </p:nvSpPr>
        <p:spPr bwMode="auto">
          <a:xfrm>
            <a:off x="1728080" y="4920438"/>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43" name="Right Arrow 27">
            <a:extLst>
              <a:ext uri="{FF2B5EF4-FFF2-40B4-BE49-F238E27FC236}">
                <a16:creationId xmlns:a16="http://schemas.microsoft.com/office/drawing/2014/main" id="{3EF81B2D-3B42-42EE-9213-6A77F70D43D4}"/>
              </a:ext>
            </a:extLst>
          </p:cNvPr>
          <p:cNvSpPr/>
          <p:nvPr/>
        </p:nvSpPr>
        <p:spPr bwMode="auto">
          <a:xfrm>
            <a:off x="1728080" y="5928550"/>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44" name="Right Arrow 28">
            <a:extLst>
              <a:ext uri="{FF2B5EF4-FFF2-40B4-BE49-F238E27FC236}">
                <a16:creationId xmlns:a16="http://schemas.microsoft.com/office/drawing/2014/main" id="{C64B5DB7-46B8-4CB7-A4A9-C0C0D9C341F1}"/>
              </a:ext>
            </a:extLst>
          </p:cNvPr>
          <p:cNvSpPr/>
          <p:nvPr/>
        </p:nvSpPr>
        <p:spPr bwMode="auto">
          <a:xfrm>
            <a:off x="1728080" y="7368710"/>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45" name="Right Arrow 30">
            <a:extLst>
              <a:ext uri="{FF2B5EF4-FFF2-40B4-BE49-F238E27FC236}">
                <a16:creationId xmlns:a16="http://schemas.microsoft.com/office/drawing/2014/main" id="{D74A7F1D-3DC1-46D7-904D-E9075F0AFB62}"/>
              </a:ext>
            </a:extLst>
          </p:cNvPr>
          <p:cNvSpPr/>
          <p:nvPr/>
        </p:nvSpPr>
        <p:spPr bwMode="auto">
          <a:xfrm>
            <a:off x="1728080" y="8520838"/>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46" name="Right Arrow 35">
            <a:extLst>
              <a:ext uri="{FF2B5EF4-FFF2-40B4-BE49-F238E27FC236}">
                <a16:creationId xmlns:a16="http://schemas.microsoft.com/office/drawing/2014/main" id="{8281BBA6-55F7-4142-A77B-46377681DD6B}"/>
              </a:ext>
            </a:extLst>
          </p:cNvPr>
          <p:cNvSpPr/>
          <p:nvPr/>
        </p:nvSpPr>
        <p:spPr bwMode="auto">
          <a:xfrm>
            <a:off x="1728080" y="9960998"/>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47" name="Right Arrow 39">
            <a:extLst>
              <a:ext uri="{FF2B5EF4-FFF2-40B4-BE49-F238E27FC236}">
                <a16:creationId xmlns:a16="http://schemas.microsoft.com/office/drawing/2014/main" id="{E1327624-8CFD-4351-8F89-2D333FC3FDF1}"/>
              </a:ext>
            </a:extLst>
          </p:cNvPr>
          <p:cNvSpPr/>
          <p:nvPr/>
        </p:nvSpPr>
        <p:spPr bwMode="auto">
          <a:xfrm>
            <a:off x="1728080" y="10969110"/>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48" name="Right Arrow 96">
            <a:extLst>
              <a:ext uri="{FF2B5EF4-FFF2-40B4-BE49-F238E27FC236}">
                <a16:creationId xmlns:a16="http://schemas.microsoft.com/office/drawing/2014/main" id="{F8C43736-73D2-4702-9FEA-0D7D07BE9BBD}"/>
              </a:ext>
            </a:extLst>
          </p:cNvPr>
          <p:cNvSpPr/>
          <p:nvPr/>
        </p:nvSpPr>
        <p:spPr bwMode="auto">
          <a:xfrm>
            <a:off x="1728080" y="2632950"/>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49" name="Right Arrow 97">
            <a:extLst>
              <a:ext uri="{FF2B5EF4-FFF2-40B4-BE49-F238E27FC236}">
                <a16:creationId xmlns:a16="http://schemas.microsoft.com/office/drawing/2014/main" id="{C4C3521B-2329-49C0-9ADE-1F7269BA6B5A}"/>
              </a:ext>
            </a:extLst>
          </p:cNvPr>
          <p:cNvSpPr/>
          <p:nvPr/>
        </p:nvSpPr>
        <p:spPr bwMode="auto">
          <a:xfrm>
            <a:off x="1728080" y="3785078"/>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0" name="Right Arrow 98">
            <a:extLst>
              <a:ext uri="{FF2B5EF4-FFF2-40B4-BE49-F238E27FC236}">
                <a16:creationId xmlns:a16="http://schemas.microsoft.com/office/drawing/2014/main" id="{E37C6ACF-24E2-4450-8040-8FDC996A69A9}"/>
              </a:ext>
            </a:extLst>
          </p:cNvPr>
          <p:cNvSpPr/>
          <p:nvPr/>
        </p:nvSpPr>
        <p:spPr bwMode="auto">
          <a:xfrm>
            <a:off x="1728080" y="5225238"/>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1" name="Right Arrow 99">
            <a:extLst>
              <a:ext uri="{FF2B5EF4-FFF2-40B4-BE49-F238E27FC236}">
                <a16:creationId xmlns:a16="http://schemas.microsoft.com/office/drawing/2014/main" id="{D3B6B0F8-7C4F-444A-8B6D-F15FCB21299A}"/>
              </a:ext>
            </a:extLst>
          </p:cNvPr>
          <p:cNvSpPr/>
          <p:nvPr/>
        </p:nvSpPr>
        <p:spPr bwMode="auto">
          <a:xfrm>
            <a:off x="1728080" y="6233350"/>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2" name="Right Arrow 100">
            <a:extLst>
              <a:ext uri="{FF2B5EF4-FFF2-40B4-BE49-F238E27FC236}">
                <a16:creationId xmlns:a16="http://schemas.microsoft.com/office/drawing/2014/main" id="{1FD89CE9-31F3-46B4-A14B-07D604B6B463}"/>
              </a:ext>
            </a:extLst>
          </p:cNvPr>
          <p:cNvSpPr/>
          <p:nvPr/>
        </p:nvSpPr>
        <p:spPr bwMode="auto">
          <a:xfrm>
            <a:off x="1728080" y="7673510"/>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3" name="Right Arrow 101">
            <a:extLst>
              <a:ext uri="{FF2B5EF4-FFF2-40B4-BE49-F238E27FC236}">
                <a16:creationId xmlns:a16="http://schemas.microsoft.com/office/drawing/2014/main" id="{7482986E-5EAA-4D8C-8C04-2EA02C21B180}"/>
              </a:ext>
            </a:extLst>
          </p:cNvPr>
          <p:cNvSpPr/>
          <p:nvPr/>
        </p:nvSpPr>
        <p:spPr bwMode="auto">
          <a:xfrm>
            <a:off x="1728080" y="8825638"/>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4" name="Right Arrow 102">
            <a:extLst>
              <a:ext uri="{FF2B5EF4-FFF2-40B4-BE49-F238E27FC236}">
                <a16:creationId xmlns:a16="http://schemas.microsoft.com/office/drawing/2014/main" id="{3684F7B4-8C6E-4E35-912F-2FAE3BE71D61}"/>
              </a:ext>
            </a:extLst>
          </p:cNvPr>
          <p:cNvSpPr/>
          <p:nvPr/>
        </p:nvSpPr>
        <p:spPr bwMode="auto">
          <a:xfrm>
            <a:off x="1728080" y="10265798"/>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5" name="Right Arrow 103">
            <a:extLst>
              <a:ext uri="{FF2B5EF4-FFF2-40B4-BE49-F238E27FC236}">
                <a16:creationId xmlns:a16="http://schemas.microsoft.com/office/drawing/2014/main" id="{1201745E-7BBE-447B-A29E-8161846264C7}"/>
              </a:ext>
            </a:extLst>
          </p:cNvPr>
          <p:cNvSpPr/>
          <p:nvPr/>
        </p:nvSpPr>
        <p:spPr bwMode="auto">
          <a:xfrm>
            <a:off x="1728080" y="11273910"/>
            <a:ext cx="1820948"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6" name="Rectangle 265">
            <a:extLst>
              <a:ext uri="{FF2B5EF4-FFF2-40B4-BE49-F238E27FC236}">
                <a16:creationId xmlns:a16="http://schemas.microsoft.com/office/drawing/2014/main" id="{EF305110-AFDF-47B5-A634-6BFFFE81ECEA}"/>
              </a:ext>
            </a:extLst>
          </p:cNvPr>
          <p:cNvSpPr/>
          <p:nvPr/>
        </p:nvSpPr>
        <p:spPr bwMode="auto">
          <a:xfrm>
            <a:off x="3549033" y="2328153"/>
            <a:ext cx="2877322" cy="2142778"/>
          </a:xfrm>
          <a:prstGeom prst="rect">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7" name="Rectangle 266">
            <a:extLst>
              <a:ext uri="{FF2B5EF4-FFF2-40B4-BE49-F238E27FC236}">
                <a16:creationId xmlns:a16="http://schemas.microsoft.com/office/drawing/2014/main" id="{2A67ED10-9BCC-4A76-AEC4-6B793A03C1F0}"/>
              </a:ext>
            </a:extLst>
          </p:cNvPr>
          <p:cNvSpPr/>
          <p:nvPr/>
        </p:nvSpPr>
        <p:spPr bwMode="auto">
          <a:xfrm>
            <a:off x="3549029" y="4851931"/>
            <a:ext cx="2877322" cy="2142778"/>
          </a:xfrm>
          <a:prstGeom prst="rect">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8" name="Rectangle 267">
            <a:extLst>
              <a:ext uri="{FF2B5EF4-FFF2-40B4-BE49-F238E27FC236}">
                <a16:creationId xmlns:a16="http://schemas.microsoft.com/office/drawing/2014/main" id="{B27749E5-CF61-477F-9AC6-F245A940405E}"/>
              </a:ext>
            </a:extLst>
          </p:cNvPr>
          <p:cNvSpPr/>
          <p:nvPr/>
        </p:nvSpPr>
        <p:spPr bwMode="auto">
          <a:xfrm>
            <a:off x="3549033" y="7368713"/>
            <a:ext cx="2877322" cy="2142778"/>
          </a:xfrm>
          <a:prstGeom prst="rect">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9" name="Rectangle 268">
            <a:extLst>
              <a:ext uri="{FF2B5EF4-FFF2-40B4-BE49-F238E27FC236}">
                <a16:creationId xmlns:a16="http://schemas.microsoft.com/office/drawing/2014/main" id="{5F314F1A-6D80-474B-A4F6-26147CE105D8}"/>
              </a:ext>
            </a:extLst>
          </p:cNvPr>
          <p:cNvSpPr/>
          <p:nvPr/>
        </p:nvSpPr>
        <p:spPr bwMode="auto">
          <a:xfrm>
            <a:off x="3549029" y="9892491"/>
            <a:ext cx="2877322" cy="2142778"/>
          </a:xfrm>
          <a:prstGeom prst="rect">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70" name="Rectangle 269">
            <a:extLst>
              <a:ext uri="{FF2B5EF4-FFF2-40B4-BE49-F238E27FC236}">
                <a16:creationId xmlns:a16="http://schemas.microsoft.com/office/drawing/2014/main" id="{3991E7C5-6675-4033-B982-7EB9A9EC2A6D}"/>
              </a:ext>
            </a:extLst>
          </p:cNvPr>
          <p:cNvSpPr/>
          <p:nvPr/>
        </p:nvSpPr>
        <p:spPr bwMode="auto">
          <a:xfrm>
            <a:off x="11053329" y="2328153"/>
            <a:ext cx="2866750" cy="2142778"/>
          </a:xfrm>
          <a:prstGeom prst="rect">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71" name="Rectangle 270">
            <a:extLst>
              <a:ext uri="{FF2B5EF4-FFF2-40B4-BE49-F238E27FC236}">
                <a16:creationId xmlns:a16="http://schemas.microsoft.com/office/drawing/2014/main" id="{F9EAA98E-AAA8-46D3-8115-3ACFE20F34A3}"/>
              </a:ext>
            </a:extLst>
          </p:cNvPr>
          <p:cNvSpPr/>
          <p:nvPr/>
        </p:nvSpPr>
        <p:spPr bwMode="auto">
          <a:xfrm>
            <a:off x="11053329" y="4861703"/>
            <a:ext cx="2866750" cy="2142778"/>
          </a:xfrm>
          <a:prstGeom prst="rect">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72" name="Rectangle 271">
            <a:extLst>
              <a:ext uri="{FF2B5EF4-FFF2-40B4-BE49-F238E27FC236}">
                <a16:creationId xmlns:a16="http://schemas.microsoft.com/office/drawing/2014/main" id="{A3D2F5FD-3F29-4E44-9FC9-A549AD808A77}"/>
              </a:ext>
            </a:extLst>
          </p:cNvPr>
          <p:cNvSpPr/>
          <p:nvPr/>
        </p:nvSpPr>
        <p:spPr bwMode="auto">
          <a:xfrm>
            <a:off x="11053329" y="7376203"/>
            <a:ext cx="2866750" cy="2142778"/>
          </a:xfrm>
          <a:prstGeom prst="rect">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73" name="Rectangle 272">
            <a:extLst>
              <a:ext uri="{FF2B5EF4-FFF2-40B4-BE49-F238E27FC236}">
                <a16:creationId xmlns:a16="http://schemas.microsoft.com/office/drawing/2014/main" id="{40E18BC8-652B-46F2-90CE-60F01C842C72}"/>
              </a:ext>
            </a:extLst>
          </p:cNvPr>
          <p:cNvSpPr/>
          <p:nvPr/>
        </p:nvSpPr>
        <p:spPr bwMode="auto">
          <a:xfrm>
            <a:off x="11030071" y="9890703"/>
            <a:ext cx="2866750" cy="2142778"/>
          </a:xfrm>
          <a:prstGeom prst="rect">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74" name="Right Arrow 131">
            <a:extLst>
              <a:ext uri="{FF2B5EF4-FFF2-40B4-BE49-F238E27FC236}">
                <a16:creationId xmlns:a16="http://schemas.microsoft.com/office/drawing/2014/main" id="{DF935340-AC7B-4170-8294-6D60760A42DA}"/>
              </a:ext>
            </a:extLst>
          </p:cNvPr>
          <p:cNvSpPr/>
          <p:nvPr/>
        </p:nvSpPr>
        <p:spPr bwMode="auto">
          <a:xfrm rot="2422284">
            <a:off x="5714982" y="4263950"/>
            <a:ext cx="6013876"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75" name="Right Arrow 135">
            <a:extLst>
              <a:ext uri="{FF2B5EF4-FFF2-40B4-BE49-F238E27FC236}">
                <a16:creationId xmlns:a16="http://schemas.microsoft.com/office/drawing/2014/main" id="{7B5F4092-C652-4F61-AEFB-D511EAA66C69}"/>
              </a:ext>
            </a:extLst>
          </p:cNvPr>
          <p:cNvSpPr/>
          <p:nvPr/>
        </p:nvSpPr>
        <p:spPr bwMode="auto">
          <a:xfrm rot="2422284">
            <a:off x="5713392" y="6712222"/>
            <a:ext cx="6013876"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76" name="Right Arrow 136">
            <a:extLst>
              <a:ext uri="{FF2B5EF4-FFF2-40B4-BE49-F238E27FC236}">
                <a16:creationId xmlns:a16="http://schemas.microsoft.com/office/drawing/2014/main" id="{2FFFBDCA-1B7E-45EC-BEC2-5E7E47693901}"/>
              </a:ext>
            </a:extLst>
          </p:cNvPr>
          <p:cNvSpPr/>
          <p:nvPr/>
        </p:nvSpPr>
        <p:spPr bwMode="auto">
          <a:xfrm rot="2422284">
            <a:off x="5688020" y="9592542"/>
            <a:ext cx="6013876"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77" name="Right Arrow 137">
            <a:extLst>
              <a:ext uri="{FF2B5EF4-FFF2-40B4-BE49-F238E27FC236}">
                <a16:creationId xmlns:a16="http://schemas.microsoft.com/office/drawing/2014/main" id="{08F7D364-3E8E-4CB8-83D6-704DAB262849}"/>
              </a:ext>
            </a:extLst>
          </p:cNvPr>
          <p:cNvSpPr/>
          <p:nvPr/>
        </p:nvSpPr>
        <p:spPr bwMode="auto">
          <a:xfrm rot="19200000">
            <a:off x="5795072" y="9746232"/>
            <a:ext cx="6013876"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78" name="Right Arrow 138">
            <a:extLst>
              <a:ext uri="{FF2B5EF4-FFF2-40B4-BE49-F238E27FC236}">
                <a16:creationId xmlns:a16="http://schemas.microsoft.com/office/drawing/2014/main" id="{D8787BF5-7908-49CF-9594-C3579CA2A0FF}"/>
              </a:ext>
            </a:extLst>
          </p:cNvPr>
          <p:cNvSpPr/>
          <p:nvPr/>
        </p:nvSpPr>
        <p:spPr bwMode="auto">
          <a:xfrm rot="19200000">
            <a:off x="5672848" y="7297960"/>
            <a:ext cx="6013876"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79" name="Right Arrow 139">
            <a:extLst>
              <a:ext uri="{FF2B5EF4-FFF2-40B4-BE49-F238E27FC236}">
                <a16:creationId xmlns:a16="http://schemas.microsoft.com/office/drawing/2014/main" id="{450188F7-09C1-4C8D-AE61-6ECF67003563}"/>
              </a:ext>
            </a:extLst>
          </p:cNvPr>
          <p:cNvSpPr/>
          <p:nvPr/>
        </p:nvSpPr>
        <p:spPr bwMode="auto">
          <a:xfrm rot="19200000">
            <a:off x="5693578" y="4561656"/>
            <a:ext cx="6013876" cy="7200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0" name="Right Arrow 140">
            <a:extLst>
              <a:ext uri="{FF2B5EF4-FFF2-40B4-BE49-F238E27FC236}">
                <a16:creationId xmlns:a16="http://schemas.microsoft.com/office/drawing/2014/main" id="{6D92CAF1-0D31-4B2A-93E8-EF573BF0B4A3}"/>
              </a:ext>
            </a:extLst>
          </p:cNvPr>
          <p:cNvSpPr/>
          <p:nvPr/>
        </p:nvSpPr>
        <p:spPr bwMode="auto">
          <a:xfrm rot="18579290">
            <a:off x="6040611" y="8260296"/>
            <a:ext cx="5316994" cy="959108"/>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1" name="Right Arrow 141">
            <a:extLst>
              <a:ext uri="{FF2B5EF4-FFF2-40B4-BE49-F238E27FC236}">
                <a16:creationId xmlns:a16="http://schemas.microsoft.com/office/drawing/2014/main" id="{021CB396-25CE-41FE-8FFB-8EAB8725AC05}"/>
              </a:ext>
            </a:extLst>
          </p:cNvPr>
          <p:cNvSpPr/>
          <p:nvPr/>
        </p:nvSpPr>
        <p:spPr bwMode="auto">
          <a:xfrm rot="18579290">
            <a:off x="6013139" y="5709320"/>
            <a:ext cx="5316994" cy="959108"/>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2" name="Right Arrow 142">
            <a:extLst>
              <a:ext uri="{FF2B5EF4-FFF2-40B4-BE49-F238E27FC236}">
                <a16:creationId xmlns:a16="http://schemas.microsoft.com/office/drawing/2014/main" id="{BF50884A-5F71-4BBB-9680-A89D2113E1B5}"/>
              </a:ext>
            </a:extLst>
          </p:cNvPr>
          <p:cNvSpPr/>
          <p:nvPr/>
        </p:nvSpPr>
        <p:spPr bwMode="auto">
          <a:xfrm rot="3000000">
            <a:off x="5148146" y="5583824"/>
            <a:ext cx="7136324" cy="712428"/>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9" name="Right Arrow 143">
            <a:extLst>
              <a:ext uri="{FF2B5EF4-FFF2-40B4-BE49-F238E27FC236}">
                <a16:creationId xmlns:a16="http://schemas.microsoft.com/office/drawing/2014/main" id="{5FA8D2B4-5910-4998-AB5F-16CB80E70031}"/>
              </a:ext>
            </a:extLst>
          </p:cNvPr>
          <p:cNvSpPr/>
          <p:nvPr/>
        </p:nvSpPr>
        <p:spPr bwMode="auto">
          <a:xfrm rot="3000000">
            <a:off x="6002297" y="8327514"/>
            <a:ext cx="5316994" cy="959108"/>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0" name="Right Arrow 144">
            <a:extLst>
              <a:ext uri="{FF2B5EF4-FFF2-40B4-BE49-F238E27FC236}">
                <a16:creationId xmlns:a16="http://schemas.microsoft.com/office/drawing/2014/main" id="{11D57EBF-9A70-493B-B687-A125A9E66560}"/>
              </a:ext>
            </a:extLst>
          </p:cNvPr>
          <p:cNvSpPr/>
          <p:nvPr/>
        </p:nvSpPr>
        <p:spPr bwMode="auto">
          <a:xfrm rot="3538395">
            <a:off x="4478093" y="7276066"/>
            <a:ext cx="8276410" cy="837480"/>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1" name="Right Arrow 145">
            <a:extLst>
              <a:ext uri="{FF2B5EF4-FFF2-40B4-BE49-F238E27FC236}">
                <a16:creationId xmlns:a16="http://schemas.microsoft.com/office/drawing/2014/main" id="{E1B6108F-246E-4537-8CAA-E3F73DB52B3D}"/>
              </a:ext>
            </a:extLst>
          </p:cNvPr>
          <p:cNvSpPr/>
          <p:nvPr/>
        </p:nvSpPr>
        <p:spPr bwMode="auto">
          <a:xfrm rot="18158471">
            <a:off x="4733655" y="7121154"/>
            <a:ext cx="8276410" cy="815432"/>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2" name="Right Arrow 149">
            <a:extLst>
              <a:ext uri="{FF2B5EF4-FFF2-40B4-BE49-F238E27FC236}">
                <a16:creationId xmlns:a16="http://schemas.microsoft.com/office/drawing/2014/main" id="{31A3728E-DD25-45FB-BE0C-195CF9FC3EEC}"/>
              </a:ext>
            </a:extLst>
          </p:cNvPr>
          <p:cNvSpPr/>
          <p:nvPr/>
        </p:nvSpPr>
        <p:spPr bwMode="auto">
          <a:xfrm>
            <a:off x="13930720" y="3117885"/>
            <a:ext cx="2114364" cy="637578"/>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3" name="Right Arrow 150">
            <a:extLst>
              <a:ext uri="{FF2B5EF4-FFF2-40B4-BE49-F238E27FC236}">
                <a16:creationId xmlns:a16="http://schemas.microsoft.com/office/drawing/2014/main" id="{CB7AFCB5-12AC-4B7B-840B-66B3DDFDFE9E}"/>
              </a:ext>
            </a:extLst>
          </p:cNvPr>
          <p:cNvSpPr/>
          <p:nvPr/>
        </p:nvSpPr>
        <p:spPr bwMode="auto">
          <a:xfrm>
            <a:off x="13930722" y="5641663"/>
            <a:ext cx="2114364" cy="637578"/>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4" name="Right Arrow 151">
            <a:extLst>
              <a:ext uri="{FF2B5EF4-FFF2-40B4-BE49-F238E27FC236}">
                <a16:creationId xmlns:a16="http://schemas.microsoft.com/office/drawing/2014/main" id="{D968C09D-1B29-4694-A84D-8D13A86A1109}"/>
              </a:ext>
            </a:extLst>
          </p:cNvPr>
          <p:cNvSpPr/>
          <p:nvPr/>
        </p:nvSpPr>
        <p:spPr bwMode="auto">
          <a:xfrm>
            <a:off x="13930726" y="8165441"/>
            <a:ext cx="2114364" cy="637578"/>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5" name="Right Arrow 152">
            <a:extLst>
              <a:ext uri="{FF2B5EF4-FFF2-40B4-BE49-F238E27FC236}">
                <a16:creationId xmlns:a16="http://schemas.microsoft.com/office/drawing/2014/main" id="{D9D29CBB-7F6E-4C0B-AA6D-A65F82ED01D6}"/>
              </a:ext>
            </a:extLst>
          </p:cNvPr>
          <p:cNvSpPr/>
          <p:nvPr/>
        </p:nvSpPr>
        <p:spPr bwMode="auto">
          <a:xfrm>
            <a:off x="13930728" y="10689219"/>
            <a:ext cx="2114364" cy="637578"/>
          </a:xfrm>
          <a:prstGeom prst="righ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85" name="Right Arrow 89">
            <a:extLst>
              <a:ext uri="{FF2B5EF4-FFF2-40B4-BE49-F238E27FC236}">
                <a16:creationId xmlns:a16="http://schemas.microsoft.com/office/drawing/2014/main" id="{CF8243B4-1A34-40D0-8DF2-DEF6E12E8CAC}"/>
              </a:ext>
            </a:extLst>
          </p:cNvPr>
          <p:cNvSpPr/>
          <p:nvPr/>
        </p:nvSpPr>
        <p:spPr bwMode="auto">
          <a:xfrm>
            <a:off x="5830244" y="2825244"/>
            <a:ext cx="4623800"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86" name="Right Arrow 90">
            <a:extLst>
              <a:ext uri="{FF2B5EF4-FFF2-40B4-BE49-F238E27FC236}">
                <a16:creationId xmlns:a16="http://schemas.microsoft.com/office/drawing/2014/main" id="{3B083DE4-FF26-48F6-B717-B8A41E5DCCF0}"/>
              </a:ext>
            </a:extLst>
          </p:cNvPr>
          <p:cNvSpPr/>
          <p:nvPr/>
        </p:nvSpPr>
        <p:spPr bwMode="auto">
          <a:xfrm>
            <a:off x="5823888" y="5273516"/>
            <a:ext cx="4630156"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87" name="Right Arrow 91">
            <a:extLst>
              <a:ext uri="{FF2B5EF4-FFF2-40B4-BE49-F238E27FC236}">
                <a16:creationId xmlns:a16="http://schemas.microsoft.com/office/drawing/2014/main" id="{466698A8-1B6D-420C-8956-106CD3793240}"/>
              </a:ext>
            </a:extLst>
          </p:cNvPr>
          <p:cNvSpPr/>
          <p:nvPr/>
        </p:nvSpPr>
        <p:spPr bwMode="auto">
          <a:xfrm>
            <a:off x="5823886" y="7865804"/>
            <a:ext cx="4653416"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88" name="Right Arrow 92">
            <a:extLst>
              <a:ext uri="{FF2B5EF4-FFF2-40B4-BE49-F238E27FC236}">
                <a16:creationId xmlns:a16="http://schemas.microsoft.com/office/drawing/2014/main" id="{E817C64C-1018-4096-894C-F9879C997876}"/>
              </a:ext>
            </a:extLst>
          </p:cNvPr>
          <p:cNvSpPr/>
          <p:nvPr/>
        </p:nvSpPr>
        <p:spPr bwMode="auto">
          <a:xfrm>
            <a:off x="5830244" y="10314076"/>
            <a:ext cx="4623800"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89" name="Right Arrow 6">
            <a:extLst>
              <a:ext uri="{FF2B5EF4-FFF2-40B4-BE49-F238E27FC236}">
                <a16:creationId xmlns:a16="http://schemas.microsoft.com/office/drawing/2014/main" id="{E509E5AB-8AB2-453F-8290-E352F2915164}"/>
              </a:ext>
            </a:extLst>
          </p:cNvPr>
          <p:cNvSpPr/>
          <p:nvPr/>
        </p:nvSpPr>
        <p:spPr bwMode="auto">
          <a:xfrm>
            <a:off x="1152054" y="2825244"/>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90" name="Right Arrow 24">
            <a:extLst>
              <a:ext uri="{FF2B5EF4-FFF2-40B4-BE49-F238E27FC236}">
                <a16:creationId xmlns:a16="http://schemas.microsoft.com/office/drawing/2014/main" id="{94FF555A-2F82-418D-8D56-2F9921DE46CF}"/>
              </a:ext>
            </a:extLst>
          </p:cNvPr>
          <p:cNvSpPr/>
          <p:nvPr/>
        </p:nvSpPr>
        <p:spPr bwMode="auto">
          <a:xfrm>
            <a:off x="1152054" y="3977372"/>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91" name="Right Arrow 25">
            <a:extLst>
              <a:ext uri="{FF2B5EF4-FFF2-40B4-BE49-F238E27FC236}">
                <a16:creationId xmlns:a16="http://schemas.microsoft.com/office/drawing/2014/main" id="{A7C53B95-2AEF-47A3-8486-28BFEB79A0F2}"/>
              </a:ext>
            </a:extLst>
          </p:cNvPr>
          <p:cNvSpPr/>
          <p:nvPr/>
        </p:nvSpPr>
        <p:spPr bwMode="auto">
          <a:xfrm>
            <a:off x="1152054" y="5417532"/>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92" name="Right Arrow 27">
            <a:extLst>
              <a:ext uri="{FF2B5EF4-FFF2-40B4-BE49-F238E27FC236}">
                <a16:creationId xmlns:a16="http://schemas.microsoft.com/office/drawing/2014/main" id="{6834588C-5782-47E8-9686-A4BA203877F2}"/>
              </a:ext>
            </a:extLst>
          </p:cNvPr>
          <p:cNvSpPr/>
          <p:nvPr/>
        </p:nvSpPr>
        <p:spPr bwMode="auto">
          <a:xfrm>
            <a:off x="1152054" y="6425644"/>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93" name="Right Arrow 28">
            <a:extLst>
              <a:ext uri="{FF2B5EF4-FFF2-40B4-BE49-F238E27FC236}">
                <a16:creationId xmlns:a16="http://schemas.microsoft.com/office/drawing/2014/main" id="{1A917246-D6D5-44AD-95A7-01DA1B695C04}"/>
              </a:ext>
            </a:extLst>
          </p:cNvPr>
          <p:cNvSpPr/>
          <p:nvPr/>
        </p:nvSpPr>
        <p:spPr bwMode="auto">
          <a:xfrm>
            <a:off x="1152054" y="7865804"/>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94" name="Right Arrow 30">
            <a:extLst>
              <a:ext uri="{FF2B5EF4-FFF2-40B4-BE49-F238E27FC236}">
                <a16:creationId xmlns:a16="http://schemas.microsoft.com/office/drawing/2014/main" id="{904D3133-9789-4072-913C-BC2982F5856B}"/>
              </a:ext>
            </a:extLst>
          </p:cNvPr>
          <p:cNvSpPr/>
          <p:nvPr/>
        </p:nvSpPr>
        <p:spPr bwMode="auto">
          <a:xfrm>
            <a:off x="1152054" y="9017932"/>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95" name="Right Arrow 35">
            <a:extLst>
              <a:ext uri="{FF2B5EF4-FFF2-40B4-BE49-F238E27FC236}">
                <a16:creationId xmlns:a16="http://schemas.microsoft.com/office/drawing/2014/main" id="{49F3A163-B0C3-4F60-965F-4A7DA5BBA8FE}"/>
              </a:ext>
            </a:extLst>
          </p:cNvPr>
          <p:cNvSpPr/>
          <p:nvPr/>
        </p:nvSpPr>
        <p:spPr bwMode="auto">
          <a:xfrm>
            <a:off x="1152054" y="10458092"/>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96" name="Right Arrow 39">
            <a:extLst>
              <a:ext uri="{FF2B5EF4-FFF2-40B4-BE49-F238E27FC236}">
                <a16:creationId xmlns:a16="http://schemas.microsoft.com/office/drawing/2014/main" id="{568E1937-D25F-4B7A-8197-D83FA838F099}"/>
              </a:ext>
            </a:extLst>
          </p:cNvPr>
          <p:cNvSpPr/>
          <p:nvPr/>
        </p:nvSpPr>
        <p:spPr bwMode="auto">
          <a:xfrm>
            <a:off x="1152054" y="11466204"/>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97" name="Right Arrow 96">
            <a:extLst>
              <a:ext uri="{FF2B5EF4-FFF2-40B4-BE49-F238E27FC236}">
                <a16:creationId xmlns:a16="http://schemas.microsoft.com/office/drawing/2014/main" id="{08658A84-76E9-41BE-B51B-2AB47EC75544}"/>
              </a:ext>
            </a:extLst>
          </p:cNvPr>
          <p:cNvSpPr/>
          <p:nvPr/>
        </p:nvSpPr>
        <p:spPr bwMode="auto">
          <a:xfrm>
            <a:off x="1152054" y="3130044"/>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98" name="Right Arrow 97">
            <a:extLst>
              <a:ext uri="{FF2B5EF4-FFF2-40B4-BE49-F238E27FC236}">
                <a16:creationId xmlns:a16="http://schemas.microsoft.com/office/drawing/2014/main" id="{EE9C6C0C-66C9-4896-8A5E-2DDB254A340D}"/>
              </a:ext>
            </a:extLst>
          </p:cNvPr>
          <p:cNvSpPr/>
          <p:nvPr/>
        </p:nvSpPr>
        <p:spPr bwMode="auto">
          <a:xfrm>
            <a:off x="1152054" y="4282172"/>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99" name="Right Arrow 98">
            <a:extLst>
              <a:ext uri="{FF2B5EF4-FFF2-40B4-BE49-F238E27FC236}">
                <a16:creationId xmlns:a16="http://schemas.microsoft.com/office/drawing/2014/main" id="{9BD8C8A7-C399-485B-AA14-76A8F194C02A}"/>
              </a:ext>
            </a:extLst>
          </p:cNvPr>
          <p:cNvSpPr/>
          <p:nvPr/>
        </p:nvSpPr>
        <p:spPr bwMode="auto">
          <a:xfrm>
            <a:off x="1152054" y="5722332"/>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0" name="Right Arrow 99">
            <a:extLst>
              <a:ext uri="{FF2B5EF4-FFF2-40B4-BE49-F238E27FC236}">
                <a16:creationId xmlns:a16="http://schemas.microsoft.com/office/drawing/2014/main" id="{D300A63E-93A8-40D5-BA76-728D9C30A764}"/>
              </a:ext>
            </a:extLst>
          </p:cNvPr>
          <p:cNvSpPr/>
          <p:nvPr/>
        </p:nvSpPr>
        <p:spPr bwMode="auto">
          <a:xfrm>
            <a:off x="1152054" y="6730444"/>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1" name="Right Arrow 100">
            <a:extLst>
              <a:ext uri="{FF2B5EF4-FFF2-40B4-BE49-F238E27FC236}">
                <a16:creationId xmlns:a16="http://schemas.microsoft.com/office/drawing/2014/main" id="{C0282BDC-39FD-428C-A28A-6A2E9C58CD2A}"/>
              </a:ext>
            </a:extLst>
          </p:cNvPr>
          <p:cNvSpPr/>
          <p:nvPr/>
        </p:nvSpPr>
        <p:spPr bwMode="auto">
          <a:xfrm>
            <a:off x="1152054" y="8170604"/>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2" name="Right Arrow 101">
            <a:extLst>
              <a:ext uri="{FF2B5EF4-FFF2-40B4-BE49-F238E27FC236}">
                <a16:creationId xmlns:a16="http://schemas.microsoft.com/office/drawing/2014/main" id="{0550F823-0F24-4992-A514-0DEFC0B09838}"/>
              </a:ext>
            </a:extLst>
          </p:cNvPr>
          <p:cNvSpPr/>
          <p:nvPr/>
        </p:nvSpPr>
        <p:spPr bwMode="auto">
          <a:xfrm>
            <a:off x="1152054" y="9322732"/>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3" name="Right Arrow 102">
            <a:extLst>
              <a:ext uri="{FF2B5EF4-FFF2-40B4-BE49-F238E27FC236}">
                <a16:creationId xmlns:a16="http://schemas.microsoft.com/office/drawing/2014/main" id="{424095B3-3BC8-4FB8-8805-D80AAE9B9964}"/>
              </a:ext>
            </a:extLst>
          </p:cNvPr>
          <p:cNvSpPr/>
          <p:nvPr/>
        </p:nvSpPr>
        <p:spPr bwMode="auto">
          <a:xfrm>
            <a:off x="1152054" y="10762892"/>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4" name="Right Arrow 103">
            <a:extLst>
              <a:ext uri="{FF2B5EF4-FFF2-40B4-BE49-F238E27FC236}">
                <a16:creationId xmlns:a16="http://schemas.microsoft.com/office/drawing/2014/main" id="{0B90E000-83AB-4053-94EC-BADC07F44A97}"/>
              </a:ext>
            </a:extLst>
          </p:cNvPr>
          <p:cNvSpPr/>
          <p:nvPr/>
        </p:nvSpPr>
        <p:spPr bwMode="auto">
          <a:xfrm>
            <a:off x="1152054" y="11771004"/>
            <a:ext cx="1820948"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5" name="Rectangle 204">
            <a:extLst>
              <a:ext uri="{FF2B5EF4-FFF2-40B4-BE49-F238E27FC236}">
                <a16:creationId xmlns:a16="http://schemas.microsoft.com/office/drawing/2014/main" id="{1D1E1B72-AF33-4F5F-86F7-1D070FD507C7}"/>
              </a:ext>
            </a:extLst>
          </p:cNvPr>
          <p:cNvSpPr/>
          <p:nvPr/>
        </p:nvSpPr>
        <p:spPr bwMode="auto">
          <a:xfrm>
            <a:off x="2973007" y="2825247"/>
            <a:ext cx="2877322" cy="2142778"/>
          </a:xfrm>
          <a:prstGeom prst="rect">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6" name="Rectangle 205">
            <a:extLst>
              <a:ext uri="{FF2B5EF4-FFF2-40B4-BE49-F238E27FC236}">
                <a16:creationId xmlns:a16="http://schemas.microsoft.com/office/drawing/2014/main" id="{53426E2C-0674-4131-8884-B207BC0EE8FD}"/>
              </a:ext>
            </a:extLst>
          </p:cNvPr>
          <p:cNvSpPr/>
          <p:nvPr/>
        </p:nvSpPr>
        <p:spPr bwMode="auto">
          <a:xfrm>
            <a:off x="2973003" y="5349025"/>
            <a:ext cx="2877322" cy="2142778"/>
          </a:xfrm>
          <a:prstGeom prst="rect">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7" name="Rectangle 206">
            <a:extLst>
              <a:ext uri="{FF2B5EF4-FFF2-40B4-BE49-F238E27FC236}">
                <a16:creationId xmlns:a16="http://schemas.microsoft.com/office/drawing/2014/main" id="{C165F417-A2F1-4B43-8FFF-2F51A852B709}"/>
              </a:ext>
            </a:extLst>
          </p:cNvPr>
          <p:cNvSpPr/>
          <p:nvPr/>
        </p:nvSpPr>
        <p:spPr bwMode="auto">
          <a:xfrm>
            <a:off x="2973007" y="7865807"/>
            <a:ext cx="2877322" cy="2142778"/>
          </a:xfrm>
          <a:prstGeom prst="rect">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8" name="Rectangle 207">
            <a:extLst>
              <a:ext uri="{FF2B5EF4-FFF2-40B4-BE49-F238E27FC236}">
                <a16:creationId xmlns:a16="http://schemas.microsoft.com/office/drawing/2014/main" id="{62D2C3D0-2826-4F9C-B642-C135420871C8}"/>
              </a:ext>
            </a:extLst>
          </p:cNvPr>
          <p:cNvSpPr/>
          <p:nvPr/>
        </p:nvSpPr>
        <p:spPr bwMode="auto">
          <a:xfrm>
            <a:off x="2973003" y="10389585"/>
            <a:ext cx="2877322" cy="2142778"/>
          </a:xfrm>
          <a:prstGeom prst="rect">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09" name="Rectangle 208">
            <a:extLst>
              <a:ext uri="{FF2B5EF4-FFF2-40B4-BE49-F238E27FC236}">
                <a16:creationId xmlns:a16="http://schemas.microsoft.com/office/drawing/2014/main" id="{ADC06FE0-9253-412A-BB32-98C5E01F0AB4}"/>
              </a:ext>
            </a:extLst>
          </p:cNvPr>
          <p:cNvSpPr/>
          <p:nvPr/>
        </p:nvSpPr>
        <p:spPr bwMode="auto">
          <a:xfrm>
            <a:off x="10477303" y="2825247"/>
            <a:ext cx="2866750" cy="2142778"/>
          </a:xfrm>
          <a:prstGeom prst="rect">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0" name="Rectangle 209">
            <a:extLst>
              <a:ext uri="{FF2B5EF4-FFF2-40B4-BE49-F238E27FC236}">
                <a16:creationId xmlns:a16="http://schemas.microsoft.com/office/drawing/2014/main" id="{BDBF17D3-CE3A-474F-BFC2-28DB92B69DF7}"/>
              </a:ext>
            </a:extLst>
          </p:cNvPr>
          <p:cNvSpPr/>
          <p:nvPr/>
        </p:nvSpPr>
        <p:spPr bwMode="auto">
          <a:xfrm>
            <a:off x="10477303" y="5358797"/>
            <a:ext cx="2866750" cy="2142778"/>
          </a:xfrm>
          <a:prstGeom prst="rect">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1" name="Rectangle 210">
            <a:extLst>
              <a:ext uri="{FF2B5EF4-FFF2-40B4-BE49-F238E27FC236}">
                <a16:creationId xmlns:a16="http://schemas.microsoft.com/office/drawing/2014/main" id="{2740FDB6-544C-4B6F-BD64-5988312941D8}"/>
              </a:ext>
            </a:extLst>
          </p:cNvPr>
          <p:cNvSpPr/>
          <p:nvPr/>
        </p:nvSpPr>
        <p:spPr bwMode="auto">
          <a:xfrm>
            <a:off x="10477303" y="7873297"/>
            <a:ext cx="2866750" cy="2142778"/>
          </a:xfrm>
          <a:prstGeom prst="rect">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8" name="Rectangle 217">
            <a:extLst>
              <a:ext uri="{FF2B5EF4-FFF2-40B4-BE49-F238E27FC236}">
                <a16:creationId xmlns:a16="http://schemas.microsoft.com/office/drawing/2014/main" id="{35921A9C-A9E6-470E-A226-C4549EAF485D}"/>
              </a:ext>
            </a:extLst>
          </p:cNvPr>
          <p:cNvSpPr/>
          <p:nvPr/>
        </p:nvSpPr>
        <p:spPr bwMode="auto">
          <a:xfrm>
            <a:off x="10454045" y="10387797"/>
            <a:ext cx="2866750" cy="2142778"/>
          </a:xfrm>
          <a:prstGeom prst="rect">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9" name="Right Arrow 131">
            <a:extLst>
              <a:ext uri="{FF2B5EF4-FFF2-40B4-BE49-F238E27FC236}">
                <a16:creationId xmlns:a16="http://schemas.microsoft.com/office/drawing/2014/main" id="{05AB1900-9884-4D63-8EE7-0E845BEBF1EC}"/>
              </a:ext>
            </a:extLst>
          </p:cNvPr>
          <p:cNvSpPr/>
          <p:nvPr/>
        </p:nvSpPr>
        <p:spPr bwMode="auto">
          <a:xfrm rot="2422284">
            <a:off x="5138956" y="4761044"/>
            <a:ext cx="6013876"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0" name="Right Arrow 135">
            <a:extLst>
              <a:ext uri="{FF2B5EF4-FFF2-40B4-BE49-F238E27FC236}">
                <a16:creationId xmlns:a16="http://schemas.microsoft.com/office/drawing/2014/main" id="{E940B601-7E78-4035-9164-A0523C05B0CD}"/>
              </a:ext>
            </a:extLst>
          </p:cNvPr>
          <p:cNvSpPr/>
          <p:nvPr/>
        </p:nvSpPr>
        <p:spPr bwMode="auto">
          <a:xfrm rot="2422284">
            <a:off x="5137366" y="7209316"/>
            <a:ext cx="6013876"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1" name="Right Arrow 136">
            <a:extLst>
              <a:ext uri="{FF2B5EF4-FFF2-40B4-BE49-F238E27FC236}">
                <a16:creationId xmlns:a16="http://schemas.microsoft.com/office/drawing/2014/main" id="{8D376A84-395B-4837-995F-D81F7ACFBEA4}"/>
              </a:ext>
            </a:extLst>
          </p:cNvPr>
          <p:cNvSpPr/>
          <p:nvPr/>
        </p:nvSpPr>
        <p:spPr bwMode="auto">
          <a:xfrm rot="2422284">
            <a:off x="5111994" y="10089636"/>
            <a:ext cx="6013876"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2" name="Right Arrow 137">
            <a:extLst>
              <a:ext uri="{FF2B5EF4-FFF2-40B4-BE49-F238E27FC236}">
                <a16:creationId xmlns:a16="http://schemas.microsoft.com/office/drawing/2014/main" id="{64879AE7-6E08-4D3D-8419-9C1090922DE8}"/>
              </a:ext>
            </a:extLst>
          </p:cNvPr>
          <p:cNvSpPr/>
          <p:nvPr/>
        </p:nvSpPr>
        <p:spPr bwMode="auto">
          <a:xfrm rot="19200000">
            <a:off x="5219046" y="10243326"/>
            <a:ext cx="6013876"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3" name="Right Arrow 138">
            <a:extLst>
              <a:ext uri="{FF2B5EF4-FFF2-40B4-BE49-F238E27FC236}">
                <a16:creationId xmlns:a16="http://schemas.microsoft.com/office/drawing/2014/main" id="{AB4703A8-AD6A-4D4A-B6C4-EC7C6B77CBC5}"/>
              </a:ext>
            </a:extLst>
          </p:cNvPr>
          <p:cNvSpPr/>
          <p:nvPr/>
        </p:nvSpPr>
        <p:spPr bwMode="auto">
          <a:xfrm rot="19200000">
            <a:off x="5096822" y="7795054"/>
            <a:ext cx="6013876"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4" name="Right Arrow 139">
            <a:extLst>
              <a:ext uri="{FF2B5EF4-FFF2-40B4-BE49-F238E27FC236}">
                <a16:creationId xmlns:a16="http://schemas.microsoft.com/office/drawing/2014/main" id="{2C950562-D874-4D87-B845-5D17E4D4F3E7}"/>
              </a:ext>
            </a:extLst>
          </p:cNvPr>
          <p:cNvSpPr/>
          <p:nvPr/>
        </p:nvSpPr>
        <p:spPr bwMode="auto">
          <a:xfrm rot="19200000">
            <a:off x="5117552" y="5058750"/>
            <a:ext cx="6013876" cy="7200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5" name="Right Arrow 140">
            <a:extLst>
              <a:ext uri="{FF2B5EF4-FFF2-40B4-BE49-F238E27FC236}">
                <a16:creationId xmlns:a16="http://schemas.microsoft.com/office/drawing/2014/main" id="{CE9E660B-5AF7-4BC7-88EB-3ED51ACA90C6}"/>
              </a:ext>
            </a:extLst>
          </p:cNvPr>
          <p:cNvSpPr/>
          <p:nvPr/>
        </p:nvSpPr>
        <p:spPr bwMode="auto">
          <a:xfrm rot="18579290">
            <a:off x="5464585" y="8757390"/>
            <a:ext cx="5316994" cy="959108"/>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6" name="Right Arrow 141">
            <a:extLst>
              <a:ext uri="{FF2B5EF4-FFF2-40B4-BE49-F238E27FC236}">
                <a16:creationId xmlns:a16="http://schemas.microsoft.com/office/drawing/2014/main" id="{58AD7B97-C8AB-41E4-A6E5-5ADC6FFFCB62}"/>
              </a:ext>
            </a:extLst>
          </p:cNvPr>
          <p:cNvSpPr/>
          <p:nvPr/>
        </p:nvSpPr>
        <p:spPr bwMode="auto">
          <a:xfrm rot="18579290">
            <a:off x="5437113" y="6206414"/>
            <a:ext cx="5316994" cy="959108"/>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7" name="Right Arrow 142">
            <a:extLst>
              <a:ext uri="{FF2B5EF4-FFF2-40B4-BE49-F238E27FC236}">
                <a16:creationId xmlns:a16="http://schemas.microsoft.com/office/drawing/2014/main" id="{63758150-2A71-4990-BB05-948977702F11}"/>
              </a:ext>
            </a:extLst>
          </p:cNvPr>
          <p:cNvSpPr/>
          <p:nvPr/>
        </p:nvSpPr>
        <p:spPr bwMode="auto">
          <a:xfrm rot="3000000">
            <a:off x="4572120" y="6080918"/>
            <a:ext cx="7136324" cy="712428"/>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8" name="Right Arrow 143">
            <a:extLst>
              <a:ext uri="{FF2B5EF4-FFF2-40B4-BE49-F238E27FC236}">
                <a16:creationId xmlns:a16="http://schemas.microsoft.com/office/drawing/2014/main" id="{FDB1017D-24BD-47E9-95AD-5523BF19E6AA}"/>
              </a:ext>
            </a:extLst>
          </p:cNvPr>
          <p:cNvSpPr/>
          <p:nvPr/>
        </p:nvSpPr>
        <p:spPr bwMode="auto">
          <a:xfrm rot="3000000">
            <a:off x="5426271" y="8824608"/>
            <a:ext cx="5316994" cy="959108"/>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29" name="Right Arrow 144">
            <a:extLst>
              <a:ext uri="{FF2B5EF4-FFF2-40B4-BE49-F238E27FC236}">
                <a16:creationId xmlns:a16="http://schemas.microsoft.com/office/drawing/2014/main" id="{83FE52C4-3657-41C5-881B-358EB35332EF}"/>
              </a:ext>
            </a:extLst>
          </p:cNvPr>
          <p:cNvSpPr/>
          <p:nvPr/>
        </p:nvSpPr>
        <p:spPr bwMode="auto">
          <a:xfrm rot="3538395">
            <a:off x="3902067" y="7773160"/>
            <a:ext cx="8276410" cy="837480"/>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30" name="Right Arrow 145">
            <a:extLst>
              <a:ext uri="{FF2B5EF4-FFF2-40B4-BE49-F238E27FC236}">
                <a16:creationId xmlns:a16="http://schemas.microsoft.com/office/drawing/2014/main" id="{EC1D5D0D-BC24-4ABF-B6A0-D535688321FD}"/>
              </a:ext>
            </a:extLst>
          </p:cNvPr>
          <p:cNvSpPr/>
          <p:nvPr/>
        </p:nvSpPr>
        <p:spPr bwMode="auto">
          <a:xfrm rot="18158471">
            <a:off x="4157629" y="7618248"/>
            <a:ext cx="8276410" cy="815432"/>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31" name="Right Arrow 149">
            <a:extLst>
              <a:ext uri="{FF2B5EF4-FFF2-40B4-BE49-F238E27FC236}">
                <a16:creationId xmlns:a16="http://schemas.microsoft.com/office/drawing/2014/main" id="{720FCF90-4C48-49E5-A214-E4591982DEBB}"/>
              </a:ext>
            </a:extLst>
          </p:cNvPr>
          <p:cNvSpPr/>
          <p:nvPr/>
        </p:nvSpPr>
        <p:spPr bwMode="auto">
          <a:xfrm>
            <a:off x="13354694" y="3614979"/>
            <a:ext cx="2114364" cy="637578"/>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32" name="Right Arrow 150">
            <a:extLst>
              <a:ext uri="{FF2B5EF4-FFF2-40B4-BE49-F238E27FC236}">
                <a16:creationId xmlns:a16="http://schemas.microsoft.com/office/drawing/2014/main" id="{6338EBBC-3D84-4E04-B7DB-01392ED2CFFF}"/>
              </a:ext>
            </a:extLst>
          </p:cNvPr>
          <p:cNvSpPr/>
          <p:nvPr/>
        </p:nvSpPr>
        <p:spPr bwMode="auto">
          <a:xfrm>
            <a:off x="13354696" y="6138757"/>
            <a:ext cx="2114364" cy="637578"/>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33" name="Right Arrow 151">
            <a:extLst>
              <a:ext uri="{FF2B5EF4-FFF2-40B4-BE49-F238E27FC236}">
                <a16:creationId xmlns:a16="http://schemas.microsoft.com/office/drawing/2014/main" id="{A092CD09-AF9E-40F5-AC0F-BF5D8C66E050}"/>
              </a:ext>
            </a:extLst>
          </p:cNvPr>
          <p:cNvSpPr/>
          <p:nvPr/>
        </p:nvSpPr>
        <p:spPr bwMode="auto">
          <a:xfrm>
            <a:off x="13354700" y="8662535"/>
            <a:ext cx="2114364" cy="637578"/>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34" name="Right Arrow 152">
            <a:extLst>
              <a:ext uri="{FF2B5EF4-FFF2-40B4-BE49-F238E27FC236}">
                <a16:creationId xmlns:a16="http://schemas.microsoft.com/office/drawing/2014/main" id="{7428946A-8C31-4663-886D-5714B855F5CC}"/>
              </a:ext>
            </a:extLst>
          </p:cNvPr>
          <p:cNvSpPr/>
          <p:nvPr/>
        </p:nvSpPr>
        <p:spPr bwMode="auto">
          <a:xfrm>
            <a:off x="13354702" y="11186313"/>
            <a:ext cx="2114364" cy="637578"/>
          </a:xfrm>
          <a:prstGeom prst="rightArrow">
            <a:avLst/>
          </a:prstGeom>
          <a:ln>
            <a:headEnd type="none" w="med" len="med"/>
            <a:tailEnd type="none" w="med" len="med"/>
          </a:ln>
          <a:extLst/>
        </p:spPr>
        <p:style>
          <a:lnRef idx="2">
            <a:schemeClr val="accent4">
              <a:shade val="50000"/>
            </a:schemeClr>
          </a:lnRef>
          <a:fillRef idx="1">
            <a:schemeClr val="accent4"/>
          </a:fillRef>
          <a:effectRef idx="0">
            <a:schemeClr val="accent4"/>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37" name="Right Arrow 89">
            <a:extLst>
              <a:ext uri="{FF2B5EF4-FFF2-40B4-BE49-F238E27FC236}">
                <a16:creationId xmlns:a16="http://schemas.microsoft.com/office/drawing/2014/main" id="{BA31E9E7-0681-451D-92B6-E8EC02BB7A95}"/>
              </a:ext>
            </a:extLst>
          </p:cNvPr>
          <p:cNvSpPr/>
          <p:nvPr/>
        </p:nvSpPr>
        <p:spPr bwMode="auto">
          <a:xfrm>
            <a:off x="5254218" y="3322338"/>
            <a:ext cx="4623800"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38" name="Right Arrow 90">
            <a:extLst>
              <a:ext uri="{FF2B5EF4-FFF2-40B4-BE49-F238E27FC236}">
                <a16:creationId xmlns:a16="http://schemas.microsoft.com/office/drawing/2014/main" id="{E66B4494-AE9D-4329-92D4-F9F954BFC77F}"/>
              </a:ext>
            </a:extLst>
          </p:cNvPr>
          <p:cNvSpPr/>
          <p:nvPr/>
        </p:nvSpPr>
        <p:spPr bwMode="auto">
          <a:xfrm>
            <a:off x="5247862" y="5770610"/>
            <a:ext cx="4630156"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39" name="Right Arrow 91">
            <a:extLst>
              <a:ext uri="{FF2B5EF4-FFF2-40B4-BE49-F238E27FC236}">
                <a16:creationId xmlns:a16="http://schemas.microsoft.com/office/drawing/2014/main" id="{117EFCE9-6570-4564-AED5-01A92E9539CB}"/>
              </a:ext>
            </a:extLst>
          </p:cNvPr>
          <p:cNvSpPr/>
          <p:nvPr/>
        </p:nvSpPr>
        <p:spPr bwMode="auto">
          <a:xfrm>
            <a:off x="5247860" y="8362898"/>
            <a:ext cx="4653416"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0" name="Right Arrow 92">
            <a:extLst>
              <a:ext uri="{FF2B5EF4-FFF2-40B4-BE49-F238E27FC236}">
                <a16:creationId xmlns:a16="http://schemas.microsoft.com/office/drawing/2014/main" id="{C8CEFD45-455C-4ED5-8E15-D3739552191E}"/>
              </a:ext>
            </a:extLst>
          </p:cNvPr>
          <p:cNvSpPr/>
          <p:nvPr/>
        </p:nvSpPr>
        <p:spPr bwMode="auto">
          <a:xfrm>
            <a:off x="5254218" y="10811170"/>
            <a:ext cx="4623800"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1" name="Right Arrow 6">
            <a:extLst>
              <a:ext uri="{FF2B5EF4-FFF2-40B4-BE49-F238E27FC236}">
                <a16:creationId xmlns:a16="http://schemas.microsoft.com/office/drawing/2014/main" id="{5AF3EC99-EEA7-49C9-89F5-1320E779DFC4}"/>
              </a:ext>
            </a:extLst>
          </p:cNvPr>
          <p:cNvSpPr/>
          <p:nvPr/>
        </p:nvSpPr>
        <p:spPr bwMode="auto">
          <a:xfrm>
            <a:off x="576028" y="3322338"/>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2" name="Right Arrow 24">
            <a:extLst>
              <a:ext uri="{FF2B5EF4-FFF2-40B4-BE49-F238E27FC236}">
                <a16:creationId xmlns:a16="http://schemas.microsoft.com/office/drawing/2014/main" id="{69334D04-A200-4128-994E-378E042B2D9D}"/>
              </a:ext>
            </a:extLst>
          </p:cNvPr>
          <p:cNvSpPr/>
          <p:nvPr/>
        </p:nvSpPr>
        <p:spPr bwMode="auto">
          <a:xfrm>
            <a:off x="576028" y="4474466"/>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3" name="Right Arrow 25">
            <a:extLst>
              <a:ext uri="{FF2B5EF4-FFF2-40B4-BE49-F238E27FC236}">
                <a16:creationId xmlns:a16="http://schemas.microsoft.com/office/drawing/2014/main" id="{70730E0D-11DF-4C8B-9666-9028FBDD9331}"/>
              </a:ext>
            </a:extLst>
          </p:cNvPr>
          <p:cNvSpPr/>
          <p:nvPr/>
        </p:nvSpPr>
        <p:spPr bwMode="auto">
          <a:xfrm>
            <a:off x="576028" y="5914626"/>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4" name="Right Arrow 27">
            <a:extLst>
              <a:ext uri="{FF2B5EF4-FFF2-40B4-BE49-F238E27FC236}">
                <a16:creationId xmlns:a16="http://schemas.microsoft.com/office/drawing/2014/main" id="{8C30BEFB-1F15-454C-B308-FC0DFD0AEFCD}"/>
              </a:ext>
            </a:extLst>
          </p:cNvPr>
          <p:cNvSpPr/>
          <p:nvPr/>
        </p:nvSpPr>
        <p:spPr bwMode="auto">
          <a:xfrm>
            <a:off x="576028" y="6922738"/>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5" name="Right Arrow 28">
            <a:extLst>
              <a:ext uri="{FF2B5EF4-FFF2-40B4-BE49-F238E27FC236}">
                <a16:creationId xmlns:a16="http://schemas.microsoft.com/office/drawing/2014/main" id="{6826FC88-42C2-4FF0-B1AD-79A6F9ACF48E}"/>
              </a:ext>
            </a:extLst>
          </p:cNvPr>
          <p:cNvSpPr/>
          <p:nvPr/>
        </p:nvSpPr>
        <p:spPr bwMode="auto">
          <a:xfrm>
            <a:off x="576028" y="8362898"/>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6" name="Right Arrow 30">
            <a:extLst>
              <a:ext uri="{FF2B5EF4-FFF2-40B4-BE49-F238E27FC236}">
                <a16:creationId xmlns:a16="http://schemas.microsoft.com/office/drawing/2014/main" id="{0E49780A-759D-467A-B377-B2691973B087}"/>
              </a:ext>
            </a:extLst>
          </p:cNvPr>
          <p:cNvSpPr/>
          <p:nvPr/>
        </p:nvSpPr>
        <p:spPr bwMode="auto">
          <a:xfrm>
            <a:off x="576028" y="9515026"/>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7" name="Right Arrow 35">
            <a:extLst>
              <a:ext uri="{FF2B5EF4-FFF2-40B4-BE49-F238E27FC236}">
                <a16:creationId xmlns:a16="http://schemas.microsoft.com/office/drawing/2014/main" id="{BC1BDEC5-5BC7-4FB2-9A71-D57BA05B65E9}"/>
              </a:ext>
            </a:extLst>
          </p:cNvPr>
          <p:cNvSpPr/>
          <p:nvPr/>
        </p:nvSpPr>
        <p:spPr bwMode="auto">
          <a:xfrm>
            <a:off x="576028" y="10955186"/>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8" name="Right Arrow 39">
            <a:extLst>
              <a:ext uri="{FF2B5EF4-FFF2-40B4-BE49-F238E27FC236}">
                <a16:creationId xmlns:a16="http://schemas.microsoft.com/office/drawing/2014/main" id="{A4EB148A-9C35-4A22-A195-318F72FE3DC8}"/>
              </a:ext>
            </a:extLst>
          </p:cNvPr>
          <p:cNvSpPr/>
          <p:nvPr/>
        </p:nvSpPr>
        <p:spPr bwMode="auto">
          <a:xfrm>
            <a:off x="576028" y="11963298"/>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49" name="Right Arrow 96">
            <a:extLst>
              <a:ext uri="{FF2B5EF4-FFF2-40B4-BE49-F238E27FC236}">
                <a16:creationId xmlns:a16="http://schemas.microsoft.com/office/drawing/2014/main" id="{209754D6-8292-4737-9D14-499A6D961636}"/>
              </a:ext>
            </a:extLst>
          </p:cNvPr>
          <p:cNvSpPr/>
          <p:nvPr/>
        </p:nvSpPr>
        <p:spPr bwMode="auto">
          <a:xfrm>
            <a:off x="576028" y="3627138"/>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0" name="Right Arrow 97">
            <a:extLst>
              <a:ext uri="{FF2B5EF4-FFF2-40B4-BE49-F238E27FC236}">
                <a16:creationId xmlns:a16="http://schemas.microsoft.com/office/drawing/2014/main" id="{74B6639D-0AF2-4F19-ACFB-44BF81B1D6C9}"/>
              </a:ext>
            </a:extLst>
          </p:cNvPr>
          <p:cNvSpPr/>
          <p:nvPr/>
        </p:nvSpPr>
        <p:spPr bwMode="auto">
          <a:xfrm>
            <a:off x="576028" y="4779266"/>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1" name="Right Arrow 98">
            <a:extLst>
              <a:ext uri="{FF2B5EF4-FFF2-40B4-BE49-F238E27FC236}">
                <a16:creationId xmlns:a16="http://schemas.microsoft.com/office/drawing/2014/main" id="{2F600C4E-0892-4964-AA0B-0B5C17BE6D36}"/>
              </a:ext>
            </a:extLst>
          </p:cNvPr>
          <p:cNvSpPr/>
          <p:nvPr/>
        </p:nvSpPr>
        <p:spPr bwMode="auto">
          <a:xfrm>
            <a:off x="576028" y="6219426"/>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2" name="Right Arrow 99">
            <a:extLst>
              <a:ext uri="{FF2B5EF4-FFF2-40B4-BE49-F238E27FC236}">
                <a16:creationId xmlns:a16="http://schemas.microsoft.com/office/drawing/2014/main" id="{82845D11-D26A-47EA-B148-E247E3BF99FB}"/>
              </a:ext>
            </a:extLst>
          </p:cNvPr>
          <p:cNvSpPr/>
          <p:nvPr/>
        </p:nvSpPr>
        <p:spPr bwMode="auto">
          <a:xfrm>
            <a:off x="576028" y="7227538"/>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3" name="Right Arrow 100">
            <a:extLst>
              <a:ext uri="{FF2B5EF4-FFF2-40B4-BE49-F238E27FC236}">
                <a16:creationId xmlns:a16="http://schemas.microsoft.com/office/drawing/2014/main" id="{A7071FAE-C514-40CA-9B7D-3680D4999C9E}"/>
              </a:ext>
            </a:extLst>
          </p:cNvPr>
          <p:cNvSpPr/>
          <p:nvPr/>
        </p:nvSpPr>
        <p:spPr bwMode="auto">
          <a:xfrm>
            <a:off x="576028" y="8667698"/>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4" name="Right Arrow 101">
            <a:extLst>
              <a:ext uri="{FF2B5EF4-FFF2-40B4-BE49-F238E27FC236}">
                <a16:creationId xmlns:a16="http://schemas.microsoft.com/office/drawing/2014/main" id="{94E611F0-9559-4C4E-9D95-96CE519FFB72}"/>
              </a:ext>
            </a:extLst>
          </p:cNvPr>
          <p:cNvSpPr/>
          <p:nvPr/>
        </p:nvSpPr>
        <p:spPr bwMode="auto">
          <a:xfrm>
            <a:off x="576028" y="9819826"/>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5" name="Right Arrow 102">
            <a:extLst>
              <a:ext uri="{FF2B5EF4-FFF2-40B4-BE49-F238E27FC236}">
                <a16:creationId xmlns:a16="http://schemas.microsoft.com/office/drawing/2014/main" id="{BA8580F2-B040-4380-97DA-7489D12886D4}"/>
              </a:ext>
            </a:extLst>
          </p:cNvPr>
          <p:cNvSpPr/>
          <p:nvPr/>
        </p:nvSpPr>
        <p:spPr bwMode="auto">
          <a:xfrm>
            <a:off x="576028" y="11259986"/>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6" name="Right Arrow 103">
            <a:extLst>
              <a:ext uri="{FF2B5EF4-FFF2-40B4-BE49-F238E27FC236}">
                <a16:creationId xmlns:a16="http://schemas.microsoft.com/office/drawing/2014/main" id="{C58AA68A-BE1E-44D4-BC45-0B48A3DD2F73}"/>
              </a:ext>
            </a:extLst>
          </p:cNvPr>
          <p:cNvSpPr/>
          <p:nvPr/>
        </p:nvSpPr>
        <p:spPr bwMode="auto">
          <a:xfrm>
            <a:off x="576028" y="12268098"/>
            <a:ext cx="1820948"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7" name="Rectangle 156">
            <a:extLst>
              <a:ext uri="{FF2B5EF4-FFF2-40B4-BE49-F238E27FC236}">
                <a16:creationId xmlns:a16="http://schemas.microsoft.com/office/drawing/2014/main" id="{C31C63E3-3D49-44BF-BA2F-8F4C5818AA1A}"/>
              </a:ext>
            </a:extLst>
          </p:cNvPr>
          <p:cNvSpPr/>
          <p:nvPr/>
        </p:nvSpPr>
        <p:spPr bwMode="auto">
          <a:xfrm>
            <a:off x="2396981" y="3322341"/>
            <a:ext cx="2877322" cy="2142778"/>
          </a:xfrm>
          <a:prstGeom prst="rect">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8" name="Rectangle 157">
            <a:extLst>
              <a:ext uri="{FF2B5EF4-FFF2-40B4-BE49-F238E27FC236}">
                <a16:creationId xmlns:a16="http://schemas.microsoft.com/office/drawing/2014/main" id="{535F97DA-6B01-44C5-A10E-1262DC26E5C8}"/>
              </a:ext>
            </a:extLst>
          </p:cNvPr>
          <p:cNvSpPr/>
          <p:nvPr/>
        </p:nvSpPr>
        <p:spPr bwMode="auto">
          <a:xfrm>
            <a:off x="2396977" y="5846119"/>
            <a:ext cx="2877322" cy="2142778"/>
          </a:xfrm>
          <a:prstGeom prst="rect">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59" name="Rectangle 158">
            <a:extLst>
              <a:ext uri="{FF2B5EF4-FFF2-40B4-BE49-F238E27FC236}">
                <a16:creationId xmlns:a16="http://schemas.microsoft.com/office/drawing/2014/main" id="{2066AAC8-F25D-4E54-9C5B-320EB7021D86}"/>
              </a:ext>
            </a:extLst>
          </p:cNvPr>
          <p:cNvSpPr/>
          <p:nvPr/>
        </p:nvSpPr>
        <p:spPr bwMode="auto">
          <a:xfrm>
            <a:off x="2396981" y="8362901"/>
            <a:ext cx="2877322" cy="2142778"/>
          </a:xfrm>
          <a:prstGeom prst="rect">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60" name="Rectangle 159">
            <a:extLst>
              <a:ext uri="{FF2B5EF4-FFF2-40B4-BE49-F238E27FC236}">
                <a16:creationId xmlns:a16="http://schemas.microsoft.com/office/drawing/2014/main" id="{E95126F5-757F-43F4-A00E-A1D52013F041}"/>
              </a:ext>
            </a:extLst>
          </p:cNvPr>
          <p:cNvSpPr/>
          <p:nvPr/>
        </p:nvSpPr>
        <p:spPr bwMode="auto">
          <a:xfrm>
            <a:off x="2396977" y="10886679"/>
            <a:ext cx="2877322" cy="2142778"/>
          </a:xfrm>
          <a:prstGeom prst="rect">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61" name="Rectangle 160">
            <a:extLst>
              <a:ext uri="{FF2B5EF4-FFF2-40B4-BE49-F238E27FC236}">
                <a16:creationId xmlns:a16="http://schemas.microsoft.com/office/drawing/2014/main" id="{1FAD5A0B-AB52-4268-B609-42072429678E}"/>
              </a:ext>
            </a:extLst>
          </p:cNvPr>
          <p:cNvSpPr/>
          <p:nvPr/>
        </p:nvSpPr>
        <p:spPr bwMode="auto">
          <a:xfrm>
            <a:off x="9901277" y="3322341"/>
            <a:ext cx="2866750" cy="2142778"/>
          </a:xfrm>
          <a:prstGeom prst="rect">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62" name="Rectangle 161">
            <a:extLst>
              <a:ext uri="{FF2B5EF4-FFF2-40B4-BE49-F238E27FC236}">
                <a16:creationId xmlns:a16="http://schemas.microsoft.com/office/drawing/2014/main" id="{BE50FC91-3ABB-4F6C-A53D-5F828D576492}"/>
              </a:ext>
            </a:extLst>
          </p:cNvPr>
          <p:cNvSpPr/>
          <p:nvPr/>
        </p:nvSpPr>
        <p:spPr bwMode="auto">
          <a:xfrm>
            <a:off x="9901277" y="5855891"/>
            <a:ext cx="2866750" cy="2142778"/>
          </a:xfrm>
          <a:prstGeom prst="rect">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63" name="Rectangle 162">
            <a:extLst>
              <a:ext uri="{FF2B5EF4-FFF2-40B4-BE49-F238E27FC236}">
                <a16:creationId xmlns:a16="http://schemas.microsoft.com/office/drawing/2014/main" id="{1F7923A1-3A48-4569-AA85-C66E9226351C}"/>
              </a:ext>
            </a:extLst>
          </p:cNvPr>
          <p:cNvSpPr/>
          <p:nvPr/>
        </p:nvSpPr>
        <p:spPr bwMode="auto">
          <a:xfrm>
            <a:off x="9901277" y="8370391"/>
            <a:ext cx="2866750" cy="2142778"/>
          </a:xfrm>
          <a:prstGeom prst="rect">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64" name="Rectangle 163">
            <a:extLst>
              <a:ext uri="{FF2B5EF4-FFF2-40B4-BE49-F238E27FC236}">
                <a16:creationId xmlns:a16="http://schemas.microsoft.com/office/drawing/2014/main" id="{58A8145D-FAA1-4BEE-B89E-8631F2F3D030}"/>
              </a:ext>
            </a:extLst>
          </p:cNvPr>
          <p:cNvSpPr/>
          <p:nvPr/>
        </p:nvSpPr>
        <p:spPr bwMode="auto">
          <a:xfrm>
            <a:off x="9878019" y="10884891"/>
            <a:ext cx="2866750" cy="2142778"/>
          </a:xfrm>
          <a:prstGeom prst="rect">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65" name="Right Arrow 131">
            <a:extLst>
              <a:ext uri="{FF2B5EF4-FFF2-40B4-BE49-F238E27FC236}">
                <a16:creationId xmlns:a16="http://schemas.microsoft.com/office/drawing/2014/main" id="{944FCD7F-12FE-4274-B434-D9CB1F277B6B}"/>
              </a:ext>
            </a:extLst>
          </p:cNvPr>
          <p:cNvSpPr/>
          <p:nvPr/>
        </p:nvSpPr>
        <p:spPr bwMode="auto">
          <a:xfrm rot="2422284">
            <a:off x="4562930" y="5258138"/>
            <a:ext cx="6013876"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66" name="Right Arrow 135">
            <a:extLst>
              <a:ext uri="{FF2B5EF4-FFF2-40B4-BE49-F238E27FC236}">
                <a16:creationId xmlns:a16="http://schemas.microsoft.com/office/drawing/2014/main" id="{526E061E-2E1B-48F2-849A-418B614800AE}"/>
              </a:ext>
            </a:extLst>
          </p:cNvPr>
          <p:cNvSpPr/>
          <p:nvPr/>
        </p:nvSpPr>
        <p:spPr bwMode="auto">
          <a:xfrm rot="2422284">
            <a:off x="4561340" y="7706410"/>
            <a:ext cx="6013876"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67" name="Right Arrow 136">
            <a:extLst>
              <a:ext uri="{FF2B5EF4-FFF2-40B4-BE49-F238E27FC236}">
                <a16:creationId xmlns:a16="http://schemas.microsoft.com/office/drawing/2014/main" id="{85A76079-833C-45DF-A85C-A70561FDDFDC}"/>
              </a:ext>
            </a:extLst>
          </p:cNvPr>
          <p:cNvSpPr/>
          <p:nvPr/>
        </p:nvSpPr>
        <p:spPr bwMode="auto">
          <a:xfrm rot="2422284">
            <a:off x="4535968" y="10586730"/>
            <a:ext cx="6013876"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68" name="Right Arrow 137">
            <a:extLst>
              <a:ext uri="{FF2B5EF4-FFF2-40B4-BE49-F238E27FC236}">
                <a16:creationId xmlns:a16="http://schemas.microsoft.com/office/drawing/2014/main" id="{6340282A-C5B9-45E8-A0FF-C0EEA5A0BC9A}"/>
              </a:ext>
            </a:extLst>
          </p:cNvPr>
          <p:cNvSpPr/>
          <p:nvPr/>
        </p:nvSpPr>
        <p:spPr bwMode="auto">
          <a:xfrm rot="19200000">
            <a:off x="4643020" y="10740420"/>
            <a:ext cx="6013876"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69" name="Right Arrow 138">
            <a:extLst>
              <a:ext uri="{FF2B5EF4-FFF2-40B4-BE49-F238E27FC236}">
                <a16:creationId xmlns:a16="http://schemas.microsoft.com/office/drawing/2014/main" id="{D6E13AAB-31E5-451A-A27F-66BBF361BC1D}"/>
              </a:ext>
            </a:extLst>
          </p:cNvPr>
          <p:cNvSpPr/>
          <p:nvPr/>
        </p:nvSpPr>
        <p:spPr bwMode="auto">
          <a:xfrm rot="19200000">
            <a:off x="4520796" y="8292148"/>
            <a:ext cx="6013876"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0" name="Right Arrow 139">
            <a:extLst>
              <a:ext uri="{FF2B5EF4-FFF2-40B4-BE49-F238E27FC236}">
                <a16:creationId xmlns:a16="http://schemas.microsoft.com/office/drawing/2014/main" id="{C914DF7B-7849-4C02-9B00-CAF3AC250D59}"/>
              </a:ext>
            </a:extLst>
          </p:cNvPr>
          <p:cNvSpPr/>
          <p:nvPr/>
        </p:nvSpPr>
        <p:spPr bwMode="auto">
          <a:xfrm rot="19200000">
            <a:off x="4541526" y="5555844"/>
            <a:ext cx="6013876"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1" name="Right Arrow 140">
            <a:extLst>
              <a:ext uri="{FF2B5EF4-FFF2-40B4-BE49-F238E27FC236}">
                <a16:creationId xmlns:a16="http://schemas.microsoft.com/office/drawing/2014/main" id="{1D0F7BA7-F623-403E-AB0E-49F454AB5FBC}"/>
              </a:ext>
            </a:extLst>
          </p:cNvPr>
          <p:cNvSpPr/>
          <p:nvPr/>
        </p:nvSpPr>
        <p:spPr bwMode="auto">
          <a:xfrm rot="18579290">
            <a:off x="4888559" y="9254484"/>
            <a:ext cx="5316994" cy="959108"/>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2" name="Right Arrow 141">
            <a:extLst>
              <a:ext uri="{FF2B5EF4-FFF2-40B4-BE49-F238E27FC236}">
                <a16:creationId xmlns:a16="http://schemas.microsoft.com/office/drawing/2014/main" id="{3F5CA05B-5E12-4DC1-8F5F-EDCEE0D71B2E}"/>
              </a:ext>
            </a:extLst>
          </p:cNvPr>
          <p:cNvSpPr/>
          <p:nvPr/>
        </p:nvSpPr>
        <p:spPr bwMode="auto">
          <a:xfrm rot="18579290">
            <a:off x="4861087" y="6703508"/>
            <a:ext cx="5316994" cy="959108"/>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3" name="Right Arrow 142">
            <a:extLst>
              <a:ext uri="{FF2B5EF4-FFF2-40B4-BE49-F238E27FC236}">
                <a16:creationId xmlns:a16="http://schemas.microsoft.com/office/drawing/2014/main" id="{9678FBDA-C30D-43A8-9C2F-3C4351E0ED55}"/>
              </a:ext>
            </a:extLst>
          </p:cNvPr>
          <p:cNvSpPr/>
          <p:nvPr/>
        </p:nvSpPr>
        <p:spPr bwMode="auto">
          <a:xfrm rot="3000000">
            <a:off x="3996094" y="6578012"/>
            <a:ext cx="7136324" cy="712428"/>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4" name="Right Arrow 143">
            <a:extLst>
              <a:ext uri="{FF2B5EF4-FFF2-40B4-BE49-F238E27FC236}">
                <a16:creationId xmlns:a16="http://schemas.microsoft.com/office/drawing/2014/main" id="{32246ACE-1AD2-40AD-905D-5FB6EDA97158}"/>
              </a:ext>
            </a:extLst>
          </p:cNvPr>
          <p:cNvSpPr/>
          <p:nvPr/>
        </p:nvSpPr>
        <p:spPr bwMode="auto">
          <a:xfrm rot="3000000">
            <a:off x="4850245" y="9321702"/>
            <a:ext cx="5316994" cy="959108"/>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5" name="Right Arrow 144">
            <a:extLst>
              <a:ext uri="{FF2B5EF4-FFF2-40B4-BE49-F238E27FC236}">
                <a16:creationId xmlns:a16="http://schemas.microsoft.com/office/drawing/2014/main" id="{35EB5C31-2D1C-44A6-A18D-5A0A9DBF7401}"/>
              </a:ext>
            </a:extLst>
          </p:cNvPr>
          <p:cNvSpPr/>
          <p:nvPr/>
        </p:nvSpPr>
        <p:spPr bwMode="auto">
          <a:xfrm rot="3538395">
            <a:off x="3326041" y="8270254"/>
            <a:ext cx="8276410" cy="8374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6" name="Right Arrow 145">
            <a:extLst>
              <a:ext uri="{FF2B5EF4-FFF2-40B4-BE49-F238E27FC236}">
                <a16:creationId xmlns:a16="http://schemas.microsoft.com/office/drawing/2014/main" id="{EC7AD10D-C8C0-451A-92AB-5A62B0171EC4}"/>
              </a:ext>
            </a:extLst>
          </p:cNvPr>
          <p:cNvSpPr/>
          <p:nvPr/>
        </p:nvSpPr>
        <p:spPr bwMode="auto">
          <a:xfrm rot="18158471">
            <a:off x="3581603" y="8115342"/>
            <a:ext cx="8276410" cy="815432"/>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80" name="Right Arrow 149">
            <a:extLst>
              <a:ext uri="{FF2B5EF4-FFF2-40B4-BE49-F238E27FC236}">
                <a16:creationId xmlns:a16="http://schemas.microsoft.com/office/drawing/2014/main" id="{F93C7F8A-68C2-49F4-9741-7FF851235105}"/>
              </a:ext>
            </a:extLst>
          </p:cNvPr>
          <p:cNvSpPr/>
          <p:nvPr/>
        </p:nvSpPr>
        <p:spPr bwMode="auto">
          <a:xfrm>
            <a:off x="12778668" y="4112073"/>
            <a:ext cx="2114364" cy="637578"/>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81" name="Right Arrow 150">
            <a:extLst>
              <a:ext uri="{FF2B5EF4-FFF2-40B4-BE49-F238E27FC236}">
                <a16:creationId xmlns:a16="http://schemas.microsoft.com/office/drawing/2014/main" id="{0A598E7D-821E-45B0-876E-D5BA7246A273}"/>
              </a:ext>
            </a:extLst>
          </p:cNvPr>
          <p:cNvSpPr/>
          <p:nvPr/>
        </p:nvSpPr>
        <p:spPr bwMode="auto">
          <a:xfrm>
            <a:off x="12778670" y="6635851"/>
            <a:ext cx="2114364" cy="637578"/>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82" name="Right Arrow 151">
            <a:extLst>
              <a:ext uri="{FF2B5EF4-FFF2-40B4-BE49-F238E27FC236}">
                <a16:creationId xmlns:a16="http://schemas.microsoft.com/office/drawing/2014/main" id="{7BDF290C-CC76-4A05-964F-FA56E4C9A51B}"/>
              </a:ext>
            </a:extLst>
          </p:cNvPr>
          <p:cNvSpPr/>
          <p:nvPr/>
        </p:nvSpPr>
        <p:spPr bwMode="auto">
          <a:xfrm>
            <a:off x="12778674" y="9159629"/>
            <a:ext cx="2114364" cy="637578"/>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83" name="Right Arrow 152">
            <a:extLst>
              <a:ext uri="{FF2B5EF4-FFF2-40B4-BE49-F238E27FC236}">
                <a16:creationId xmlns:a16="http://schemas.microsoft.com/office/drawing/2014/main" id="{6D3510E0-397D-4B81-B518-E3C8041C86E0}"/>
              </a:ext>
            </a:extLst>
          </p:cNvPr>
          <p:cNvSpPr/>
          <p:nvPr/>
        </p:nvSpPr>
        <p:spPr bwMode="auto">
          <a:xfrm>
            <a:off x="12778676" y="11683407"/>
            <a:ext cx="2114364" cy="637578"/>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 name="Title 1"/>
          <p:cNvSpPr>
            <a:spLocks noGrp="1"/>
          </p:cNvSpPr>
          <p:nvPr>
            <p:ph type="title"/>
          </p:nvPr>
        </p:nvSpPr>
        <p:spPr>
          <a:xfrm>
            <a:off x="1676400" y="1400250"/>
            <a:ext cx="21031200" cy="1311128"/>
          </a:xfrm>
        </p:spPr>
        <p:txBody>
          <a:bodyPr/>
          <a:lstStyle/>
          <a:p>
            <a:r>
              <a:rPr lang="en-GB" dirty="0"/>
              <a:t>Three neat time-multiplexing tricks</a:t>
            </a:r>
          </a:p>
        </p:txBody>
      </p:sp>
      <p:sp>
        <p:nvSpPr>
          <p:cNvPr id="177" name="Right Arrow 89">
            <a:extLst>
              <a:ext uri="{FF2B5EF4-FFF2-40B4-BE49-F238E27FC236}">
                <a16:creationId xmlns:a16="http://schemas.microsoft.com/office/drawing/2014/main" id="{BF07CBD1-3855-4AA1-8B63-5DCC4C85C82D}"/>
              </a:ext>
            </a:extLst>
          </p:cNvPr>
          <p:cNvSpPr/>
          <p:nvPr/>
        </p:nvSpPr>
        <p:spPr bwMode="auto">
          <a:xfrm>
            <a:off x="4678192" y="3819432"/>
            <a:ext cx="4623800"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8" name="Right Arrow 90">
            <a:extLst>
              <a:ext uri="{FF2B5EF4-FFF2-40B4-BE49-F238E27FC236}">
                <a16:creationId xmlns:a16="http://schemas.microsoft.com/office/drawing/2014/main" id="{600C796B-32DC-41B1-ACC1-64CFAEC5DA07}"/>
              </a:ext>
            </a:extLst>
          </p:cNvPr>
          <p:cNvSpPr/>
          <p:nvPr/>
        </p:nvSpPr>
        <p:spPr bwMode="auto">
          <a:xfrm>
            <a:off x="4671836" y="6267704"/>
            <a:ext cx="463015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9" name="Right Arrow 91">
            <a:extLst>
              <a:ext uri="{FF2B5EF4-FFF2-40B4-BE49-F238E27FC236}">
                <a16:creationId xmlns:a16="http://schemas.microsoft.com/office/drawing/2014/main" id="{0245C1AA-9EE9-4032-9F56-5F3130C17A7C}"/>
              </a:ext>
            </a:extLst>
          </p:cNvPr>
          <p:cNvSpPr/>
          <p:nvPr/>
        </p:nvSpPr>
        <p:spPr bwMode="auto">
          <a:xfrm>
            <a:off x="4671834" y="8859992"/>
            <a:ext cx="465341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2" name="Right Arrow 92">
            <a:extLst>
              <a:ext uri="{FF2B5EF4-FFF2-40B4-BE49-F238E27FC236}">
                <a16:creationId xmlns:a16="http://schemas.microsoft.com/office/drawing/2014/main" id="{AF399165-8380-47C4-A7DE-F7188BB03AE3}"/>
              </a:ext>
            </a:extLst>
          </p:cNvPr>
          <p:cNvSpPr/>
          <p:nvPr/>
        </p:nvSpPr>
        <p:spPr bwMode="auto">
          <a:xfrm>
            <a:off x="4678192" y="11308264"/>
            <a:ext cx="4623800"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3" name="Right Arrow 6">
            <a:extLst>
              <a:ext uri="{FF2B5EF4-FFF2-40B4-BE49-F238E27FC236}">
                <a16:creationId xmlns:a16="http://schemas.microsoft.com/office/drawing/2014/main" id="{B2B9E07E-D629-4543-9EDA-2EA627EFDCF8}"/>
              </a:ext>
            </a:extLst>
          </p:cNvPr>
          <p:cNvSpPr/>
          <p:nvPr/>
        </p:nvSpPr>
        <p:spPr bwMode="auto">
          <a:xfrm>
            <a:off x="2" y="38194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4" name="Right Arrow 24">
            <a:extLst>
              <a:ext uri="{FF2B5EF4-FFF2-40B4-BE49-F238E27FC236}">
                <a16:creationId xmlns:a16="http://schemas.microsoft.com/office/drawing/2014/main" id="{C5AA8498-3770-46A4-8CFF-383685EAEDA4}"/>
              </a:ext>
            </a:extLst>
          </p:cNvPr>
          <p:cNvSpPr/>
          <p:nvPr/>
        </p:nvSpPr>
        <p:spPr bwMode="auto">
          <a:xfrm>
            <a:off x="2" y="4971560"/>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5" name="Right Arrow 25">
            <a:extLst>
              <a:ext uri="{FF2B5EF4-FFF2-40B4-BE49-F238E27FC236}">
                <a16:creationId xmlns:a16="http://schemas.microsoft.com/office/drawing/2014/main" id="{FB9C8DE4-409C-402E-85C2-BB8BFD96C398}"/>
              </a:ext>
            </a:extLst>
          </p:cNvPr>
          <p:cNvSpPr/>
          <p:nvPr/>
        </p:nvSpPr>
        <p:spPr bwMode="auto">
          <a:xfrm>
            <a:off x="2" y="6411720"/>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6" name="Right Arrow 27">
            <a:extLst>
              <a:ext uri="{FF2B5EF4-FFF2-40B4-BE49-F238E27FC236}">
                <a16:creationId xmlns:a16="http://schemas.microsoft.com/office/drawing/2014/main" id="{962974B8-6F11-443C-A505-764E042B6AC3}"/>
              </a:ext>
            </a:extLst>
          </p:cNvPr>
          <p:cNvSpPr/>
          <p:nvPr/>
        </p:nvSpPr>
        <p:spPr bwMode="auto">
          <a:xfrm>
            <a:off x="2" y="74198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7" name="Right Arrow 28">
            <a:extLst>
              <a:ext uri="{FF2B5EF4-FFF2-40B4-BE49-F238E27FC236}">
                <a16:creationId xmlns:a16="http://schemas.microsoft.com/office/drawing/2014/main" id="{1F589F20-F269-46B6-BFDD-D2CACCB617BF}"/>
              </a:ext>
            </a:extLst>
          </p:cNvPr>
          <p:cNvSpPr/>
          <p:nvPr/>
        </p:nvSpPr>
        <p:spPr bwMode="auto">
          <a:xfrm>
            <a:off x="2" y="885999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1" name="Right Arrow 30">
            <a:extLst>
              <a:ext uri="{FF2B5EF4-FFF2-40B4-BE49-F238E27FC236}">
                <a16:creationId xmlns:a16="http://schemas.microsoft.com/office/drawing/2014/main" id="{2000F600-3CCD-466B-BF67-6DBDAA3B9699}"/>
              </a:ext>
            </a:extLst>
          </p:cNvPr>
          <p:cNvSpPr/>
          <p:nvPr/>
        </p:nvSpPr>
        <p:spPr bwMode="auto">
          <a:xfrm>
            <a:off x="2" y="10012120"/>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2" name="Right Arrow 35">
            <a:extLst>
              <a:ext uri="{FF2B5EF4-FFF2-40B4-BE49-F238E27FC236}">
                <a16:creationId xmlns:a16="http://schemas.microsoft.com/office/drawing/2014/main" id="{22793AB8-B0A2-489A-B7D9-754F6AF84712}"/>
              </a:ext>
            </a:extLst>
          </p:cNvPr>
          <p:cNvSpPr/>
          <p:nvPr/>
        </p:nvSpPr>
        <p:spPr bwMode="auto">
          <a:xfrm>
            <a:off x="2" y="11452280"/>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3" name="Right Arrow 39">
            <a:extLst>
              <a:ext uri="{FF2B5EF4-FFF2-40B4-BE49-F238E27FC236}">
                <a16:creationId xmlns:a16="http://schemas.microsoft.com/office/drawing/2014/main" id="{B0465D96-964A-4C8D-8176-C9324F2B1EDF}"/>
              </a:ext>
            </a:extLst>
          </p:cNvPr>
          <p:cNvSpPr/>
          <p:nvPr/>
        </p:nvSpPr>
        <p:spPr bwMode="auto">
          <a:xfrm>
            <a:off x="2" y="1246039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4" name="Right Arrow 96">
            <a:extLst>
              <a:ext uri="{FF2B5EF4-FFF2-40B4-BE49-F238E27FC236}">
                <a16:creationId xmlns:a16="http://schemas.microsoft.com/office/drawing/2014/main" id="{48F58F6E-456B-4D53-B837-3C2DD0ABE325}"/>
              </a:ext>
            </a:extLst>
          </p:cNvPr>
          <p:cNvSpPr/>
          <p:nvPr/>
        </p:nvSpPr>
        <p:spPr bwMode="auto">
          <a:xfrm>
            <a:off x="2" y="41242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5" name="Right Arrow 97">
            <a:extLst>
              <a:ext uri="{FF2B5EF4-FFF2-40B4-BE49-F238E27FC236}">
                <a16:creationId xmlns:a16="http://schemas.microsoft.com/office/drawing/2014/main" id="{93D5C321-4485-4097-B366-2C80044DD4CC}"/>
              </a:ext>
            </a:extLst>
          </p:cNvPr>
          <p:cNvSpPr/>
          <p:nvPr/>
        </p:nvSpPr>
        <p:spPr bwMode="auto">
          <a:xfrm>
            <a:off x="2" y="5276360"/>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6" name="Right Arrow 98">
            <a:extLst>
              <a:ext uri="{FF2B5EF4-FFF2-40B4-BE49-F238E27FC236}">
                <a16:creationId xmlns:a16="http://schemas.microsoft.com/office/drawing/2014/main" id="{CA743C58-0061-4731-ADD4-38EF9E64A2FC}"/>
              </a:ext>
            </a:extLst>
          </p:cNvPr>
          <p:cNvSpPr/>
          <p:nvPr/>
        </p:nvSpPr>
        <p:spPr bwMode="auto">
          <a:xfrm>
            <a:off x="2" y="6716520"/>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7" name="Right Arrow 99">
            <a:extLst>
              <a:ext uri="{FF2B5EF4-FFF2-40B4-BE49-F238E27FC236}">
                <a16:creationId xmlns:a16="http://schemas.microsoft.com/office/drawing/2014/main" id="{3581BB5E-952B-4C3B-ACE1-E6D94395B7A5}"/>
              </a:ext>
            </a:extLst>
          </p:cNvPr>
          <p:cNvSpPr/>
          <p:nvPr/>
        </p:nvSpPr>
        <p:spPr bwMode="auto">
          <a:xfrm>
            <a:off x="2" y="77246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8" name="Right Arrow 100">
            <a:extLst>
              <a:ext uri="{FF2B5EF4-FFF2-40B4-BE49-F238E27FC236}">
                <a16:creationId xmlns:a16="http://schemas.microsoft.com/office/drawing/2014/main" id="{43F81C37-F68F-4029-A760-815AD6EB4D6A}"/>
              </a:ext>
            </a:extLst>
          </p:cNvPr>
          <p:cNvSpPr/>
          <p:nvPr/>
        </p:nvSpPr>
        <p:spPr bwMode="auto">
          <a:xfrm>
            <a:off x="2" y="916479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0" name="Right Arrow 101">
            <a:extLst>
              <a:ext uri="{FF2B5EF4-FFF2-40B4-BE49-F238E27FC236}">
                <a16:creationId xmlns:a16="http://schemas.microsoft.com/office/drawing/2014/main" id="{E88E3BB1-1787-4405-A74A-A60F59C5EEB8}"/>
              </a:ext>
            </a:extLst>
          </p:cNvPr>
          <p:cNvSpPr/>
          <p:nvPr/>
        </p:nvSpPr>
        <p:spPr bwMode="auto">
          <a:xfrm>
            <a:off x="2" y="10316920"/>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3" name="Right Arrow 102">
            <a:extLst>
              <a:ext uri="{FF2B5EF4-FFF2-40B4-BE49-F238E27FC236}">
                <a16:creationId xmlns:a16="http://schemas.microsoft.com/office/drawing/2014/main" id="{C0368969-63A2-4389-9258-A1568111F12E}"/>
              </a:ext>
            </a:extLst>
          </p:cNvPr>
          <p:cNvSpPr/>
          <p:nvPr/>
        </p:nvSpPr>
        <p:spPr bwMode="auto">
          <a:xfrm>
            <a:off x="2" y="11757080"/>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4" name="Right Arrow 103">
            <a:extLst>
              <a:ext uri="{FF2B5EF4-FFF2-40B4-BE49-F238E27FC236}">
                <a16:creationId xmlns:a16="http://schemas.microsoft.com/office/drawing/2014/main" id="{243D3972-C5D0-4343-A953-71EA3A63C0C7}"/>
              </a:ext>
            </a:extLst>
          </p:cNvPr>
          <p:cNvSpPr/>
          <p:nvPr/>
        </p:nvSpPr>
        <p:spPr bwMode="auto">
          <a:xfrm>
            <a:off x="2" y="1276519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5" name="Rectangle 284">
            <a:extLst>
              <a:ext uri="{FF2B5EF4-FFF2-40B4-BE49-F238E27FC236}">
                <a16:creationId xmlns:a16="http://schemas.microsoft.com/office/drawing/2014/main" id="{C2614583-9314-494C-962A-EF412ECF1EA2}"/>
              </a:ext>
            </a:extLst>
          </p:cNvPr>
          <p:cNvSpPr/>
          <p:nvPr/>
        </p:nvSpPr>
        <p:spPr bwMode="auto">
          <a:xfrm>
            <a:off x="1820955" y="3819435"/>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6" name="Rectangle 285">
            <a:extLst>
              <a:ext uri="{FF2B5EF4-FFF2-40B4-BE49-F238E27FC236}">
                <a16:creationId xmlns:a16="http://schemas.microsoft.com/office/drawing/2014/main" id="{9887EBB4-30BB-45A2-AA87-46C97E985645}"/>
              </a:ext>
            </a:extLst>
          </p:cNvPr>
          <p:cNvSpPr/>
          <p:nvPr/>
        </p:nvSpPr>
        <p:spPr bwMode="auto">
          <a:xfrm>
            <a:off x="1820951" y="6343213"/>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7" name="Rectangle 286">
            <a:extLst>
              <a:ext uri="{FF2B5EF4-FFF2-40B4-BE49-F238E27FC236}">
                <a16:creationId xmlns:a16="http://schemas.microsoft.com/office/drawing/2014/main" id="{6BE48F25-76E5-4D55-805B-86E66D2B6AF1}"/>
              </a:ext>
            </a:extLst>
          </p:cNvPr>
          <p:cNvSpPr/>
          <p:nvPr/>
        </p:nvSpPr>
        <p:spPr bwMode="auto">
          <a:xfrm>
            <a:off x="1820955" y="8859995"/>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8" name="Rectangle 287">
            <a:extLst>
              <a:ext uri="{FF2B5EF4-FFF2-40B4-BE49-F238E27FC236}">
                <a16:creationId xmlns:a16="http://schemas.microsoft.com/office/drawing/2014/main" id="{DE8CEF36-0FB8-4822-9C36-6F071B87F7DA}"/>
              </a:ext>
            </a:extLst>
          </p:cNvPr>
          <p:cNvSpPr/>
          <p:nvPr/>
        </p:nvSpPr>
        <p:spPr bwMode="auto">
          <a:xfrm>
            <a:off x="1820951" y="11383773"/>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9" name="Rectangle 288">
            <a:extLst>
              <a:ext uri="{FF2B5EF4-FFF2-40B4-BE49-F238E27FC236}">
                <a16:creationId xmlns:a16="http://schemas.microsoft.com/office/drawing/2014/main" id="{E3270C64-F29A-4017-B226-B9D22DB9F48B}"/>
              </a:ext>
            </a:extLst>
          </p:cNvPr>
          <p:cNvSpPr/>
          <p:nvPr/>
        </p:nvSpPr>
        <p:spPr bwMode="auto">
          <a:xfrm>
            <a:off x="9325251" y="3819435"/>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0" name="Rectangle 289">
            <a:extLst>
              <a:ext uri="{FF2B5EF4-FFF2-40B4-BE49-F238E27FC236}">
                <a16:creationId xmlns:a16="http://schemas.microsoft.com/office/drawing/2014/main" id="{4652657C-4D50-4017-BA4F-949EB01398DF}"/>
              </a:ext>
            </a:extLst>
          </p:cNvPr>
          <p:cNvSpPr/>
          <p:nvPr/>
        </p:nvSpPr>
        <p:spPr bwMode="auto">
          <a:xfrm>
            <a:off x="9325251" y="6352985"/>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1" name="Rectangle 290">
            <a:extLst>
              <a:ext uri="{FF2B5EF4-FFF2-40B4-BE49-F238E27FC236}">
                <a16:creationId xmlns:a16="http://schemas.microsoft.com/office/drawing/2014/main" id="{CE49F710-7F9A-440F-A164-76AD8DC9A42A}"/>
              </a:ext>
            </a:extLst>
          </p:cNvPr>
          <p:cNvSpPr/>
          <p:nvPr/>
        </p:nvSpPr>
        <p:spPr bwMode="auto">
          <a:xfrm>
            <a:off x="9325251" y="8867485"/>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2" name="Rectangle 291">
            <a:extLst>
              <a:ext uri="{FF2B5EF4-FFF2-40B4-BE49-F238E27FC236}">
                <a16:creationId xmlns:a16="http://schemas.microsoft.com/office/drawing/2014/main" id="{298391B1-BC94-4821-8450-E050690C9183}"/>
              </a:ext>
            </a:extLst>
          </p:cNvPr>
          <p:cNvSpPr/>
          <p:nvPr/>
        </p:nvSpPr>
        <p:spPr bwMode="auto">
          <a:xfrm>
            <a:off x="9301993" y="11381985"/>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3" name="Right Arrow 131">
            <a:extLst>
              <a:ext uri="{FF2B5EF4-FFF2-40B4-BE49-F238E27FC236}">
                <a16:creationId xmlns:a16="http://schemas.microsoft.com/office/drawing/2014/main" id="{BB97F23F-414D-4202-B2A7-16F1159652E5}"/>
              </a:ext>
            </a:extLst>
          </p:cNvPr>
          <p:cNvSpPr/>
          <p:nvPr/>
        </p:nvSpPr>
        <p:spPr bwMode="auto">
          <a:xfrm rot="2422284">
            <a:off x="3986904" y="5755232"/>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4" name="Right Arrow 135">
            <a:extLst>
              <a:ext uri="{FF2B5EF4-FFF2-40B4-BE49-F238E27FC236}">
                <a16:creationId xmlns:a16="http://schemas.microsoft.com/office/drawing/2014/main" id="{98E396CD-1781-425B-897B-4E4F0AF67B2E}"/>
              </a:ext>
            </a:extLst>
          </p:cNvPr>
          <p:cNvSpPr/>
          <p:nvPr/>
        </p:nvSpPr>
        <p:spPr bwMode="auto">
          <a:xfrm rot="2422284">
            <a:off x="3985314" y="8203504"/>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5" name="Right Arrow 136">
            <a:extLst>
              <a:ext uri="{FF2B5EF4-FFF2-40B4-BE49-F238E27FC236}">
                <a16:creationId xmlns:a16="http://schemas.microsoft.com/office/drawing/2014/main" id="{4112F847-B4D6-4AFD-BA33-ADC63D33004D}"/>
              </a:ext>
            </a:extLst>
          </p:cNvPr>
          <p:cNvSpPr/>
          <p:nvPr/>
        </p:nvSpPr>
        <p:spPr bwMode="auto">
          <a:xfrm rot="2422284">
            <a:off x="3959942" y="11083824"/>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6" name="Right Arrow 137">
            <a:extLst>
              <a:ext uri="{FF2B5EF4-FFF2-40B4-BE49-F238E27FC236}">
                <a16:creationId xmlns:a16="http://schemas.microsoft.com/office/drawing/2014/main" id="{E4BD749A-559C-4F62-B141-967F1324200D}"/>
              </a:ext>
            </a:extLst>
          </p:cNvPr>
          <p:cNvSpPr/>
          <p:nvPr/>
        </p:nvSpPr>
        <p:spPr bwMode="auto">
          <a:xfrm rot="19200000">
            <a:off x="4066994" y="11237514"/>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7" name="Right Arrow 138">
            <a:extLst>
              <a:ext uri="{FF2B5EF4-FFF2-40B4-BE49-F238E27FC236}">
                <a16:creationId xmlns:a16="http://schemas.microsoft.com/office/drawing/2014/main" id="{6AE4D3EF-A9F3-48E3-BD38-795DA2B671EE}"/>
              </a:ext>
            </a:extLst>
          </p:cNvPr>
          <p:cNvSpPr/>
          <p:nvPr/>
        </p:nvSpPr>
        <p:spPr bwMode="auto">
          <a:xfrm rot="19200000">
            <a:off x="3944770" y="8789242"/>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8" name="Right Arrow 139">
            <a:extLst>
              <a:ext uri="{FF2B5EF4-FFF2-40B4-BE49-F238E27FC236}">
                <a16:creationId xmlns:a16="http://schemas.microsoft.com/office/drawing/2014/main" id="{E8E01CE1-542D-452A-B5F9-26E654FA3394}"/>
              </a:ext>
            </a:extLst>
          </p:cNvPr>
          <p:cNvSpPr/>
          <p:nvPr/>
        </p:nvSpPr>
        <p:spPr bwMode="auto">
          <a:xfrm rot="19200000">
            <a:off x="3965500" y="6052938"/>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8" name="Right Arrow 140">
            <a:extLst>
              <a:ext uri="{FF2B5EF4-FFF2-40B4-BE49-F238E27FC236}">
                <a16:creationId xmlns:a16="http://schemas.microsoft.com/office/drawing/2014/main" id="{2B4A47E5-0185-4190-95AD-64F0EFF87487}"/>
              </a:ext>
            </a:extLst>
          </p:cNvPr>
          <p:cNvSpPr/>
          <p:nvPr/>
        </p:nvSpPr>
        <p:spPr bwMode="auto">
          <a:xfrm rot="18579290">
            <a:off x="4312533" y="9751578"/>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9" name="Right Arrow 141">
            <a:extLst>
              <a:ext uri="{FF2B5EF4-FFF2-40B4-BE49-F238E27FC236}">
                <a16:creationId xmlns:a16="http://schemas.microsoft.com/office/drawing/2014/main" id="{B2582F79-8C20-41FA-A23F-44A7717B3BCB}"/>
              </a:ext>
            </a:extLst>
          </p:cNvPr>
          <p:cNvSpPr/>
          <p:nvPr/>
        </p:nvSpPr>
        <p:spPr bwMode="auto">
          <a:xfrm rot="18579290">
            <a:off x="4285061" y="7200602"/>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0" name="Right Arrow 142">
            <a:extLst>
              <a:ext uri="{FF2B5EF4-FFF2-40B4-BE49-F238E27FC236}">
                <a16:creationId xmlns:a16="http://schemas.microsoft.com/office/drawing/2014/main" id="{8176877B-A136-4770-8BFD-DAA9DC77099E}"/>
              </a:ext>
            </a:extLst>
          </p:cNvPr>
          <p:cNvSpPr/>
          <p:nvPr/>
        </p:nvSpPr>
        <p:spPr bwMode="auto">
          <a:xfrm rot="3000000">
            <a:off x="3420068" y="7075106"/>
            <a:ext cx="7136324" cy="71242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1" name="Right Arrow 143">
            <a:extLst>
              <a:ext uri="{FF2B5EF4-FFF2-40B4-BE49-F238E27FC236}">
                <a16:creationId xmlns:a16="http://schemas.microsoft.com/office/drawing/2014/main" id="{019B2137-6C53-408A-83A6-342EBCBE3C1F}"/>
              </a:ext>
            </a:extLst>
          </p:cNvPr>
          <p:cNvSpPr/>
          <p:nvPr/>
        </p:nvSpPr>
        <p:spPr bwMode="auto">
          <a:xfrm rot="3000000">
            <a:off x="4274219" y="9818796"/>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2" name="Right Arrow 144">
            <a:extLst>
              <a:ext uri="{FF2B5EF4-FFF2-40B4-BE49-F238E27FC236}">
                <a16:creationId xmlns:a16="http://schemas.microsoft.com/office/drawing/2014/main" id="{BCD181C5-FEA3-4843-A0AC-3BBD1CB9EC06}"/>
              </a:ext>
            </a:extLst>
          </p:cNvPr>
          <p:cNvSpPr/>
          <p:nvPr/>
        </p:nvSpPr>
        <p:spPr bwMode="auto">
          <a:xfrm rot="3538395">
            <a:off x="2750015" y="8767348"/>
            <a:ext cx="8276410" cy="8374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3" name="Right Arrow 145">
            <a:extLst>
              <a:ext uri="{FF2B5EF4-FFF2-40B4-BE49-F238E27FC236}">
                <a16:creationId xmlns:a16="http://schemas.microsoft.com/office/drawing/2014/main" id="{74EDB1AB-C8ED-45D0-B368-B0487EF1A357}"/>
              </a:ext>
            </a:extLst>
          </p:cNvPr>
          <p:cNvSpPr/>
          <p:nvPr/>
        </p:nvSpPr>
        <p:spPr bwMode="auto">
          <a:xfrm rot="18158471">
            <a:off x="3005577" y="8612436"/>
            <a:ext cx="8276410" cy="815432"/>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3" name="Right Arrow 149">
            <a:extLst>
              <a:ext uri="{FF2B5EF4-FFF2-40B4-BE49-F238E27FC236}">
                <a16:creationId xmlns:a16="http://schemas.microsoft.com/office/drawing/2014/main" id="{F053865D-5317-406E-8912-34F676F84FB3}"/>
              </a:ext>
            </a:extLst>
          </p:cNvPr>
          <p:cNvSpPr/>
          <p:nvPr/>
        </p:nvSpPr>
        <p:spPr bwMode="auto">
          <a:xfrm>
            <a:off x="12202642" y="4609167"/>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4" name="Right Arrow 150">
            <a:extLst>
              <a:ext uri="{FF2B5EF4-FFF2-40B4-BE49-F238E27FC236}">
                <a16:creationId xmlns:a16="http://schemas.microsoft.com/office/drawing/2014/main" id="{8B7D6E81-6F1E-4409-BF88-69C4355A523E}"/>
              </a:ext>
            </a:extLst>
          </p:cNvPr>
          <p:cNvSpPr/>
          <p:nvPr/>
        </p:nvSpPr>
        <p:spPr bwMode="auto">
          <a:xfrm>
            <a:off x="12202644" y="7132945"/>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5" name="Right Arrow 151">
            <a:extLst>
              <a:ext uri="{FF2B5EF4-FFF2-40B4-BE49-F238E27FC236}">
                <a16:creationId xmlns:a16="http://schemas.microsoft.com/office/drawing/2014/main" id="{4ACE8E4E-3D1F-42F8-90DB-E9646810762F}"/>
              </a:ext>
            </a:extLst>
          </p:cNvPr>
          <p:cNvSpPr/>
          <p:nvPr/>
        </p:nvSpPr>
        <p:spPr bwMode="auto">
          <a:xfrm>
            <a:off x="12202648" y="9656723"/>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6" name="Right Arrow 152">
            <a:extLst>
              <a:ext uri="{FF2B5EF4-FFF2-40B4-BE49-F238E27FC236}">
                <a16:creationId xmlns:a16="http://schemas.microsoft.com/office/drawing/2014/main" id="{8039B561-CE5E-447F-922D-515DB7EF5D37}"/>
              </a:ext>
            </a:extLst>
          </p:cNvPr>
          <p:cNvSpPr/>
          <p:nvPr/>
        </p:nvSpPr>
        <p:spPr bwMode="auto">
          <a:xfrm>
            <a:off x="12202650" y="12180501"/>
            <a:ext cx="2114364" cy="63757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5" name="Parallelogram 4">
            <a:extLst>
              <a:ext uri="{FF2B5EF4-FFF2-40B4-BE49-F238E27FC236}">
                <a16:creationId xmlns:a16="http://schemas.microsoft.com/office/drawing/2014/main" id="{65EB6D35-8E6B-4F6E-A8DA-37AB1C689B8C}"/>
              </a:ext>
            </a:extLst>
          </p:cNvPr>
          <p:cNvSpPr/>
          <p:nvPr/>
        </p:nvSpPr>
        <p:spPr>
          <a:xfrm>
            <a:off x="14129718" y="3238721"/>
            <a:ext cx="6843316" cy="2015078"/>
          </a:xfrm>
          <a:prstGeom prst="parallelogram">
            <a:avLst>
              <a:gd name="adj" fmla="val 11257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sp>
        <p:nvSpPr>
          <p:cNvPr id="306" name="Parallelogram 305">
            <a:extLst>
              <a:ext uri="{FF2B5EF4-FFF2-40B4-BE49-F238E27FC236}">
                <a16:creationId xmlns:a16="http://schemas.microsoft.com/office/drawing/2014/main" id="{8BAC215C-EAB5-45CF-BEAF-8BFF56C74C43}"/>
              </a:ext>
            </a:extLst>
          </p:cNvPr>
          <p:cNvSpPr/>
          <p:nvPr/>
        </p:nvSpPr>
        <p:spPr>
          <a:xfrm>
            <a:off x="14129718" y="5809661"/>
            <a:ext cx="6843316" cy="2015078"/>
          </a:xfrm>
          <a:prstGeom prst="parallelogram">
            <a:avLst>
              <a:gd name="adj" fmla="val 11257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sp>
        <p:nvSpPr>
          <p:cNvPr id="314" name="Parallelogram 313">
            <a:extLst>
              <a:ext uri="{FF2B5EF4-FFF2-40B4-BE49-F238E27FC236}">
                <a16:creationId xmlns:a16="http://schemas.microsoft.com/office/drawing/2014/main" id="{65EA63F2-71B0-4ECD-945E-6C6960C528B9}"/>
              </a:ext>
            </a:extLst>
          </p:cNvPr>
          <p:cNvSpPr/>
          <p:nvPr/>
        </p:nvSpPr>
        <p:spPr>
          <a:xfrm>
            <a:off x="14135080" y="8328887"/>
            <a:ext cx="6843316" cy="2015078"/>
          </a:xfrm>
          <a:prstGeom prst="parallelogram">
            <a:avLst>
              <a:gd name="adj" fmla="val 11257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sp>
        <p:nvSpPr>
          <p:cNvPr id="319" name="Parallelogram 318">
            <a:extLst>
              <a:ext uri="{FF2B5EF4-FFF2-40B4-BE49-F238E27FC236}">
                <a16:creationId xmlns:a16="http://schemas.microsoft.com/office/drawing/2014/main" id="{9BA9C166-B530-4F97-BC14-679DD977C304}"/>
              </a:ext>
            </a:extLst>
          </p:cNvPr>
          <p:cNvSpPr/>
          <p:nvPr/>
        </p:nvSpPr>
        <p:spPr>
          <a:xfrm>
            <a:off x="14125108" y="10812485"/>
            <a:ext cx="6843316" cy="2015078"/>
          </a:xfrm>
          <a:prstGeom prst="parallelogram">
            <a:avLst>
              <a:gd name="adj" fmla="val 112571"/>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sp>
        <p:nvSpPr>
          <p:cNvPr id="339" name="Right Arrow 149">
            <a:extLst>
              <a:ext uri="{FF2B5EF4-FFF2-40B4-BE49-F238E27FC236}">
                <a16:creationId xmlns:a16="http://schemas.microsoft.com/office/drawing/2014/main" id="{23B6E87E-EB28-4B86-9CB2-48629FA831F6}"/>
              </a:ext>
            </a:extLst>
          </p:cNvPr>
          <p:cNvSpPr/>
          <p:nvPr/>
        </p:nvSpPr>
        <p:spPr bwMode="auto">
          <a:xfrm>
            <a:off x="20900214" y="3181855"/>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0" name="Right Arrow 150">
            <a:extLst>
              <a:ext uri="{FF2B5EF4-FFF2-40B4-BE49-F238E27FC236}">
                <a16:creationId xmlns:a16="http://schemas.microsoft.com/office/drawing/2014/main" id="{66E52D04-3F4F-40F0-8CB3-F6C960455EBE}"/>
              </a:ext>
            </a:extLst>
          </p:cNvPr>
          <p:cNvSpPr/>
          <p:nvPr/>
        </p:nvSpPr>
        <p:spPr bwMode="auto">
          <a:xfrm>
            <a:off x="20900216" y="5705633"/>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1" name="Right Arrow 151">
            <a:extLst>
              <a:ext uri="{FF2B5EF4-FFF2-40B4-BE49-F238E27FC236}">
                <a16:creationId xmlns:a16="http://schemas.microsoft.com/office/drawing/2014/main" id="{A069A2AB-E885-4232-972F-3D19D9701559}"/>
              </a:ext>
            </a:extLst>
          </p:cNvPr>
          <p:cNvSpPr/>
          <p:nvPr/>
        </p:nvSpPr>
        <p:spPr bwMode="auto">
          <a:xfrm>
            <a:off x="20900220" y="8229411"/>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2" name="Right Arrow 152">
            <a:extLst>
              <a:ext uri="{FF2B5EF4-FFF2-40B4-BE49-F238E27FC236}">
                <a16:creationId xmlns:a16="http://schemas.microsoft.com/office/drawing/2014/main" id="{CA47B89E-E4A4-49F1-A8F1-3451827F3AB6}"/>
              </a:ext>
            </a:extLst>
          </p:cNvPr>
          <p:cNvSpPr/>
          <p:nvPr/>
        </p:nvSpPr>
        <p:spPr bwMode="auto">
          <a:xfrm>
            <a:off x="20900222" y="10753189"/>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7" name="Right Arrow 149">
            <a:extLst>
              <a:ext uri="{FF2B5EF4-FFF2-40B4-BE49-F238E27FC236}">
                <a16:creationId xmlns:a16="http://schemas.microsoft.com/office/drawing/2014/main" id="{ACDA7629-E915-4304-97EF-A27E7C770FB8}"/>
              </a:ext>
            </a:extLst>
          </p:cNvPr>
          <p:cNvSpPr/>
          <p:nvPr/>
        </p:nvSpPr>
        <p:spPr bwMode="auto">
          <a:xfrm>
            <a:off x="20324188" y="3678949"/>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8" name="Right Arrow 150">
            <a:extLst>
              <a:ext uri="{FF2B5EF4-FFF2-40B4-BE49-F238E27FC236}">
                <a16:creationId xmlns:a16="http://schemas.microsoft.com/office/drawing/2014/main" id="{2A984519-C4F0-4630-8D88-CC5CC254AE00}"/>
              </a:ext>
            </a:extLst>
          </p:cNvPr>
          <p:cNvSpPr/>
          <p:nvPr/>
        </p:nvSpPr>
        <p:spPr bwMode="auto">
          <a:xfrm>
            <a:off x="20324190" y="6202727"/>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49" name="Right Arrow 151">
            <a:extLst>
              <a:ext uri="{FF2B5EF4-FFF2-40B4-BE49-F238E27FC236}">
                <a16:creationId xmlns:a16="http://schemas.microsoft.com/office/drawing/2014/main" id="{ED666CFE-9EA5-4009-9393-7B83500908F0}"/>
              </a:ext>
            </a:extLst>
          </p:cNvPr>
          <p:cNvSpPr/>
          <p:nvPr/>
        </p:nvSpPr>
        <p:spPr bwMode="auto">
          <a:xfrm>
            <a:off x="20324194" y="8726505"/>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50" name="Right Arrow 152">
            <a:extLst>
              <a:ext uri="{FF2B5EF4-FFF2-40B4-BE49-F238E27FC236}">
                <a16:creationId xmlns:a16="http://schemas.microsoft.com/office/drawing/2014/main" id="{A0E8DCD3-BAD2-48F2-AE13-C8B594C4EDCA}"/>
              </a:ext>
            </a:extLst>
          </p:cNvPr>
          <p:cNvSpPr/>
          <p:nvPr/>
        </p:nvSpPr>
        <p:spPr bwMode="auto">
          <a:xfrm>
            <a:off x="20324196" y="11250283"/>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51" name="Right Arrow 149">
            <a:extLst>
              <a:ext uri="{FF2B5EF4-FFF2-40B4-BE49-F238E27FC236}">
                <a16:creationId xmlns:a16="http://schemas.microsoft.com/office/drawing/2014/main" id="{F66ECCEE-953C-42EF-A326-78AE17E77333}"/>
              </a:ext>
            </a:extLst>
          </p:cNvPr>
          <p:cNvSpPr/>
          <p:nvPr/>
        </p:nvSpPr>
        <p:spPr bwMode="auto">
          <a:xfrm>
            <a:off x="19748162" y="4176043"/>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52" name="Right Arrow 150">
            <a:extLst>
              <a:ext uri="{FF2B5EF4-FFF2-40B4-BE49-F238E27FC236}">
                <a16:creationId xmlns:a16="http://schemas.microsoft.com/office/drawing/2014/main" id="{C2358C6E-4ED3-4637-BE63-33E140875B11}"/>
              </a:ext>
            </a:extLst>
          </p:cNvPr>
          <p:cNvSpPr/>
          <p:nvPr/>
        </p:nvSpPr>
        <p:spPr bwMode="auto">
          <a:xfrm>
            <a:off x="19748164" y="6699821"/>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53" name="Right Arrow 151">
            <a:extLst>
              <a:ext uri="{FF2B5EF4-FFF2-40B4-BE49-F238E27FC236}">
                <a16:creationId xmlns:a16="http://schemas.microsoft.com/office/drawing/2014/main" id="{5030D713-93A7-41BF-8CCF-AC80B4EE0A98}"/>
              </a:ext>
            </a:extLst>
          </p:cNvPr>
          <p:cNvSpPr/>
          <p:nvPr/>
        </p:nvSpPr>
        <p:spPr bwMode="auto">
          <a:xfrm>
            <a:off x="19748168" y="9223599"/>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54" name="Right Arrow 152">
            <a:extLst>
              <a:ext uri="{FF2B5EF4-FFF2-40B4-BE49-F238E27FC236}">
                <a16:creationId xmlns:a16="http://schemas.microsoft.com/office/drawing/2014/main" id="{6962FCBD-2049-4173-BE53-B2671B78519A}"/>
              </a:ext>
            </a:extLst>
          </p:cNvPr>
          <p:cNvSpPr/>
          <p:nvPr/>
        </p:nvSpPr>
        <p:spPr bwMode="auto">
          <a:xfrm>
            <a:off x="19748170" y="11747377"/>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55" name="Right Arrow 149">
            <a:extLst>
              <a:ext uri="{FF2B5EF4-FFF2-40B4-BE49-F238E27FC236}">
                <a16:creationId xmlns:a16="http://schemas.microsoft.com/office/drawing/2014/main" id="{6897CAF8-4ECF-4EF7-B16E-B7DD3F9860DA}"/>
              </a:ext>
            </a:extLst>
          </p:cNvPr>
          <p:cNvSpPr/>
          <p:nvPr/>
        </p:nvSpPr>
        <p:spPr bwMode="auto">
          <a:xfrm>
            <a:off x="19172136" y="4673137"/>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56" name="Right Arrow 150">
            <a:extLst>
              <a:ext uri="{FF2B5EF4-FFF2-40B4-BE49-F238E27FC236}">
                <a16:creationId xmlns:a16="http://schemas.microsoft.com/office/drawing/2014/main" id="{0B283FAC-8C36-4BFE-B3B6-E1164CB17AD9}"/>
              </a:ext>
            </a:extLst>
          </p:cNvPr>
          <p:cNvSpPr/>
          <p:nvPr/>
        </p:nvSpPr>
        <p:spPr bwMode="auto">
          <a:xfrm>
            <a:off x="19172138" y="7196915"/>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57" name="Right Arrow 151">
            <a:extLst>
              <a:ext uri="{FF2B5EF4-FFF2-40B4-BE49-F238E27FC236}">
                <a16:creationId xmlns:a16="http://schemas.microsoft.com/office/drawing/2014/main" id="{9E332ED3-4632-4932-B968-095207518513}"/>
              </a:ext>
            </a:extLst>
          </p:cNvPr>
          <p:cNvSpPr/>
          <p:nvPr/>
        </p:nvSpPr>
        <p:spPr bwMode="auto">
          <a:xfrm>
            <a:off x="19172142" y="9720693"/>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58" name="Right Arrow 152">
            <a:extLst>
              <a:ext uri="{FF2B5EF4-FFF2-40B4-BE49-F238E27FC236}">
                <a16:creationId xmlns:a16="http://schemas.microsoft.com/office/drawing/2014/main" id="{A340E221-7AC8-46CE-9934-4B15E5495962}"/>
              </a:ext>
            </a:extLst>
          </p:cNvPr>
          <p:cNvSpPr/>
          <p:nvPr/>
        </p:nvSpPr>
        <p:spPr bwMode="auto">
          <a:xfrm>
            <a:off x="19172144" y="12244471"/>
            <a:ext cx="2114364" cy="637578"/>
          </a:xfrm>
          <a:prstGeom prst="rightArrow">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20" name="Rectangle 319">
            <a:extLst>
              <a:ext uri="{FF2B5EF4-FFF2-40B4-BE49-F238E27FC236}">
                <a16:creationId xmlns:a16="http://schemas.microsoft.com/office/drawing/2014/main" id="{B43E82DA-CB56-46AC-B977-156199540966}"/>
              </a:ext>
            </a:extLst>
          </p:cNvPr>
          <p:cNvSpPr/>
          <p:nvPr/>
        </p:nvSpPr>
        <p:spPr>
          <a:xfrm>
            <a:off x="14499927" y="7013964"/>
            <a:ext cx="8589090" cy="1754326"/>
          </a:xfrm>
          <a:prstGeom prst="rect">
            <a:avLst/>
          </a:prstGeom>
          <a:solidFill>
            <a:srgbClr val="FF0000">
              <a:alpha val="80000"/>
            </a:srgbClr>
          </a:solidFill>
          <a:ln>
            <a:solidFill>
              <a:srgbClr val="FF0000"/>
            </a:solidFill>
          </a:ln>
        </p:spPr>
        <p:txBody>
          <a:bodyPr wrap="square">
            <a:spAutoFit/>
          </a:bodyPr>
          <a:lstStyle/>
          <a:p>
            <a:pPr algn="ctr" defTabSz="1828800">
              <a:buClr>
                <a:srgbClr val="4472C4"/>
              </a:buClr>
            </a:pPr>
            <a:r>
              <a:rPr lang="en-GB" sz="3600" dirty="0">
                <a:solidFill>
                  <a:srgbClr val="FFFF00"/>
                </a:solidFill>
                <a:latin typeface="Calibri" panose="020F0502020204030204"/>
              </a:rPr>
              <a:t>Same daisy-chaining technique applies equally when combining multiple systems with the same time-multiplexing period</a:t>
            </a:r>
          </a:p>
        </p:txBody>
      </p:sp>
    </p:spTree>
    <p:extLst>
      <p:ext uri="{BB962C8B-B14F-4D97-AF65-F5344CB8AC3E}">
        <p14:creationId xmlns:p14="http://schemas.microsoft.com/office/powerpoint/2010/main" val="2488324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Right Arrow 89">
            <a:extLst>
              <a:ext uri="{FF2B5EF4-FFF2-40B4-BE49-F238E27FC236}">
                <a16:creationId xmlns:a16="http://schemas.microsoft.com/office/drawing/2014/main" id="{BF07CBD1-3855-4AA1-8B63-5DCC4C85C82D}"/>
              </a:ext>
            </a:extLst>
          </p:cNvPr>
          <p:cNvSpPr/>
          <p:nvPr/>
        </p:nvSpPr>
        <p:spPr bwMode="auto">
          <a:xfrm>
            <a:off x="4678192" y="3113584"/>
            <a:ext cx="4623800"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8" name="Right Arrow 90">
            <a:extLst>
              <a:ext uri="{FF2B5EF4-FFF2-40B4-BE49-F238E27FC236}">
                <a16:creationId xmlns:a16="http://schemas.microsoft.com/office/drawing/2014/main" id="{600C796B-32DC-41B1-ACC1-64CFAEC5DA07}"/>
              </a:ext>
            </a:extLst>
          </p:cNvPr>
          <p:cNvSpPr/>
          <p:nvPr/>
        </p:nvSpPr>
        <p:spPr bwMode="auto">
          <a:xfrm>
            <a:off x="4671836" y="5561856"/>
            <a:ext cx="463015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179" name="Right Arrow 91">
            <a:extLst>
              <a:ext uri="{FF2B5EF4-FFF2-40B4-BE49-F238E27FC236}">
                <a16:creationId xmlns:a16="http://schemas.microsoft.com/office/drawing/2014/main" id="{0245C1AA-9EE9-4032-9F56-5F3130C17A7C}"/>
              </a:ext>
            </a:extLst>
          </p:cNvPr>
          <p:cNvSpPr/>
          <p:nvPr/>
        </p:nvSpPr>
        <p:spPr bwMode="auto">
          <a:xfrm>
            <a:off x="4671834" y="8154144"/>
            <a:ext cx="465341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2" name="Right Arrow 92">
            <a:extLst>
              <a:ext uri="{FF2B5EF4-FFF2-40B4-BE49-F238E27FC236}">
                <a16:creationId xmlns:a16="http://schemas.microsoft.com/office/drawing/2014/main" id="{AF399165-8380-47C4-A7DE-F7188BB03AE3}"/>
              </a:ext>
            </a:extLst>
          </p:cNvPr>
          <p:cNvSpPr/>
          <p:nvPr/>
        </p:nvSpPr>
        <p:spPr bwMode="auto">
          <a:xfrm>
            <a:off x="4678192" y="10602416"/>
            <a:ext cx="4623800"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3" name="Right Arrow 6">
            <a:extLst>
              <a:ext uri="{FF2B5EF4-FFF2-40B4-BE49-F238E27FC236}">
                <a16:creationId xmlns:a16="http://schemas.microsoft.com/office/drawing/2014/main" id="{B2B9E07E-D629-4543-9EDA-2EA627EFDCF8}"/>
              </a:ext>
            </a:extLst>
          </p:cNvPr>
          <p:cNvSpPr/>
          <p:nvPr/>
        </p:nvSpPr>
        <p:spPr bwMode="auto">
          <a:xfrm>
            <a:off x="2" y="31135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4" name="Right Arrow 24">
            <a:extLst>
              <a:ext uri="{FF2B5EF4-FFF2-40B4-BE49-F238E27FC236}">
                <a16:creationId xmlns:a16="http://schemas.microsoft.com/office/drawing/2014/main" id="{C5AA8498-3770-46A4-8CFF-383685EAEDA4}"/>
              </a:ext>
            </a:extLst>
          </p:cNvPr>
          <p:cNvSpPr/>
          <p:nvPr/>
        </p:nvSpPr>
        <p:spPr bwMode="auto">
          <a:xfrm>
            <a:off x="2" y="426571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5" name="Right Arrow 25">
            <a:extLst>
              <a:ext uri="{FF2B5EF4-FFF2-40B4-BE49-F238E27FC236}">
                <a16:creationId xmlns:a16="http://schemas.microsoft.com/office/drawing/2014/main" id="{FB9C8DE4-409C-402E-85C2-BB8BFD96C398}"/>
              </a:ext>
            </a:extLst>
          </p:cNvPr>
          <p:cNvSpPr/>
          <p:nvPr/>
        </p:nvSpPr>
        <p:spPr bwMode="auto">
          <a:xfrm>
            <a:off x="2" y="57058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6" name="Right Arrow 27">
            <a:extLst>
              <a:ext uri="{FF2B5EF4-FFF2-40B4-BE49-F238E27FC236}">
                <a16:creationId xmlns:a16="http://schemas.microsoft.com/office/drawing/2014/main" id="{962974B8-6F11-443C-A505-764E042B6AC3}"/>
              </a:ext>
            </a:extLst>
          </p:cNvPr>
          <p:cNvSpPr/>
          <p:nvPr/>
        </p:nvSpPr>
        <p:spPr bwMode="auto">
          <a:xfrm>
            <a:off x="2" y="67139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17" name="Right Arrow 28">
            <a:extLst>
              <a:ext uri="{FF2B5EF4-FFF2-40B4-BE49-F238E27FC236}">
                <a16:creationId xmlns:a16="http://schemas.microsoft.com/office/drawing/2014/main" id="{1F589F20-F269-46B6-BFDD-D2CACCB617BF}"/>
              </a:ext>
            </a:extLst>
          </p:cNvPr>
          <p:cNvSpPr/>
          <p:nvPr/>
        </p:nvSpPr>
        <p:spPr bwMode="auto">
          <a:xfrm>
            <a:off x="2" y="81541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1" name="Right Arrow 30">
            <a:extLst>
              <a:ext uri="{FF2B5EF4-FFF2-40B4-BE49-F238E27FC236}">
                <a16:creationId xmlns:a16="http://schemas.microsoft.com/office/drawing/2014/main" id="{2000F600-3CCD-466B-BF67-6DBDAA3B9699}"/>
              </a:ext>
            </a:extLst>
          </p:cNvPr>
          <p:cNvSpPr/>
          <p:nvPr/>
        </p:nvSpPr>
        <p:spPr bwMode="auto">
          <a:xfrm>
            <a:off x="2" y="93062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2" name="Right Arrow 35">
            <a:extLst>
              <a:ext uri="{FF2B5EF4-FFF2-40B4-BE49-F238E27FC236}">
                <a16:creationId xmlns:a16="http://schemas.microsoft.com/office/drawing/2014/main" id="{22793AB8-B0A2-489A-B7D9-754F6AF84712}"/>
              </a:ext>
            </a:extLst>
          </p:cNvPr>
          <p:cNvSpPr/>
          <p:nvPr/>
        </p:nvSpPr>
        <p:spPr bwMode="auto">
          <a:xfrm>
            <a:off x="2" y="107464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3" name="Right Arrow 39">
            <a:extLst>
              <a:ext uri="{FF2B5EF4-FFF2-40B4-BE49-F238E27FC236}">
                <a16:creationId xmlns:a16="http://schemas.microsoft.com/office/drawing/2014/main" id="{B0465D96-964A-4C8D-8176-C9324F2B1EDF}"/>
              </a:ext>
            </a:extLst>
          </p:cNvPr>
          <p:cNvSpPr/>
          <p:nvPr/>
        </p:nvSpPr>
        <p:spPr bwMode="auto">
          <a:xfrm>
            <a:off x="2" y="117545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4" name="Right Arrow 96">
            <a:extLst>
              <a:ext uri="{FF2B5EF4-FFF2-40B4-BE49-F238E27FC236}">
                <a16:creationId xmlns:a16="http://schemas.microsoft.com/office/drawing/2014/main" id="{48F58F6E-456B-4D53-B837-3C2DD0ABE325}"/>
              </a:ext>
            </a:extLst>
          </p:cNvPr>
          <p:cNvSpPr/>
          <p:nvPr/>
        </p:nvSpPr>
        <p:spPr bwMode="auto">
          <a:xfrm>
            <a:off x="2" y="34183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5" name="Right Arrow 97">
            <a:extLst>
              <a:ext uri="{FF2B5EF4-FFF2-40B4-BE49-F238E27FC236}">
                <a16:creationId xmlns:a16="http://schemas.microsoft.com/office/drawing/2014/main" id="{93D5C321-4485-4097-B366-2C80044DD4CC}"/>
              </a:ext>
            </a:extLst>
          </p:cNvPr>
          <p:cNvSpPr/>
          <p:nvPr/>
        </p:nvSpPr>
        <p:spPr bwMode="auto">
          <a:xfrm>
            <a:off x="2" y="457051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6" name="Right Arrow 98">
            <a:extLst>
              <a:ext uri="{FF2B5EF4-FFF2-40B4-BE49-F238E27FC236}">
                <a16:creationId xmlns:a16="http://schemas.microsoft.com/office/drawing/2014/main" id="{CA743C58-0061-4731-ADD4-38EF9E64A2FC}"/>
              </a:ext>
            </a:extLst>
          </p:cNvPr>
          <p:cNvSpPr/>
          <p:nvPr/>
        </p:nvSpPr>
        <p:spPr bwMode="auto">
          <a:xfrm>
            <a:off x="2" y="60106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7" name="Right Arrow 99">
            <a:extLst>
              <a:ext uri="{FF2B5EF4-FFF2-40B4-BE49-F238E27FC236}">
                <a16:creationId xmlns:a16="http://schemas.microsoft.com/office/drawing/2014/main" id="{3581BB5E-952B-4C3B-ACE1-E6D94395B7A5}"/>
              </a:ext>
            </a:extLst>
          </p:cNvPr>
          <p:cNvSpPr/>
          <p:nvPr/>
        </p:nvSpPr>
        <p:spPr bwMode="auto">
          <a:xfrm>
            <a:off x="2" y="701878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58" name="Right Arrow 100">
            <a:extLst>
              <a:ext uri="{FF2B5EF4-FFF2-40B4-BE49-F238E27FC236}">
                <a16:creationId xmlns:a16="http://schemas.microsoft.com/office/drawing/2014/main" id="{43F81C37-F68F-4029-A760-815AD6EB4D6A}"/>
              </a:ext>
            </a:extLst>
          </p:cNvPr>
          <p:cNvSpPr/>
          <p:nvPr/>
        </p:nvSpPr>
        <p:spPr bwMode="auto">
          <a:xfrm>
            <a:off x="2" y="84589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60" name="Right Arrow 101">
            <a:extLst>
              <a:ext uri="{FF2B5EF4-FFF2-40B4-BE49-F238E27FC236}">
                <a16:creationId xmlns:a16="http://schemas.microsoft.com/office/drawing/2014/main" id="{E88E3BB1-1787-4405-A74A-A60F59C5EEB8}"/>
              </a:ext>
            </a:extLst>
          </p:cNvPr>
          <p:cNvSpPr/>
          <p:nvPr/>
        </p:nvSpPr>
        <p:spPr bwMode="auto">
          <a:xfrm>
            <a:off x="2" y="961107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3" name="Right Arrow 102">
            <a:extLst>
              <a:ext uri="{FF2B5EF4-FFF2-40B4-BE49-F238E27FC236}">
                <a16:creationId xmlns:a16="http://schemas.microsoft.com/office/drawing/2014/main" id="{C0368969-63A2-4389-9258-A1568111F12E}"/>
              </a:ext>
            </a:extLst>
          </p:cNvPr>
          <p:cNvSpPr/>
          <p:nvPr/>
        </p:nvSpPr>
        <p:spPr bwMode="auto">
          <a:xfrm>
            <a:off x="2" y="11051232"/>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4" name="Right Arrow 103">
            <a:extLst>
              <a:ext uri="{FF2B5EF4-FFF2-40B4-BE49-F238E27FC236}">
                <a16:creationId xmlns:a16="http://schemas.microsoft.com/office/drawing/2014/main" id="{243D3972-C5D0-4343-A953-71EA3A63C0C7}"/>
              </a:ext>
            </a:extLst>
          </p:cNvPr>
          <p:cNvSpPr/>
          <p:nvPr/>
        </p:nvSpPr>
        <p:spPr bwMode="auto">
          <a:xfrm>
            <a:off x="2" y="12059344"/>
            <a:ext cx="1820948"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5" name="Rectangle 284">
            <a:extLst>
              <a:ext uri="{FF2B5EF4-FFF2-40B4-BE49-F238E27FC236}">
                <a16:creationId xmlns:a16="http://schemas.microsoft.com/office/drawing/2014/main" id="{C2614583-9314-494C-962A-EF412ECF1EA2}"/>
              </a:ext>
            </a:extLst>
          </p:cNvPr>
          <p:cNvSpPr/>
          <p:nvPr/>
        </p:nvSpPr>
        <p:spPr bwMode="auto">
          <a:xfrm>
            <a:off x="1820955" y="3113587"/>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6" name="Rectangle 285">
            <a:extLst>
              <a:ext uri="{FF2B5EF4-FFF2-40B4-BE49-F238E27FC236}">
                <a16:creationId xmlns:a16="http://schemas.microsoft.com/office/drawing/2014/main" id="{9887EBB4-30BB-45A2-AA87-46C97E985645}"/>
              </a:ext>
            </a:extLst>
          </p:cNvPr>
          <p:cNvSpPr/>
          <p:nvPr/>
        </p:nvSpPr>
        <p:spPr bwMode="auto">
          <a:xfrm>
            <a:off x="1820951" y="5637365"/>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7" name="Rectangle 286">
            <a:extLst>
              <a:ext uri="{FF2B5EF4-FFF2-40B4-BE49-F238E27FC236}">
                <a16:creationId xmlns:a16="http://schemas.microsoft.com/office/drawing/2014/main" id="{6BE48F25-76E5-4D55-805B-86E66D2B6AF1}"/>
              </a:ext>
            </a:extLst>
          </p:cNvPr>
          <p:cNvSpPr/>
          <p:nvPr/>
        </p:nvSpPr>
        <p:spPr bwMode="auto">
          <a:xfrm>
            <a:off x="1820955" y="8154147"/>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8" name="Rectangle 287">
            <a:extLst>
              <a:ext uri="{FF2B5EF4-FFF2-40B4-BE49-F238E27FC236}">
                <a16:creationId xmlns:a16="http://schemas.microsoft.com/office/drawing/2014/main" id="{DE8CEF36-0FB8-4822-9C36-6F071B87F7DA}"/>
              </a:ext>
            </a:extLst>
          </p:cNvPr>
          <p:cNvSpPr/>
          <p:nvPr/>
        </p:nvSpPr>
        <p:spPr bwMode="auto">
          <a:xfrm>
            <a:off x="1820951" y="10677925"/>
            <a:ext cx="2877322"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89" name="Rectangle 288">
            <a:extLst>
              <a:ext uri="{FF2B5EF4-FFF2-40B4-BE49-F238E27FC236}">
                <a16:creationId xmlns:a16="http://schemas.microsoft.com/office/drawing/2014/main" id="{E3270C64-F29A-4017-B226-B9D22DB9F48B}"/>
              </a:ext>
            </a:extLst>
          </p:cNvPr>
          <p:cNvSpPr/>
          <p:nvPr/>
        </p:nvSpPr>
        <p:spPr bwMode="auto">
          <a:xfrm>
            <a:off x="9325251" y="3113587"/>
            <a:ext cx="2866750" cy="2142778"/>
          </a:xfrm>
          <a:prstGeom prst="rect">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0" name="Rectangle 289">
            <a:extLst>
              <a:ext uri="{FF2B5EF4-FFF2-40B4-BE49-F238E27FC236}">
                <a16:creationId xmlns:a16="http://schemas.microsoft.com/office/drawing/2014/main" id="{4652657C-4D50-4017-BA4F-949EB01398DF}"/>
              </a:ext>
            </a:extLst>
          </p:cNvPr>
          <p:cNvSpPr/>
          <p:nvPr/>
        </p:nvSpPr>
        <p:spPr bwMode="auto">
          <a:xfrm>
            <a:off x="9325251" y="5647137"/>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1" name="Rectangle 290">
            <a:extLst>
              <a:ext uri="{FF2B5EF4-FFF2-40B4-BE49-F238E27FC236}">
                <a16:creationId xmlns:a16="http://schemas.microsoft.com/office/drawing/2014/main" id="{CE49F710-7F9A-440F-A164-76AD8DC9A42A}"/>
              </a:ext>
            </a:extLst>
          </p:cNvPr>
          <p:cNvSpPr/>
          <p:nvPr/>
        </p:nvSpPr>
        <p:spPr bwMode="auto">
          <a:xfrm>
            <a:off x="9325251" y="8161637"/>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2" name="Rectangle 291">
            <a:extLst>
              <a:ext uri="{FF2B5EF4-FFF2-40B4-BE49-F238E27FC236}">
                <a16:creationId xmlns:a16="http://schemas.microsoft.com/office/drawing/2014/main" id="{298391B1-BC94-4821-8450-E050690C9183}"/>
              </a:ext>
            </a:extLst>
          </p:cNvPr>
          <p:cNvSpPr/>
          <p:nvPr/>
        </p:nvSpPr>
        <p:spPr bwMode="auto">
          <a:xfrm>
            <a:off x="9301993" y="10676137"/>
            <a:ext cx="2866750" cy="2142778"/>
          </a:xfrm>
          <a:prstGeom prst="rect">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3" name="Right Arrow 131">
            <a:extLst>
              <a:ext uri="{FF2B5EF4-FFF2-40B4-BE49-F238E27FC236}">
                <a16:creationId xmlns:a16="http://schemas.microsoft.com/office/drawing/2014/main" id="{BB97F23F-414D-4202-B2A7-16F1159652E5}"/>
              </a:ext>
            </a:extLst>
          </p:cNvPr>
          <p:cNvSpPr/>
          <p:nvPr/>
        </p:nvSpPr>
        <p:spPr bwMode="auto">
          <a:xfrm rot="2422284">
            <a:off x="3986904" y="5049384"/>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4" name="Right Arrow 135">
            <a:extLst>
              <a:ext uri="{FF2B5EF4-FFF2-40B4-BE49-F238E27FC236}">
                <a16:creationId xmlns:a16="http://schemas.microsoft.com/office/drawing/2014/main" id="{98E396CD-1781-425B-897B-4E4F0AF67B2E}"/>
              </a:ext>
            </a:extLst>
          </p:cNvPr>
          <p:cNvSpPr/>
          <p:nvPr/>
        </p:nvSpPr>
        <p:spPr bwMode="auto">
          <a:xfrm rot="2422284">
            <a:off x="3985314" y="749765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5" name="Right Arrow 136">
            <a:extLst>
              <a:ext uri="{FF2B5EF4-FFF2-40B4-BE49-F238E27FC236}">
                <a16:creationId xmlns:a16="http://schemas.microsoft.com/office/drawing/2014/main" id="{4112F847-B4D6-4AFD-BA33-ADC63D33004D}"/>
              </a:ext>
            </a:extLst>
          </p:cNvPr>
          <p:cNvSpPr/>
          <p:nvPr/>
        </p:nvSpPr>
        <p:spPr bwMode="auto">
          <a:xfrm rot="2422284">
            <a:off x="3959942" y="1037797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6" name="Right Arrow 137">
            <a:extLst>
              <a:ext uri="{FF2B5EF4-FFF2-40B4-BE49-F238E27FC236}">
                <a16:creationId xmlns:a16="http://schemas.microsoft.com/office/drawing/2014/main" id="{E4BD749A-559C-4F62-B141-967F1324200D}"/>
              </a:ext>
            </a:extLst>
          </p:cNvPr>
          <p:cNvSpPr/>
          <p:nvPr/>
        </p:nvSpPr>
        <p:spPr bwMode="auto">
          <a:xfrm rot="19200000">
            <a:off x="4066994" y="10531666"/>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7" name="Right Arrow 138">
            <a:extLst>
              <a:ext uri="{FF2B5EF4-FFF2-40B4-BE49-F238E27FC236}">
                <a16:creationId xmlns:a16="http://schemas.microsoft.com/office/drawing/2014/main" id="{6AE4D3EF-A9F3-48E3-BD38-795DA2B671EE}"/>
              </a:ext>
            </a:extLst>
          </p:cNvPr>
          <p:cNvSpPr/>
          <p:nvPr/>
        </p:nvSpPr>
        <p:spPr bwMode="auto">
          <a:xfrm rot="19200000">
            <a:off x="3944770" y="8083394"/>
            <a:ext cx="6013876" cy="7200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98" name="Right Arrow 139">
            <a:extLst>
              <a:ext uri="{FF2B5EF4-FFF2-40B4-BE49-F238E27FC236}">
                <a16:creationId xmlns:a16="http://schemas.microsoft.com/office/drawing/2014/main" id="{E8E01CE1-542D-452A-B5F9-26E654FA3394}"/>
              </a:ext>
            </a:extLst>
          </p:cNvPr>
          <p:cNvSpPr/>
          <p:nvPr/>
        </p:nvSpPr>
        <p:spPr bwMode="auto">
          <a:xfrm rot="19200000">
            <a:off x="3965500" y="5347090"/>
            <a:ext cx="6013876" cy="720080"/>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8" name="Right Arrow 140">
            <a:extLst>
              <a:ext uri="{FF2B5EF4-FFF2-40B4-BE49-F238E27FC236}">
                <a16:creationId xmlns:a16="http://schemas.microsoft.com/office/drawing/2014/main" id="{2B4A47E5-0185-4190-95AD-64F0EFF87487}"/>
              </a:ext>
            </a:extLst>
          </p:cNvPr>
          <p:cNvSpPr/>
          <p:nvPr/>
        </p:nvSpPr>
        <p:spPr bwMode="auto">
          <a:xfrm rot="18579290">
            <a:off x="4312533" y="9045730"/>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09" name="Right Arrow 141">
            <a:extLst>
              <a:ext uri="{FF2B5EF4-FFF2-40B4-BE49-F238E27FC236}">
                <a16:creationId xmlns:a16="http://schemas.microsoft.com/office/drawing/2014/main" id="{B2582F79-8C20-41FA-A23F-44A7717B3BCB}"/>
              </a:ext>
            </a:extLst>
          </p:cNvPr>
          <p:cNvSpPr/>
          <p:nvPr/>
        </p:nvSpPr>
        <p:spPr bwMode="auto">
          <a:xfrm rot="18579290">
            <a:off x="4285061" y="6494754"/>
            <a:ext cx="5316994" cy="959108"/>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0" name="Right Arrow 142">
            <a:extLst>
              <a:ext uri="{FF2B5EF4-FFF2-40B4-BE49-F238E27FC236}">
                <a16:creationId xmlns:a16="http://schemas.microsoft.com/office/drawing/2014/main" id="{8176877B-A136-4770-8BFD-DAA9DC77099E}"/>
              </a:ext>
            </a:extLst>
          </p:cNvPr>
          <p:cNvSpPr/>
          <p:nvPr/>
        </p:nvSpPr>
        <p:spPr bwMode="auto">
          <a:xfrm rot="3000000">
            <a:off x="3420068" y="6369258"/>
            <a:ext cx="7136324" cy="71242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1" name="Right Arrow 143">
            <a:extLst>
              <a:ext uri="{FF2B5EF4-FFF2-40B4-BE49-F238E27FC236}">
                <a16:creationId xmlns:a16="http://schemas.microsoft.com/office/drawing/2014/main" id="{019B2137-6C53-408A-83A6-342EBCBE3C1F}"/>
              </a:ext>
            </a:extLst>
          </p:cNvPr>
          <p:cNvSpPr/>
          <p:nvPr/>
        </p:nvSpPr>
        <p:spPr bwMode="auto">
          <a:xfrm rot="3000000">
            <a:off x="4274219" y="9112948"/>
            <a:ext cx="5316994" cy="959108"/>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2" name="Right Arrow 144">
            <a:extLst>
              <a:ext uri="{FF2B5EF4-FFF2-40B4-BE49-F238E27FC236}">
                <a16:creationId xmlns:a16="http://schemas.microsoft.com/office/drawing/2014/main" id="{BCD181C5-FEA3-4843-A0AC-3BBD1CB9EC06}"/>
              </a:ext>
            </a:extLst>
          </p:cNvPr>
          <p:cNvSpPr/>
          <p:nvPr/>
        </p:nvSpPr>
        <p:spPr bwMode="auto">
          <a:xfrm rot="3538395">
            <a:off x="2750015" y="8061500"/>
            <a:ext cx="8276410" cy="837480"/>
          </a:xfrm>
          <a:prstGeom prst="rightArrow">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313" name="Right Arrow 145">
            <a:extLst>
              <a:ext uri="{FF2B5EF4-FFF2-40B4-BE49-F238E27FC236}">
                <a16:creationId xmlns:a16="http://schemas.microsoft.com/office/drawing/2014/main" id="{74EDB1AB-C8ED-45D0-B368-B0487EF1A357}"/>
              </a:ext>
            </a:extLst>
          </p:cNvPr>
          <p:cNvSpPr/>
          <p:nvPr/>
        </p:nvSpPr>
        <p:spPr bwMode="auto">
          <a:xfrm rot="18158471">
            <a:off x="3005577" y="7906588"/>
            <a:ext cx="8276410" cy="815432"/>
          </a:xfrm>
          <a:prstGeom prst="righ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182880" tIns="91440" rIns="182880" bIns="91440" numCol="1" rtlCol="0" anchor="t" anchorCtr="0" compatLnSpc="1">
            <a:prstTxWarp prst="textNoShape">
              <a:avLst/>
            </a:prstTxWarp>
          </a:bodyPr>
          <a:lstStyle/>
          <a:p>
            <a:pPr defTabSz="1828800" eaLnBrk="0" fontAlgn="base" hangingPunct="0">
              <a:spcBef>
                <a:spcPct val="0"/>
              </a:spcBef>
              <a:spcAft>
                <a:spcPct val="0"/>
              </a:spcAft>
            </a:pPr>
            <a:endParaRPr lang="en-GB" sz="3600">
              <a:solidFill>
                <a:prstClr val="black"/>
              </a:solidFill>
              <a:latin typeface="Century Gothic" pitchFamily="34" charset="0"/>
            </a:endParaRPr>
          </a:p>
        </p:txBody>
      </p:sp>
      <p:sp>
        <p:nvSpPr>
          <p:cNvPr id="2" name="Title 1"/>
          <p:cNvSpPr>
            <a:spLocks noGrp="1"/>
          </p:cNvSpPr>
          <p:nvPr>
            <p:ph type="title"/>
          </p:nvPr>
        </p:nvSpPr>
        <p:spPr/>
        <p:txBody>
          <a:bodyPr/>
          <a:lstStyle/>
          <a:p>
            <a:r>
              <a:rPr lang="en-GB" dirty="0"/>
              <a:t>Three neat time-multiplexing tricks</a:t>
            </a:r>
          </a:p>
        </p:txBody>
      </p:sp>
      <p:sp>
        <p:nvSpPr>
          <p:cNvPr id="4" name="Content Placeholder 3">
            <a:extLst>
              <a:ext uri="{FF2B5EF4-FFF2-40B4-BE49-F238E27FC236}">
                <a16:creationId xmlns:a16="http://schemas.microsoft.com/office/drawing/2014/main" id="{A8D69A8A-B155-46E8-86FF-A493031F2E64}"/>
              </a:ext>
            </a:extLst>
          </p:cNvPr>
          <p:cNvSpPr>
            <a:spLocks noGrp="1"/>
          </p:cNvSpPr>
          <p:nvPr>
            <p:ph idx="1"/>
          </p:nvPr>
        </p:nvSpPr>
        <p:spPr>
          <a:xfrm>
            <a:off x="13231143" y="3651251"/>
            <a:ext cx="10486986" cy="8694688"/>
          </a:xfrm>
        </p:spPr>
        <p:txBody>
          <a:bodyPr/>
          <a:lstStyle/>
          <a:p>
            <a:r>
              <a:rPr lang="en-GB" dirty="0"/>
              <a:t>Imagine a system with N nodes</a:t>
            </a:r>
          </a:p>
          <a:p>
            <a:r>
              <a:rPr lang="en-GB" dirty="0"/>
              <a:t>We lose a node due to hardware failure</a:t>
            </a:r>
          </a:p>
          <a:p>
            <a:pPr lvl="1"/>
            <a:r>
              <a:rPr lang="en-GB" dirty="0"/>
              <a:t>In a conventional trigger losing a board means degrading (or losing!) every event!</a:t>
            </a:r>
          </a:p>
          <a:p>
            <a:pPr lvl="1"/>
            <a:r>
              <a:rPr lang="en-GB" dirty="0"/>
              <a:t>With TM, we lose 1 BX in N – a (inadvertent) trigger </a:t>
            </a:r>
            <a:r>
              <a:rPr lang="en-GB" dirty="0" err="1"/>
              <a:t>prescale</a:t>
            </a:r>
            <a:r>
              <a:rPr lang="en-GB" dirty="0"/>
              <a:t>!</a:t>
            </a:r>
          </a:p>
          <a:p>
            <a:r>
              <a:rPr lang="en-GB" dirty="0"/>
              <a:t>But we have a final card up our sleeve!</a:t>
            </a:r>
          </a:p>
          <a:p>
            <a:r>
              <a:rPr lang="en-GB" dirty="0"/>
              <a:t>For an additional 1/Nth of the cost we can have a spare node which we can switch in at run-time</a:t>
            </a:r>
          </a:p>
          <a:p>
            <a:pPr lvl="1"/>
            <a:r>
              <a:rPr lang="en-GB" dirty="0"/>
              <a:t>Efficiency restored!</a:t>
            </a:r>
          </a:p>
        </p:txBody>
      </p:sp>
      <p:sp>
        <p:nvSpPr>
          <p:cNvPr id="3" name="Explosion: 14 Points 2">
            <a:extLst>
              <a:ext uri="{FF2B5EF4-FFF2-40B4-BE49-F238E27FC236}">
                <a16:creationId xmlns:a16="http://schemas.microsoft.com/office/drawing/2014/main" id="{F8E533C7-569F-48FC-B2DF-CBF3960D0761}"/>
              </a:ext>
            </a:extLst>
          </p:cNvPr>
          <p:cNvSpPr/>
          <p:nvPr/>
        </p:nvSpPr>
        <p:spPr>
          <a:xfrm>
            <a:off x="9129045" y="10667515"/>
            <a:ext cx="3275018" cy="2214290"/>
          </a:xfrm>
          <a:prstGeom prst="irregularSeal2">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pic>
        <p:nvPicPr>
          <p:cNvPr id="1026" name="Picture 2" descr="Image result for smoke animated gif transparent">
            <a:extLst>
              <a:ext uri="{FF2B5EF4-FFF2-40B4-BE49-F238E27FC236}">
                <a16:creationId xmlns:a16="http://schemas.microsoft.com/office/drawing/2014/main" id="{5C99EA95-2311-4388-B086-121FBC8ADEC2}"/>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580691" y="4038114"/>
            <a:ext cx="10340390" cy="7755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203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0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8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animBg="1"/>
      <p:bldP spid="289" grpId="0" animBg="1"/>
      <p:bldP spid="298" grpId="0" animBg="1"/>
      <p:bldP spid="309" grpId="0" animBg="1"/>
      <p:bldP spid="313" grpId="0" animBg="1"/>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11">
            <a:extLst>
              <a:ext uri="{FF2B5EF4-FFF2-40B4-BE49-F238E27FC236}">
                <a16:creationId xmlns:a16="http://schemas.microsoft.com/office/drawing/2014/main" id="{DE5D5823-426C-4A8B-A3CF-19E74331596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690"/>
            <a:ext cx="20767670" cy="13719520"/>
          </a:xfrm>
          <a:prstGeom prst="rect">
            <a:avLst/>
          </a:prstGeom>
          <a:solidFill>
            <a:schemeClr val="tx1">
              <a:alpha val="75000"/>
            </a:schemeClr>
          </a:solidFill>
        </p:spPr>
      </p:pic>
      <p:sp>
        <p:nvSpPr>
          <p:cNvPr id="13" name="Left Arrow 12"/>
          <p:cNvSpPr/>
          <p:nvPr/>
        </p:nvSpPr>
        <p:spPr bwMode="auto">
          <a:xfrm>
            <a:off x="19852738" y="1664206"/>
            <a:ext cx="3293756" cy="1463892"/>
          </a:xfrm>
          <a:prstGeom prst="lef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72000" tIns="0" rIns="72000" bIns="0" numCol="1" rtlCol="0" anchor="ctr" anchorCtr="0" compatLnSpc="1">
            <a:prstTxWarp prst="textNoShape">
              <a:avLst/>
            </a:prstTxWarp>
          </a:bodyPr>
          <a:lstStyle/>
          <a:p>
            <a:pPr algn="ctr"/>
            <a:r>
              <a:rPr lang="en-GB" sz="2400" dirty="0">
                <a:solidFill>
                  <a:schemeClr val="tx1"/>
                </a:solidFill>
                <a:latin typeface="Century Gothic" pitchFamily="34" charset="0"/>
              </a:rPr>
              <a:t>CMS Raw</a:t>
            </a:r>
          </a:p>
        </p:txBody>
      </p:sp>
      <p:sp>
        <p:nvSpPr>
          <p:cNvPr id="20" name="Left Arrow 19"/>
          <p:cNvSpPr/>
          <p:nvPr/>
        </p:nvSpPr>
        <p:spPr bwMode="auto">
          <a:xfrm>
            <a:off x="19852738" y="4372686"/>
            <a:ext cx="3293756" cy="1463892"/>
          </a:xfrm>
          <a:prstGeom prst="lef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72000" tIns="0" rIns="72000" bIns="0" numCol="1" rtlCol="0" anchor="ctr" anchorCtr="0" compatLnSpc="1">
            <a:prstTxWarp prst="textNoShape">
              <a:avLst/>
            </a:prstTxWarp>
          </a:bodyPr>
          <a:lstStyle/>
          <a:p>
            <a:pPr algn="ctr"/>
            <a:r>
              <a:rPr lang="en-GB" sz="2400" dirty="0">
                <a:solidFill>
                  <a:schemeClr val="tx1"/>
                </a:solidFill>
                <a:latin typeface="Century Gothic" pitchFamily="34" charset="0"/>
              </a:rPr>
              <a:t>CMS compressed</a:t>
            </a:r>
          </a:p>
        </p:txBody>
      </p:sp>
      <p:sp>
        <p:nvSpPr>
          <p:cNvPr id="8" name="Title 7"/>
          <p:cNvSpPr>
            <a:spLocks noGrp="1"/>
          </p:cNvSpPr>
          <p:nvPr>
            <p:ph type="title"/>
          </p:nvPr>
        </p:nvSpPr>
        <p:spPr>
          <a:xfrm>
            <a:off x="1676400" y="1354083"/>
            <a:ext cx="17140336" cy="1403462"/>
          </a:xfrm>
        </p:spPr>
        <p:txBody>
          <a:bodyPr/>
          <a:lstStyle/>
          <a:p>
            <a:r>
              <a:rPr lang="en-GB" dirty="0">
                <a:solidFill>
                  <a:schemeClr val="bg1"/>
                </a:solidFill>
              </a:rPr>
              <a:t>How much data???!</a:t>
            </a:r>
          </a:p>
        </p:txBody>
      </p:sp>
      <p:sp>
        <p:nvSpPr>
          <p:cNvPr id="21" name="Left Arrow 19">
            <a:extLst>
              <a:ext uri="{FF2B5EF4-FFF2-40B4-BE49-F238E27FC236}">
                <a16:creationId xmlns:a16="http://schemas.microsoft.com/office/drawing/2014/main" id="{96CA2A49-2578-45B9-A202-B9808F1E94AA}"/>
              </a:ext>
            </a:extLst>
          </p:cNvPr>
          <p:cNvSpPr/>
          <p:nvPr/>
        </p:nvSpPr>
        <p:spPr bwMode="auto">
          <a:xfrm>
            <a:off x="19852738" y="8768308"/>
            <a:ext cx="3293756" cy="1463892"/>
          </a:xfrm>
          <a:prstGeom prst="lef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72000" tIns="0" rIns="72000" bIns="0" numCol="1" rtlCol="0" anchor="ctr" anchorCtr="0" compatLnSpc="1">
            <a:prstTxWarp prst="textNoShape">
              <a:avLst/>
            </a:prstTxWarp>
          </a:bodyPr>
          <a:lstStyle/>
          <a:p>
            <a:pPr algn="ctr"/>
            <a:r>
              <a:rPr lang="en-GB" sz="2400" dirty="0">
                <a:solidFill>
                  <a:schemeClr val="tx1"/>
                </a:solidFill>
                <a:latin typeface="Century Gothic" pitchFamily="34" charset="0"/>
              </a:rPr>
              <a:t>CMS tape-store</a:t>
            </a:r>
          </a:p>
        </p:txBody>
      </p:sp>
    </p:spTree>
    <p:extLst>
      <p:ext uri="{BB962C8B-B14F-4D97-AF65-F5344CB8AC3E}">
        <p14:creationId xmlns:p14="http://schemas.microsoft.com/office/powerpoint/2010/main" val="14707326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978A5-C748-47CA-8EF5-2BD697341226}"/>
              </a:ext>
            </a:extLst>
          </p:cNvPr>
          <p:cNvSpPr>
            <a:spLocks noGrp="1"/>
          </p:cNvSpPr>
          <p:nvPr>
            <p:ph type="title"/>
          </p:nvPr>
        </p:nvSpPr>
        <p:spPr/>
        <p:txBody>
          <a:bodyPr/>
          <a:lstStyle/>
          <a:p>
            <a:r>
              <a:rPr lang="en-GB" dirty="0" smtClean="0"/>
              <a:t>Does TM actually work?</a:t>
            </a:r>
            <a:endParaRPr lang="en-GB" dirty="0"/>
          </a:p>
        </p:txBody>
      </p:sp>
      <p:sp>
        <p:nvSpPr>
          <p:cNvPr id="5" name="Content Placeholder 4">
            <a:extLst>
              <a:ext uri="{FF2B5EF4-FFF2-40B4-BE49-F238E27FC236}">
                <a16:creationId xmlns:a16="http://schemas.microsoft.com/office/drawing/2014/main" id="{D51D6B68-2DB2-4556-9BB5-3EAC061345BD}"/>
              </a:ext>
            </a:extLst>
          </p:cNvPr>
          <p:cNvSpPr>
            <a:spLocks noGrp="1"/>
          </p:cNvSpPr>
          <p:nvPr>
            <p:ph sz="half" idx="1"/>
          </p:nvPr>
        </p:nvSpPr>
        <p:spPr>
          <a:xfrm>
            <a:off x="1676400" y="3651251"/>
            <a:ext cx="10363200" cy="769441"/>
          </a:xfrm>
        </p:spPr>
        <p:txBody>
          <a:bodyPr/>
          <a:lstStyle/>
          <a:p>
            <a:r>
              <a:rPr lang="en-GB" dirty="0"/>
              <a:t>Run 0</a:t>
            </a:r>
          </a:p>
        </p:txBody>
      </p:sp>
      <p:sp>
        <p:nvSpPr>
          <p:cNvPr id="6" name="Content Placeholder 5">
            <a:extLst>
              <a:ext uri="{FF2B5EF4-FFF2-40B4-BE49-F238E27FC236}">
                <a16:creationId xmlns:a16="http://schemas.microsoft.com/office/drawing/2014/main" id="{1B1F719F-FF31-48E9-AD3D-18EB0C04AB1A}"/>
              </a:ext>
            </a:extLst>
          </p:cNvPr>
          <p:cNvSpPr>
            <a:spLocks noGrp="1"/>
          </p:cNvSpPr>
          <p:nvPr>
            <p:ph sz="half" idx="2"/>
          </p:nvPr>
        </p:nvSpPr>
        <p:spPr>
          <a:xfrm>
            <a:off x="12344400" y="3651251"/>
            <a:ext cx="10363200" cy="769441"/>
          </a:xfrm>
        </p:spPr>
        <p:txBody>
          <a:bodyPr/>
          <a:lstStyle/>
          <a:p>
            <a:pPr algn="r"/>
            <a:r>
              <a:rPr lang="en-GB" dirty="0"/>
              <a:t>Run 1</a:t>
            </a:r>
          </a:p>
        </p:txBody>
      </p:sp>
      <p:pic>
        <p:nvPicPr>
          <p:cNvPr id="4" name="Picture 3">
            <a:extLst>
              <a:ext uri="{FF2B5EF4-FFF2-40B4-BE49-F238E27FC236}">
                <a16:creationId xmlns:a16="http://schemas.microsoft.com/office/drawing/2014/main" id="{14689422-D382-4C07-9821-37810BCAEC4F}"/>
              </a:ext>
            </a:extLst>
          </p:cNvPr>
          <p:cNvPicPr>
            <a:picLocks noChangeAspect="1"/>
          </p:cNvPicPr>
          <p:nvPr/>
        </p:nvPicPr>
        <p:blipFill rotWithShape="1">
          <a:blip r:embed="rId2"/>
          <a:srcRect r="50892"/>
          <a:stretch/>
        </p:blipFill>
        <p:spPr>
          <a:xfrm>
            <a:off x="89941" y="4588026"/>
            <a:ext cx="5906126" cy="7773892"/>
          </a:xfrm>
          <a:prstGeom prst="rect">
            <a:avLst/>
          </a:prstGeom>
          <a:solidFill>
            <a:schemeClr val="bg1"/>
          </a:solidFill>
        </p:spPr>
      </p:pic>
      <p:pic>
        <p:nvPicPr>
          <p:cNvPr id="7" name="Picture 6">
            <a:extLst>
              <a:ext uri="{FF2B5EF4-FFF2-40B4-BE49-F238E27FC236}">
                <a16:creationId xmlns:a16="http://schemas.microsoft.com/office/drawing/2014/main" id="{8FB56F5B-56CB-47C2-BE32-E6BA19761A92}"/>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58805"/>
          <a:stretch/>
        </p:blipFill>
        <p:spPr>
          <a:xfrm>
            <a:off x="19307332" y="4588027"/>
            <a:ext cx="4604672" cy="9111534"/>
          </a:xfrm>
          <a:prstGeom prst="rect">
            <a:avLst/>
          </a:prstGeom>
          <a:solidFill>
            <a:schemeClr val="bg1"/>
          </a:solidFill>
        </p:spPr>
      </p:pic>
      <p:sp>
        <p:nvSpPr>
          <p:cNvPr id="10" name="TextBox 9">
            <a:extLst>
              <a:ext uri="{FF2B5EF4-FFF2-40B4-BE49-F238E27FC236}">
                <a16:creationId xmlns:a16="http://schemas.microsoft.com/office/drawing/2014/main" id="{15BA6DD8-10A1-4064-82BE-7DA0A32FF0AD}"/>
              </a:ext>
            </a:extLst>
          </p:cNvPr>
          <p:cNvSpPr txBox="1"/>
          <p:nvPr/>
        </p:nvSpPr>
        <p:spPr>
          <a:xfrm>
            <a:off x="22335344" y="7375162"/>
            <a:ext cx="1546680" cy="1200329"/>
          </a:xfrm>
          <a:prstGeom prst="rect">
            <a:avLst/>
          </a:prstGeom>
          <a:noFill/>
        </p:spPr>
        <p:txBody>
          <a:bodyPr wrap="square" rtlCol="0">
            <a:spAutoFit/>
          </a:bodyPr>
          <a:lstStyle/>
          <a:p>
            <a:pPr defTabSz="1828800"/>
            <a:r>
              <a:rPr lang="en-GB" sz="3600" dirty="0">
                <a:solidFill>
                  <a:prstClr val="black"/>
                </a:solidFill>
                <a:latin typeface="Calibri" panose="020F0502020204030204"/>
              </a:rPr>
              <a:t>18 of 1 type</a:t>
            </a:r>
          </a:p>
        </p:txBody>
      </p:sp>
      <p:sp>
        <p:nvSpPr>
          <p:cNvPr id="11" name="TextBox 10">
            <a:extLst>
              <a:ext uri="{FF2B5EF4-FFF2-40B4-BE49-F238E27FC236}">
                <a16:creationId xmlns:a16="http://schemas.microsoft.com/office/drawing/2014/main" id="{044EEA67-1E11-4B45-B8E0-9E29BA56DE4C}"/>
              </a:ext>
            </a:extLst>
          </p:cNvPr>
          <p:cNvSpPr txBox="1"/>
          <p:nvPr/>
        </p:nvSpPr>
        <p:spPr>
          <a:xfrm>
            <a:off x="22335344" y="9016316"/>
            <a:ext cx="1546680" cy="1200329"/>
          </a:xfrm>
          <a:prstGeom prst="rect">
            <a:avLst/>
          </a:prstGeom>
          <a:noFill/>
        </p:spPr>
        <p:txBody>
          <a:bodyPr wrap="square" rtlCol="0">
            <a:spAutoFit/>
          </a:bodyPr>
          <a:lstStyle/>
          <a:p>
            <a:pPr defTabSz="1828800"/>
            <a:r>
              <a:rPr lang="en-GB" sz="3600" dirty="0">
                <a:solidFill>
                  <a:prstClr val="black"/>
                </a:solidFill>
                <a:latin typeface="Calibri" panose="020F0502020204030204"/>
              </a:rPr>
              <a:t>9 of 1 type</a:t>
            </a:r>
          </a:p>
        </p:txBody>
      </p:sp>
      <p:pic>
        <p:nvPicPr>
          <p:cNvPr id="14" name="Picture 13">
            <a:extLst>
              <a:ext uri="{FF2B5EF4-FFF2-40B4-BE49-F238E27FC236}">
                <a16:creationId xmlns:a16="http://schemas.microsoft.com/office/drawing/2014/main" id="{D979FAAD-AF63-4FF7-B839-98442506D282}"/>
              </a:ext>
            </a:extLst>
          </p:cNvPr>
          <p:cNvPicPr>
            <a:picLocks noChangeAspect="1"/>
          </p:cNvPicPr>
          <p:nvPr/>
        </p:nvPicPr>
        <p:blipFill rotWithShape="1">
          <a:blip r:embed="rId4"/>
          <a:srcRect t="-353" b="1"/>
          <a:stretch/>
        </p:blipFill>
        <p:spPr>
          <a:xfrm>
            <a:off x="6263913" y="2975209"/>
            <a:ext cx="11921134" cy="5179458"/>
          </a:xfrm>
          <a:prstGeom prst="rect">
            <a:avLst/>
          </a:prstGeom>
          <a:noFill/>
        </p:spPr>
      </p:pic>
      <p:pic>
        <p:nvPicPr>
          <p:cNvPr id="17" name="Graphic 16">
            <a:extLst>
              <a:ext uri="{FF2B5EF4-FFF2-40B4-BE49-F238E27FC236}">
                <a16:creationId xmlns:a16="http://schemas.microsoft.com/office/drawing/2014/main" id="{339011CB-E5C4-41C1-BFE0-CC058358BC58}"/>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6610351" y="8327460"/>
            <a:ext cx="5581650" cy="5372100"/>
          </a:xfrm>
          <a:prstGeom prst="rect">
            <a:avLst/>
          </a:prstGeom>
        </p:spPr>
      </p:pic>
      <p:pic>
        <p:nvPicPr>
          <p:cNvPr id="18" name="Graphic 17">
            <a:extLst>
              <a:ext uri="{FF2B5EF4-FFF2-40B4-BE49-F238E27FC236}">
                <a16:creationId xmlns:a16="http://schemas.microsoft.com/office/drawing/2014/main" id="{84F49C4A-0A51-4E70-971C-0D432DFBB2FA}"/>
              </a:ext>
            </a:extLst>
          </p:cNvPr>
          <p:cNvPicPr>
            <a:picLocks noChangeAspect="1"/>
          </p:cNvPicPr>
          <p:nvPr/>
        </p:nvPicPr>
        <p:blipFill>
          <a:blip r:embed="rId7">
            <a:extLst>
              <a:ext uri="{96DAC541-7B7A-43D3-8B79-37D633B846F1}">
                <asvg:svgBlip xmlns="" xmlns:asvg="http://schemas.microsoft.com/office/drawing/2016/SVG/main" r:embed="rId8"/>
              </a:ext>
            </a:extLst>
          </a:blip>
          <a:stretch>
            <a:fillRect/>
          </a:stretch>
        </p:blipFill>
        <p:spPr>
          <a:xfrm>
            <a:off x="12192000" y="8327460"/>
            <a:ext cx="5602332" cy="5372100"/>
          </a:xfrm>
          <a:prstGeom prst="rect">
            <a:avLst/>
          </a:prstGeom>
        </p:spPr>
      </p:pic>
    </p:spTree>
    <p:extLst>
      <p:ext uri="{BB962C8B-B14F-4D97-AF65-F5344CB8AC3E}">
        <p14:creationId xmlns:p14="http://schemas.microsoft.com/office/powerpoint/2010/main" val="7197608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329571-9A51-4986-84F9-E5775E243357}"/>
              </a:ext>
            </a:extLst>
          </p:cNvPr>
          <p:cNvSpPr>
            <a:spLocks noGrp="1"/>
          </p:cNvSpPr>
          <p:nvPr>
            <p:ph type="title"/>
          </p:nvPr>
        </p:nvSpPr>
        <p:spPr/>
        <p:txBody>
          <a:bodyPr/>
          <a:lstStyle/>
          <a:p>
            <a:r>
              <a:rPr lang="en-US" dirty="0"/>
              <a:t>Tracker</a:t>
            </a:r>
            <a:endParaRPr lang="en-GB" dirty="0"/>
          </a:p>
        </p:txBody>
      </p:sp>
      <p:sp>
        <p:nvSpPr>
          <p:cNvPr id="5" name="Content Placeholder 4">
            <a:extLst>
              <a:ext uri="{FF2B5EF4-FFF2-40B4-BE49-F238E27FC236}">
                <a16:creationId xmlns:a16="http://schemas.microsoft.com/office/drawing/2014/main" id="{0D17F1E1-A923-4F16-8F9D-FB58396C4058}"/>
              </a:ext>
            </a:extLst>
          </p:cNvPr>
          <p:cNvSpPr>
            <a:spLocks noGrp="1"/>
          </p:cNvSpPr>
          <p:nvPr>
            <p:ph idx="1"/>
          </p:nvPr>
        </p:nvSpPr>
        <p:spPr>
          <a:xfrm>
            <a:off x="1676401" y="3651250"/>
            <a:ext cx="17531574" cy="769441"/>
          </a:xfrm>
        </p:spPr>
        <p:txBody>
          <a:bodyPr/>
          <a:lstStyle/>
          <a:p>
            <a:r>
              <a:rPr lang="en-GB" dirty="0"/>
              <a:t>Inner Tracker (pixel) design to extend coverage to η ≃ 3.8 </a:t>
            </a:r>
          </a:p>
        </p:txBody>
      </p:sp>
      <p:sp>
        <p:nvSpPr>
          <p:cNvPr id="7" name="Title 5"/>
          <p:cNvSpPr txBox="1">
            <a:spLocks/>
          </p:cNvSpPr>
          <p:nvPr/>
        </p:nvSpPr>
        <p:spPr>
          <a:xfrm>
            <a:off x="3048000" y="69204"/>
            <a:ext cx="18288000" cy="1278104"/>
          </a:xfrm>
          <a:prstGeom prst="rect">
            <a:avLst/>
          </a:prstGeom>
        </p:spPr>
        <p:txBody>
          <a:bodyPr vert="horz" lIns="182880" tIns="91440" rIns="182880" bIns="91440" rtlCol="0" anchor="ctr">
            <a:noAutofit/>
          </a:bodyPr>
          <a:lstStyle>
            <a:lvl1pPr algn="l" defTabSz="457200" rtl="0" eaLnBrk="1" latinLnBrk="0" hangingPunct="1">
              <a:spcBef>
                <a:spcPct val="0"/>
              </a:spcBef>
              <a:buNone/>
              <a:defRPr sz="2800" kern="1200">
                <a:solidFill>
                  <a:schemeClr val="tx1"/>
                </a:solidFill>
                <a:latin typeface="+mj-lt"/>
                <a:ea typeface="+mj-ea"/>
                <a:cs typeface="+mj-cs"/>
              </a:defRPr>
            </a:lvl1pPr>
          </a:lstStyle>
          <a:p>
            <a:pPr defTabSz="914400"/>
            <a:r>
              <a:rPr lang="en-US" sz="5600" b="1" dirty="0">
                <a:solidFill>
                  <a:prstClr val="white"/>
                </a:solidFill>
                <a:latin typeface="Calibri Light" panose="020F0302020204030204"/>
              </a:rPr>
              <a:t> </a:t>
            </a:r>
          </a:p>
        </p:txBody>
      </p:sp>
      <p:sp>
        <p:nvSpPr>
          <p:cNvPr id="13" name="Title 5"/>
          <p:cNvSpPr txBox="1">
            <a:spLocks/>
          </p:cNvSpPr>
          <p:nvPr/>
        </p:nvSpPr>
        <p:spPr>
          <a:xfrm>
            <a:off x="3048000" y="69207"/>
            <a:ext cx="18288000" cy="1065634"/>
          </a:xfrm>
          <a:prstGeom prst="rect">
            <a:avLst/>
          </a:prstGeom>
        </p:spPr>
        <p:txBody>
          <a:bodyPr vert="horz" lIns="182880" tIns="91440" rIns="182880" bIns="91440" rtlCol="0" anchor="ctr">
            <a:noAutofit/>
          </a:bodyPr>
          <a:lstStyle>
            <a:lvl1pPr algn="l" defTabSz="457200" rtl="0" eaLnBrk="1" latinLnBrk="0" hangingPunct="1">
              <a:spcBef>
                <a:spcPct val="0"/>
              </a:spcBef>
              <a:buNone/>
              <a:defRPr sz="2800" kern="1200">
                <a:solidFill>
                  <a:schemeClr val="tx1"/>
                </a:solidFill>
                <a:latin typeface="+mj-lt"/>
                <a:ea typeface="+mj-ea"/>
                <a:cs typeface="+mj-cs"/>
              </a:defRPr>
            </a:lvl1pPr>
          </a:lstStyle>
          <a:p>
            <a:pPr marL="685800" defTabSz="914400">
              <a:lnSpc>
                <a:spcPct val="90000"/>
              </a:lnSpc>
              <a:spcBef>
                <a:spcPts val="0"/>
              </a:spcBef>
              <a:defRPr/>
            </a:pPr>
            <a:endParaRPr lang="en-US" sz="5600" dirty="0">
              <a:solidFill>
                <a:prstClr val="white"/>
              </a:solidFill>
              <a:latin typeface="Calibri Light" panose="020F0302020204030204"/>
            </a:endParaRPr>
          </a:p>
        </p:txBody>
      </p:sp>
      <p:pic>
        <p:nvPicPr>
          <p:cNvPr id="16" name="Image 15">
            <a:extLst>
              <a:ext uri="{FF2B5EF4-FFF2-40B4-BE49-F238E27FC236}">
                <a16:creationId xmlns:a16="http://schemas.microsoft.com/office/drawing/2014/main" id="{D6DCB3AF-1126-AD4E-AB41-41E12E852B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418" y="5676900"/>
            <a:ext cx="21568548" cy="8039100"/>
          </a:xfrm>
          <a:prstGeom prst="rect">
            <a:avLst/>
          </a:prstGeom>
          <a:solidFill>
            <a:schemeClr val="bg1"/>
          </a:solidFill>
        </p:spPr>
      </p:pic>
      <p:sp>
        <p:nvSpPr>
          <p:cNvPr id="8" name="TextBox 13">
            <a:extLst>
              <a:ext uri="{FF2B5EF4-FFF2-40B4-BE49-F238E27FC236}">
                <a16:creationId xmlns:a16="http://schemas.microsoft.com/office/drawing/2014/main" id="{679E8F22-23F7-4A33-B320-59B1F6D56FDD}"/>
              </a:ext>
            </a:extLst>
          </p:cNvPr>
          <p:cNvSpPr txBox="1"/>
          <p:nvPr/>
        </p:nvSpPr>
        <p:spPr>
          <a:xfrm>
            <a:off x="9652674" y="8227174"/>
            <a:ext cx="12470292" cy="584775"/>
          </a:xfrm>
          <a:prstGeom prst="rect">
            <a:avLst/>
          </a:prstGeom>
          <a:solidFill>
            <a:srgbClr val="C00000">
              <a:alpha val="75000"/>
            </a:srgbClr>
          </a:solidFill>
        </p:spPr>
        <p:txBody>
          <a:bodyPr wrap="square" rtlCol="0">
            <a:spAutoFit/>
          </a:bodyPr>
          <a:lstStyle/>
          <a:p>
            <a:pPr marL="571500" indent="-571500" defTabSz="1828800">
              <a:buFont typeface="Arial" panose="020B0604020202020204" pitchFamily="34" charset="0"/>
              <a:buChar char="•"/>
            </a:pPr>
            <a:r>
              <a:rPr lang="en-US" sz="3200" dirty="0">
                <a:solidFill>
                  <a:prstClr val="white"/>
                </a:solidFill>
                <a:latin typeface="Calibri" panose="020F0502020204030204"/>
              </a:rPr>
              <a:t>OT Si-sensors ≃ 200µm thick - 90/100µm pitch - 2.5/5cm strips </a:t>
            </a:r>
          </a:p>
        </p:txBody>
      </p:sp>
      <p:sp>
        <p:nvSpPr>
          <p:cNvPr id="9" name="TextBox 13">
            <a:extLst>
              <a:ext uri="{FF2B5EF4-FFF2-40B4-BE49-F238E27FC236}">
                <a16:creationId xmlns:a16="http://schemas.microsoft.com/office/drawing/2014/main" id="{4F2951F9-15E5-416E-89B7-A32C1B5410C0}"/>
              </a:ext>
            </a:extLst>
          </p:cNvPr>
          <p:cNvSpPr txBox="1"/>
          <p:nvPr/>
        </p:nvSpPr>
        <p:spPr>
          <a:xfrm>
            <a:off x="9652674" y="10761872"/>
            <a:ext cx="12470292" cy="584775"/>
          </a:xfrm>
          <a:prstGeom prst="rect">
            <a:avLst/>
          </a:prstGeom>
          <a:solidFill>
            <a:schemeClr val="accent1">
              <a:alpha val="75000"/>
            </a:schemeClr>
          </a:solidFill>
        </p:spPr>
        <p:txBody>
          <a:bodyPr wrap="square" rtlCol="0">
            <a:spAutoFit/>
          </a:bodyPr>
          <a:lstStyle/>
          <a:p>
            <a:pPr marL="571500" indent="-571500" defTabSz="1828800">
              <a:buFont typeface="Arial" panose="020B0604020202020204" pitchFamily="34" charset="0"/>
              <a:buChar char="•"/>
            </a:pPr>
            <a:r>
              <a:rPr lang="en-US" sz="3200" dirty="0">
                <a:solidFill>
                  <a:prstClr val="white"/>
                </a:solidFill>
                <a:latin typeface="Calibri" panose="020F0502020204030204"/>
              </a:rPr>
              <a:t>OT Si-sensors ≃ 200µm thick - 90/100µm pitch - 1.5 mm macro-pixels</a:t>
            </a:r>
          </a:p>
        </p:txBody>
      </p:sp>
      <p:sp>
        <p:nvSpPr>
          <p:cNvPr id="10" name="TextBox 13">
            <a:extLst>
              <a:ext uri="{FF2B5EF4-FFF2-40B4-BE49-F238E27FC236}">
                <a16:creationId xmlns:a16="http://schemas.microsoft.com/office/drawing/2014/main" id="{68A17776-8E4A-4F38-9CC0-5B6F88897BD4}"/>
              </a:ext>
            </a:extLst>
          </p:cNvPr>
          <p:cNvSpPr txBox="1"/>
          <p:nvPr/>
        </p:nvSpPr>
        <p:spPr>
          <a:xfrm>
            <a:off x="9652671" y="11838742"/>
            <a:ext cx="12470290" cy="584775"/>
          </a:xfrm>
          <a:prstGeom prst="rect">
            <a:avLst/>
          </a:prstGeom>
          <a:solidFill>
            <a:schemeClr val="accent6">
              <a:alpha val="75000"/>
            </a:schemeClr>
          </a:solidFill>
        </p:spPr>
        <p:txBody>
          <a:bodyPr wrap="square" rtlCol="0">
            <a:spAutoFit/>
          </a:bodyPr>
          <a:lstStyle/>
          <a:p>
            <a:pPr marL="571500" indent="-571500" defTabSz="1828800">
              <a:buFont typeface="Arial" panose="020B0604020202020204" pitchFamily="34" charset="0"/>
              <a:buChar char="•"/>
            </a:pPr>
            <a:r>
              <a:rPr lang="en-US" sz="3200" dirty="0">
                <a:solidFill>
                  <a:prstClr val="white"/>
                </a:solidFill>
                <a:latin typeface="Calibri" panose="020F0502020204030204"/>
              </a:rPr>
              <a:t>IT Si-silicon sensors ≤ 150µm thickness - 50x50 to 25x100µm</a:t>
            </a:r>
            <a:r>
              <a:rPr lang="en-US" sz="3200" baseline="30000" dirty="0">
                <a:solidFill>
                  <a:prstClr val="white"/>
                </a:solidFill>
                <a:latin typeface="Calibri" panose="020F0502020204030204"/>
              </a:rPr>
              <a:t>2</a:t>
            </a:r>
            <a:endParaRPr lang="en-US" sz="3200" dirty="0">
              <a:solidFill>
                <a:prstClr val="white"/>
              </a:solidFill>
              <a:latin typeface="Calibri" panose="020F0502020204030204"/>
            </a:endParaRPr>
          </a:p>
        </p:txBody>
      </p:sp>
    </p:spTree>
    <p:extLst>
      <p:ext uri="{BB962C8B-B14F-4D97-AF65-F5344CB8AC3E}">
        <p14:creationId xmlns:p14="http://schemas.microsoft.com/office/powerpoint/2010/main" val="8969598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329571-9A51-4986-84F9-E5775E243357}"/>
              </a:ext>
            </a:extLst>
          </p:cNvPr>
          <p:cNvSpPr>
            <a:spLocks noGrp="1"/>
          </p:cNvSpPr>
          <p:nvPr>
            <p:ph type="title"/>
          </p:nvPr>
        </p:nvSpPr>
        <p:spPr/>
        <p:txBody>
          <a:bodyPr/>
          <a:lstStyle/>
          <a:p>
            <a:r>
              <a:rPr lang="en-US" dirty="0"/>
              <a:t>Tracker</a:t>
            </a:r>
            <a:endParaRPr lang="en-GB" dirty="0"/>
          </a:p>
        </p:txBody>
      </p:sp>
      <p:sp>
        <p:nvSpPr>
          <p:cNvPr id="5" name="Content Placeholder 4">
            <a:extLst>
              <a:ext uri="{FF2B5EF4-FFF2-40B4-BE49-F238E27FC236}">
                <a16:creationId xmlns:a16="http://schemas.microsoft.com/office/drawing/2014/main" id="{0D17F1E1-A923-4F16-8F9D-FB58396C4058}"/>
              </a:ext>
            </a:extLst>
          </p:cNvPr>
          <p:cNvSpPr>
            <a:spLocks noGrp="1"/>
          </p:cNvSpPr>
          <p:nvPr>
            <p:ph idx="1"/>
          </p:nvPr>
        </p:nvSpPr>
        <p:spPr>
          <a:xfrm>
            <a:off x="1676401" y="3651250"/>
            <a:ext cx="17531574" cy="1703030"/>
          </a:xfrm>
        </p:spPr>
        <p:txBody>
          <a:bodyPr/>
          <a:lstStyle/>
          <a:p>
            <a:r>
              <a:rPr lang="en-GB" dirty="0"/>
              <a:t>Inner Tracker (pixel) design to extend coverage to η ≃ 3.8 </a:t>
            </a:r>
          </a:p>
          <a:p>
            <a:r>
              <a:rPr lang="en-GB" dirty="0"/>
              <a:t>Outer Tracker design driven by ability to provide tracks at 40 MHz to L1-trigger</a:t>
            </a:r>
          </a:p>
        </p:txBody>
      </p:sp>
      <p:sp>
        <p:nvSpPr>
          <p:cNvPr id="7" name="Title 5"/>
          <p:cNvSpPr txBox="1">
            <a:spLocks/>
          </p:cNvSpPr>
          <p:nvPr/>
        </p:nvSpPr>
        <p:spPr>
          <a:xfrm>
            <a:off x="3048000" y="69204"/>
            <a:ext cx="18288000" cy="1278104"/>
          </a:xfrm>
          <a:prstGeom prst="rect">
            <a:avLst/>
          </a:prstGeom>
        </p:spPr>
        <p:txBody>
          <a:bodyPr vert="horz" lIns="182880" tIns="91440" rIns="182880" bIns="91440" rtlCol="0" anchor="ctr">
            <a:noAutofit/>
          </a:bodyPr>
          <a:lstStyle>
            <a:lvl1pPr algn="l" defTabSz="457200" rtl="0" eaLnBrk="1" latinLnBrk="0" hangingPunct="1">
              <a:spcBef>
                <a:spcPct val="0"/>
              </a:spcBef>
              <a:buNone/>
              <a:defRPr sz="2800" kern="1200">
                <a:solidFill>
                  <a:schemeClr val="tx1"/>
                </a:solidFill>
                <a:latin typeface="+mj-lt"/>
                <a:ea typeface="+mj-ea"/>
                <a:cs typeface="+mj-cs"/>
              </a:defRPr>
            </a:lvl1pPr>
          </a:lstStyle>
          <a:p>
            <a:pPr defTabSz="914400"/>
            <a:r>
              <a:rPr lang="en-US" sz="5600" b="1" dirty="0">
                <a:solidFill>
                  <a:prstClr val="white"/>
                </a:solidFill>
                <a:latin typeface="Calibri Light" panose="020F0302020204030204"/>
              </a:rPr>
              <a:t> </a:t>
            </a:r>
          </a:p>
        </p:txBody>
      </p:sp>
      <p:sp>
        <p:nvSpPr>
          <p:cNvPr id="13" name="Title 5"/>
          <p:cNvSpPr txBox="1">
            <a:spLocks/>
          </p:cNvSpPr>
          <p:nvPr/>
        </p:nvSpPr>
        <p:spPr>
          <a:xfrm>
            <a:off x="3048000" y="69207"/>
            <a:ext cx="18288000" cy="1065634"/>
          </a:xfrm>
          <a:prstGeom prst="rect">
            <a:avLst/>
          </a:prstGeom>
        </p:spPr>
        <p:txBody>
          <a:bodyPr vert="horz" lIns="182880" tIns="91440" rIns="182880" bIns="91440" rtlCol="0" anchor="ctr">
            <a:noAutofit/>
          </a:bodyPr>
          <a:lstStyle>
            <a:lvl1pPr algn="l" defTabSz="457200" rtl="0" eaLnBrk="1" latinLnBrk="0" hangingPunct="1">
              <a:spcBef>
                <a:spcPct val="0"/>
              </a:spcBef>
              <a:buNone/>
              <a:defRPr sz="2800" kern="1200">
                <a:solidFill>
                  <a:schemeClr val="tx1"/>
                </a:solidFill>
                <a:latin typeface="+mj-lt"/>
                <a:ea typeface="+mj-ea"/>
                <a:cs typeface="+mj-cs"/>
              </a:defRPr>
            </a:lvl1pPr>
          </a:lstStyle>
          <a:p>
            <a:pPr marL="685800" defTabSz="914400">
              <a:lnSpc>
                <a:spcPct val="90000"/>
              </a:lnSpc>
              <a:spcBef>
                <a:spcPts val="0"/>
              </a:spcBef>
              <a:defRPr/>
            </a:pPr>
            <a:endParaRPr lang="en-US" sz="5600" dirty="0">
              <a:solidFill>
                <a:prstClr val="white"/>
              </a:solidFill>
              <a:latin typeface="Calibri Light" panose="020F0302020204030204"/>
            </a:endParaRPr>
          </a:p>
        </p:txBody>
      </p:sp>
      <p:grpSp>
        <p:nvGrpSpPr>
          <p:cNvPr id="2" name="Group 1">
            <a:extLst>
              <a:ext uri="{FF2B5EF4-FFF2-40B4-BE49-F238E27FC236}">
                <a16:creationId xmlns:a16="http://schemas.microsoft.com/office/drawing/2014/main" id="{20C49CB4-7155-4122-8237-336207B34FB8}"/>
              </a:ext>
            </a:extLst>
          </p:cNvPr>
          <p:cNvGrpSpPr/>
          <p:nvPr/>
        </p:nvGrpSpPr>
        <p:grpSpPr>
          <a:xfrm>
            <a:off x="554418" y="5676120"/>
            <a:ext cx="21568548" cy="8039880"/>
            <a:chOff x="277209" y="2838060"/>
            <a:chExt cx="10784274" cy="4019940"/>
          </a:xfrm>
        </p:grpSpPr>
        <p:pic>
          <p:nvPicPr>
            <p:cNvPr id="16" name="Image 15">
              <a:extLst>
                <a:ext uri="{FF2B5EF4-FFF2-40B4-BE49-F238E27FC236}">
                  <a16:creationId xmlns:a16="http://schemas.microsoft.com/office/drawing/2014/main" id="{D6DCB3AF-1126-AD4E-AB41-41E12E852B4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209" y="2838450"/>
              <a:ext cx="10784274" cy="4019550"/>
            </a:xfrm>
            <a:prstGeom prst="rect">
              <a:avLst/>
            </a:prstGeom>
            <a:solidFill>
              <a:schemeClr val="bg1"/>
            </a:solidFill>
          </p:spPr>
        </p:pic>
        <p:sp>
          <p:nvSpPr>
            <p:cNvPr id="32" name="Rectangle 31">
              <a:extLst>
                <a:ext uri="{FF2B5EF4-FFF2-40B4-BE49-F238E27FC236}">
                  <a16:creationId xmlns:a16="http://schemas.microsoft.com/office/drawing/2014/main" id="{37458002-BB08-498C-BDD7-8A9C0F9F5FFF}"/>
                </a:ext>
              </a:extLst>
            </p:cNvPr>
            <p:cNvSpPr/>
            <p:nvPr/>
          </p:nvSpPr>
          <p:spPr>
            <a:xfrm>
              <a:off x="277209" y="2838448"/>
              <a:ext cx="1818291" cy="4019551"/>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sp>
          <p:nvSpPr>
            <p:cNvPr id="11" name="Rectangle 10">
              <a:extLst>
                <a:ext uri="{FF2B5EF4-FFF2-40B4-BE49-F238E27FC236}">
                  <a16:creationId xmlns:a16="http://schemas.microsoft.com/office/drawing/2014/main" id="{B7A1F175-FFB4-4391-8142-07E06ECE565A}"/>
                </a:ext>
              </a:extLst>
            </p:cNvPr>
            <p:cNvSpPr/>
            <p:nvPr/>
          </p:nvSpPr>
          <p:spPr>
            <a:xfrm>
              <a:off x="2095500" y="5772150"/>
              <a:ext cx="4591050" cy="108585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sp>
          <p:nvSpPr>
            <p:cNvPr id="12" name="Rectangle 11">
              <a:extLst>
                <a:ext uri="{FF2B5EF4-FFF2-40B4-BE49-F238E27FC236}">
                  <a16:creationId xmlns:a16="http://schemas.microsoft.com/office/drawing/2014/main" id="{D8D2DC92-A563-4D61-AA33-8C7D842B4365}"/>
                </a:ext>
              </a:extLst>
            </p:cNvPr>
            <p:cNvSpPr/>
            <p:nvPr/>
          </p:nvSpPr>
          <p:spPr>
            <a:xfrm>
              <a:off x="6686550" y="5600700"/>
              <a:ext cx="3409950" cy="1257300"/>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sp>
          <p:nvSpPr>
            <p:cNvPr id="14" name="Rectangle 13">
              <a:extLst>
                <a:ext uri="{FF2B5EF4-FFF2-40B4-BE49-F238E27FC236}">
                  <a16:creationId xmlns:a16="http://schemas.microsoft.com/office/drawing/2014/main" id="{C011F331-6EDF-431E-BBF7-2BDCF8D7B527}"/>
                </a:ext>
              </a:extLst>
            </p:cNvPr>
            <p:cNvSpPr/>
            <p:nvPr/>
          </p:nvSpPr>
          <p:spPr>
            <a:xfrm>
              <a:off x="2095500" y="2838060"/>
              <a:ext cx="8001000" cy="597844"/>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sp>
          <p:nvSpPr>
            <p:cNvPr id="15" name="Rectangle 14">
              <a:extLst>
                <a:ext uri="{FF2B5EF4-FFF2-40B4-BE49-F238E27FC236}">
                  <a16:creationId xmlns:a16="http://schemas.microsoft.com/office/drawing/2014/main" id="{95C953A8-C221-4856-BD23-091BD9EDE0AD}"/>
                </a:ext>
              </a:extLst>
            </p:cNvPr>
            <p:cNvSpPr/>
            <p:nvPr/>
          </p:nvSpPr>
          <p:spPr>
            <a:xfrm>
              <a:off x="10096500" y="2838448"/>
              <a:ext cx="964983" cy="4019551"/>
            </a:xfrm>
            <a:prstGeom prst="rect">
              <a:avLst/>
            </a:prstGeom>
            <a:solidFill>
              <a:schemeClr val="tx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grpSp>
      <p:pic>
        <p:nvPicPr>
          <p:cNvPr id="17" name="Image 16">
            <a:extLst>
              <a:ext uri="{FF2B5EF4-FFF2-40B4-BE49-F238E27FC236}">
                <a16:creationId xmlns:a16="http://schemas.microsoft.com/office/drawing/2014/main" id="{39E8922D-9C0E-104C-9D76-0A6651628193}"/>
              </a:ext>
            </a:extLst>
          </p:cNvPr>
          <p:cNvPicPr>
            <a:picLocks noChangeAspect="1"/>
          </p:cNvPicPr>
          <p:nvPr/>
        </p:nvPicPr>
        <p:blipFill>
          <a:blip r:embed="rId4"/>
          <a:stretch>
            <a:fillRect/>
          </a:stretch>
        </p:blipFill>
        <p:spPr>
          <a:xfrm>
            <a:off x="14643585" y="5359420"/>
            <a:ext cx="9128778" cy="3663392"/>
          </a:xfrm>
          <a:prstGeom prst="rect">
            <a:avLst/>
          </a:prstGeom>
          <a:ln>
            <a:solidFill>
              <a:schemeClr val="tx1"/>
            </a:solidFill>
          </a:ln>
        </p:spPr>
      </p:pic>
      <p:sp>
        <p:nvSpPr>
          <p:cNvPr id="10" name="TextBox 9">
            <a:extLst>
              <a:ext uri="{FF2B5EF4-FFF2-40B4-BE49-F238E27FC236}">
                <a16:creationId xmlns:a16="http://schemas.microsoft.com/office/drawing/2014/main" id="{14C50D95-0861-4FA8-BE2D-40CF2EB081C4}"/>
              </a:ext>
            </a:extLst>
          </p:cNvPr>
          <p:cNvSpPr txBox="1"/>
          <p:nvPr/>
        </p:nvSpPr>
        <p:spPr>
          <a:xfrm>
            <a:off x="15682261" y="6718174"/>
            <a:ext cx="262966" cy="553998"/>
          </a:xfrm>
          <a:prstGeom prst="rect">
            <a:avLst/>
          </a:prstGeom>
          <a:solidFill>
            <a:schemeClr val="bg1"/>
          </a:solidFill>
        </p:spPr>
        <p:txBody>
          <a:bodyPr wrap="square" lIns="72000" tIns="0" rIns="72000" bIns="0" rtlCol="0">
            <a:spAutoFit/>
          </a:bodyPr>
          <a:lstStyle/>
          <a:p>
            <a:pPr defTabSz="1828800"/>
            <a:r>
              <a:rPr lang="en-GB" sz="3600" dirty="0">
                <a:solidFill>
                  <a:prstClr val="black"/>
                </a:solidFill>
                <a:latin typeface="Calibri" panose="020F0502020204030204"/>
              </a:rPr>
              <a:t>-</a:t>
            </a:r>
          </a:p>
        </p:txBody>
      </p:sp>
    </p:spTree>
    <p:extLst>
      <p:ext uri="{BB962C8B-B14F-4D97-AF65-F5344CB8AC3E}">
        <p14:creationId xmlns:p14="http://schemas.microsoft.com/office/powerpoint/2010/main" val="50996217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83">
            <a:extLst>
              <a:ext uri="{FF2B5EF4-FFF2-40B4-BE49-F238E27FC236}">
                <a16:creationId xmlns:a16="http://schemas.microsoft.com/office/drawing/2014/main" id="{3B1D9F79-0AB9-40CB-9305-BE4C77B6788D}"/>
              </a:ext>
            </a:extLst>
          </p:cNvPr>
          <p:cNvSpPr/>
          <p:nvPr/>
        </p:nvSpPr>
        <p:spPr>
          <a:xfrm>
            <a:off x="601956" y="3087242"/>
            <a:ext cx="22891332" cy="229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600" dirty="0">
              <a:solidFill>
                <a:prstClr val="white"/>
              </a:solidFill>
              <a:latin typeface="Calibri" panose="020F0502020204030204"/>
            </a:endParaRPr>
          </a:p>
        </p:txBody>
      </p:sp>
      <p:sp>
        <p:nvSpPr>
          <p:cNvPr id="2" name="Title 1">
            <a:extLst>
              <a:ext uri="{FF2B5EF4-FFF2-40B4-BE49-F238E27FC236}">
                <a16:creationId xmlns:a16="http://schemas.microsoft.com/office/drawing/2014/main" id="{1B4B07A1-425E-42F7-A4FB-108C39E74E11}"/>
              </a:ext>
            </a:extLst>
          </p:cNvPr>
          <p:cNvSpPr>
            <a:spLocks noGrp="1"/>
          </p:cNvSpPr>
          <p:nvPr>
            <p:ph type="title"/>
          </p:nvPr>
        </p:nvSpPr>
        <p:spPr/>
        <p:txBody>
          <a:bodyPr/>
          <a:lstStyle/>
          <a:p>
            <a:r>
              <a:rPr lang="en-GB" dirty="0"/>
              <a:t>Outer tracker 2S modules</a:t>
            </a:r>
          </a:p>
        </p:txBody>
      </p:sp>
      <p:sp>
        <p:nvSpPr>
          <p:cNvPr id="3" name="Content Placeholder 2">
            <a:extLst>
              <a:ext uri="{FF2B5EF4-FFF2-40B4-BE49-F238E27FC236}">
                <a16:creationId xmlns:a16="http://schemas.microsoft.com/office/drawing/2014/main" id="{2824735D-2349-4DCB-995D-5536CA10FB26}"/>
              </a:ext>
            </a:extLst>
          </p:cNvPr>
          <p:cNvSpPr>
            <a:spLocks noGrp="1"/>
          </p:cNvSpPr>
          <p:nvPr>
            <p:ph idx="1"/>
          </p:nvPr>
        </p:nvSpPr>
        <p:spPr>
          <a:xfrm>
            <a:off x="1676400" y="5800903"/>
            <a:ext cx="4814768" cy="3372206"/>
          </a:xfrm>
        </p:spPr>
        <p:txBody>
          <a:bodyPr/>
          <a:lstStyle/>
          <a:p>
            <a:r>
              <a:rPr lang="en-GB" dirty="0"/>
              <a:t>2S Modules: Two-strip double-layers</a:t>
            </a:r>
          </a:p>
          <a:p>
            <a:r>
              <a:rPr lang="en-GB" dirty="0"/>
              <a:t>~10k modules</a:t>
            </a:r>
          </a:p>
          <a:p>
            <a:r>
              <a:rPr lang="en-GB" dirty="0"/>
              <a:t>42M channels</a:t>
            </a:r>
          </a:p>
        </p:txBody>
      </p:sp>
      <p:grpSp>
        <p:nvGrpSpPr>
          <p:cNvPr id="83" name="Group 82">
            <a:extLst>
              <a:ext uri="{FF2B5EF4-FFF2-40B4-BE49-F238E27FC236}">
                <a16:creationId xmlns:a16="http://schemas.microsoft.com/office/drawing/2014/main" id="{9CBAA9E9-6A88-44C9-A3FA-EAEAFD9489CD}"/>
              </a:ext>
            </a:extLst>
          </p:cNvPr>
          <p:cNvGrpSpPr/>
          <p:nvPr/>
        </p:nvGrpSpPr>
        <p:grpSpPr>
          <a:xfrm>
            <a:off x="6609349" y="3087241"/>
            <a:ext cx="16883940" cy="10628757"/>
            <a:chOff x="2680453" y="1150662"/>
            <a:chExt cx="9066191" cy="5707338"/>
          </a:xfrm>
        </p:grpSpPr>
        <p:sp>
          <p:nvSpPr>
            <p:cNvPr id="39" name="Rectangle 38">
              <a:extLst>
                <a:ext uri="{FF2B5EF4-FFF2-40B4-BE49-F238E27FC236}">
                  <a16:creationId xmlns:a16="http://schemas.microsoft.com/office/drawing/2014/main" id="{874AD2ED-0A95-46BD-9A42-9D706F41B169}"/>
                </a:ext>
              </a:extLst>
            </p:cNvPr>
            <p:cNvSpPr/>
            <p:nvPr/>
          </p:nvSpPr>
          <p:spPr>
            <a:xfrm>
              <a:off x="2680453" y="1150662"/>
              <a:ext cx="9066191" cy="5707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pic>
          <p:nvPicPr>
            <p:cNvPr id="4" name="Picture 3" descr="\\Cernhomea.cern.ch\antti\Documents\CMS_upgrade\CMS_Upgrade_week_Karlsruhe_April2014\Mechanics_talk_input_files\Modules\2S 3D View.png">
              <a:extLst>
                <a:ext uri="{FF2B5EF4-FFF2-40B4-BE49-F238E27FC236}">
                  <a16:creationId xmlns:a16="http://schemas.microsoft.com/office/drawing/2014/main" id="{B3567708-F075-4DDC-8294-7C7124BEBF08}"/>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156" t="-12851" r="390" b="-10823"/>
            <a:stretch/>
          </p:blipFill>
          <p:spPr bwMode="auto">
            <a:xfrm>
              <a:off x="4629150" y="1549854"/>
              <a:ext cx="7117494" cy="5308146"/>
            </a:xfrm>
            <a:prstGeom prst="rect">
              <a:avLst/>
            </a:prstGeom>
            <a:solidFill>
              <a:schemeClr val="bg1"/>
            </a:solidFill>
            <a:extLst/>
          </p:spPr>
        </p:pic>
        <p:cxnSp>
          <p:nvCxnSpPr>
            <p:cNvPr id="8" name="Straight Connector 7">
              <a:extLst>
                <a:ext uri="{FF2B5EF4-FFF2-40B4-BE49-F238E27FC236}">
                  <a16:creationId xmlns:a16="http://schemas.microsoft.com/office/drawing/2014/main" id="{0B669B4A-709E-48CA-BDE6-67B16F90F02B}"/>
                </a:ext>
              </a:extLst>
            </p:cNvPr>
            <p:cNvCxnSpPr/>
            <p:nvPr/>
          </p:nvCxnSpPr>
          <p:spPr>
            <a:xfrm flipV="1">
              <a:off x="6801386" y="3163078"/>
              <a:ext cx="2500520" cy="1306324"/>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4D5BBB1B-0AC4-4F74-914D-3AC415A21287}"/>
                </a:ext>
              </a:extLst>
            </p:cNvPr>
            <p:cNvGrpSpPr/>
            <p:nvPr/>
          </p:nvGrpSpPr>
          <p:grpSpPr>
            <a:xfrm>
              <a:off x="8763841" y="4071938"/>
              <a:ext cx="2373086" cy="1601074"/>
              <a:chOff x="6161314" y="4071938"/>
              <a:chExt cx="2373086" cy="1601074"/>
            </a:xfrm>
          </p:grpSpPr>
          <p:cxnSp>
            <p:nvCxnSpPr>
              <p:cNvPr id="10" name="Straight Arrow Connector 9">
                <a:extLst>
                  <a:ext uri="{FF2B5EF4-FFF2-40B4-BE49-F238E27FC236}">
                    <a16:creationId xmlns:a16="http://schemas.microsoft.com/office/drawing/2014/main" id="{36B220EE-A07B-4B93-AD50-2A4DE9327969}"/>
                  </a:ext>
                </a:extLst>
              </p:cNvPr>
              <p:cNvCxnSpPr/>
              <p:nvPr/>
            </p:nvCxnSpPr>
            <p:spPr>
              <a:xfrm flipH="1" flipV="1">
                <a:off x="7511728" y="4879133"/>
                <a:ext cx="863082" cy="527179"/>
              </a:xfrm>
              <a:prstGeom prst="straightConnector1">
                <a:avLst/>
              </a:prstGeom>
              <a:ln>
                <a:tailEnd type="non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1EBD6DAF-ECA2-4099-8FDF-9193E945480B}"/>
                  </a:ext>
                </a:extLst>
              </p:cNvPr>
              <p:cNvCxnSpPr/>
              <p:nvPr/>
            </p:nvCxnSpPr>
            <p:spPr>
              <a:xfrm flipH="1" flipV="1">
                <a:off x="6161314" y="5531500"/>
                <a:ext cx="179873" cy="1415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C708AC7D-D634-4EFE-A6AC-EF60C289B1E3}"/>
                  </a:ext>
                </a:extLst>
              </p:cNvPr>
              <p:cNvCxnSpPr/>
              <p:nvPr/>
            </p:nvCxnSpPr>
            <p:spPr>
              <a:xfrm flipH="1" flipV="1">
                <a:off x="8277226" y="4071938"/>
                <a:ext cx="257174" cy="1112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982E18E3-818E-42FB-9210-87C2CBC894B0}"/>
                  </a:ext>
                </a:extLst>
              </p:cNvPr>
              <p:cNvCxnSpPr/>
              <p:nvPr/>
            </p:nvCxnSpPr>
            <p:spPr>
              <a:xfrm flipH="1">
                <a:off x="6341188" y="4183226"/>
                <a:ext cx="2193212" cy="1489786"/>
              </a:xfrm>
              <a:prstGeom prst="straightConnector1">
                <a:avLst/>
              </a:prstGeom>
              <a:ln>
                <a:tailEnd type="none"/>
              </a:ln>
            </p:spPr>
            <p:style>
              <a:lnRef idx="1">
                <a:schemeClr val="dk1"/>
              </a:lnRef>
              <a:fillRef idx="0">
                <a:schemeClr val="dk1"/>
              </a:fillRef>
              <a:effectRef idx="0">
                <a:schemeClr val="dk1"/>
              </a:effectRef>
              <a:fontRef idx="minor">
                <a:schemeClr val="tx1"/>
              </a:fontRef>
            </p:style>
          </p:cxnSp>
        </p:grpSp>
        <p:sp>
          <p:nvSpPr>
            <p:cNvPr id="14" name="TextBox 13">
              <a:extLst>
                <a:ext uri="{FF2B5EF4-FFF2-40B4-BE49-F238E27FC236}">
                  <a16:creationId xmlns:a16="http://schemas.microsoft.com/office/drawing/2014/main" id="{2450626E-FC4F-463A-9626-07829B532FC9}"/>
                </a:ext>
              </a:extLst>
            </p:cNvPr>
            <p:cNvSpPr txBox="1"/>
            <p:nvPr/>
          </p:nvSpPr>
          <p:spPr>
            <a:xfrm>
              <a:off x="10091210" y="5406312"/>
              <a:ext cx="1466919" cy="314007"/>
            </a:xfrm>
            <a:prstGeom prst="rect">
              <a:avLst/>
            </a:prstGeom>
            <a:solidFill>
              <a:schemeClr val="bg1">
                <a:alpha val="75000"/>
              </a:schemeClr>
            </a:solidFill>
            <a:ln w="38100">
              <a:noFill/>
            </a:ln>
          </p:spPr>
          <p:txBody>
            <a:bodyPr wrap="none" rtlCol="0">
              <a:spAutoFit/>
            </a:bodyPr>
            <a:lstStyle/>
            <a:p>
              <a:pPr defTabSz="1828800"/>
              <a:r>
                <a:rPr lang="en-GB" sz="3200" dirty="0">
                  <a:solidFill>
                    <a:prstClr val="black"/>
                  </a:solidFill>
                  <a:latin typeface="Calibri" panose="020F0502020204030204"/>
                </a:rPr>
                <a:t>8 CBCs per side</a:t>
              </a:r>
            </a:p>
          </p:txBody>
        </p:sp>
        <p:cxnSp>
          <p:nvCxnSpPr>
            <p:cNvPr id="17" name="Straight Arrow Connector 16">
              <a:extLst>
                <a:ext uri="{FF2B5EF4-FFF2-40B4-BE49-F238E27FC236}">
                  <a16:creationId xmlns:a16="http://schemas.microsoft.com/office/drawing/2014/main" id="{EEB70316-040B-484D-A1D9-9D9A38CB1EA5}"/>
                </a:ext>
              </a:extLst>
            </p:cNvPr>
            <p:cNvCxnSpPr>
              <a:stCxn id="18" idx="2"/>
            </p:cNvCxnSpPr>
            <p:nvPr/>
          </p:nvCxnSpPr>
          <p:spPr>
            <a:xfrm>
              <a:off x="11136927" y="2171400"/>
              <a:ext cx="143068" cy="171946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C61B962-35B0-4DA3-8AEA-C4E08F1CD9BC}"/>
                </a:ext>
              </a:extLst>
            </p:cNvPr>
            <p:cNvSpPr txBox="1"/>
            <p:nvPr/>
          </p:nvSpPr>
          <p:spPr>
            <a:xfrm>
              <a:off x="10652867" y="1543385"/>
              <a:ext cx="968121" cy="578435"/>
            </a:xfrm>
            <a:prstGeom prst="rect">
              <a:avLst/>
            </a:prstGeom>
            <a:noFill/>
            <a:ln>
              <a:noFill/>
            </a:ln>
          </p:spPr>
          <p:txBody>
            <a:bodyPr wrap="none" rtlCol="0">
              <a:spAutoFit/>
            </a:bodyPr>
            <a:lstStyle/>
            <a:p>
              <a:pPr algn="ctr" defTabSz="1828800"/>
              <a:r>
                <a:rPr lang="en-GB" sz="3200" dirty="0">
                  <a:solidFill>
                    <a:prstClr val="black"/>
                  </a:solidFill>
                  <a:latin typeface="Calibri" panose="020F0502020204030204"/>
                </a:rPr>
                <a:t>Front End</a:t>
              </a:r>
            </a:p>
            <a:p>
              <a:pPr algn="ctr" defTabSz="1828800"/>
              <a:r>
                <a:rPr lang="en-GB" sz="3200" dirty="0">
                  <a:solidFill>
                    <a:prstClr val="black"/>
                  </a:solidFill>
                  <a:latin typeface="Calibri" panose="020F0502020204030204"/>
                </a:rPr>
                <a:t>Hybrid</a:t>
              </a:r>
            </a:p>
          </p:txBody>
        </p:sp>
        <p:sp>
          <p:nvSpPr>
            <p:cNvPr id="19" name="TextBox 18">
              <a:extLst>
                <a:ext uri="{FF2B5EF4-FFF2-40B4-BE49-F238E27FC236}">
                  <a16:creationId xmlns:a16="http://schemas.microsoft.com/office/drawing/2014/main" id="{158F1F43-A9A0-403C-BF10-A630E0AEF1C8}"/>
                </a:ext>
              </a:extLst>
            </p:cNvPr>
            <p:cNvSpPr txBox="1"/>
            <p:nvPr/>
          </p:nvSpPr>
          <p:spPr>
            <a:xfrm>
              <a:off x="7161122" y="6398288"/>
              <a:ext cx="1388899" cy="314007"/>
            </a:xfrm>
            <a:prstGeom prst="rect">
              <a:avLst/>
            </a:prstGeom>
            <a:noFill/>
            <a:ln>
              <a:noFill/>
            </a:ln>
          </p:spPr>
          <p:txBody>
            <a:bodyPr wrap="none" rtlCol="0">
              <a:spAutoFit/>
            </a:bodyPr>
            <a:lstStyle/>
            <a:p>
              <a:pPr algn="ctr" defTabSz="1828800"/>
              <a:r>
                <a:rPr lang="en-GB" sz="3200" dirty="0">
                  <a:solidFill>
                    <a:prstClr val="black"/>
                  </a:solidFill>
                  <a:latin typeface="Calibri" panose="020F0502020204030204"/>
                </a:rPr>
                <a:t>Service Hybrid</a:t>
              </a:r>
            </a:p>
          </p:txBody>
        </p:sp>
        <p:cxnSp>
          <p:nvCxnSpPr>
            <p:cNvPr id="20" name="Straight Arrow Connector 19">
              <a:extLst>
                <a:ext uri="{FF2B5EF4-FFF2-40B4-BE49-F238E27FC236}">
                  <a16:creationId xmlns:a16="http://schemas.microsoft.com/office/drawing/2014/main" id="{A767A62F-AD5E-4DD0-9667-28F4CB423FC4}"/>
                </a:ext>
              </a:extLst>
            </p:cNvPr>
            <p:cNvCxnSpPr/>
            <p:nvPr/>
          </p:nvCxnSpPr>
          <p:spPr>
            <a:xfrm flipH="1" flipV="1">
              <a:off x="7659620" y="5641080"/>
              <a:ext cx="214703" cy="75720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AA7A93B3-0161-432B-B3D4-035D8977FC94}"/>
                </a:ext>
              </a:extLst>
            </p:cNvPr>
            <p:cNvSpPr txBox="1"/>
            <p:nvPr/>
          </p:nvSpPr>
          <p:spPr>
            <a:xfrm>
              <a:off x="8982640" y="6054099"/>
              <a:ext cx="1104791" cy="578435"/>
            </a:xfrm>
            <a:prstGeom prst="rect">
              <a:avLst/>
            </a:prstGeom>
            <a:noFill/>
            <a:ln>
              <a:noFill/>
            </a:ln>
          </p:spPr>
          <p:txBody>
            <a:bodyPr wrap="square" rtlCol="0">
              <a:spAutoFit/>
            </a:bodyPr>
            <a:lstStyle/>
            <a:p>
              <a:pPr defTabSz="1828800"/>
              <a:r>
                <a:rPr lang="en-GB" sz="3200" dirty="0">
                  <a:solidFill>
                    <a:prstClr val="black"/>
                  </a:solidFill>
                  <a:latin typeface="Calibri" panose="020F0502020204030204"/>
                </a:rPr>
                <a:t>CIC</a:t>
              </a:r>
            </a:p>
            <a:p>
              <a:pPr defTabSz="1828800"/>
              <a:r>
                <a:rPr lang="en-GB" sz="3200" dirty="0">
                  <a:solidFill>
                    <a:prstClr val="black"/>
                  </a:solidFill>
                  <a:latin typeface="Calibri" panose="020F0502020204030204"/>
                </a:rPr>
                <a:t>1 per side</a:t>
              </a:r>
            </a:p>
          </p:txBody>
        </p:sp>
        <p:cxnSp>
          <p:nvCxnSpPr>
            <p:cNvPr id="22" name="Straight Arrow Connector 21">
              <a:extLst>
                <a:ext uri="{FF2B5EF4-FFF2-40B4-BE49-F238E27FC236}">
                  <a16:creationId xmlns:a16="http://schemas.microsoft.com/office/drawing/2014/main" id="{CA83A455-5BA1-4F7A-B80A-0FA235DC2C6F}"/>
                </a:ext>
              </a:extLst>
            </p:cNvPr>
            <p:cNvCxnSpPr/>
            <p:nvPr/>
          </p:nvCxnSpPr>
          <p:spPr>
            <a:xfrm flipH="1" flipV="1">
              <a:off x="8490143" y="5952931"/>
              <a:ext cx="567145" cy="24113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0396E9FB-2B52-4653-9386-309E7C862F01}"/>
                </a:ext>
              </a:extLst>
            </p:cNvPr>
            <p:cNvSpPr txBox="1"/>
            <p:nvPr/>
          </p:nvSpPr>
          <p:spPr>
            <a:xfrm>
              <a:off x="9222272" y="2345389"/>
              <a:ext cx="1635629" cy="578435"/>
            </a:xfrm>
            <a:prstGeom prst="rect">
              <a:avLst/>
            </a:prstGeom>
            <a:noFill/>
            <a:ln>
              <a:noFill/>
            </a:ln>
          </p:spPr>
          <p:txBody>
            <a:bodyPr wrap="none" rtlCol="0">
              <a:spAutoFit/>
            </a:bodyPr>
            <a:lstStyle/>
            <a:p>
              <a:pPr algn="ctr" defTabSz="1828800"/>
              <a:r>
                <a:rPr lang="en-GB" sz="3200" dirty="0">
                  <a:solidFill>
                    <a:prstClr val="black"/>
                  </a:solidFill>
                  <a:latin typeface="Calibri" panose="020F0502020204030204"/>
                </a:rPr>
                <a:t>Double-Layer</a:t>
              </a:r>
            </a:p>
            <a:p>
              <a:pPr algn="ctr" defTabSz="1828800"/>
              <a:r>
                <a:rPr lang="en-GB" sz="3200" dirty="0">
                  <a:solidFill>
                    <a:prstClr val="black"/>
                  </a:solidFill>
                  <a:latin typeface="Calibri" panose="020F0502020204030204"/>
                </a:rPr>
                <a:t>Si Strip Detectors</a:t>
              </a:r>
            </a:p>
          </p:txBody>
        </p:sp>
        <p:cxnSp>
          <p:nvCxnSpPr>
            <p:cNvPr id="24" name="Straight Arrow Connector 23">
              <a:extLst>
                <a:ext uri="{FF2B5EF4-FFF2-40B4-BE49-F238E27FC236}">
                  <a16:creationId xmlns:a16="http://schemas.microsoft.com/office/drawing/2014/main" id="{B6F1B8C3-BC97-4333-B532-BDDB913C85E2}"/>
                </a:ext>
              </a:extLst>
            </p:cNvPr>
            <p:cNvCxnSpPr/>
            <p:nvPr/>
          </p:nvCxnSpPr>
          <p:spPr>
            <a:xfrm flipH="1">
              <a:off x="9471877" y="2939143"/>
              <a:ext cx="193923" cy="68409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E3BDAE1-D3A5-47AB-A2DC-6C54F518A228}"/>
                </a:ext>
              </a:extLst>
            </p:cNvPr>
            <p:cNvCxnSpPr/>
            <p:nvPr/>
          </p:nvCxnSpPr>
          <p:spPr>
            <a:xfrm flipH="1">
              <a:off x="8667426" y="2939143"/>
              <a:ext cx="998374" cy="18661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7D571C11-2825-45AD-849C-E91FF0EC800A}"/>
                </a:ext>
              </a:extLst>
            </p:cNvPr>
            <p:cNvCxnSpPr/>
            <p:nvPr/>
          </p:nvCxnSpPr>
          <p:spPr>
            <a:xfrm flipV="1">
              <a:off x="7075288" y="5406312"/>
              <a:ext cx="0" cy="2667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E150A11A-C78E-4A1B-AC03-CC820A64ED6E}"/>
                </a:ext>
              </a:extLst>
            </p:cNvPr>
            <p:cNvSpPr txBox="1"/>
            <p:nvPr/>
          </p:nvSpPr>
          <p:spPr>
            <a:xfrm>
              <a:off x="6608393" y="5641080"/>
              <a:ext cx="987024" cy="578435"/>
            </a:xfrm>
            <a:prstGeom prst="rect">
              <a:avLst/>
            </a:prstGeom>
            <a:noFill/>
            <a:ln>
              <a:noFill/>
            </a:ln>
          </p:spPr>
          <p:txBody>
            <a:bodyPr wrap="none" rtlCol="0">
              <a:spAutoFit/>
            </a:bodyPr>
            <a:lstStyle/>
            <a:p>
              <a:pPr algn="ctr" defTabSz="1828800"/>
              <a:r>
                <a:rPr lang="en-GB" sz="3200" dirty="0">
                  <a:solidFill>
                    <a:prstClr val="black"/>
                  </a:solidFill>
                  <a:latin typeface="Calibri" panose="020F0502020204030204"/>
                </a:rPr>
                <a:t>DC-DC</a:t>
              </a:r>
            </a:p>
            <a:p>
              <a:pPr algn="ctr" defTabSz="1828800"/>
              <a:r>
                <a:rPr lang="en-GB" sz="3200" dirty="0">
                  <a:solidFill>
                    <a:prstClr val="black"/>
                  </a:solidFill>
                  <a:latin typeface="Calibri" panose="020F0502020204030204"/>
                </a:rPr>
                <a:t>Converter</a:t>
              </a:r>
            </a:p>
          </p:txBody>
        </p:sp>
        <p:sp>
          <p:nvSpPr>
            <p:cNvPr id="28" name="TextBox 27">
              <a:extLst>
                <a:ext uri="{FF2B5EF4-FFF2-40B4-BE49-F238E27FC236}">
                  <a16:creationId xmlns:a16="http://schemas.microsoft.com/office/drawing/2014/main" id="{36E29ECB-15BB-427D-80BB-B16B1B9EAADB}"/>
                </a:ext>
              </a:extLst>
            </p:cNvPr>
            <p:cNvSpPr txBox="1"/>
            <p:nvPr/>
          </p:nvSpPr>
          <p:spPr>
            <a:xfrm>
              <a:off x="4713255" y="2498396"/>
              <a:ext cx="1230862" cy="578435"/>
            </a:xfrm>
            <a:prstGeom prst="rect">
              <a:avLst/>
            </a:prstGeom>
            <a:noFill/>
            <a:ln>
              <a:noFill/>
            </a:ln>
          </p:spPr>
          <p:txBody>
            <a:bodyPr wrap="none" rtlCol="0">
              <a:spAutoFit/>
            </a:bodyPr>
            <a:lstStyle/>
            <a:p>
              <a:pPr algn="ctr" defTabSz="1828800"/>
              <a:r>
                <a:rPr lang="en-GB" sz="3200" dirty="0">
                  <a:solidFill>
                    <a:prstClr val="black"/>
                  </a:solidFill>
                  <a:latin typeface="Calibri" panose="020F0502020204030204"/>
                </a:rPr>
                <a:t>LP-GBT &amp;</a:t>
              </a:r>
            </a:p>
            <a:p>
              <a:pPr algn="ctr" defTabSz="1828800"/>
              <a:r>
                <a:rPr lang="en-GB" sz="3200" dirty="0">
                  <a:solidFill>
                    <a:prstClr val="black"/>
                  </a:solidFill>
                  <a:latin typeface="Calibri" panose="020F0502020204030204"/>
                </a:rPr>
                <a:t>Optical </a:t>
              </a:r>
              <a:r>
                <a:rPr lang="en-GB" sz="3200" dirty="0" err="1">
                  <a:solidFill>
                    <a:prstClr val="black"/>
                  </a:solidFill>
                  <a:latin typeface="Calibri" panose="020F0502020204030204"/>
                </a:rPr>
                <a:t>VTRx</a:t>
              </a:r>
              <a:endParaRPr lang="en-GB" sz="3200" dirty="0">
                <a:solidFill>
                  <a:prstClr val="black"/>
                </a:solidFill>
                <a:latin typeface="Calibri" panose="020F0502020204030204"/>
              </a:endParaRPr>
            </a:p>
          </p:txBody>
        </p:sp>
        <p:cxnSp>
          <p:nvCxnSpPr>
            <p:cNvPr id="29" name="Straight Arrow Connector 28">
              <a:extLst>
                <a:ext uri="{FF2B5EF4-FFF2-40B4-BE49-F238E27FC236}">
                  <a16:creationId xmlns:a16="http://schemas.microsoft.com/office/drawing/2014/main" id="{89C8C799-1D8F-49BD-AD4B-946AF571B170}"/>
                </a:ext>
              </a:extLst>
            </p:cNvPr>
            <p:cNvCxnSpPr>
              <a:cxnSpLocks/>
              <a:stCxn id="28" idx="2"/>
            </p:cNvCxnSpPr>
            <p:nvPr/>
          </p:nvCxnSpPr>
          <p:spPr>
            <a:xfrm>
              <a:off x="5328686" y="3126411"/>
              <a:ext cx="511563" cy="105681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31A8B63-F4B1-4283-BE54-9AD82C57A099}"/>
                </a:ext>
              </a:extLst>
            </p:cNvPr>
            <p:cNvCxnSpPr/>
            <p:nvPr/>
          </p:nvCxnSpPr>
          <p:spPr>
            <a:xfrm flipV="1">
              <a:off x="6179346" y="2873827"/>
              <a:ext cx="2488079" cy="1170118"/>
            </a:xfrm>
            <a:prstGeom prst="line">
              <a:avLst/>
            </a:prstGeom>
            <a:ln w="19050">
              <a:solidFill>
                <a:srgbClr val="FF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7A79CF1B-2C0F-4FE9-8633-5BAE8B1196F3}"/>
                </a:ext>
              </a:extLst>
            </p:cNvPr>
            <p:cNvSpPr txBox="1"/>
            <p:nvPr/>
          </p:nvSpPr>
          <p:spPr>
            <a:xfrm rot="20031410">
              <a:off x="7012094" y="3226602"/>
              <a:ext cx="642304" cy="314007"/>
            </a:xfrm>
            <a:prstGeom prst="rect">
              <a:avLst/>
            </a:prstGeom>
            <a:noFill/>
            <a:ln>
              <a:noFill/>
            </a:ln>
          </p:spPr>
          <p:txBody>
            <a:bodyPr wrap="none" rtlCol="0">
              <a:spAutoFit/>
            </a:bodyPr>
            <a:lstStyle/>
            <a:p>
              <a:pPr defTabSz="1828800"/>
              <a:r>
                <a:rPr lang="en-GB" sz="3200" dirty="0">
                  <a:solidFill>
                    <a:prstClr val="black"/>
                  </a:solidFill>
                  <a:latin typeface="Calibri" panose="020F0502020204030204"/>
                </a:rPr>
                <a:t>10 cm</a:t>
              </a:r>
            </a:p>
          </p:txBody>
        </p:sp>
        <p:cxnSp>
          <p:nvCxnSpPr>
            <p:cNvPr id="32" name="Straight Connector 31">
              <a:extLst>
                <a:ext uri="{FF2B5EF4-FFF2-40B4-BE49-F238E27FC236}">
                  <a16:creationId xmlns:a16="http://schemas.microsoft.com/office/drawing/2014/main" id="{0EA29876-A85F-4C67-ABB0-CC0FEECC4FC2}"/>
                </a:ext>
              </a:extLst>
            </p:cNvPr>
            <p:cNvCxnSpPr/>
            <p:nvPr/>
          </p:nvCxnSpPr>
          <p:spPr>
            <a:xfrm>
              <a:off x="8051646" y="3816240"/>
              <a:ext cx="1420230" cy="795201"/>
            </a:xfrm>
            <a:prstGeom prst="line">
              <a:avLst/>
            </a:prstGeom>
            <a:ln w="19050">
              <a:solidFill>
                <a:srgbClr val="FF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6B37DDCD-4877-42F6-8951-2A815200870A}"/>
                </a:ext>
              </a:extLst>
            </p:cNvPr>
            <p:cNvSpPr txBox="1"/>
            <p:nvPr/>
          </p:nvSpPr>
          <p:spPr>
            <a:xfrm rot="1658069">
              <a:off x="8620408" y="3970579"/>
              <a:ext cx="530405" cy="314007"/>
            </a:xfrm>
            <a:prstGeom prst="rect">
              <a:avLst/>
            </a:prstGeom>
            <a:noFill/>
            <a:ln>
              <a:noFill/>
            </a:ln>
          </p:spPr>
          <p:txBody>
            <a:bodyPr wrap="none" rtlCol="0">
              <a:spAutoFit/>
            </a:bodyPr>
            <a:lstStyle/>
            <a:p>
              <a:pPr defTabSz="1828800"/>
              <a:r>
                <a:rPr lang="en-GB" sz="3200" dirty="0">
                  <a:solidFill>
                    <a:prstClr val="black"/>
                  </a:solidFill>
                  <a:latin typeface="Calibri" panose="020F0502020204030204"/>
                </a:rPr>
                <a:t>5 cm</a:t>
              </a:r>
            </a:p>
          </p:txBody>
        </p:sp>
        <p:sp>
          <p:nvSpPr>
            <p:cNvPr id="34" name="Freeform 83">
              <a:extLst>
                <a:ext uri="{FF2B5EF4-FFF2-40B4-BE49-F238E27FC236}">
                  <a16:creationId xmlns:a16="http://schemas.microsoft.com/office/drawing/2014/main" id="{A82997BB-D517-40B4-A87B-72B1DD063394}"/>
                </a:ext>
              </a:extLst>
            </p:cNvPr>
            <p:cNvSpPr/>
            <p:nvPr/>
          </p:nvSpPr>
          <p:spPr>
            <a:xfrm>
              <a:off x="7258505" y="4091570"/>
              <a:ext cx="1702932" cy="1073022"/>
            </a:xfrm>
            <a:custGeom>
              <a:avLst/>
              <a:gdLst>
                <a:gd name="connsiteX0" fmla="*/ 1362269 w 1698171"/>
                <a:gd name="connsiteY0" fmla="*/ 1073021 h 1073021"/>
                <a:gd name="connsiteX1" fmla="*/ 1698171 w 1698171"/>
                <a:gd name="connsiteY1" fmla="*/ 867747 h 1073021"/>
                <a:gd name="connsiteX2" fmla="*/ 317240 w 1698171"/>
                <a:gd name="connsiteY2" fmla="*/ 0 h 1073021"/>
                <a:gd name="connsiteX3" fmla="*/ 0 w 1698171"/>
                <a:gd name="connsiteY3" fmla="*/ 158621 h 1073021"/>
                <a:gd name="connsiteX4" fmla="*/ 1362269 w 1698171"/>
                <a:gd name="connsiteY4" fmla="*/ 1073021 h 1073021"/>
                <a:gd name="connsiteX0" fmla="*/ 1357506 w 1693408"/>
                <a:gd name="connsiteY0" fmla="*/ 1073021 h 1073021"/>
                <a:gd name="connsiteX1" fmla="*/ 1693408 w 1693408"/>
                <a:gd name="connsiteY1" fmla="*/ 867747 h 1073021"/>
                <a:gd name="connsiteX2" fmla="*/ 312477 w 1693408"/>
                <a:gd name="connsiteY2" fmla="*/ 0 h 1073021"/>
                <a:gd name="connsiteX3" fmla="*/ 0 w 1693408"/>
                <a:gd name="connsiteY3" fmla="*/ 177671 h 1073021"/>
                <a:gd name="connsiteX4" fmla="*/ 1357506 w 1693408"/>
                <a:gd name="connsiteY4" fmla="*/ 1073021 h 1073021"/>
                <a:gd name="connsiteX0" fmla="*/ 1367031 w 1702933"/>
                <a:gd name="connsiteY0" fmla="*/ 1073021 h 1073021"/>
                <a:gd name="connsiteX1" fmla="*/ 1702933 w 1702933"/>
                <a:gd name="connsiteY1" fmla="*/ 867747 h 1073021"/>
                <a:gd name="connsiteX2" fmla="*/ 322002 w 1702933"/>
                <a:gd name="connsiteY2" fmla="*/ 0 h 1073021"/>
                <a:gd name="connsiteX3" fmla="*/ 0 w 1702933"/>
                <a:gd name="connsiteY3" fmla="*/ 163384 h 1073021"/>
                <a:gd name="connsiteX4" fmla="*/ 1367031 w 1702933"/>
                <a:gd name="connsiteY4" fmla="*/ 1073021 h 1073021"/>
                <a:gd name="connsiteX0" fmla="*/ 1386081 w 1702933"/>
                <a:gd name="connsiteY0" fmla="*/ 1087309 h 1087309"/>
                <a:gd name="connsiteX1" fmla="*/ 1702933 w 1702933"/>
                <a:gd name="connsiteY1" fmla="*/ 867747 h 1087309"/>
                <a:gd name="connsiteX2" fmla="*/ 322002 w 1702933"/>
                <a:gd name="connsiteY2" fmla="*/ 0 h 1087309"/>
                <a:gd name="connsiteX3" fmla="*/ 0 w 1702933"/>
                <a:gd name="connsiteY3" fmla="*/ 163384 h 1087309"/>
                <a:gd name="connsiteX4" fmla="*/ 1386081 w 1702933"/>
                <a:gd name="connsiteY4" fmla="*/ 1087309 h 1087309"/>
                <a:gd name="connsiteX0" fmla="*/ 1376556 w 1702933"/>
                <a:gd name="connsiteY0" fmla="*/ 1077784 h 1077784"/>
                <a:gd name="connsiteX1" fmla="*/ 1702933 w 1702933"/>
                <a:gd name="connsiteY1" fmla="*/ 867747 h 1077784"/>
                <a:gd name="connsiteX2" fmla="*/ 322002 w 1702933"/>
                <a:gd name="connsiteY2" fmla="*/ 0 h 1077784"/>
                <a:gd name="connsiteX3" fmla="*/ 0 w 1702933"/>
                <a:gd name="connsiteY3" fmla="*/ 163384 h 1077784"/>
                <a:gd name="connsiteX4" fmla="*/ 1376556 w 1702933"/>
                <a:gd name="connsiteY4" fmla="*/ 1077784 h 1077784"/>
                <a:gd name="connsiteX0" fmla="*/ 1357506 w 1702933"/>
                <a:gd name="connsiteY0" fmla="*/ 1073021 h 1073021"/>
                <a:gd name="connsiteX1" fmla="*/ 1702933 w 1702933"/>
                <a:gd name="connsiteY1" fmla="*/ 867747 h 1073021"/>
                <a:gd name="connsiteX2" fmla="*/ 322002 w 1702933"/>
                <a:gd name="connsiteY2" fmla="*/ 0 h 1073021"/>
                <a:gd name="connsiteX3" fmla="*/ 0 w 1702933"/>
                <a:gd name="connsiteY3" fmla="*/ 163384 h 1073021"/>
                <a:gd name="connsiteX4" fmla="*/ 1357506 w 1702933"/>
                <a:gd name="connsiteY4" fmla="*/ 1073021 h 1073021"/>
                <a:gd name="connsiteX0" fmla="*/ 1381318 w 1702933"/>
                <a:gd name="connsiteY0" fmla="*/ 1082546 h 1082546"/>
                <a:gd name="connsiteX1" fmla="*/ 1702933 w 1702933"/>
                <a:gd name="connsiteY1" fmla="*/ 867747 h 1082546"/>
                <a:gd name="connsiteX2" fmla="*/ 322002 w 1702933"/>
                <a:gd name="connsiteY2" fmla="*/ 0 h 1082546"/>
                <a:gd name="connsiteX3" fmla="*/ 0 w 1702933"/>
                <a:gd name="connsiteY3" fmla="*/ 163384 h 1082546"/>
                <a:gd name="connsiteX4" fmla="*/ 1381318 w 1702933"/>
                <a:gd name="connsiteY4" fmla="*/ 1082546 h 1082546"/>
                <a:gd name="connsiteX0" fmla="*/ 1381318 w 1712458"/>
                <a:gd name="connsiteY0" fmla="*/ 1082546 h 1082546"/>
                <a:gd name="connsiteX1" fmla="*/ 1712458 w 1712458"/>
                <a:gd name="connsiteY1" fmla="*/ 877272 h 1082546"/>
                <a:gd name="connsiteX2" fmla="*/ 322002 w 1712458"/>
                <a:gd name="connsiteY2" fmla="*/ 0 h 1082546"/>
                <a:gd name="connsiteX3" fmla="*/ 0 w 1712458"/>
                <a:gd name="connsiteY3" fmla="*/ 163384 h 1082546"/>
                <a:gd name="connsiteX4" fmla="*/ 1381318 w 1712458"/>
                <a:gd name="connsiteY4" fmla="*/ 1082546 h 1082546"/>
                <a:gd name="connsiteX0" fmla="*/ 1381318 w 1707695"/>
                <a:gd name="connsiteY0" fmla="*/ 1082546 h 1082546"/>
                <a:gd name="connsiteX1" fmla="*/ 1707695 w 1707695"/>
                <a:gd name="connsiteY1" fmla="*/ 867747 h 1082546"/>
                <a:gd name="connsiteX2" fmla="*/ 322002 w 1707695"/>
                <a:gd name="connsiteY2" fmla="*/ 0 h 1082546"/>
                <a:gd name="connsiteX3" fmla="*/ 0 w 1707695"/>
                <a:gd name="connsiteY3" fmla="*/ 163384 h 1082546"/>
                <a:gd name="connsiteX4" fmla="*/ 1381318 w 1707695"/>
                <a:gd name="connsiteY4" fmla="*/ 1082546 h 1082546"/>
                <a:gd name="connsiteX0" fmla="*/ 1381318 w 1707695"/>
                <a:gd name="connsiteY0" fmla="*/ 1073021 h 1073021"/>
                <a:gd name="connsiteX1" fmla="*/ 1707695 w 1707695"/>
                <a:gd name="connsiteY1" fmla="*/ 867747 h 1073021"/>
                <a:gd name="connsiteX2" fmla="*/ 322002 w 1707695"/>
                <a:gd name="connsiteY2" fmla="*/ 0 h 1073021"/>
                <a:gd name="connsiteX3" fmla="*/ 0 w 1707695"/>
                <a:gd name="connsiteY3" fmla="*/ 163384 h 1073021"/>
                <a:gd name="connsiteX4" fmla="*/ 1381318 w 1707695"/>
                <a:gd name="connsiteY4" fmla="*/ 1073021 h 1073021"/>
                <a:gd name="connsiteX0" fmla="*/ 1390843 w 1707695"/>
                <a:gd name="connsiteY0" fmla="*/ 1087309 h 1087309"/>
                <a:gd name="connsiteX1" fmla="*/ 1707695 w 1707695"/>
                <a:gd name="connsiteY1" fmla="*/ 867747 h 1087309"/>
                <a:gd name="connsiteX2" fmla="*/ 322002 w 1707695"/>
                <a:gd name="connsiteY2" fmla="*/ 0 h 1087309"/>
                <a:gd name="connsiteX3" fmla="*/ 0 w 1707695"/>
                <a:gd name="connsiteY3" fmla="*/ 163384 h 1087309"/>
                <a:gd name="connsiteX4" fmla="*/ 1390843 w 1707695"/>
                <a:gd name="connsiteY4" fmla="*/ 1087309 h 1087309"/>
                <a:gd name="connsiteX0" fmla="*/ 1390843 w 1707695"/>
                <a:gd name="connsiteY0" fmla="*/ 1073022 h 1073022"/>
                <a:gd name="connsiteX1" fmla="*/ 1707695 w 1707695"/>
                <a:gd name="connsiteY1" fmla="*/ 867747 h 1073022"/>
                <a:gd name="connsiteX2" fmla="*/ 322002 w 1707695"/>
                <a:gd name="connsiteY2" fmla="*/ 0 h 1073022"/>
                <a:gd name="connsiteX3" fmla="*/ 0 w 1707695"/>
                <a:gd name="connsiteY3" fmla="*/ 163384 h 1073022"/>
                <a:gd name="connsiteX4" fmla="*/ 1390843 w 1707695"/>
                <a:gd name="connsiteY4" fmla="*/ 1073022 h 1073022"/>
                <a:gd name="connsiteX0" fmla="*/ 1381318 w 1698170"/>
                <a:gd name="connsiteY0" fmla="*/ 1073022 h 1073022"/>
                <a:gd name="connsiteX1" fmla="*/ 1698170 w 1698170"/>
                <a:gd name="connsiteY1" fmla="*/ 867747 h 1073022"/>
                <a:gd name="connsiteX2" fmla="*/ 312477 w 1698170"/>
                <a:gd name="connsiteY2" fmla="*/ 0 h 1073022"/>
                <a:gd name="connsiteX3" fmla="*/ 0 w 1698170"/>
                <a:gd name="connsiteY3" fmla="*/ 168146 h 1073022"/>
                <a:gd name="connsiteX4" fmla="*/ 1381318 w 1698170"/>
                <a:gd name="connsiteY4" fmla="*/ 1073022 h 1073022"/>
                <a:gd name="connsiteX0" fmla="*/ 1386080 w 1702932"/>
                <a:gd name="connsiteY0" fmla="*/ 1073022 h 1073022"/>
                <a:gd name="connsiteX1" fmla="*/ 1702932 w 1702932"/>
                <a:gd name="connsiteY1" fmla="*/ 867747 h 1073022"/>
                <a:gd name="connsiteX2" fmla="*/ 317239 w 1702932"/>
                <a:gd name="connsiteY2" fmla="*/ 0 h 1073022"/>
                <a:gd name="connsiteX3" fmla="*/ 0 w 1702932"/>
                <a:gd name="connsiteY3" fmla="*/ 163384 h 1073022"/>
                <a:gd name="connsiteX4" fmla="*/ 1386080 w 1702932"/>
                <a:gd name="connsiteY4" fmla="*/ 1073022 h 10730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2932" h="1073022">
                  <a:moveTo>
                    <a:pt x="1386080" y="1073022"/>
                  </a:moveTo>
                  <a:lnTo>
                    <a:pt x="1702932" y="867747"/>
                  </a:lnTo>
                  <a:lnTo>
                    <a:pt x="317239" y="0"/>
                  </a:lnTo>
                  <a:lnTo>
                    <a:pt x="0" y="163384"/>
                  </a:lnTo>
                  <a:lnTo>
                    <a:pt x="1386080" y="1073022"/>
                  </a:lnTo>
                  <a:close/>
                </a:path>
              </a:pathLst>
            </a:custGeom>
            <a:solidFill>
              <a:schemeClr val="bg1">
                <a:lumMod val="85000"/>
              </a:schemeClr>
            </a:solid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35" name="TextBox 34">
              <a:extLst>
                <a:ext uri="{FF2B5EF4-FFF2-40B4-BE49-F238E27FC236}">
                  <a16:creationId xmlns:a16="http://schemas.microsoft.com/office/drawing/2014/main" id="{DE45D386-48EF-4135-8C5E-C22398408FFB}"/>
                </a:ext>
              </a:extLst>
            </p:cNvPr>
            <p:cNvSpPr txBox="1"/>
            <p:nvPr/>
          </p:nvSpPr>
          <p:spPr>
            <a:xfrm rot="1944617">
              <a:off x="7400954" y="4461744"/>
              <a:ext cx="1429699" cy="314007"/>
            </a:xfrm>
            <a:prstGeom prst="rect">
              <a:avLst/>
            </a:prstGeom>
            <a:noFill/>
            <a:ln>
              <a:noFill/>
            </a:ln>
          </p:spPr>
          <p:txBody>
            <a:bodyPr wrap="none" rtlCol="0">
              <a:spAutoFit/>
            </a:bodyPr>
            <a:lstStyle/>
            <a:p>
              <a:pPr defTabSz="1828800"/>
              <a:r>
                <a:rPr lang="en-GB" sz="3200" dirty="0">
                  <a:solidFill>
                    <a:prstClr val="black"/>
                  </a:solidFill>
                  <a:latin typeface="Calibri" panose="020F0502020204030204"/>
                </a:rPr>
                <a:t>127 Strips/CBC</a:t>
              </a:r>
            </a:p>
          </p:txBody>
        </p:sp>
        <p:cxnSp>
          <p:nvCxnSpPr>
            <p:cNvPr id="36" name="Straight Arrow Connector 35">
              <a:extLst>
                <a:ext uri="{FF2B5EF4-FFF2-40B4-BE49-F238E27FC236}">
                  <a16:creationId xmlns:a16="http://schemas.microsoft.com/office/drawing/2014/main" id="{F819316C-1DF4-4492-A56E-FF37E2C3690C}"/>
                </a:ext>
              </a:extLst>
            </p:cNvPr>
            <p:cNvCxnSpPr/>
            <p:nvPr/>
          </p:nvCxnSpPr>
          <p:spPr>
            <a:xfrm flipH="1">
              <a:off x="8109971" y="1914798"/>
              <a:ext cx="2516507" cy="5578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5F47BBDB-B585-43E5-B857-16119A6EFDCD}"/>
                </a:ext>
              </a:extLst>
            </p:cNvPr>
            <p:cNvSpPr txBox="1"/>
            <p:nvPr/>
          </p:nvSpPr>
          <p:spPr>
            <a:xfrm>
              <a:off x="2718412" y="4036438"/>
              <a:ext cx="4185615" cy="2313741"/>
            </a:xfrm>
            <a:prstGeom prst="rect">
              <a:avLst/>
            </a:prstGeom>
            <a:noFill/>
          </p:spPr>
          <p:txBody>
            <a:bodyPr wrap="square" rtlCol="0">
              <a:spAutoFit/>
            </a:bodyPr>
            <a:lstStyle/>
            <a:p>
              <a:pPr defTabSz="1828800">
                <a:spcBef>
                  <a:spcPts val="1200"/>
                </a:spcBef>
              </a:pPr>
              <a:r>
                <a:rPr lang="en-GB" sz="3200" b="1" dirty="0">
                  <a:solidFill>
                    <a:srgbClr val="002060"/>
                  </a:solidFill>
                  <a:latin typeface="Calibri" panose="020F0502020204030204"/>
                </a:rPr>
                <a:t>Each 2S Module:</a:t>
              </a:r>
            </a:p>
            <a:p>
              <a:pPr marL="571500" indent="-571500" defTabSz="1828800">
                <a:spcBef>
                  <a:spcPts val="1200"/>
                </a:spcBef>
                <a:buFont typeface="Arial" panose="020B0604020202020204" pitchFamily="34" charset="0"/>
                <a:buChar char="•"/>
              </a:pPr>
              <a:r>
                <a:rPr lang="en-GB" sz="3200" dirty="0">
                  <a:solidFill>
                    <a:srgbClr val="002060"/>
                  </a:solidFill>
                  <a:latin typeface="Calibri" panose="020F0502020204030204"/>
                </a:rPr>
                <a:t>Sensor Area ~100 cm</a:t>
              </a:r>
              <a:r>
                <a:rPr lang="en-GB" sz="3200" baseline="30000" dirty="0">
                  <a:solidFill>
                    <a:srgbClr val="002060"/>
                  </a:solidFill>
                  <a:latin typeface="Calibri" panose="020F0502020204030204"/>
                </a:rPr>
                <a:t>2</a:t>
              </a:r>
              <a:endParaRPr lang="en-GB" sz="3200" dirty="0">
                <a:solidFill>
                  <a:srgbClr val="002060"/>
                </a:solidFill>
                <a:latin typeface="Calibri" panose="020F0502020204030204"/>
              </a:endParaRPr>
            </a:p>
            <a:p>
              <a:pPr marL="571500" indent="-571500" defTabSz="1828800">
                <a:spcBef>
                  <a:spcPts val="1200"/>
                </a:spcBef>
                <a:buFont typeface="Arial" panose="020B0604020202020204" pitchFamily="34" charset="0"/>
                <a:buChar char="•"/>
              </a:pPr>
              <a:r>
                <a:rPr lang="en-GB" sz="3200" dirty="0">
                  <a:solidFill>
                    <a:srgbClr val="002060"/>
                  </a:solidFill>
                  <a:latin typeface="Calibri" panose="020F0502020204030204"/>
                </a:rPr>
                <a:t>16 CBCs, each reading 254 strips</a:t>
              </a:r>
            </a:p>
            <a:p>
              <a:pPr defTabSz="1828800">
                <a:spcBef>
                  <a:spcPts val="1200"/>
                </a:spcBef>
              </a:pPr>
              <a:r>
                <a:rPr lang="en-GB" sz="3200" dirty="0">
                  <a:solidFill>
                    <a:srgbClr val="002060"/>
                  </a:solidFill>
                  <a:latin typeface="Calibri" panose="020F0502020204030204"/>
                </a:rPr>
                <a:t>       (127 from top &amp; bottom sensors)</a:t>
              </a:r>
            </a:p>
            <a:p>
              <a:pPr marL="571500" indent="-571500" defTabSz="1828800">
                <a:spcBef>
                  <a:spcPts val="1200"/>
                </a:spcBef>
                <a:buFont typeface="Arial" panose="020B0604020202020204" pitchFamily="34" charset="0"/>
                <a:buChar char="•"/>
              </a:pPr>
              <a:r>
                <a:rPr lang="en-GB" sz="3200" dirty="0">
                  <a:solidFill>
                    <a:srgbClr val="002060"/>
                  </a:solidFill>
                  <a:latin typeface="Calibri" panose="020F0502020204030204"/>
                </a:rPr>
                <a:t>4064 Channels in total</a:t>
              </a:r>
            </a:p>
            <a:p>
              <a:pPr marL="571500" indent="-571500" defTabSz="1828800">
                <a:spcBef>
                  <a:spcPts val="1200"/>
                </a:spcBef>
                <a:buFont typeface="Arial" panose="020B0604020202020204" pitchFamily="34" charset="0"/>
                <a:buChar char="•"/>
              </a:pPr>
              <a:r>
                <a:rPr lang="en-US" sz="3200" dirty="0">
                  <a:solidFill>
                    <a:srgbClr val="002060"/>
                  </a:solidFill>
                  <a:latin typeface="Calibri" panose="020F0502020204030204"/>
                  <a:ea typeface="ＭＳ Ｐゴシック" pitchFamily="-110" charset="-128"/>
                </a:rPr>
                <a:t>Readout both L1 triggered data &amp; Primitive trigger data</a:t>
              </a:r>
              <a:endParaRPr lang="en-GB" sz="3200" dirty="0">
                <a:solidFill>
                  <a:srgbClr val="002060"/>
                </a:solidFill>
                <a:latin typeface="Calibri" panose="020F0502020204030204"/>
              </a:endParaRPr>
            </a:p>
          </p:txBody>
        </p:sp>
        <p:sp>
          <p:nvSpPr>
            <p:cNvPr id="40" name="Rectangle 39">
              <a:extLst>
                <a:ext uri="{FF2B5EF4-FFF2-40B4-BE49-F238E27FC236}">
                  <a16:creationId xmlns:a16="http://schemas.microsoft.com/office/drawing/2014/main" id="{C40815AF-A537-4899-A3A1-35E59AB77290}"/>
                </a:ext>
              </a:extLst>
            </p:cNvPr>
            <p:cNvSpPr/>
            <p:nvPr/>
          </p:nvSpPr>
          <p:spPr>
            <a:xfrm>
              <a:off x="10165605" y="5732740"/>
              <a:ext cx="1456085" cy="314007"/>
            </a:xfrm>
            <a:prstGeom prst="rect">
              <a:avLst/>
            </a:prstGeom>
            <a:solidFill>
              <a:srgbClr val="FF0000">
                <a:alpha val="80000"/>
              </a:srgbClr>
            </a:solidFill>
            <a:ln w="38100">
              <a:solidFill>
                <a:srgbClr val="FF0000"/>
              </a:solidFill>
            </a:ln>
          </p:spPr>
          <p:txBody>
            <a:bodyPr wrap="square">
              <a:spAutoFit/>
            </a:bodyPr>
            <a:lstStyle/>
            <a:p>
              <a:pPr algn="ctr" defTabSz="1828800"/>
              <a:r>
                <a:rPr lang="en-US" sz="3200" dirty="0">
                  <a:solidFill>
                    <a:srgbClr val="FFFF00"/>
                  </a:solidFill>
                  <a:latin typeface="Calibri" panose="020F0502020204030204"/>
                </a:rPr>
                <a:t>IC &amp; RAL</a:t>
              </a:r>
            </a:p>
          </p:txBody>
        </p:sp>
      </p:grpSp>
      <p:grpSp>
        <p:nvGrpSpPr>
          <p:cNvPr id="41" name="Group 40">
            <a:extLst>
              <a:ext uri="{FF2B5EF4-FFF2-40B4-BE49-F238E27FC236}">
                <a16:creationId xmlns:a16="http://schemas.microsoft.com/office/drawing/2014/main" id="{D0350639-0FEC-4109-8430-7EC8DC8D5DB1}"/>
              </a:ext>
            </a:extLst>
          </p:cNvPr>
          <p:cNvGrpSpPr/>
          <p:nvPr/>
        </p:nvGrpSpPr>
        <p:grpSpPr>
          <a:xfrm>
            <a:off x="601956" y="2977457"/>
            <a:ext cx="14428803" cy="2351119"/>
            <a:chOff x="998259" y="912483"/>
            <a:chExt cx="7971164" cy="1298871"/>
          </a:xfrm>
        </p:grpSpPr>
        <p:grpSp>
          <p:nvGrpSpPr>
            <p:cNvPr id="42" name="Group 41">
              <a:extLst>
                <a:ext uri="{FF2B5EF4-FFF2-40B4-BE49-F238E27FC236}">
                  <a16:creationId xmlns:a16="http://schemas.microsoft.com/office/drawing/2014/main" id="{C5B8CD53-9DC8-43AA-86B5-6CF690ABAA60}"/>
                </a:ext>
              </a:extLst>
            </p:cNvPr>
            <p:cNvGrpSpPr/>
            <p:nvPr/>
          </p:nvGrpSpPr>
          <p:grpSpPr>
            <a:xfrm>
              <a:off x="1679510" y="912483"/>
              <a:ext cx="6455849" cy="1298871"/>
              <a:chOff x="1679510" y="1089772"/>
              <a:chExt cx="6455849" cy="1298871"/>
            </a:xfrm>
          </p:grpSpPr>
          <p:grpSp>
            <p:nvGrpSpPr>
              <p:cNvPr id="47" name="Group 46">
                <a:extLst>
                  <a:ext uri="{FF2B5EF4-FFF2-40B4-BE49-F238E27FC236}">
                    <a16:creationId xmlns:a16="http://schemas.microsoft.com/office/drawing/2014/main" id="{6BB0F8EE-9007-40E7-A7D8-4FEF85FEF011}"/>
                  </a:ext>
                </a:extLst>
              </p:cNvPr>
              <p:cNvGrpSpPr/>
              <p:nvPr/>
            </p:nvGrpSpPr>
            <p:grpSpPr>
              <a:xfrm>
                <a:off x="1679510" y="1511176"/>
                <a:ext cx="5057192" cy="651073"/>
                <a:chOff x="1679510" y="941985"/>
                <a:chExt cx="5057192" cy="651073"/>
              </a:xfrm>
            </p:grpSpPr>
            <p:sp>
              <p:nvSpPr>
                <p:cNvPr id="61" name="Freeform 28">
                  <a:extLst>
                    <a:ext uri="{FF2B5EF4-FFF2-40B4-BE49-F238E27FC236}">
                      <a16:creationId xmlns:a16="http://schemas.microsoft.com/office/drawing/2014/main" id="{4940470A-AD8B-4AA2-A989-750C6F91DCF0}"/>
                    </a:ext>
                  </a:extLst>
                </p:cNvPr>
                <p:cNvSpPr/>
                <p:nvPr/>
              </p:nvSpPr>
              <p:spPr>
                <a:xfrm flipV="1">
                  <a:off x="3378885" y="941985"/>
                  <a:ext cx="650082" cy="177671"/>
                </a:xfrm>
                <a:custGeom>
                  <a:avLst/>
                  <a:gdLst>
                    <a:gd name="connsiteX0" fmla="*/ 0 w 628650"/>
                    <a:gd name="connsiteY0" fmla="*/ 18410 h 170813"/>
                    <a:gd name="connsiteX1" fmla="*/ 66675 w 628650"/>
                    <a:gd name="connsiteY1" fmla="*/ 18410 h 170813"/>
                    <a:gd name="connsiteX2" fmla="*/ 314325 w 628650"/>
                    <a:gd name="connsiteY2" fmla="*/ 170810 h 170813"/>
                    <a:gd name="connsiteX3" fmla="*/ 561975 w 628650"/>
                    <a:gd name="connsiteY3" fmla="*/ 13647 h 170813"/>
                    <a:gd name="connsiteX4" fmla="*/ 628650 w 628650"/>
                    <a:gd name="connsiteY4" fmla="*/ 18410 h 170813"/>
                    <a:gd name="connsiteX0" fmla="*/ 0 w 628650"/>
                    <a:gd name="connsiteY0" fmla="*/ 21166 h 173569"/>
                    <a:gd name="connsiteX1" fmla="*/ 66675 w 628650"/>
                    <a:gd name="connsiteY1" fmla="*/ 11641 h 173569"/>
                    <a:gd name="connsiteX2" fmla="*/ 314325 w 628650"/>
                    <a:gd name="connsiteY2" fmla="*/ 173566 h 173569"/>
                    <a:gd name="connsiteX3" fmla="*/ 561975 w 628650"/>
                    <a:gd name="connsiteY3" fmla="*/ 16403 h 173569"/>
                    <a:gd name="connsiteX4" fmla="*/ 628650 w 628650"/>
                    <a:gd name="connsiteY4" fmla="*/ 21166 h 173569"/>
                    <a:gd name="connsiteX0" fmla="*/ 0 w 635794"/>
                    <a:gd name="connsiteY0" fmla="*/ 18115 h 175281"/>
                    <a:gd name="connsiteX1" fmla="*/ 73819 w 635794"/>
                    <a:gd name="connsiteY1" fmla="*/ 13353 h 175281"/>
                    <a:gd name="connsiteX2" fmla="*/ 321469 w 635794"/>
                    <a:gd name="connsiteY2" fmla="*/ 175278 h 175281"/>
                    <a:gd name="connsiteX3" fmla="*/ 569119 w 635794"/>
                    <a:gd name="connsiteY3" fmla="*/ 18115 h 175281"/>
                    <a:gd name="connsiteX4" fmla="*/ 635794 w 635794"/>
                    <a:gd name="connsiteY4" fmla="*/ 22878 h 175281"/>
                    <a:gd name="connsiteX0" fmla="*/ 0 w 635794"/>
                    <a:gd name="connsiteY0" fmla="*/ 20504 h 177670"/>
                    <a:gd name="connsiteX1" fmla="*/ 73819 w 635794"/>
                    <a:gd name="connsiteY1" fmla="*/ 15742 h 177670"/>
                    <a:gd name="connsiteX2" fmla="*/ 321469 w 635794"/>
                    <a:gd name="connsiteY2" fmla="*/ 177667 h 177670"/>
                    <a:gd name="connsiteX3" fmla="*/ 569119 w 635794"/>
                    <a:gd name="connsiteY3" fmla="*/ 10979 h 177670"/>
                    <a:gd name="connsiteX4" fmla="*/ 635794 w 635794"/>
                    <a:gd name="connsiteY4" fmla="*/ 25267 h 177670"/>
                    <a:gd name="connsiteX0" fmla="*/ 0 w 650082"/>
                    <a:gd name="connsiteY0" fmla="*/ 23864 h 181030"/>
                    <a:gd name="connsiteX1" fmla="*/ 73819 w 650082"/>
                    <a:gd name="connsiteY1" fmla="*/ 19102 h 181030"/>
                    <a:gd name="connsiteX2" fmla="*/ 321469 w 650082"/>
                    <a:gd name="connsiteY2" fmla="*/ 181027 h 181030"/>
                    <a:gd name="connsiteX3" fmla="*/ 569119 w 650082"/>
                    <a:gd name="connsiteY3" fmla="*/ 14339 h 181030"/>
                    <a:gd name="connsiteX4" fmla="*/ 650082 w 650082"/>
                    <a:gd name="connsiteY4" fmla="*/ 19102 h 181030"/>
                    <a:gd name="connsiteX0" fmla="*/ 0 w 650082"/>
                    <a:gd name="connsiteY0" fmla="*/ 20505 h 177671"/>
                    <a:gd name="connsiteX1" fmla="*/ 73819 w 650082"/>
                    <a:gd name="connsiteY1" fmla="*/ 15743 h 177671"/>
                    <a:gd name="connsiteX2" fmla="*/ 321469 w 650082"/>
                    <a:gd name="connsiteY2" fmla="*/ 177668 h 177671"/>
                    <a:gd name="connsiteX3" fmla="*/ 569119 w 650082"/>
                    <a:gd name="connsiteY3" fmla="*/ 10980 h 177671"/>
                    <a:gd name="connsiteX4" fmla="*/ 650082 w 650082"/>
                    <a:gd name="connsiteY4" fmla="*/ 25268 h 177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082" h="177671">
                      <a:moveTo>
                        <a:pt x="0" y="20505"/>
                      </a:moveTo>
                      <a:cubicBezTo>
                        <a:pt x="7144" y="7805"/>
                        <a:pt x="20241" y="-10451"/>
                        <a:pt x="73819" y="15743"/>
                      </a:cubicBezTo>
                      <a:cubicBezTo>
                        <a:pt x="127397" y="41937"/>
                        <a:pt x="238919" y="178462"/>
                        <a:pt x="321469" y="177668"/>
                      </a:cubicBezTo>
                      <a:cubicBezTo>
                        <a:pt x="404019" y="176874"/>
                        <a:pt x="514350" y="36380"/>
                        <a:pt x="569119" y="10980"/>
                      </a:cubicBezTo>
                      <a:cubicBezTo>
                        <a:pt x="623888" y="-14420"/>
                        <a:pt x="642938" y="10186"/>
                        <a:pt x="650082" y="2526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62" name="Freeform 27">
                  <a:extLst>
                    <a:ext uri="{FF2B5EF4-FFF2-40B4-BE49-F238E27FC236}">
                      <a16:creationId xmlns:a16="http://schemas.microsoft.com/office/drawing/2014/main" id="{DF5AD0E2-B85C-499B-A6C7-20975DA14BDD}"/>
                    </a:ext>
                  </a:extLst>
                </p:cNvPr>
                <p:cNvSpPr/>
                <p:nvPr/>
              </p:nvSpPr>
              <p:spPr>
                <a:xfrm>
                  <a:off x="3383756" y="1415387"/>
                  <a:ext cx="650082" cy="177671"/>
                </a:xfrm>
                <a:custGeom>
                  <a:avLst/>
                  <a:gdLst>
                    <a:gd name="connsiteX0" fmla="*/ 0 w 628650"/>
                    <a:gd name="connsiteY0" fmla="*/ 18410 h 170813"/>
                    <a:gd name="connsiteX1" fmla="*/ 66675 w 628650"/>
                    <a:gd name="connsiteY1" fmla="*/ 18410 h 170813"/>
                    <a:gd name="connsiteX2" fmla="*/ 314325 w 628650"/>
                    <a:gd name="connsiteY2" fmla="*/ 170810 h 170813"/>
                    <a:gd name="connsiteX3" fmla="*/ 561975 w 628650"/>
                    <a:gd name="connsiteY3" fmla="*/ 13647 h 170813"/>
                    <a:gd name="connsiteX4" fmla="*/ 628650 w 628650"/>
                    <a:gd name="connsiteY4" fmla="*/ 18410 h 170813"/>
                    <a:gd name="connsiteX0" fmla="*/ 0 w 628650"/>
                    <a:gd name="connsiteY0" fmla="*/ 21166 h 173569"/>
                    <a:gd name="connsiteX1" fmla="*/ 66675 w 628650"/>
                    <a:gd name="connsiteY1" fmla="*/ 11641 h 173569"/>
                    <a:gd name="connsiteX2" fmla="*/ 314325 w 628650"/>
                    <a:gd name="connsiteY2" fmla="*/ 173566 h 173569"/>
                    <a:gd name="connsiteX3" fmla="*/ 561975 w 628650"/>
                    <a:gd name="connsiteY3" fmla="*/ 16403 h 173569"/>
                    <a:gd name="connsiteX4" fmla="*/ 628650 w 628650"/>
                    <a:gd name="connsiteY4" fmla="*/ 21166 h 173569"/>
                    <a:gd name="connsiteX0" fmla="*/ 0 w 635794"/>
                    <a:gd name="connsiteY0" fmla="*/ 18115 h 175281"/>
                    <a:gd name="connsiteX1" fmla="*/ 73819 w 635794"/>
                    <a:gd name="connsiteY1" fmla="*/ 13353 h 175281"/>
                    <a:gd name="connsiteX2" fmla="*/ 321469 w 635794"/>
                    <a:gd name="connsiteY2" fmla="*/ 175278 h 175281"/>
                    <a:gd name="connsiteX3" fmla="*/ 569119 w 635794"/>
                    <a:gd name="connsiteY3" fmla="*/ 18115 h 175281"/>
                    <a:gd name="connsiteX4" fmla="*/ 635794 w 635794"/>
                    <a:gd name="connsiteY4" fmla="*/ 22878 h 175281"/>
                    <a:gd name="connsiteX0" fmla="*/ 0 w 635794"/>
                    <a:gd name="connsiteY0" fmla="*/ 20504 h 177670"/>
                    <a:gd name="connsiteX1" fmla="*/ 73819 w 635794"/>
                    <a:gd name="connsiteY1" fmla="*/ 15742 h 177670"/>
                    <a:gd name="connsiteX2" fmla="*/ 321469 w 635794"/>
                    <a:gd name="connsiteY2" fmla="*/ 177667 h 177670"/>
                    <a:gd name="connsiteX3" fmla="*/ 569119 w 635794"/>
                    <a:gd name="connsiteY3" fmla="*/ 10979 h 177670"/>
                    <a:gd name="connsiteX4" fmla="*/ 635794 w 635794"/>
                    <a:gd name="connsiteY4" fmla="*/ 25267 h 177670"/>
                    <a:gd name="connsiteX0" fmla="*/ 0 w 650082"/>
                    <a:gd name="connsiteY0" fmla="*/ 23864 h 181030"/>
                    <a:gd name="connsiteX1" fmla="*/ 73819 w 650082"/>
                    <a:gd name="connsiteY1" fmla="*/ 19102 h 181030"/>
                    <a:gd name="connsiteX2" fmla="*/ 321469 w 650082"/>
                    <a:gd name="connsiteY2" fmla="*/ 181027 h 181030"/>
                    <a:gd name="connsiteX3" fmla="*/ 569119 w 650082"/>
                    <a:gd name="connsiteY3" fmla="*/ 14339 h 181030"/>
                    <a:gd name="connsiteX4" fmla="*/ 650082 w 650082"/>
                    <a:gd name="connsiteY4" fmla="*/ 19102 h 181030"/>
                    <a:gd name="connsiteX0" fmla="*/ 0 w 650082"/>
                    <a:gd name="connsiteY0" fmla="*/ 20505 h 177671"/>
                    <a:gd name="connsiteX1" fmla="*/ 73819 w 650082"/>
                    <a:gd name="connsiteY1" fmla="*/ 15743 h 177671"/>
                    <a:gd name="connsiteX2" fmla="*/ 321469 w 650082"/>
                    <a:gd name="connsiteY2" fmla="*/ 177668 h 177671"/>
                    <a:gd name="connsiteX3" fmla="*/ 569119 w 650082"/>
                    <a:gd name="connsiteY3" fmla="*/ 10980 h 177671"/>
                    <a:gd name="connsiteX4" fmla="*/ 650082 w 650082"/>
                    <a:gd name="connsiteY4" fmla="*/ 25268 h 177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0082" h="177671">
                      <a:moveTo>
                        <a:pt x="0" y="20505"/>
                      </a:moveTo>
                      <a:cubicBezTo>
                        <a:pt x="7144" y="7805"/>
                        <a:pt x="20241" y="-10451"/>
                        <a:pt x="73819" y="15743"/>
                      </a:cubicBezTo>
                      <a:cubicBezTo>
                        <a:pt x="127397" y="41937"/>
                        <a:pt x="238919" y="178462"/>
                        <a:pt x="321469" y="177668"/>
                      </a:cubicBezTo>
                      <a:cubicBezTo>
                        <a:pt x="404019" y="176874"/>
                        <a:pt x="514350" y="36380"/>
                        <a:pt x="569119" y="10980"/>
                      </a:cubicBezTo>
                      <a:cubicBezTo>
                        <a:pt x="623888" y="-14420"/>
                        <a:pt x="642938" y="10186"/>
                        <a:pt x="650082" y="2526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grpSp>
              <p:nvGrpSpPr>
                <p:cNvPr id="63" name="Group 62">
                  <a:extLst>
                    <a:ext uri="{FF2B5EF4-FFF2-40B4-BE49-F238E27FC236}">
                      <a16:creationId xmlns:a16="http://schemas.microsoft.com/office/drawing/2014/main" id="{5DAD65CD-A8FD-48C0-B647-DD4C1C59AA82}"/>
                    </a:ext>
                  </a:extLst>
                </p:cNvPr>
                <p:cNvGrpSpPr/>
                <p:nvPr/>
              </p:nvGrpSpPr>
              <p:grpSpPr>
                <a:xfrm>
                  <a:off x="5215805" y="1066052"/>
                  <a:ext cx="762002" cy="55984"/>
                  <a:chOff x="5215805" y="1066052"/>
                  <a:chExt cx="762002" cy="55984"/>
                </a:xfrm>
              </p:grpSpPr>
              <p:sp>
                <p:nvSpPr>
                  <p:cNvPr id="74" name="Oval 73">
                    <a:extLst>
                      <a:ext uri="{FF2B5EF4-FFF2-40B4-BE49-F238E27FC236}">
                        <a16:creationId xmlns:a16="http://schemas.microsoft.com/office/drawing/2014/main" id="{0FFE04C6-D290-43A1-826D-A0C167FED394}"/>
                      </a:ext>
                    </a:extLst>
                  </p:cNvPr>
                  <p:cNvSpPr/>
                  <p:nvPr/>
                </p:nvSpPr>
                <p:spPr>
                  <a:xfrm>
                    <a:off x="5215805" y="1066052"/>
                    <a:ext cx="65314" cy="559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75" name="Oval 74">
                    <a:extLst>
                      <a:ext uri="{FF2B5EF4-FFF2-40B4-BE49-F238E27FC236}">
                        <a16:creationId xmlns:a16="http://schemas.microsoft.com/office/drawing/2014/main" id="{1CB15506-36AC-426E-9E74-D3528B14F4A4}"/>
                      </a:ext>
                    </a:extLst>
                  </p:cNvPr>
                  <p:cNvSpPr/>
                  <p:nvPr/>
                </p:nvSpPr>
                <p:spPr>
                  <a:xfrm>
                    <a:off x="5302891" y="1066052"/>
                    <a:ext cx="65314" cy="559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76" name="Oval 75">
                    <a:extLst>
                      <a:ext uri="{FF2B5EF4-FFF2-40B4-BE49-F238E27FC236}">
                        <a16:creationId xmlns:a16="http://schemas.microsoft.com/office/drawing/2014/main" id="{87305592-9E4A-42E1-96BA-6C4E50F7231F}"/>
                      </a:ext>
                    </a:extLst>
                  </p:cNvPr>
                  <p:cNvSpPr/>
                  <p:nvPr/>
                </p:nvSpPr>
                <p:spPr>
                  <a:xfrm>
                    <a:off x="5389977" y="1066052"/>
                    <a:ext cx="65314" cy="559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77" name="Oval 76">
                    <a:extLst>
                      <a:ext uri="{FF2B5EF4-FFF2-40B4-BE49-F238E27FC236}">
                        <a16:creationId xmlns:a16="http://schemas.microsoft.com/office/drawing/2014/main" id="{EF26E020-55C0-4C13-8FF2-15F1B671B816}"/>
                      </a:ext>
                    </a:extLst>
                  </p:cNvPr>
                  <p:cNvSpPr/>
                  <p:nvPr/>
                </p:nvSpPr>
                <p:spPr>
                  <a:xfrm>
                    <a:off x="5477063" y="1066052"/>
                    <a:ext cx="65314" cy="559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78" name="Oval 77">
                    <a:extLst>
                      <a:ext uri="{FF2B5EF4-FFF2-40B4-BE49-F238E27FC236}">
                        <a16:creationId xmlns:a16="http://schemas.microsoft.com/office/drawing/2014/main" id="{0C62289D-B3B2-42C9-8AA4-444F8CA9C93E}"/>
                      </a:ext>
                    </a:extLst>
                  </p:cNvPr>
                  <p:cNvSpPr/>
                  <p:nvPr/>
                </p:nvSpPr>
                <p:spPr>
                  <a:xfrm>
                    <a:off x="5564149" y="1066052"/>
                    <a:ext cx="65314" cy="559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79" name="Oval 78">
                    <a:extLst>
                      <a:ext uri="{FF2B5EF4-FFF2-40B4-BE49-F238E27FC236}">
                        <a16:creationId xmlns:a16="http://schemas.microsoft.com/office/drawing/2014/main" id="{69262E54-778B-4544-BA99-CD033388EE2D}"/>
                      </a:ext>
                    </a:extLst>
                  </p:cNvPr>
                  <p:cNvSpPr/>
                  <p:nvPr/>
                </p:nvSpPr>
                <p:spPr>
                  <a:xfrm>
                    <a:off x="5651235" y="1066052"/>
                    <a:ext cx="65314" cy="559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80" name="Oval 79">
                    <a:extLst>
                      <a:ext uri="{FF2B5EF4-FFF2-40B4-BE49-F238E27FC236}">
                        <a16:creationId xmlns:a16="http://schemas.microsoft.com/office/drawing/2014/main" id="{1E1D10EB-0E6D-49E6-B19E-6526A257DBBE}"/>
                      </a:ext>
                    </a:extLst>
                  </p:cNvPr>
                  <p:cNvSpPr/>
                  <p:nvPr/>
                </p:nvSpPr>
                <p:spPr>
                  <a:xfrm>
                    <a:off x="5738321" y="1066052"/>
                    <a:ext cx="65314" cy="559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81" name="Oval 80">
                    <a:extLst>
                      <a:ext uri="{FF2B5EF4-FFF2-40B4-BE49-F238E27FC236}">
                        <a16:creationId xmlns:a16="http://schemas.microsoft.com/office/drawing/2014/main" id="{42E98ACC-06B6-4A09-9D04-CCD9179E2CE1}"/>
                      </a:ext>
                    </a:extLst>
                  </p:cNvPr>
                  <p:cNvSpPr/>
                  <p:nvPr/>
                </p:nvSpPr>
                <p:spPr>
                  <a:xfrm>
                    <a:off x="5825407" y="1066052"/>
                    <a:ext cx="65314" cy="559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82" name="Oval 81">
                    <a:extLst>
                      <a:ext uri="{FF2B5EF4-FFF2-40B4-BE49-F238E27FC236}">
                        <a16:creationId xmlns:a16="http://schemas.microsoft.com/office/drawing/2014/main" id="{0DD0949C-B1D8-46D8-8794-DC7439AE9FE2}"/>
                      </a:ext>
                    </a:extLst>
                  </p:cNvPr>
                  <p:cNvSpPr/>
                  <p:nvPr/>
                </p:nvSpPr>
                <p:spPr>
                  <a:xfrm>
                    <a:off x="5912493" y="1066052"/>
                    <a:ext cx="65314" cy="559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grpSp>
            <p:sp>
              <p:nvSpPr>
                <p:cNvPr id="64" name="Oval 63">
                  <a:extLst>
                    <a:ext uri="{FF2B5EF4-FFF2-40B4-BE49-F238E27FC236}">
                      <a16:creationId xmlns:a16="http://schemas.microsoft.com/office/drawing/2014/main" id="{F9478EC5-9CCE-405E-90D9-75D465F5B35F}"/>
                    </a:ext>
                  </a:extLst>
                </p:cNvPr>
                <p:cNvSpPr/>
                <p:nvPr/>
              </p:nvSpPr>
              <p:spPr>
                <a:xfrm>
                  <a:off x="3703926" y="1129009"/>
                  <a:ext cx="280084" cy="273692"/>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65" name="Rectangle 64">
                  <a:extLst>
                    <a:ext uri="{FF2B5EF4-FFF2-40B4-BE49-F238E27FC236}">
                      <a16:creationId xmlns:a16="http://schemas.microsoft.com/office/drawing/2014/main" id="{AAFFEBDE-3ED4-4B81-9E84-72843BA9CA3D}"/>
                    </a:ext>
                  </a:extLst>
                </p:cNvPr>
                <p:cNvSpPr/>
                <p:nvPr/>
              </p:nvSpPr>
              <p:spPr>
                <a:xfrm>
                  <a:off x="3834882" y="1138333"/>
                  <a:ext cx="279918" cy="2550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66" name="Rectangle 65">
                  <a:extLst>
                    <a:ext uri="{FF2B5EF4-FFF2-40B4-BE49-F238E27FC236}">
                      <a16:creationId xmlns:a16="http://schemas.microsoft.com/office/drawing/2014/main" id="{7C174A2D-123D-4D80-9CE2-C092283BFCF8}"/>
                    </a:ext>
                  </a:extLst>
                </p:cNvPr>
                <p:cNvSpPr/>
                <p:nvPr/>
              </p:nvSpPr>
              <p:spPr>
                <a:xfrm>
                  <a:off x="3834882" y="1147665"/>
                  <a:ext cx="2901820" cy="102637"/>
                </a:xfrm>
                <a:prstGeom prst="rect">
                  <a:avLst/>
                </a:prstGeom>
                <a:solidFill>
                  <a:schemeClr val="bg1">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67" name="Rectangle 66">
                  <a:extLst>
                    <a:ext uri="{FF2B5EF4-FFF2-40B4-BE49-F238E27FC236}">
                      <a16:creationId xmlns:a16="http://schemas.microsoft.com/office/drawing/2014/main" id="{53E9CC66-362A-47AA-B14C-93DB93B931F8}"/>
                    </a:ext>
                  </a:extLst>
                </p:cNvPr>
                <p:cNvSpPr/>
                <p:nvPr/>
              </p:nvSpPr>
              <p:spPr>
                <a:xfrm>
                  <a:off x="3837986" y="1281403"/>
                  <a:ext cx="1219200" cy="102637"/>
                </a:xfrm>
                <a:prstGeom prst="rect">
                  <a:avLst/>
                </a:prstGeom>
                <a:solidFill>
                  <a:schemeClr val="bg1">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cxnSp>
              <p:nvCxnSpPr>
                <p:cNvPr id="68" name="Straight Connector 67">
                  <a:extLst>
                    <a:ext uri="{FF2B5EF4-FFF2-40B4-BE49-F238E27FC236}">
                      <a16:creationId xmlns:a16="http://schemas.microsoft.com/office/drawing/2014/main" id="{000955C4-F142-4878-AE40-B7083B3E77BD}"/>
                    </a:ext>
                  </a:extLst>
                </p:cNvPr>
                <p:cNvCxnSpPr/>
                <p:nvPr/>
              </p:nvCxnSpPr>
              <p:spPr>
                <a:xfrm flipH="1">
                  <a:off x="3834637" y="1129008"/>
                  <a:ext cx="2892734"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62098BD2-D56E-4152-A245-F8FF9F20B1AE}"/>
                    </a:ext>
                  </a:extLst>
                </p:cNvPr>
                <p:cNvCxnSpPr/>
                <p:nvPr/>
              </p:nvCxnSpPr>
              <p:spPr>
                <a:xfrm flipH="1">
                  <a:off x="3834637" y="1402701"/>
                  <a:ext cx="1222549" cy="0"/>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408D0A20-EEA8-4E9F-AB3E-180EA35D2A66}"/>
                    </a:ext>
                  </a:extLst>
                </p:cNvPr>
                <p:cNvSpPr/>
                <p:nvPr/>
              </p:nvSpPr>
              <p:spPr>
                <a:xfrm>
                  <a:off x="5196795" y="1003865"/>
                  <a:ext cx="786901" cy="62207"/>
                </a:xfrm>
                <a:prstGeom prst="rect">
                  <a:avLst/>
                </a:prstGeom>
                <a:solidFill>
                  <a:schemeClr val="accent3">
                    <a:lumMod val="75000"/>
                  </a:schemeClr>
                </a:solidFill>
                <a:ln w="127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71" name="Rectangle 70">
                  <a:extLst>
                    <a:ext uri="{FF2B5EF4-FFF2-40B4-BE49-F238E27FC236}">
                      <a16:creationId xmlns:a16="http://schemas.microsoft.com/office/drawing/2014/main" id="{589873AF-F4FB-4EA1-91F8-12CC2BBAEC1B}"/>
                    </a:ext>
                  </a:extLst>
                </p:cNvPr>
                <p:cNvSpPr/>
                <p:nvPr/>
              </p:nvSpPr>
              <p:spPr>
                <a:xfrm>
                  <a:off x="1679510" y="1129008"/>
                  <a:ext cx="1931105" cy="62207"/>
                </a:xfrm>
                <a:prstGeom prst="rect">
                  <a:avLst/>
                </a:prstGeom>
                <a:solidFill>
                  <a:srgbClr val="FFC000"/>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72" name="Rectangle 71">
                  <a:extLst>
                    <a:ext uri="{FF2B5EF4-FFF2-40B4-BE49-F238E27FC236}">
                      <a16:creationId xmlns:a16="http://schemas.microsoft.com/office/drawing/2014/main" id="{FDEC2CE1-3529-4219-8182-5786723C137C}"/>
                    </a:ext>
                  </a:extLst>
                </p:cNvPr>
                <p:cNvSpPr/>
                <p:nvPr/>
              </p:nvSpPr>
              <p:spPr>
                <a:xfrm>
                  <a:off x="1682614" y="1346725"/>
                  <a:ext cx="1931105" cy="62207"/>
                </a:xfrm>
                <a:prstGeom prst="rect">
                  <a:avLst/>
                </a:prstGeom>
                <a:solidFill>
                  <a:srgbClr val="FFC000"/>
                </a:solid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sp>
              <p:nvSpPr>
                <p:cNvPr id="73" name="Rectangle 72">
                  <a:extLst>
                    <a:ext uri="{FF2B5EF4-FFF2-40B4-BE49-F238E27FC236}">
                      <a16:creationId xmlns:a16="http://schemas.microsoft.com/office/drawing/2014/main" id="{31728CD3-5B87-472D-9E98-8890AA3E7518}"/>
                    </a:ext>
                  </a:extLst>
                </p:cNvPr>
                <p:cNvSpPr/>
                <p:nvPr/>
              </p:nvSpPr>
              <p:spPr>
                <a:xfrm>
                  <a:off x="2391415" y="1205201"/>
                  <a:ext cx="1219200" cy="132193"/>
                </a:xfrm>
                <a:prstGeom prst="rect">
                  <a:avLst/>
                </a:prstGeom>
                <a:solidFill>
                  <a:schemeClr val="bg1">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grpSp>
          <p:sp>
            <p:nvSpPr>
              <p:cNvPr id="48" name="TextBox 47">
                <a:extLst>
                  <a:ext uri="{FF2B5EF4-FFF2-40B4-BE49-F238E27FC236}">
                    <a16:creationId xmlns:a16="http://schemas.microsoft.com/office/drawing/2014/main" id="{CB1CEF6A-D5BC-44B9-AB28-CA067649AC75}"/>
                  </a:ext>
                </a:extLst>
              </p:cNvPr>
              <p:cNvSpPr txBox="1"/>
              <p:nvPr/>
            </p:nvSpPr>
            <p:spPr>
              <a:xfrm>
                <a:off x="5657536" y="1089772"/>
                <a:ext cx="467762" cy="323058"/>
              </a:xfrm>
              <a:prstGeom prst="rect">
                <a:avLst/>
              </a:prstGeom>
              <a:noFill/>
            </p:spPr>
            <p:txBody>
              <a:bodyPr wrap="none" rtlCol="0">
                <a:spAutoFit/>
              </a:bodyPr>
              <a:lstStyle/>
              <a:p>
                <a:pPr defTabSz="1828800"/>
                <a:r>
                  <a:rPr lang="en-GB" sz="3200" dirty="0">
                    <a:solidFill>
                      <a:prstClr val="black"/>
                    </a:solidFill>
                    <a:latin typeface="Calibri" panose="020F0502020204030204"/>
                  </a:rPr>
                  <a:t>CBC</a:t>
                </a:r>
              </a:p>
            </p:txBody>
          </p:sp>
          <p:cxnSp>
            <p:nvCxnSpPr>
              <p:cNvPr id="49" name="Straight Arrow Connector 48">
                <a:extLst>
                  <a:ext uri="{FF2B5EF4-FFF2-40B4-BE49-F238E27FC236}">
                    <a16:creationId xmlns:a16="http://schemas.microsoft.com/office/drawing/2014/main" id="{29A26AC1-C22E-49D5-A218-C6A2565CD7CB}"/>
                  </a:ext>
                </a:extLst>
              </p:cNvPr>
              <p:cNvCxnSpPr/>
              <p:nvPr/>
            </p:nvCxnSpPr>
            <p:spPr>
              <a:xfrm flipH="1">
                <a:off x="5702553" y="1382477"/>
                <a:ext cx="188168" cy="19057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C791459A-F157-4239-BCE3-3A33F3ACE06E}"/>
                  </a:ext>
                </a:extLst>
              </p:cNvPr>
              <p:cNvCxnSpPr/>
              <p:nvPr/>
            </p:nvCxnSpPr>
            <p:spPr>
              <a:xfrm flipH="1">
                <a:off x="6377468" y="1494451"/>
                <a:ext cx="188168" cy="19057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1E6EEA86-7877-4194-A014-5F731476CD22}"/>
                  </a:ext>
                </a:extLst>
              </p:cNvPr>
              <p:cNvSpPr txBox="1"/>
              <p:nvPr/>
            </p:nvSpPr>
            <p:spPr>
              <a:xfrm>
                <a:off x="6309123" y="1197830"/>
                <a:ext cx="1544728" cy="323058"/>
              </a:xfrm>
              <a:prstGeom prst="rect">
                <a:avLst/>
              </a:prstGeom>
              <a:noFill/>
            </p:spPr>
            <p:txBody>
              <a:bodyPr wrap="none" rtlCol="0">
                <a:spAutoFit/>
              </a:bodyPr>
              <a:lstStyle/>
              <a:p>
                <a:pPr defTabSz="1828800"/>
                <a:r>
                  <a:rPr lang="en-GB" sz="3200" dirty="0">
                    <a:solidFill>
                      <a:prstClr val="black"/>
                    </a:solidFill>
                    <a:latin typeface="Calibri" panose="020F0502020204030204"/>
                  </a:rPr>
                  <a:t>Flex PCB Hybrid</a:t>
                </a:r>
              </a:p>
            </p:txBody>
          </p:sp>
          <p:sp>
            <p:nvSpPr>
              <p:cNvPr id="52" name="TextBox 51">
                <a:extLst>
                  <a:ext uri="{FF2B5EF4-FFF2-40B4-BE49-F238E27FC236}">
                    <a16:creationId xmlns:a16="http://schemas.microsoft.com/office/drawing/2014/main" id="{99BCE99C-0A35-49C5-99B1-F7EF7D636662}"/>
                  </a:ext>
                </a:extLst>
              </p:cNvPr>
              <p:cNvSpPr txBox="1"/>
              <p:nvPr/>
            </p:nvSpPr>
            <p:spPr>
              <a:xfrm>
                <a:off x="6309124" y="1960108"/>
                <a:ext cx="1826235" cy="323058"/>
              </a:xfrm>
              <a:prstGeom prst="rect">
                <a:avLst/>
              </a:prstGeom>
              <a:noFill/>
            </p:spPr>
            <p:txBody>
              <a:bodyPr wrap="none" rtlCol="0">
                <a:spAutoFit/>
              </a:bodyPr>
              <a:lstStyle/>
              <a:p>
                <a:pPr defTabSz="1828800"/>
                <a:r>
                  <a:rPr lang="en-GB" sz="3200" dirty="0">
                    <a:solidFill>
                      <a:prstClr val="black"/>
                    </a:solidFill>
                    <a:latin typeface="Calibri" panose="020F0502020204030204"/>
                  </a:rPr>
                  <a:t>500</a:t>
                </a:r>
                <a:r>
                  <a:rPr lang="en-GB" sz="3200" dirty="0">
                    <a:solidFill>
                      <a:prstClr val="black"/>
                    </a:solidFill>
                    <a:latin typeface="Times New Roman"/>
                    <a:cs typeface="Times New Roman"/>
                  </a:rPr>
                  <a:t>µ</a:t>
                </a:r>
                <a:r>
                  <a:rPr lang="en-GB" sz="3200" dirty="0">
                    <a:solidFill>
                      <a:prstClr val="black"/>
                    </a:solidFill>
                    <a:latin typeface="Calibri" panose="020F0502020204030204"/>
                  </a:rPr>
                  <a:t>m CF Support</a:t>
                </a:r>
              </a:p>
            </p:txBody>
          </p:sp>
          <p:cxnSp>
            <p:nvCxnSpPr>
              <p:cNvPr id="53" name="Straight Arrow Connector 52">
                <a:extLst>
                  <a:ext uri="{FF2B5EF4-FFF2-40B4-BE49-F238E27FC236}">
                    <a16:creationId xmlns:a16="http://schemas.microsoft.com/office/drawing/2014/main" id="{31CC9880-E86D-4A3F-AB5A-551C4DFC7AA4}"/>
                  </a:ext>
                </a:extLst>
              </p:cNvPr>
              <p:cNvCxnSpPr/>
              <p:nvPr/>
            </p:nvCxnSpPr>
            <p:spPr>
              <a:xfrm flipH="1" flipV="1">
                <a:off x="6205707" y="1829027"/>
                <a:ext cx="206834" cy="23598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AA1BEF69-2E29-4976-BBD1-8A522D479602}"/>
                  </a:ext>
                </a:extLst>
              </p:cNvPr>
              <p:cNvCxnSpPr/>
              <p:nvPr/>
            </p:nvCxnSpPr>
            <p:spPr>
              <a:xfrm flipH="1" flipV="1">
                <a:off x="5093378" y="1901913"/>
                <a:ext cx="296599" cy="23598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6595F33E-F37D-4DBF-B477-DFFF2966B718}"/>
                  </a:ext>
                </a:extLst>
              </p:cNvPr>
              <p:cNvSpPr txBox="1"/>
              <p:nvPr/>
            </p:nvSpPr>
            <p:spPr>
              <a:xfrm>
                <a:off x="5023389" y="2053916"/>
                <a:ext cx="1165701" cy="323058"/>
              </a:xfrm>
              <a:prstGeom prst="rect">
                <a:avLst/>
              </a:prstGeom>
              <a:noFill/>
            </p:spPr>
            <p:txBody>
              <a:bodyPr wrap="none" rtlCol="0">
                <a:spAutoFit/>
              </a:bodyPr>
              <a:lstStyle/>
              <a:p>
                <a:pPr defTabSz="1828800"/>
                <a:r>
                  <a:rPr lang="en-GB" sz="3200" dirty="0">
                    <a:solidFill>
                      <a:prstClr val="black"/>
                    </a:solidFill>
                    <a:latin typeface="Calibri" panose="020F0502020204030204"/>
                  </a:rPr>
                  <a:t>CF Stiffener</a:t>
                </a:r>
              </a:p>
            </p:txBody>
          </p:sp>
          <p:sp>
            <p:nvSpPr>
              <p:cNvPr id="56" name="TextBox 55">
                <a:extLst>
                  <a:ext uri="{FF2B5EF4-FFF2-40B4-BE49-F238E27FC236}">
                    <a16:creationId xmlns:a16="http://schemas.microsoft.com/office/drawing/2014/main" id="{548DF344-CD3E-4AEE-929C-3CAA3E8697A9}"/>
                  </a:ext>
                </a:extLst>
              </p:cNvPr>
              <p:cNvSpPr txBox="1"/>
              <p:nvPr/>
            </p:nvSpPr>
            <p:spPr>
              <a:xfrm>
                <a:off x="2645062" y="2065585"/>
                <a:ext cx="693477" cy="323058"/>
              </a:xfrm>
              <a:prstGeom prst="rect">
                <a:avLst/>
              </a:prstGeom>
              <a:noFill/>
            </p:spPr>
            <p:txBody>
              <a:bodyPr wrap="none" rtlCol="0">
                <a:spAutoFit/>
              </a:bodyPr>
              <a:lstStyle/>
              <a:p>
                <a:pPr defTabSz="1828800"/>
                <a:r>
                  <a:rPr lang="en-GB" sz="3200" dirty="0">
                    <a:solidFill>
                      <a:prstClr val="black"/>
                    </a:solidFill>
                    <a:latin typeface="Calibri" panose="020F0502020204030204"/>
                  </a:rPr>
                  <a:t>Bridge</a:t>
                </a:r>
              </a:p>
            </p:txBody>
          </p:sp>
          <p:cxnSp>
            <p:nvCxnSpPr>
              <p:cNvPr id="57" name="Straight Arrow Connector 56">
                <a:extLst>
                  <a:ext uri="{FF2B5EF4-FFF2-40B4-BE49-F238E27FC236}">
                    <a16:creationId xmlns:a16="http://schemas.microsoft.com/office/drawing/2014/main" id="{BECDE030-18D4-440D-8AA7-DF2C31683284}"/>
                  </a:ext>
                </a:extLst>
              </p:cNvPr>
              <p:cNvCxnSpPr/>
              <p:nvPr/>
            </p:nvCxnSpPr>
            <p:spPr>
              <a:xfrm flipH="1" flipV="1">
                <a:off x="2890300" y="1850594"/>
                <a:ext cx="110715" cy="28730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FBECB3D4-794D-4001-86F1-A8BBF4CAC95E}"/>
                  </a:ext>
                </a:extLst>
              </p:cNvPr>
              <p:cNvSpPr txBox="1"/>
              <p:nvPr/>
            </p:nvSpPr>
            <p:spPr>
              <a:xfrm>
                <a:off x="1828296" y="1155089"/>
                <a:ext cx="1439698" cy="323058"/>
              </a:xfrm>
              <a:prstGeom prst="rect">
                <a:avLst/>
              </a:prstGeom>
              <a:noFill/>
            </p:spPr>
            <p:txBody>
              <a:bodyPr wrap="none" rtlCol="0">
                <a:spAutoFit/>
              </a:bodyPr>
              <a:lstStyle/>
              <a:p>
                <a:pPr defTabSz="1828800"/>
                <a:r>
                  <a:rPr lang="en-GB" sz="3200" dirty="0">
                    <a:solidFill>
                      <a:prstClr val="black"/>
                    </a:solidFill>
                    <a:latin typeface="Calibri" panose="020F0502020204030204"/>
                  </a:rPr>
                  <a:t>Silicon sensors</a:t>
                </a:r>
              </a:p>
            </p:txBody>
          </p:sp>
          <p:cxnSp>
            <p:nvCxnSpPr>
              <p:cNvPr id="59" name="Straight Arrow Connector 58">
                <a:extLst>
                  <a:ext uri="{FF2B5EF4-FFF2-40B4-BE49-F238E27FC236}">
                    <a16:creationId xmlns:a16="http://schemas.microsoft.com/office/drawing/2014/main" id="{91E58B44-FF4F-4E81-B57A-F310057B6EE4}"/>
                  </a:ext>
                </a:extLst>
              </p:cNvPr>
              <p:cNvCxnSpPr/>
              <p:nvPr/>
            </p:nvCxnSpPr>
            <p:spPr>
              <a:xfrm flipH="1">
                <a:off x="2048063" y="1459104"/>
                <a:ext cx="188168" cy="21371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14B63E3D-F235-42B3-AB2E-1A45BAD842D0}"/>
                  </a:ext>
                </a:extLst>
              </p:cNvPr>
              <p:cNvCxnSpPr/>
              <p:nvPr/>
            </p:nvCxnSpPr>
            <p:spPr>
              <a:xfrm flipH="1">
                <a:off x="2078770" y="1459104"/>
                <a:ext cx="157461" cy="43810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B80D08BC-F435-41A0-8438-41E2982CD563}"/>
                </a:ext>
              </a:extLst>
            </p:cNvPr>
            <p:cNvSpPr txBox="1"/>
            <p:nvPr/>
          </p:nvSpPr>
          <p:spPr>
            <a:xfrm>
              <a:off x="1031201" y="1588001"/>
              <a:ext cx="589971" cy="323058"/>
            </a:xfrm>
            <a:prstGeom prst="rect">
              <a:avLst/>
            </a:prstGeom>
            <a:noFill/>
          </p:spPr>
          <p:txBody>
            <a:bodyPr wrap="none" rtlCol="0">
              <a:spAutoFit/>
            </a:bodyPr>
            <a:lstStyle/>
            <a:p>
              <a:pPr defTabSz="1828800"/>
              <a:r>
                <a:rPr lang="en-GB" sz="3200" dirty="0">
                  <a:solidFill>
                    <a:prstClr val="black"/>
                  </a:solidFill>
                  <a:latin typeface="Calibri" panose="020F0502020204030204"/>
                </a:rPr>
                <a:t>Inner</a:t>
              </a:r>
            </a:p>
          </p:txBody>
        </p:sp>
        <p:sp>
          <p:nvSpPr>
            <p:cNvPr id="44" name="TextBox 43">
              <a:extLst>
                <a:ext uri="{FF2B5EF4-FFF2-40B4-BE49-F238E27FC236}">
                  <a16:creationId xmlns:a16="http://schemas.microsoft.com/office/drawing/2014/main" id="{E8D4620D-9AE8-486B-907A-1C5C5A15FF7A}"/>
                </a:ext>
              </a:extLst>
            </p:cNvPr>
            <p:cNvSpPr txBox="1"/>
            <p:nvPr/>
          </p:nvSpPr>
          <p:spPr>
            <a:xfrm>
              <a:off x="998259" y="1317884"/>
              <a:ext cx="637118" cy="323058"/>
            </a:xfrm>
            <a:prstGeom prst="rect">
              <a:avLst/>
            </a:prstGeom>
            <a:noFill/>
          </p:spPr>
          <p:txBody>
            <a:bodyPr wrap="none" rtlCol="0">
              <a:spAutoFit/>
            </a:bodyPr>
            <a:lstStyle/>
            <a:p>
              <a:pPr defTabSz="1828800"/>
              <a:r>
                <a:rPr lang="en-GB" sz="3200" dirty="0">
                  <a:solidFill>
                    <a:prstClr val="black"/>
                  </a:solidFill>
                  <a:latin typeface="Calibri" panose="020F0502020204030204"/>
                </a:rPr>
                <a:t>Outer</a:t>
              </a:r>
            </a:p>
          </p:txBody>
        </p:sp>
        <p:sp>
          <p:nvSpPr>
            <p:cNvPr id="45" name="TextBox 44">
              <a:extLst>
                <a:ext uri="{FF2B5EF4-FFF2-40B4-BE49-F238E27FC236}">
                  <a16:creationId xmlns:a16="http://schemas.microsoft.com/office/drawing/2014/main" id="{E7816B06-9211-471D-8326-759AB9286BEC}"/>
                </a:ext>
              </a:extLst>
            </p:cNvPr>
            <p:cNvSpPr txBox="1"/>
            <p:nvPr/>
          </p:nvSpPr>
          <p:spPr>
            <a:xfrm>
              <a:off x="7946406" y="1395767"/>
              <a:ext cx="1023017" cy="323058"/>
            </a:xfrm>
            <a:prstGeom prst="rect">
              <a:avLst/>
            </a:prstGeom>
            <a:noFill/>
          </p:spPr>
          <p:txBody>
            <a:bodyPr wrap="none" rtlCol="0">
              <a:spAutoFit/>
            </a:bodyPr>
            <a:lstStyle/>
            <a:p>
              <a:pPr defTabSz="1828800"/>
              <a:r>
                <a:rPr lang="en-GB" sz="3200" dirty="0">
                  <a:solidFill>
                    <a:prstClr val="black"/>
                  </a:solidFill>
                  <a:latin typeface="Calibri" panose="020F0502020204030204"/>
                </a:rPr>
                <a:t>½ Module</a:t>
              </a:r>
            </a:p>
          </p:txBody>
        </p:sp>
        <p:sp>
          <p:nvSpPr>
            <p:cNvPr id="46" name="Right Arrow 123">
              <a:extLst>
                <a:ext uri="{FF2B5EF4-FFF2-40B4-BE49-F238E27FC236}">
                  <a16:creationId xmlns:a16="http://schemas.microsoft.com/office/drawing/2014/main" id="{1CCEEA5C-78FD-4821-9654-3553AB4F9B3D}"/>
                </a:ext>
              </a:extLst>
            </p:cNvPr>
            <p:cNvSpPr/>
            <p:nvPr/>
          </p:nvSpPr>
          <p:spPr>
            <a:xfrm flipH="1">
              <a:off x="7643052" y="1464585"/>
              <a:ext cx="317662" cy="261257"/>
            </a:xfrm>
            <a:prstGeom prst="righ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200">
                <a:solidFill>
                  <a:prstClr val="white"/>
                </a:solidFill>
                <a:latin typeface="Calibri" panose="020F0502020204030204"/>
              </a:endParaRPr>
            </a:p>
          </p:txBody>
        </p:sp>
      </p:grpSp>
      <p:sp>
        <p:nvSpPr>
          <p:cNvPr id="85" name="Content Placeholder 1">
            <a:extLst>
              <a:ext uri="{FF2B5EF4-FFF2-40B4-BE49-F238E27FC236}">
                <a16:creationId xmlns:a16="http://schemas.microsoft.com/office/drawing/2014/main" id="{0D216876-8326-4E00-93DC-E0C0338951AA}"/>
              </a:ext>
            </a:extLst>
          </p:cNvPr>
          <p:cNvSpPr txBox="1">
            <a:spLocks/>
          </p:cNvSpPr>
          <p:nvPr/>
        </p:nvSpPr>
        <p:spPr>
          <a:xfrm>
            <a:off x="312315" y="10190990"/>
            <a:ext cx="6114002" cy="2139742"/>
          </a:xfrm>
          <a:prstGeom prst="rect">
            <a:avLst/>
          </a:prstGeom>
          <a:solidFill>
            <a:srgbClr val="FF0000">
              <a:alpha val="75000"/>
            </a:srgbClr>
          </a:solidFill>
          <a:ln>
            <a:solidFill>
              <a:srgbClr val="FF0000"/>
            </a:solidFill>
          </a:ln>
        </p:spPr>
        <p:txBody>
          <a:bodyPr/>
          <a:lst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bg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bg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1828800">
              <a:spcBef>
                <a:spcPts val="2000"/>
              </a:spcBef>
              <a:buNone/>
            </a:pPr>
            <a:r>
              <a:rPr lang="en-GB" sz="4000" dirty="0" smtClean="0">
                <a:solidFill>
                  <a:srgbClr val="FFFF00"/>
                </a:solidFill>
                <a:latin typeface="Calibri" panose="020F0502020204030204"/>
              </a:rPr>
              <a:t>~5,000 modules @ 10Gb/s</a:t>
            </a:r>
            <a:br>
              <a:rPr lang="en-GB" sz="4000" dirty="0" smtClean="0">
                <a:solidFill>
                  <a:srgbClr val="FFFF00"/>
                </a:solidFill>
                <a:latin typeface="Calibri" panose="020F0502020204030204"/>
              </a:rPr>
            </a:br>
            <a:r>
              <a:rPr lang="en-GB" sz="4000" dirty="0" smtClean="0">
                <a:solidFill>
                  <a:srgbClr val="FFFF00"/>
                </a:solidFill>
                <a:latin typeface="Calibri" panose="020F0502020204030204"/>
              </a:rPr>
              <a:t>+ ~10,000 modules @ 5Gb/s</a:t>
            </a:r>
            <a:br>
              <a:rPr lang="en-GB" sz="4000" dirty="0" smtClean="0">
                <a:solidFill>
                  <a:srgbClr val="FFFF00"/>
                </a:solidFill>
                <a:latin typeface="Calibri" panose="020F0502020204030204"/>
              </a:rPr>
            </a:br>
            <a:r>
              <a:rPr lang="en-GB" sz="4000" dirty="0" smtClean="0">
                <a:solidFill>
                  <a:srgbClr val="FFFF00"/>
                </a:solidFill>
                <a:latin typeface="Calibri" panose="020F0502020204030204"/>
              </a:rPr>
              <a:t>= 100Tb/s = 394 EB/</a:t>
            </a:r>
            <a:r>
              <a:rPr lang="en-GB" sz="4000" dirty="0" err="1" smtClean="0">
                <a:solidFill>
                  <a:srgbClr val="FFFF00"/>
                </a:solidFill>
                <a:latin typeface="Calibri" panose="020F0502020204030204"/>
              </a:rPr>
              <a:t>yr</a:t>
            </a:r>
            <a:endParaRPr lang="en-GB" sz="4000" dirty="0">
              <a:solidFill>
                <a:srgbClr val="FFFF00"/>
              </a:solidFill>
              <a:latin typeface="Calibri" panose="020F0502020204030204"/>
            </a:endParaRPr>
          </a:p>
        </p:txBody>
      </p:sp>
    </p:spTree>
    <p:extLst>
      <p:ext uri="{BB962C8B-B14F-4D97-AF65-F5344CB8AC3E}">
        <p14:creationId xmlns:p14="http://schemas.microsoft.com/office/powerpoint/2010/main" val="359257405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408D4-BCD3-4555-B2FC-0BF252F8AFBC}"/>
              </a:ext>
            </a:extLst>
          </p:cNvPr>
          <p:cNvSpPr>
            <a:spLocks noGrp="1"/>
          </p:cNvSpPr>
          <p:nvPr>
            <p:ph type="title"/>
          </p:nvPr>
        </p:nvSpPr>
        <p:spPr/>
        <p:txBody>
          <a:bodyPr/>
          <a:lstStyle/>
          <a:p>
            <a:r>
              <a:rPr lang="en-GB" dirty="0"/>
              <a:t>Outer tracker 2S modules: Do they work?</a:t>
            </a:r>
          </a:p>
        </p:txBody>
      </p:sp>
      <p:grpSp>
        <p:nvGrpSpPr>
          <p:cNvPr id="114" name="Group 113">
            <a:extLst>
              <a:ext uri="{FF2B5EF4-FFF2-40B4-BE49-F238E27FC236}">
                <a16:creationId xmlns:a16="http://schemas.microsoft.com/office/drawing/2014/main" id="{A3236032-AE87-4B22-A606-F1273DC1B34A}"/>
              </a:ext>
            </a:extLst>
          </p:cNvPr>
          <p:cNvGrpSpPr/>
          <p:nvPr/>
        </p:nvGrpSpPr>
        <p:grpSpPr>
          <a:xfrm>
            <a:off x="239970" y="5037665"/>
            <a:ext cx="11699832" cy="6689490"/>
            <a:chOff x="319265" y="1435802"/>
            <a:chExt cx="5469431" cy="3127199"/>
          </a:xfrm>
        </p:grpSpPr>
        <p:pic>
          <p:nvPicPr>
            <p:cNvPr id="6" name="Picture 41" descr="SDC11988_2_cpd.JPG">
              <a:extLst>
                <a:ext uri="{FF2B5EF4-FFF2-40B4-BE49-F238E27FC236}">
                  <a16:creationId xmlns:a16="http://schemas.microsoft.com/office/drawing/2014/main" id="{1DB480D8-9CD6-4E8A-9426-604018650D7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auto">
            <a:xfrm>
              <a:off x="319265" y="1435802"/>
              <a:ext cx="5469431" cy="3127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 name="Parallelogram 103">
              <a:extLst>
                <a:ext uri="{FF2B5EF4-FFF2-40B4-BE49-F238E27FC236}">
                  <a16:creationId xmlns:a16="http://schemas.microsoft.com/office/drawing/2014/main" id="{889310E7-3181-4D27-9DF3-F81765971DE2}"/>
                </a:ext>
              </a:extLst>
            </p:cNvPr>
            <p:cNvSpPr/>
            <p:nvPr/>
          </p:nvSpPr>
          <p:spPr>
            <a:xfrm rot="489154">
              <a:off x="1515600" y="2353638"/>
              <a:ext cx="2104571" cy="566057"/>
            </a:xfrm>
            <a:prstGeom prst="parallelogram">
              <a:avLst>
                <a:gd name="adj" fmla="val 17252"/>
              </a:avLst>
            </a:prstGeom>
            <a:solidFill>
              <a:srgbClr val="FF0000">
                <a:alpha val="75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r>
                <a:rPr lang="en-GB" sz="3600" dirty="0">
                  <a:solidFill>
                    <a:srgbClr val="FFFF00"/>
                  </a:solidFill>
                  <a:latin typeface="Calibri" panose="020F0502020204030204"/>
                </a:rPr>
                <a:t>Upper Sensor</a:t>
              </a:r>
            </a:p>
          </p:txBody>
        </p:sp>
        <p:sp>
          <p:nvSpPr>
            <p:cNvPr id="106" name="Parallelogram 105">
              <a:extLst>
                <a:ext uri="{FF2B5EF4-FFF2-40B4-BE49-F238E27FC236}">
                  <a16:creationId xmlns:a16="http://schemas.microsoft.com/office/drawing/2014/main" id="{2FD17C46-1DA6-49E0-937D-FB2CC4B285EE}"/>
                </a:ext>
              </a:extLst>
            </p:cNvPr>
            <p:cNvSpPr/>
            <p:nvPr/>
          </p:nvSpPr>
          <p:spPr>
            <a:xfrm rot="489154">
              <a:off x="1295860" y="3531501"/>
              <a:ext cx="2104571" cy="566057"/>
            </a:xfrm>
            <a:prstGeom prst="parallelogram">
              <a:avLst>
                <a:gd name="adj" fmla="val 17252"/>
              </a:avLst>
            </a:prstGeom>
            <a:solidFill>
              <a:srgbClr val="FF0000">
                <a:alpha val="75000"/>
              </a:srgb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r>
                <a:rPr lang="en-GB" sz="3600" dirty="0">
                  <a:solidFill>
                    <a:srgbClr val="FFFF00"/>
                  </a:solidFill>
                  <a:latin typeface="Calibri" panose="020F0502020204030204"/>
                </a:rPr>
                <a:t>Lower Sensor</a:t>
              </a:r>
            </a:p>
          </p:txBody>
        </p:sp>
        <p:cxnSp>
          <p:nvCxnSpPr>
            <p:cNvPr id="108" name="Straight Arrow Connector 107">
              <a:extLst>
                <a:ext uri="{FF2B5EF4-FFF2-40B4-BE49-F238E27FC236}">
                  <a16:creationId xmlns:a16="http://schemas.microsoft.com/office/drawing/2014/main" id="{4588CACB-43E9-4492-B9BE-42E8EC0262CD}"/>
                </a:ext>
              </a:extLst>
            </p:cNvPr>
            <p:cNvCxnSpPr>
              <a:cxnSpLocks/>
              <a:stCxn id="106" idx="1"/>
            </p:cNvCxnSpPr>
            <p:nvPr/>
          </p:nvCxnSpPr>
          <p:spPr>
            <a:xfrm flipH="1" flipV="1">
              <a:off x="2428142" y="3176894"/>
              <a:ext cx="8475" cy="36439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9" name="Rectangle 108">
              <a:extLst>
                <a:ext uri="{FF2B5EF4-FFF2-40B4-BE49-F238E27FC236}">
                  <a16:creationId xmlns:a16="http://schemas.microsoft.com/office/drawing/2014/main" id="{7A77BEB4-73A3-4CDA-BC4C-8B760DA6830A}"/>
                </a:ext>
              </a:extLst>
            </p:cNvPr>
            <p:cNvSpPr/>
            <p:nvPr/>
          </p:nvSpPr>
          <p:spPr>
            <a:xfrm>
              <a:off x="4650321" y="2752456"/>
              <a:ext cx="952106" cy="302146"/>
            </a:xfrm>
            <a:prstGeom prst="rect">
              <a:avLst/>
            </a:prstGeom>
            <a:solidFill>
              <a:srgbClr val="FF0000">
                <a:alpha val="80000"/>
              </a:srgbClr>
            </a:solidFill>
            <a:ln w="38100">
              <a:solidFill>
                <a:srgbClr val="FF0000"/>
              </a:solidFill>
            </a:ln>
          </p:spPr>
          <p:txBody>
            <a:bodyPr wrap="square">
              <a:spAutoFit/>
            </a:bodyPr>
            <a:lstStyle/>
            <a:p>
              <a:pPr defTabSz="1828800"/>
              <a:r>
                <a:rPr lang="en-US" sz="3600" dirty="0">
                  <a:solidFill>
                    <a:srgbClr val="FFFF00"/>
                  </a:solidFill>
                  <a:latin typeface="Calibri" panose="020F0502020204030204"/>
                </a:rPr>
                <a:t>2× CBC2</a:t>
              </a:r>
            </a:p>
          </p:txBody>
        </p:sp>
        <p:cxnSp>
          <p:nvCxnSpPr>
            <p:cNvPr id="110" name="Straight Arrow Connector 109">
              <a:extLst>
                <a:ext uri="{FF2B5EF4-FFF2-40B4-BE49-F238E27FC236}">
                  <a16:creationId xmlns:a16="http://schemas.microsoft.com/office/drawing/2014/main" id="{A6A67C08-1BD6-42FA-9165-29A71C1C1DB0}"/>
                </a:ext>
              </a:extLst>
            </p:cNvPr>
            <p:cNvCxnSpPr>
              <a:cxnSpLocks/>
              <a:stCxn id="109" idx="1"/>
            </p:cNvCxnSpPr>
            <p:nvPr/>
          </p:nvCxnSpPr>
          <p:spPr>
            <a:xfrm flipH="1">
              <a:off x="4290823" y="2937122"/>
              <a:ext cx="35949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5" name="Group 114">
            <a:extLst>
              <a:ext uri="{FF2B5EF4-FFF2-40B4-BE49-F238E27FC236}">
                <a16:creationId xmlns:a16="http://schemas.microsoft.com/office/drawing/2014/main" id="{DF08A2C4-07D2-4A0A-8BC5-7B9283360DF0}"/>
              </a:ext>
            </a:extLst>
          </p:cNvPr>
          <p:cNvGrpSpPr/>
          <p:nvPr/>
        </p:nvGrpSpPr>
        <p:grpSpPr>
          <a:xfrm>
            <a:off x="12436981" y="2902859"/>
            <a:ext cx="11707050" cy="10813142"/>
            <a:chOff x="6250574" y="1451429"/>
            <a:chExt cx="5853525" cy="5406571"/>
          </a:xfrm>
        </p:grpSpPr>
        <p:sp>
          <p:nvSpPr>
            <p:cNvPr id="7" name="TextBox 6">
              <a:extLst>
                <a:ext uri="{FF2B5EF4-FFF2-40B4-BE49-F238E27FC236}">
                  <a16:creationId xmlns:a16="http://schemas.microsoft.com/office/drawing/2014/main" id="{5DE951AD-A0B4-4EE3-A631-DA45E7A27C1D}"/>
                </a:ext>
              </a:extLst>
            </p:cNvPr>
            <p:cNvSpPr txBox="1"/>
            <p:nvPr/>
          </p:nvSpPr>
          <p:spPr>
            <a:xfrm>
              <a:off x="6250574" y="1451429"/>
              <a:ext cx="5853525" cy="5406570"/>
            </a:xfrm>
            <a:prstGeom prst="rect">
              <a:avLst/>
            </a:prstGeom>
            <a:solidFill>
              <a:schemeClr val="bg1"/>
            </a:solidFill>
          </p:spPr>
          <p:txBody>
            <a:bodyPr wrap="none" rtlCol="0">
              <a:noAutofit/>
            </a:bodyPr>
            <a:lstStyle/>
            <a:p>
              <a:pPr algn="ctr" defTabSz="1828800"/>
              <a:r>
                <a:rPr lang="en-GB" sz="3600" dirty="0">
                  <a:solidFill>
                    <a:prstClr val="black"/>
                  </a:solidFill>
                  <a:latin typeface="Calibri" panose="020F0502020204030204"/>
                </a:rPr>
                <a:t>Stub turn-on curve for 2CBC mini-module at FNAL test-beam</a:t>
              </a:r>
            </a:p>
          </p:txBody>
        </p:sp>
        <p:pic>
          <p:nvPicPr>
            <p:cNvPr id="5" name="Graphic 4">
              <a:extLst>
                <a:ext uri="{FF2B5EF4-FFF2-40B4-BE49-F238E27FC236}">
                  <a16:creationId xmlns:a16="http://schemas.microsoft.com/office/drawing/2014/main" id="{0EF71FC5-35C7-47CE-BF82-FDB8D67375B2}"/>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6387645" y="1745770"/>
              <a:ext cx="5579382" cy="5112230"/>
            </a:xfrm>
            <a:prstGeom prst="rect">
              <a:avLst/>
            </a:prstGeom>
          </p:spPr>
        </p:pic>
        <p:pic>
          <p:nvPicPr>
            <p:cNvPr id="113" name="Graphic 112">
              <a:extLst>
                <a:ext uri="{FF2B5EF4-FFF2-40B4-BE49-F238E27FC236}">
                  <a16:creationId xmlns:a16="http://schemas.microsoft.com/office/drawing/2014/main" id="{F7062B96-7AE3-405E-A074-05C4BFA34A01}"/>
                </a:ext>
              </a:extLst>
            </p:cNvPr>
            <p:cNvPicPr>
              <a:picLocks noChangeAspect="1"/>
            </p:cNvPicPr>
            <p:nvPr/>
          </p:nvPicPr>
          <p:blipFill>
            <a:blip r:embed="rId5">
              <a:extLst>
                <a:ext uri="{96DAC541-7B7A-43D3-8B79-37D633B846F1}">
                  <asvg:svgBlip xmlns="" xmlns:asvg="http://schemas.microsoft.com/office/drawing/2016/SVG/main" r:embed="rId6"/>
                </a:ext>
              </a:extLst>
            </a:blip>
            <a:stretch>
              <a:fillRect/>
            </a:stretch>
          </p:blipFill>
          <p:spPr>
            <a:xfrm>
              <a:off x="7074050" y="2600885"/>
              <a:ext cx="4590140" cy="2933813"/>
            </a:xfrm>
            <a:prstGeom prst="rect">
              <a:avLst/>
            </a:prstGeom>
          </p:spPr>
        </p:pic>
      </p:grpSp>
    </p:spTree>
    <p:extLst>
      <p:ext uri="{BB962C8B-B14F-4D97-AF65-F5344CB8AC3E}">
        <p14:creationId xmlns:p14="http://schemas.microsoft.com/office/powerpoint/2010/main" val="14374095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rotWithShape="1">
          <a:blip r:embed="rId2"/>
          <a:srcRect l="10234" t="8378"/>
          <a:stretch/>
        </p:blipFill>
        <p:spPr>
          <a:xfrm>
            <a:off x="9105900" y="2757546"/>
            <a:ext cx="15278100" cy="10958456"/>
          </a:xfrm>
          <a:prstGeom prst="rect">
            <a:avLst/>
          </a:prstGeom>
        </p:spPr>
      </p:pic>
      <p:sp>
        <p:nvSpPr>
          <p:cNvPr id="2" name="Title 1">
            <a:extLst>
              <a:ext uri="{FF2B5EF4-FFF2-40B4-BE49-F238E27FC236}">
                <a16:creationId xmlns:a16="http://schemas.microsoft.com/office/drawing/2014/main" id="{56BD2899-2355-4D4D-9521-301F1D0F7AEA}"/>
              </a:ext>
            </a:extLst>
          </p:cNvPr>
          <p:cNvSpPr>
            <a:spLocks noGrp="1"/>
          </p:cNvSpPr>
          <p:nvPr>
            <p:ph type="title"/>
          </p:nvPr>
        </p:nvSpPr>
        <p:spPr>
          <a:xfrm>
            <a:off x="1676400" y="1400250"/>
            <a:ext cx="21031200" cy="1311128"/>
          </a:xfrm>
        </p:spPr>
        <p:txBody>
          <a:bodyPr/>
          <a:lstStyle/>
          <a:p>
            <a:r>
              <a:rPr lang="en-GB" dirty="0"/>
              <a:t>Calorimeter Endcap design </a:t>
            </a:r>
          </a:p>
        </p:txBody>
      </p:sp>
      <p:sp>
        <p:nvSpPr>
          <p:cNvPr id="8" name="Content Placeholder 7">
            <a:extLst>
              <a:ext uri="{FF2B5EF4-FFF2-40B4-BE49-F238E27FC236}">
                <a16:creationId xmlns:a16="http://schemas.microsoft.com/office/drawing/2014/main" id="{99DEA9E3-0BB3-48BE-9391-D552AB560251}"/>
              </a:ext>
            </a:extLst>
          </p:cNvPr>
          <p:cNvSpPr>
            <a:spLocks noGrp="1"/>
          </p:cNvSpPr>
          <p:nvPr>
            <p:ph idx="1"/>
          </p:nvPr>
        </p:nvSpPr>
        <p:spPr>
          <a:xfrm>
            <a:off x="1676400" y="3384551"/>
            <a:ext cx="6781800" cy="9302034"/>
          </a:xfrm>
        </p:spPr>
        <p:txBody>
          <a:bodyPr/>
          <a:lstStyle/>
          <a:p>
            <a:r>
              <a:rPr lang="en-GB" dirty="0"/>
              <a:t>3D shower topology and time resolution of  ~30ps</a:t>
            </a:r>
          </a:p>
          <a:p>
            <a:r>
              <a:rPr lang="en-GB" dirty="0"/>
              <a:t>Electromagnetic Endcap (EE)</a:t>
            </a:r>
          </a:p>
          <a:p>
            <a:pPr lvl="1"/>
            <a:r>
              <a:rPr lang="en-GB" dirty="0"/>
              <a:t>28 layers of Silicon sensors in W/Pb absorber (25 X</a:t>
            </a:r>
            <a:r>
              <a:rPr lang="en-GB" baseline="-25000" dirty="0"/>
              <a:t>0</a:t>
            </a:r>
            <a:r>
              <a:rPr lang="en-GB" dirty="0"/>
              <a:t>, 1.7</a:t>
            </a:r>
            <a:r>
              <a:rPr lang="el-GR" dirty="0"/>
              <a:t>λ)</a:t>
            </a:r>
          </a:p>
          <a:p>
            <a:r>
              <a:rPr lang="en-GB" dirty="0"/>
              <a:t>Hadronic Endcap (EH)</a:t>
            </a:r>
          </a:p>
          <a:p>
            <a:pPr lvl="1"/>
            <a:r>
              <a:rPr lang="en-GB" dirty="0"/>
              <a:t>24 layers: 8 silicon + 16 silicon/</a:t>
            </a:r>
            <a:r>
              <a:rPr lang="en-GB" dirty="0" err="1"/>
              <a:t>scint</a:t>
            </a:r>
            <a:r>
              <a:rPr lang="en-GB" dirty="0"/>
              <a:t>. tiles at high/low </a:t>
            </a:r>
            <a:r>
              <a:rPr lang="el-GR" dirty="0"/>
              <a:t>η </a:t>
            </a:r>
            <a:r>
              <a:rPr lang="en-GB" dirty="0"/>
              <a:t>in stainless steel absorber (9</a:t>
            </a:r>
            <a:r>
              <a:rPr lang="el-GR" dirty="0"/>
              <a:t>λ)</a:t>
            </a:r>
          </a:p>
          <a:p>
            <a:endParaRPr lang="en-GB" dirty="0"/>
          </a:p>
        </p:txBody>
      </p:sp>
      <p:sp>
        <p:nvSpPr>
          <p:cNvPr id="6" name="Rectangle 5"/>
          <p:cNvSpPr/>
          <p:nvPr/>
        </p:nvSpPr>
        <p:spPr>
          <a:xfrm>
            <a:off x="11640309" y="10151878"/>
            <a:ext cx="9954794" cy="1200329"/>
          </a:xfrm>
          <a:prstGeom prst="rect">
            <a:avLst/>
          </a:prstGeom>
          <a:solidFill>
            <a:srgbClr val="FF0000">
              <a:alpha val="80000"/>
            </a:srgbClr>
          </a:solidFill>
          <a:ln w="38100">
            <a:solidFill>
              <a:srgbClr val="FF0000"/>
            </a:solidFill>
          </a:ln>
        </p:spPr>
        <p:txBody>
          <a:bodyPr wrap="square">
            <a:spAutoFit/>
          </a:bodyPr>
          <a:lstStyle/>
          <a:p>
            <a:pPr defTabSz="1828800"/>
            <a:r>
              <a:rPr lang="en-US" sz="3600" dirty="0">
                <a:solidFill>
                  <a:srgbClr val="FFFF00"/>
                </a:solidFill>
                <a:latin typeface="Calibri" panose="020F0502020204030204"/>
              </a:rPr>
              <a:t>600 m</a:t>
            </a:r>
            <a:r>
              <a:rPr lang="en-US" sz="3600" baseline="30000" dirty="0">
                <a:solidFill>
                  <a:srgbClr val="FFFF00"/>
                </a:solidFill>
                <a:latin typeface="Calibri" panose="020F0502020204030204"/>
              </a:rPr>
              <a:t>2</a:t>
            </a:r>
            <a:r>
              <a:rPr lang="en-US" sz="3600" dirty="0">
                <a:solidFill>
                  <a:srgbClr val="FFFF00"/>
                </a:solidFill>
                <a:latin typeface="Calibri" panose="020F0502020204030204"/>
              </a:rPr>
              <a:t>, 25000 modules , of hexagonal 8” sensors</a:t>
            </a:r>
            <a:br>
              <a:rPr lang="en-US" sz="3600" dirty="0">
                <a:solidFill>
                  <a:srgbClr val="FFFF00"/>
                </a:solidFill>
                <a:latin typeface="Calibri" panose="020F0502020204030204"/>
              </a:rPr>
            </a:br>
            <a:r>
              <a:rPr lang="en-US" sz="3600" dirty="0">
                <a:solidFill>
                  <a:srgbClr val="FFFF00"/>
                </a:solidFill>
                <a:latin typeface="Calibri" panose="020F0502020204030204"/>
              </a:rPr>
              <a:t> ~6M channels of area 0.5 and 1 cm</a:t>
            </a:r>
            <a:r>
              <a:rPr lang="en-US" sz="3600" baseline="30000" dirty="0">
                <a:solidFill>
                  <a:srgbClr val="FFFF00"/>
                </a:solidFill>
                <a:latin typeface="Calibri" panose="020F0502020204030204"/>
              </a:rPr>
              <a:t>2</a:t>
            </a:r>
          </a:p>
        </p:txBody>
      </p:sp>
      <p:sp>
        <p:nvSpPr>
          <p:cNvPr id="7" name="Rectangle 6"/>
          <p:cNvSpPr/>
          <p:nvPr/>
        </p:nvSpPr>
        <p:spPr>
          <a:xfrm>
            <a:off x="9236772" y="3297422"/>
            <a:ext cx="9203628" cy="1200329"/>
          </a:xfrm>
          <a:prstGeom prst="rect">
            <a:avLst/>
          </a:prstGeom>
          <a:solidFill>
            <a:srgbClr val="FF0000">
              <a:alpha val="80000"/>
            </a:srgbClr>
          </a:solidFill>
          <a:ln w="38100">
            <a:solidFill>
              <a:srgbClr val="FF0000"/>
            </a:solidFill>
          </a:ln>
        </p:spPr>
        <p:txBody>
          <a:bodyPr wrap="square">
            <a:spAutoFit/>
          </a:bodyPr>
          <a:lstStyle/>
          <a:p>
            <a:pPr defTabSz="1828800"/>
            <a:r>
              <a:rPr lang="en-US" sz="3600" dirty="0">
                <a:solidFill>
                  <a:srgbClr val="FFFF00"/>
                </a:solidFill>
                <a:latin typeface="Calibri" panose="020F0502020204030204"/>
              </a:rPr>
              <a:t>253 </a:t>
            </a:r>
            <a:r>
              <a:rPr lang="en-US" sz="3600" dirty="0" err="1">
                <a:solidFill>
                  <a:srgbClr val="FFFF00"/>
                </a:solidFill>
                <a:latin typeface="Calibri" panose="020F0502020204030204"/>
              </a:rPr>
              <a:t>tonnes</a:t>
            </a:r>
            <a:r>
              <a:rPr lang="en-US" sz="3600" dirty="0">
                <a:solidFill>
                  <a:srgbClr val="FFFF00"/>
                </a:solidFill>
                <a:latin typeface="Calibri" panose="020F0502020204030204"/>
              </a:rPr>
              <a:t/>
            </a:r>
            <a:br>
              <a:rPr lang="en-US" sz="3600" dirty="0">
                <a:solidFill>
                  <a:srgbClr val="FFFF00"/>
                </a:solidFill>
                <a:latin typeface="Calibri" panose="020F0502020204030204"/>
              </a:rPr>
            </a:br>
            <a:r>
              <a:rPr lang="en-US" sz="3600" dirty="0">
                <a:solidFill>
                  <a:srgbClr val="FFFF00"/>
                </a:solidFill>
                <a:latin typeface="Calibri" panose="020F0502020204030204"/>
              </a:rPr>
              <a:t>Total power at end of life = 160-180 kW @-30C</a:t>
            </a:r>
          </a:p>
        </p:txBody>
      </p:sp>
      <p:sp>
        <p:nvSpPr>
          <p:cNvPr id="12" name="Rectangle 11"/>
          <p:cNvSpPr/>
          <p:nvPr/>
        </p:nvSpPr>
        <p:spPr>
          <a:xfrm>
            <a:off x="16617704" y="6033756"/>
            <a:ext cx="4937548" cy="1754326"/>
          </a:xfrm>
          <a:prstGeom prst="rect">
            <a:avLst/>
          </a:prstGeom>
          <a:solidFill>
            <a:srgbClr val="FF0000">
              <a:alpha val="80000"/>
            </a:srgbClr>
          </a:solidFill>
          <a:ln w="38100">
            <a:solidFill>
              <a:srgbClr val="FF0000"/>
            </a:solidFill>
          </a:ln>
        </p:spPr>
        <p:txBody>
          <a:bodyPr wrap="square">
            <a:spAutoFit/>
          </a:bodyPr>
          <a:lstStyle/>
          <a:p>
            <a:pPr defTabSz="1828800"/>
            <a:r>
              <a:rPr lang="en-US" sz="3600" dirty="0">
                <a:solidFill>
                  <a:srgbClr val="FFFF00"/>
                </a:solidFill>
                <a:latin typeface="Calibri" panose="020F0502020204030204"/>
              </a:rPr>
              <a:t>520m</a:t>
            </a:r>
            <a:r>
              <a:rPr lang="en-US" sz="3600" baseline="30000" dirty="0">
                <a:solidFill>
                  <a:srgbClr val="FFFF00"/>
                </a:solidFill>
                <a:latin typeface="Calibri" panose="020F0502020204030204"/>
              </a:rPr>
              <a:t>2</a:t>
            </a:r>
            <a:r>
              <a:rPr lang="en-US" sz="3600" dirty="0">
                <a:solidFill>
                  <a:srgbClr val="FFFF00"/>
                </a:solidFill>
                <a:latin typeface="Calibri" panose="020F0502020204030204"/>
              </a:rPr>
              <a:t> </a:t>
            </a:r>
            <a:r>
              <a:rPr lang="en-US" sz="3600" dirty="0" err="1">
                <a:solidFill>
                  <a:srgbClr val="FFFF00"/>
                </a:solidFill>
                <a:latin typeface="Calibri" panose="020F0502020204030204"/>
              </a:rPr>
              <a:t>Scint</a:t>
            </a:r>
            <a:r>
              <a:rPr lang="en-US" sz="3600" dirty="0">
                <a:solidFill>
                  <a:srgbClr val="FFFF00"/>
                </a:solidFill>
                <a:latin typeface="Calibri" panose="020F0502020204030204"/>
              </a:rPr>
              <a:t>. Tiles</a:t>
            </a:r>
            <a:br>
              <a:rPr lang="en-US" sz="3600" dirty="0">
                <a:solidFill>
                  <a:srgbClr val="FFFF00"/>
                </a:solidFill>
                <a:latin typeface="Calibri" panose="020F0502020204030204"/>
              </a:rPr>
            </a:br>
            <a:r>
              <a:rPr lang="en-US" sz="3600" dirty="0">
                <a:solidFill>
                  <a:srgbClr val="FFFF00"/>
                </a:solidFill>
                <a:latin typeface="Calibri" panose="020F0502020204030204"/>
              </a:rPr>
              <a:t>2x2 and 5x5 cm</a:t>
            </a:r>
            <a:r>
              <a:rPr lang="en-US" sz="3600" baseline="30000" dirty="0">
                <a:solidFill>
                  <a:srgbClr val="FFFF00"/>
                </a:solidFill>
                <a:latin typeface="Calibri" panose="020F0502020204030204"/>
              </a:rPr>
              <a:t>2   </a:t>
            </a:r>
            <a:r>
              <a:rPr lang="en-US" sz="3600" dirty="0">
                <a:solidFill>
                  <a:srgbClr val="FFFF00"/>
                </a:solidFill>
                <a:latin typeface="Calibri" panose="020F0502020204030204"/>
              </a:rPr>
              <a:t>+ </a:t>
            </a:r>
            <a:r>
              <a:rPr lang="en-US" sz="3600" dirty="0" err="1">
                <a:solidFill>
                  <a:srgbClr val="FFFF00"/>
                </a:solidFill>
                <a:latin typeface="Calibri" panose="020F0502020204030204"/>
              </a:rPr>
              <a:t>SiPM</a:t>
            </a:r>
            <a:r>
              <a:rPr lang="en-US" sz="3600" dirty="0">
                <a:solidFill>
                  <a:srgbClr val="FFFF00"/>
                </a:solidFill>
                <a:latin typeface="Calibri" panose="020F0502020204030204"/>
              </a:rPr>
              <a:t/>
            </a:r>
            <a:br>
              <a:rPr lang="en-US" sz="3600" dirty="0">
                <a:solidFill>
                  <a:srgbClr val="FFFF00"/>
                </a:solidFill>
                <a:latin typeface="Calibri" panose="020F0502020204030204"/>
              </a:rPr>
            </a:br>
            <a:r>
              <a:rPr lang="en-US" sz="3600" dirty="0">
                <a:solidFill>
                  <a:srgbClr val="FFFF00"/>
                </a:solidFill>
                <a:latin typeface="Calibri" panose="020F0502020204030204"/>
              </a:rPr>
              <a:t>~400k channels</a:t>
            </a:r>
          </a:p>
        </p:txBody>
      </p:sp>
      <p:grpSp>
        <p:nvGrpSpPr>
          <p:cNvPr id="11" name="Group 10">
            <a:extLst>
              <a:ext uri="{FF2B5EF4-FFF2-40B4-BE49-F238E27FC236}">
                <a16:creationId xmlns:a16="http://schemas.microsoft.com/office/drawing/2014/main" id="{B34F4A6E-1CF1-4A3F-B782-8CB127A2C4F5}"/>
              </a:ext>
            </a:extLst>
          </p:cNvPr>
          <p:cNvGrpSpPr/>
          <p:nvPr/>
        </p:nvGrpSpPr>
        <p:grpSpPr>
          <a:xfrm>
            <a:off x="9751683" y="3260094"/>
            <a:ext cx="14632318" cy="10017528"/>
            <a:chOff x="4875841" y="1630047"/>
            <a:chExt cx="7316159" cy="5008764"/>
          </a:xfrm>
        </p:grpSpPr>
        <p:pic>
          <p:nvPicPr>
            <p:cNvPr id="5" name="Graphic 4">
              <a:extLst>
                <a:ext uri="{FF2B5EF4-FFF2-40B4-BE49-F238E27FC236}">
                  <a16:creationId xmlns:a16="http://schemas.microsoft.com/office/drawing/2014/main" id="{FEC02F8A-185C-4AA3-BFAC-C175BA40D2B1}"/>
                </a:ext>
              </a:extLst>
            </p:cNvPr>
            <p:cNvPicPr>
              <a:picLocks noChangeAspect="1"/>
            </p:cNvPicPr>
            <p:nvPr/>
          </p:nvPicPr>
          <p:blipFill rotWithShape="1">
            <a:blip r:embed="rId3">
              <a:alphaModFix/>
              <a:extLst>
                <a:ext uri="{96DAC541-7B7A-43D3-8B79-37D633B846F1}">
                  <asvg:svgBlip xmlns="" xmlns:asvg="http://schemas.microsoft.com/office/drawing/2016/SVG/main" r:embed="rId4"/>
                </a:ext>
              </a:extLst>
            </a:blip>
            <a:srcRect l="16315" t="10708" r="24922" b="16522"/>
            <a:stretch/>
          </p:blipFill>
          <p:spPr>
            <a:xfrm flipH="1">
              <a:off x="4875841" y="1630047"/>
              <a:ext cx="7043442" cy="5008764"/>
            </a:xfrm>
            <a:prstGeom prst="rect">
              <a:avLst/>
            </a:prstGeom>
          </p:spPr>
        </p:pic>
        <p:pic>
          <p:nvPicPr>
            <p:cNvPr id="4" name="Graphic 3">
              <a:extLst>
                <a:ext uri="{FF2B5EF4-FFF2-40B4-BE49-F238E27FC236}">
                  <a16:creationId xmlns:a16="http://schemas.microsoft.com/office/drawing/2014/main" id="{BB8B8FFD-4F82-422C-ACB0-6DDF43265AB4}"/>
                </a:ext>
              </a:extLst>
            </p:cNvPr>
            <p:cNvPicPr>
              <a:picLocks noChangeAspect="1"/>
            </p:cNvPicPr>
            <p:nvPr/>
          </p:nvPicPr>
          <p:blipFill rotWithShape="1">
            <a:blip r:embed="rId5">
              <a:extLst>
                <a:ext uri="{96DAC541-7B7A-43D3-8B79-37D633B846F1}">
                  <asvg:svgBlip xmlns="" xmlns:asvg="http://schemas.microsoft.com/office/drawing/2016/SVG/main" r:embed="rId6"/>
                </a:ext>
              </a:extLst>
            </a:blip>
            <a:srcRect l="75747" t="4666" b="7961"/>
            <a:stretch/>
          </p:blipFill>
          <p:spPr>
            <a:xfrm>
              <a:off x="10962031" y="2671010"/>
              <a:ext cx="1229969" cy="2904469"/>
            </a:xfrm>
            <a:prstGeom prst="rect">
              <a:avLst/>
            </a:prstGeom>
          </p:spPr>
        </p:pic>
        <p:sp>
          <p:nvSpPr>
            <p:cNvPr id="13" name="Rectangle 12">
              <a:extLst>
                <a:ext uri="{FF2B5EF4-FFF2-40B4-BE49-F238E27FC236}">
                  <a16:creationId xmlns:a16="http://schemas.microsoft.com/office/drawing/2014/main" id="{78621DD7-175A-4358-808A-333967378F9C}"/>
                </a:ext>
              </a:extLst>
            </p:cNvPr>
            <p:cNvSpPr/>
            <p:nvPr/>
          </p:nvSpPr>
          <p:spPr>
            <a:xfrm>
              <a:off x="6007945" y="3752147"/>
              <a:ext cx="4601814" cy="600165"/>
            </a:xfrm>
            <a:prstGeom prst="rect">
              <a:avLst/>
            </a:prstGeom>
            <a:solidFill>
              <a:srgbClr val="FF0000">
                <a:alpha val="80000"/>
              </a:srgbClr>
            </a:solidFill>
            <a:ln w="38100">
              <a:solidFill>
                <a:srgbClr val="FF0000"/>
              </a:solidFill>
            </a:ln>
          </p:spPr>
          <p:txBody>
            <a:bodyPr wrap="square">
              <a:spAutoFit/>
            </a:bodyPr>
            <a:lstStyle/>
            <a:p>
              <a:pPr defTabSz="1828800"/>
              <a:r>
                <a:rPr lang="en-US" sz="3600" dirty="0">
                  <a:solidFill>
                    <a:srgbClr val="FFFF00"/>
                  </a:solidFill>
                  <a:latin typeface="Calibri" panose="020F0502020204030204"/>
                </a:rPr>
                <a:t>Facing a </a:t>
              </a:r>
              <a:r>
                <a:rPr lang="en-US" sz="3600" dirty="0" err="1">
                  <a:solidFill>
                    <a:srgbClr val="FFFF00"/>
                  </a:solidFill>
                  <a:latin typeface="Calibri" panose="020F0502020204030204"/>
                </a:rPr>
                <a:t>MegaGray</a:t>
              </a:r>
              <a:r>
                <a:rPr lang="en-US" sz="3600" dirty="0">
                  <a:solidFill>
                    <a:srgbClr val="FFFF00"/>
                  </a:solidFill>
                  <a:latin typeface="Calibri" panose="020F0502020204030204"/>
                </a:rPr>
                <a:t> Dose</a:t>
              </a:r>
            </a:p>
            <a:p>
              <a:pPr defTabSz="1828800"/>
              <a:r>
                <a:rPr lang="en-US" sz="3600" dirty="0">
                  <a:solidFill>
                    <a:srgbClr val="FFFF00"/>
                  </a:solidFill>
                  <a:latin typeface="Calibri" panose="020F0502020204030204"/>
                </a:rPr>
                <a:t>10</a:t>
              </a:r>
              <a:r>
                <a:rPr lang="en-US" sz="3600" baseline="30000" dirty="0">
                  <a:solidFill>
                    <a:srgbClr val="FFFF00"/>
                  </a:solidFill>
                  <a:latin typeface="Calibri" panose="020F0502020204030204"/>
                </a:rPr>
                <a:t>16</a:t>
              </a:r>
              <a:r>
                <a:rPr lang="en-US" sz="3600" dirty="0">
                  <a:solidFill>
                    <a:srgbClr val="FFFF00"/>
                  </a:solidFill>
                  <a:latin typeface="Calibri" panose="020F0502020204030204"/>
                </a:rPr>
                <a:t> cm</a:t>
              </a:r>
              <a:r>
                <a:rPr lang="en-US" sz="3600" baseline="30000" dirty="0">
                  <a:solidFill>
                    <a:srgbClr val="FFFF00"/>
                  </a:solidFill>
                  <a:latin typeface="Calibri" panose="020F0502020204030204"/>
                </a:rPr>
                <a:t>-2</a:t>
              </a:r>
              <a:r>
                <a:rPr lang="en-US" sz="3600" dirty="0">
                  <a:solidFill>
                    <a:srgbClr val="FFFF00"/>
                  </a:solidFill>
                  <a:latin typeface="Calibri" panose="020F0502020204030204"/>
                </a:rPr>
                <a:t> 1MeV Neutron equivalent fluence</a:t>
              </a:r>
            </a:p>
          </p:txBody>
        </p:sp>
      </p:grpSp>
    </p:spTree>
    <p:extLst>
      <p:ext uri="{BB962C8B-B14F-4D97-AF65-F5344CB8AC3E}">
        <p14:creationId xmlns:p14="http://schemas.microsoft.com/office/powerpoint/2010/main" val="1282614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78124ADA-CBCB-4437-8EAB-49BAEAB52D4F}"/>
              </a:ext>
            </a:extLst>
          </p:cNvPr>
          <p:cNvPicPr>
            <a:picLocks noChangeAspect="1"/>
          </p:cNvPicPr>
          <p:nvPr/>
        </p:nvPicPr>
        <p:blipFill rotWithShape="1">
          <a:blip r:embed="rId2">
            <a:extLst>
              <a:ext uri="{96DAC541-7B7A-43D3-8B79-37D633B846F1}">
                <asvg:svgBlip xmlns="" xmlns:asvg="http://schemas.microsoft.com/office/drawing/2016/SVG/main" r:embed="rId3"/>
              </a:ext>
            </a:extLst>
          </a:blip>
          <a:srcRect l="3030" t="4045" r="3926" b="15933"/>
          <a:stretch/>
        </p:blipFill>
        <p:spPr>
          <a:xfrm>
            <a:off x="13078952" y="6784978"/>
            <a:ext cx="11305048" cy="6931024"/>
          </a:xfrm>
          <a:prstGeom prst="rect">
            <a:avLst/>
          </a:prstGeom>
        </p:spPr>
      </p:pic>
      <p:sp>
        <p:nvSpPr>
          <p:cNvPr id="2" name="Title 1">
            <a:extLst>
              <a:ext uri="{FF2B5EF4-FFF2-40B4-BE49-F238E27FC236}">
                <a16:creationId xmlns:a16="http://schemas.microsoft.com/office/drawing/2014/main" id="{38AC97EE-7D6E-4A7D-865D-AAC913DF3CC6}"/>
              </a:ext>
            </a:extLst>
          </p:cNvPr>
          <p:cNvSpPr>
            <a:spLocks noGrp="1"/>
          </p:cNvSpPr>
          <p:nvPr>
            <p:ph type="title"/>
          </p:nvPr>
        </p:nvSpPr>
        <p:spPr>
          <a:xfrm>
            <a:off x="1676400" y="916865"/>
            <a:ext cx="11093116" cy="2529923"/>
          </a:xfrm>
        </p:spPr>
        <p:txBody>
          <a:bodyPr/>
          <a:lstStyle/>
          <a:p>
            <a:r>
              <a:rPr lang="en-GB" dirty="0"/>
              <a:t>Calorimeter Endcap modules</a:t>
            </a:r>
          </a:p>
        </p:txBody>
      </p:sp>
      <p:sp>
        <p:nvSpPr>
          <p:cNvPr id="13" name="Content Placeholder 12">
            <a:extLst>
              <a:ext uri="{FF2B5EF4-FFF2-40B4-BE49-F238E27FC236}">
                <a16:creationId xmlns:a16="http://schemas.microsoft.com/office/drawing/2014/main" id="{762686C0-953F-4BF9-8FFE-D97F386159EA}"/>
              </a:ext>
            </a:extLst>
          </p:cNvPr>
          <p:cNvSpPr>
            <a:spLocks noGrp="1"/>
          </p:cNvSpPr>
          <p:nvPr>
            <p:ph idx="1"/>
          </p:nvPr>
        </p:nvSpPr>
        <p:spPr>
          <a:xfrm>
            <a:off x="1676401" y="3651251"/>
            <a:ext cx="8430126" cy="3628686"/>
          </a:xfrm>
        </p:spPr>
        <p:txBody>
          <a:bodyPr/>
          <a:lstStyle/>
          <a:p>
            <a:r>
              <a:rPr lang="en-GB" dirty="0"/>
              <a:t>593 m2 of silicon</a:t>
            </a:r>
          </a:p>
          <a:p>
            <a:r>
              <a:rPr lang="en-GB" dirty="0"/>
              <a:t>6M </a:t>
            </a:r>
            <a:r>
              <a:rPr lang="en-GB" dirty="0" err="1"/>
              <a:t>ch</a:t>
            </a:r>
            <a:r>
              <a:rPr lang="en-GB" dirty="0"/>
              <a:t>, 0.5 or 1 cm2 cell-size</a:t>
            </a:r>
          </a:p>
          <a:p>
            <a:r>
              <a:rPr lang="en-GB" dirty="0"/>
              <a:t>21,660 modules (8” or 2x6” sensors)</a:t>
            </a:r>
          </a:p>
          <a:p>
            <a:r>
              <a:rPr lang="en-GB" dirty="0"/>
              <a:t>92,000 front-end ASICS</a:t>
            </a:r>
          </a:p>
        </p:txBody>
      </p:sp>
      <p:pic>
        <p:nvPicPr>
          <p:cNvPr id="9" name="Graphic 8">
            <a:extLst>
              <a:ext uri="{FF2B5EF4-FFF2-40B4-BE49-F238E27FC236}">
                <a16:creationId xmlns:a16="http://schemas.microsoft.com/office/drawing/2014/main" id="{8D1D6FA0-F873-47FB-AE54-3CD98FAC7654}"/>
              </a:ext>
            </a:extLst>
          </p:cNvPr>
          <p:cNvPicPr>
            <a:picLocks noChangeAspect="1"/>
          </p:cNvPicPr>
          <p:nvPr/>
        </p:nvPicPr>
        <p:blipFill rotWithShape="1">
          <a:blip r:embed="rId4">
            <a:extLst>
              <a:ext uri="{96DAC541-7B7A-43D3-8B79-37D633B846F1}">
                <asvg:svgBlip xmlns="" xmlns:asvg="http://schemas.microsoft.com/office/drawing/2016/SVG/main" r:embed="rId5"/>
              </a:ext>
            </a:extLst>
          </a:blip>
          <a:srcRect l="5474" r="5070" b="5077"/>
          <a:stretch/>
        </p:blipFill>
        <p:spPr>
          <a:xfrm>
            <a:off x="13078953" y="0"/>
            <a:ext cx="9799026" cy="6784976"/>
          </a:xfrm>
          <a:prstGeom prst="rect">
            <a:avLst/>
          </a:prstGeom>
        </p:spPr>
      </p:pic>
      <p:pic>
        <p:nvPicPr>
          <p:cNvPr id="10" name="Graphic 9">
            <a:extLst>
              <a:ext uri="{FF2B5EF4-FFF2-40B4-BE49-F238E27FC236}">
                <a16:creationId xmlns:a16="http://schemas.microsoft.com/office/drawing/2014/main" id="{A1090514-DEA3-427E-A8DA-BFAF3631FCA8}"/>
              </a:ext>
            </a:extLst>
          </p:cNvPr>
          <p:cNvPicPr>
            <a:picLocks noChangeAspect="1"/>
          </p:cNvPicPr>
          <p:nvPr/>
        </p:nvPicPr>
        <p:blipFill>
          <a:blip r:embed="rId6">
            <a:extLst>
              <a:ext uri="{96DAC541-7B7A-43D3-8B79-37D633B846F1}">
                <asvg:svgBlip xmlns="" xmlns:asvg="http://schemas.microsoft.com/office/drawing/2016/SVG/main" r:embed="rId7"/>
              </a:ext>
            </a:extLst>
          </a:blip>
          <a:stretch>
            <a:fillRect/>
          </a:stretch>
        </p:blipFill>
        <p:spPr>
          <a:xfrm>
            <a:off x="1385621" y="7664944"/>
            <a:ext cx="10175034" cy="5316968"/>
          </a:xfrm>
          <a:prstGeom prst="rect">
            <a:avLst/>
          </a:prstGeom>
        </p:spPr>
      </p:pic>
      <p:sp>
        <p:nvSpPr>
          <p:cNvPr id="8" name="Content Placeholder 1">
            <a:extLst>
              <a:ext uri="{FF2B5EF4-FFF2-40B4-BE49-F238E27FC236}">
                <a16:creationId xmlns:a16="http://schemas.microsoft.com/office/drawing/2014/main" id="{0D216876-8326-4E00-93DC-E0C0338951AA}"/>
              </a:ext>
            </a:extLst>
          </p:cNvPr>
          <p:cNvSpPr txBox="1">
            <a:spLocks/>
          </p:cNvSpPr>
          <p:nvPr/>
        </p:nvSpPr>
        <p:spPr>
          <a:xfrm>
            <a:off x="18671757" y="10809964"/>
            <a:ext cx="5712243" cy="2906036"/>
          </a:xfrm>
          <a:prstGeom prst="rect">
            <a:avLst/>
          </a:prstGeom>
          <a:solidFill>
            <a:srgbClr val="FF0000">
              <a:alpha val="75000"/>
            </a:srgbClr>
          </a:solidFill>
          <a:ln>
            <a:solidFill>
              <a:srgbClr val="FF0000"/>
            </a:solidFill>
          </a:ln>
        </p:spPr>
        <p:txBody>
          <a:bodyPr/>
          <a:lst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bg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bg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1828800">
              <a:spcBef>
                <a:spcPts val="2000"/>
              </a:spcBef>
              <a:buNone/>
            </a:pPr>
            <a:r>
              <a:rPr lang="en-GB" sz="4000" dirty="0">
                <a:solidFill>
                  <a:srgbClr val="FFFF00"/>
                </a:solidFill>
                <a:latin typeface="Calibri" panose="020F0502020204030204"/>
              </a:rPr>
              <a:t>7,500 modules @ 10Gb/s = 75Tb/s ≈ 300 EB/</a:t>
            </a:r>
            <a:r>
              <a:rPr lang="en-GB" sz="4000" dirty="0" err="1">
                <a:solidFill>
                  <a:srgbClr val="FFFF00"/>
                </a:solidFill>
                <a:latin typeface="Calibri" panose="020F0502020204030204"/>
              </a:rPr>
              <a:t>yr</a:t>
            </a:r>
            <a:endParaRPr lang="en-GB" sz="4000" dirty="0">
              <a:solidFill>
                <a:srgbClr val="FFFF00"/>
              </a:solidFill>
              <a:latin typeface="Calibri" panose="020F0502020204030204"/>
            </a:endParaRPr>
          </a:p>
          <a:p>
            <a:pPr marL="0" indent="0" algn="ctr" defTabSz="1828800">
              <a:spcBef>
                <a:spcPts val="2000"/>
              </a:spcBef>
              <a:buNone/>
            </a:pPr>
            <a:r>
              <a:rPr lang="en-GB" sz="3200" dirty="0">
                <a:solidFill>
                  <a:srgbClr val="FFFF00"/>
                </a:solidFill>
                <a:latin typeface="Calibri" panose="020F0502020204030204"/>
              </a:rPr>
              <a:t>(Trigger data only, L1 accepted data on separate fibres)</a:t>
            </a:r>
          </a:p>
        </p:txBody>
      </p:sp>
    </p:spTree>
    <p:extLst>
      <p:ext uri="{BB962C8B-B14F-4D97-AF65-F5344CB8AC3E}">
        <p14:creationId xmlns:p14="http://schemas.microsoft.com/office/powerpoint/2010/main" val="193991173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4DC7482-1A95-4764-88C2-21873F93BD50}"/>
              </a:ext>
            </a:extLst>
          </p:cNvPr>
          <p:cNvSpPr/>
          <p:nvPr/>
        </p:nvSpPr>
        <p:spPr>
          <a:xfrm>
            <a:off x="5967665" y="2757545"/>
            <a:ext cx="18252618" cy="109231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sp>
        <p:nvSpPr>
          <p:cNvPr id="2" name="Title 1">
            <a:extLst>
              <a:ext uri="{FF2B5EF4-FFF2-40B4-BE49-F238E27FC236}">
                <a16:creationId xmlns:a16="http://schemas.microsoft.com/office/drawing/2014/main" id="{38AC97EE-7D6E-4A7D-865D-AAC913DF3CC6}"/>
              </a:ext>
            </a:extLst>
          </p:cNvPr>
          <p:cNvSpPr>
            <a:spLocks noGrp="1"/>
          </p:cNvSpPr>
          <p:nvPr>
            <p:ph type="title"/>
          </p:nvPr>
        </p:nvSpPr>
        <p:spPr/>
        <p:txBody>
          <a:bodyPr/>
          <a:lstStyle/>
          <a:p>
            <a:r>
              <a:rPr lang="en-GB" dirty="0"/>
              <a:t>Calorimeter Endcap modules: Do they work?</a:t>
            </a:r>
          </a:p>
        </p:txBody>
      </p:sp>
      <p:pic>
        <p:nvPicPr>
          <p:cNvPr id="7" name="Graphic 6">
            <a:extLst>
              <a:ext uri="{FF2B5EF4-FFF2-40B4-BE49-F238E27FC236}">
                <a16:creationId xmlns:a16="http://schemas.microsoft.com/office/drawing/2014/main" id="{176656A5-6C12-4CDB-8E09-6D3D3766869B}"/>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6288501" y="2792813"/>
            <a:ext cx="17931782" cy="10923186"/>
          </a:xfrm>
          <a:prstGeom prst="rect">
            <a:avLst/>
          </a:prstGeom>
        </p:spPr>
      </p:pic>
    </p:spTree>
    <p:extLst>
      <p:ext uri="{BB962C8B-B14F-4D97-AF65-F5344CB8AC3E}">
        <p14:creationId xmlns:p14="http://schemas.microsoft.com/office/powerpoint/2010/main" val="34678320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549AEA-A4C4-4027-9464-6B771B75179D}"/>
              </a:ext>
            </a:extLst>
          </p:cNvPr>
          <p:cNvSpPr>
            <a:spLocks noGrp="1"/>
          </p:cNvSpPr>
          <p:nvPr>
            <p:ph type="title"/>
          </p:nvPr>
        </p:nvSpPr>
        <p:spPr/>
        <p:txBody>
          <a:bodyPr/>
          <a:lstStyle/>
          <a:p>
            <a:r>
              <a:rPr lang="en-GB" dirty="0"/>
              <a:t>What are the firmware challenges at Phase-II?</a:t>
            </a:r>
          </a:p>
        </p:txBody>
      </p:sp>
      <p:sp>
        <p:nvSpPr>
          <p:cNvPr id="5" name="Content Placeholder 4">
            <a:extLst>
              <a:ext uri="{FF2B5EF4-FFF2-40B4-BE49-F238E27FC236}">
                <a16:creationId xmlns:a16="http://schemas.microsoft.com/office/drawing/2014/main" id="{9A1457E5-8F6F-414B-9E7F-8A5DD7ECE482}"/>
              </a:ext>
            </a:extLst>
          </p:cNvPr>
          <p:cNvSpPr>
            <a:spLocks noGrp="1"/>
          </p:cNvSpPr>
          <p:nvPr>
            <p:ph idx="1"/>
          </p:nvPr>
        </p:nvSpPr>
        <p:spPr>
          <a:xfrm>
            <a:off x="1676400" y="3651250"/>
            <a:ext cx="21031200" cy="5916492"/>
          </a:xfrm>
        </p:spPr>
        <p:txBody>
          <a:bodyPr/>
          <a:lstStyle/>
          <a:p>
            <a:r>
              <a:rPr lang="en-GB" dirty="0"/>
              <a:t>You mean, apart from the small matter of 300Tb/s of data?</a:t>
            </a:r>
          </a:p>
          <a:p>
            <a:r>
              <a:rPr lang="en-GB" dirty="0"/>
              <a:t>So much data it has to be zero-suppressed</a:t>
            </a:r>
          </a:p>
          <a:p>
            <a:pPr lvl="1"/>
            <a:r>
              <a:rPr lang="en-GB" dirty="0"/>
              <a:t>No (or, at least, limited) geometric timing which can be utilized</a:t>
            </a:r>
          </a:p>
          <a:p>
            <a:pPr lvl="1"/>
            <a:r>
              <a:rPr lang="en-GB" dirty="0"/>
              <a:t>Variable data-volume</a:t>
            </a:r>
          </a:p>
          <a:p>
            <a:pPr lvl="2"/>
            <a:r>
              <a:rPr lang="en-GB" dirty="0"/>
              <a:t>Do you handle the worst case? Very inefficient</a:t>
            </a:r>
          </a:p>
          <a:p>
            <a:pPr lvl="2"/>
            <a:r>
              <a:rPr lang="en-GB" dirty="0"/>
              <a:t>Do you handle the average? How do you handle overflows?</a:t>
            </a:r>
          </a:p>
          <a:p>
            <a:r>
              <a:rPr lang="en-GB" dirty="0"/>
              <a:t>We did such a good job at Phase-I, people have very high expectations…</a:t>
            </a:r>
          </a:p>
        </p:txBody>
      </p:sp>
    </p:spTree>
    <p:extLst>
      <p:ext uri="{BB962C8B-B14F-4D97-AF65-F5344CB8AC3E}">
        <p14:creationId xmlns:p14="http://schemas.microsoft.com/office/powerpoint/2010/main" val="293991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549AEA-A4C4-4027-9464-6B771B75179D}"/>
              </a:ext>
            </a:extLst>
          </p:cNvPr>
          <p:cNvSpPr>
            <a:spLocks noGrp="1"/>
          </p:cNvSpPr>
          <p:nvPr>
            <p:ph type="title"/>
          </p:nvPr>
        </p:nvSpPr>
        <p:spPr/>
        <p:txBody>
          <a:bodyPr/>
          <a:lstStyle/>
          <a:p>
            <a:r>
              <a:rPr lang="en-GB" dirty="0"/>
              <a:t>What are the firmware challenges at Phase-II?</a:t>
            </a:r>
          </a:p>
        </p:txBody>
      </p:sp>
      <p:sp>
        <p:nvSpPr>
          <p:cNvPr id="5" name="Content Placeholder 4">
            <a:extLst>
              <a:ext uri="{FF2B5EF4-FFF2-40B4-BE49-F238E27FC236}">
                <a16:creationId xmlns:a16="http://schemas.microsoft.com/office/drawing/2014/main" id="{9A1457E5-8F6F-414B-9E7F-8A5DD7ECE482}"/>
              </a:ext>
            </a:extLst>
          </p:cNvPr>
          <p:cNvSpPr>
            <a:spLocks noGrp="1"/>
          </p:cNvSpPr>
          <p:nvPr>
            <p:ph idx="1"/>
          </p:nvPr>
        </p:nvSpPr>
        <p:spPr>
          <a:xfrm>
            <a:off x="1676400" y="3651251"/>
            <a:ext cx="9634024" cy="769441"/>
          </a:xfrm>
        </p:spPr>
        <p:txBody>
          <a:bodyPr/>
          <a:lstStyle/>
          <a:p>
            <a:r>
              <a:rPr lang="en-GB" dirty="0"/>
              <a:t>Real-time track-finding and fitting</a:t>
            </a:r>
          </a:p>
        </p:txBody>
      </p:sp>
      <p:pic>
        <p:nvPicPr>
          <p:cNvPr id="2" name="Graphic 1">
            <a:extLst>
              <a:ext uri="{FF2B5EF4-FFF2-40B4-BE49-F238E27FC236}">
                <a16:creationId xmlns:a16="http://schemas.microsoft.com/office/drawing/2014/main" id="{6013D009-AA52-44C3-AAAD-7F3B55591020}"/>
              </a:ext>
            </a:extLst>
          </p:cNvPr>
          <p:cNvPicPr>
            <a:picLocks noChangeAspect="1"/>
          </p:cNvPicPr>
          <p:nvPr/>
        </p:nvPicPr>
        <p:blipFill rotWithShape="1">
          <a:blip r:embed="rId2">
            <a:extLst>
              <a:ext uri="{96DAC541-7B7A-43D3-8B79-37D633B846F1}">
                <asvg:svgBlip xmlns="" xmlns:asvg="http://schemas.microsoft.com/office/drawing/2016/SVG/main" r:embed="rId3"/>
              </a:ext>
            </a:extLst>
          </a:blip>
          <a:srcRect t="18494" r="20967" b="4259"/>
          <a:stretch/>
        </p:blipFill>
        <p:spPr>
          <a:xfrm>
            <a:off x="9126659" y="4782614"/>
            <a:ext cx="15078506" cy="8233188"/>
          </a:xfrm>
          <a:prstGeom prst="rect">
            <a:avLst/>
          </a:prstGeom>
        </p:spPr>
      </p:pic>
      <p:pic>
        <p:nvPicPr>
          <p:cNvPr id="1026" name="Picture 2" descr="Image result for hllhc cms tracker tilted">
            <a:extLst>
              <a:ext uri="{FF2B5EF4-FFF2-40B4-BE49-F238E27FC236}">
                <a16:creationId xmlns:a16="http://schemas.microsoft.com/office/drawing/2014/main" id="{908A7B41-46E4-4D52-9D08-0C960F34D2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197" y="4782614"/>
            <a:ext cx="8802302" cy="8233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0575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Content Placeholder 11">
            <a:extLst>
              <a:ext uri="{FF2B5EF4-FFF2-40B4-BE49-F238E27FC236}">
                <a16:creationId xmlns:a16="http://schemas.microsoft.com/office/drawing/2014/main" id="{DE5D5823-426C-4A8B-A3CF-19E74331596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690"/>
            <a:ext cx="20767670" cy="13719520"/>
          </a:xfrm>
          <a:prstGeom prst="rect">
            <a:avLst/>
          </a:prstGeom>
          <a:solidFill>
            <a:schemeClr val="tx1">
              <a:alpha val="75000"/>
            </a:schemeClr>
          </a:solidFill>
        </p:spPr>
      </p:pic>
      <p:sp>
        <p:nvSpPr>
          <p:cNvPr id="17" name="Left Arrow 16"/>
          <p:cNvSpPr/>
          <p:nvPr/>
        </p:nvSpPr>
        <p:spPr bwMode="auto">
          <a:xfrm>
            <a:off x="19852738" y="10854610"/>
            <a:ext cx="3293756" cy="1463892"/>
          </a:xfrm>
          <a:prstGeom prst="lef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72000" tIns="0" rIns="72000" bIns="0" numCol="1" rtlCol="0" anchor="ctr" anchorCtr="0" compatLnSpc="1">
            <a:prstTxWarp prst="textNoShape">
              <a:avLst/>
            </a:prstTxWarp>
          </a:bodyPr>
          <a:lstStyle/>
          <a:p>
            <a:pPr algn="ctr"/>
            <a:r>
              <a:rPr lang="en-GB" sz="2400" dirty="0">
                <a:solidFill>
                  <a:schemeClr val="tx1"/>
                </a:solidFill>
                <a:latin typeface="Century Gothic" pitchFamily="34" charset="0"/>
              </a:rPr>
              <a:t>1×</a:t>
            </a:r>
            <a:br>
              <a:rPr lang="en-GB" sz="2400" dirty="0">
                <a:solidFill>
                  <a:schemeClr val="tx1"/>
                </a:solidFill>
                <a:latin typeface="Century Gothic" pitchFamily="34" charset="0"/>
              </a:rPr>
            </a:br>
            <a:r>
              <a:rPr lang="en-GB" sz="2400" dirty="0">
                <a:solidFill>
                  <a:schemeClr val="tx1"/>
                </a:solidFill>
                <a:latin typeface="Century Gothic" pitchFamily="34" charset="0"/>
              </a:rPr>
              <a:t>Home broadband </a:t>
            </a:r>
          </a:p>
        </p:txBody>
      </p:sp>
      <p:sp>
        <p:nvSpPr>
          <p:cNvPr id="13" name="Left Arrow 12"/>
          <p:cNvSpPr/>
          <p:nvPr/>
        </p:nvSpPr>
        <p:spPr bwMode="auto">
          <a:xfrm>
            <a:off x="19852738" y="1673424"/>
            <a:ext cx="3293756" cy="1463892"/>
          </a:xfrm>
          <a:prstGeom prst="lef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72000" tIns="0" rIns="72000" bIns="0" numCol="1" rtlCol="0" anchor="ctr" anchorCtr="0" compatLnSpc="1">
            <a:prstTxWarp prst="textNoShape">
              <a:avLst/>
            </a:prstTxWarp>
          </a:bodyPr>
          <a:lstStyle/>
          <a:p>
            <a:pPr algn="ctr"/>
            <a:r>
              <a:rPr lang="en-GB" sz="2400" dirty="0">
                <a:solidFill>
                  <a:schemeClr val="tx1"/>
                </a:solidFill>
                <a:latin typeface="Century Gothic" pitchFamily="34" charset="0"/>
              </a:rPr>
              <a:t>CMS Raw</a:t>
            </a:r>
          </a:p>
        </p:txBody>
      </p:sp>
      <p:sp>
        <p:nvSpPr>
          <p:cNvPr id="20" name="Left Arrow 19"/>
          <p:cNvSpPr/>
          <p:nvPr/>
        </p:nvSpPr>
        <p:spPr bwMode="auto">
          <a:xfrm>
            <a:off x="19852738" y="4372686"/>
            <a:ext cx="3293756" cy="1463892"/>
          </a:xfrm>
          <a:prstGeom prst="lef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72000" tIns="0" rIns="72000" bIns="0" numCol="1" rtlCol="0" anchor="ctr" anchorCtr="0" compatLnSpc="1">
            <a:prstTxWarp prst="textNoShape">
              <a:avLst/>
            </a:prstTxWarp>
          </a:bodyPr>
          <a:lstStyle/>
          <a:p>
            <a:pPr algn="ctr"/>
            <a:r>
              <a:rPr lang="en-GB" sz="2400" dirty="0">
                <a:solidFill>
                  <a:schemeClr val="tx1"/>
                </a:solidFill>
                <a:latin typeface="Century Gothic" pitchFamily="34" charset="0"/>
              </a:rPr>
              <a:t>CMS compressed</a:t>
            </a:r>
          </a:p>
        </p:txBody>
      </p:sp>
      <p:sp>
        <p:nvSpPr>
          <p:cNvPr id="8" name="Title 7"/>
          <p:cNvSpPr>
            <a:spLocks noGrp="1"/>
          </p:cNvSpPr>
          <p:nvPr>
            <p:ph type="title"/>
          </p:nvPr>
        </p:nvSpPr>
        <p:spPr>
          <a:xfrm>
            <a:off x="1676400" y="1354083"/>
            <a:ext cx="17140336" cy="1403462"/>
          </a:xfrm>
        </p:spPr>
        <p:txBody>
          <a:bodyPr/>
          <a:lstStyle/>
          <a:p>
            <a:r>
              <a:rPr lang="en-GB" dirty="0">
                <a:solidFill>
                  <a:schemeClr val="bg1"/>
                </a:solidFill>
              </a:rPr>
              <a:t>How much data???!</a:t>
            </a:r>
          </a:p>
        </p:txBody>
      </p:sp>
      <p:sp>
        <p:nvSpPr>
          <p:cNvPr id="21" name="Left Arrow 19">
            <a:extLst>
              <a:ext uri="{FF2B5EF4-FFF2-40B4-BE49-F238E27FC236}">
                <a16:creationId xmlns:a16="http://schemas.microsoft.com/office/drawing/2014/main" id="{96CA2A49-2578-45B9-A202-B9808F1E94AA}"/>
              </a:ext>
            </a:extLst>
          </p:cNvPr>
          <p:cNvSpPr/>
          <p:nvPr/>
        </p:nvSpPr>
        <p:spPr bwMode="auto">
          <a:xfrm>
            <a:off x="19852738" y="8768308"/>
            <a:ext cx="3293756" cy="1463892"/>
          </a:xfrm>
          <a:prstGeom prst="leftArrow">
            <a:avLst/>
          </a:prstGeom>
          <a:ln>
            <a:headEnd type="none" w="med" len="med"/>
            <a:tailEnd type="none" w="med" len="med"/>
          </a:ln>
          <a:extLst/>
        </p:spPr>
        <p:style>
          <a:lnRef idx="2">
            <a:schemeClr val="accent2">
              <a:shade val="50000"/>
            </a:schemeClr>
          </a:lnRef>
          <a:fillRef idx="1">
            <a:schemeClr val="accent2"/>
          </a:fillRef>
          <a:effectRef idx="0">
            <a:schemeClr val="accent2"/>
          </a:effectRef>
          <a:fontRef idx="minor">
            <a:schemeClr val="lt1"/>
          </a:fontRef>
        </p:style>
        <p:txBody>
          <a:bodyPr vert="horz" wrap="square" lIns="72000" tIns="0" rIns="72000" bIns="0" numCol="1" rtlCol="0" anchor="ctr" anchorCtr="0" compatLnSpc="1">
            <a:prstTxWarp prst="textNoShape">
              <a:avLst/>
            </a:prstTxWarp>
          </a:bodyPr>
          <a:lstStyle/>
          <a:p>
            <a:pPr algn="ctr"/>
            <a:r>
              <a:rPr lang="en-GB" sz="2400" dirty="0">
                <a:solidFill>
                  <a:schemeClr val="tx1"/>
                </a:solidFill>
                <a:latin typeface="Century Gothic" pitchFamily="34" charset="0"/>
              </a:rPr>
              <a:t>CMS tape-store</a:t>
            </a:r>
          </a:p>
        </p:txBody>
      </p:sp>
      <p:sp>
        <p:nvSpPr>
          <p:cNvPr id="15" name="Left Arrow 14"/>
          <p:cNvSpPr/>
          <p:nvPr/>
        </p:nvSpPr>
        <p:spPr bwMode="auto">
          <a:xfrm>
            <a:off x="19852738" y="4423282"/>
            <a:ext cx="3293756" cy="1463892"/>
          </a:xfrm>
          <a:prstGeom prst="lef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72000" tIns="0" rIns="72000" bIns="0" numCol="1" rtlCol="0" anchor="ctr" anchorCtr="0" compatLnSpc="1">
            <a:prstTxWarp prst="textNoShape">
              <a:avLst/>
            </a:prstTxWarp>
          </a:bodyPr>
          <a:lstStyle/>
          <a:p>
            <a:pPr algn="ctr"/>
            <a:r>
              <a:rPr lang="en-GB" sz="2400" dirty="0">
                <a:solidFill>
                  <a:schemeClr val="tx1"/>
                </a:solidFill>
                <a:latin typeface="Century Gothic" pitchFamily="34" charset="0"/>
              </a:rPr>
              <a:t>1,000,000×</a:t>
            </a:r>
            <a:br>
              <a:rPr lang="en-GB" sz="2400" dirty="0">
                <a:solidFill>
                  <a:schemeClr val="tx1"/>
                </a:solidFill>
                <a:latin typeface="Century Gothic" pitchFamily="34" charset="0"/>
              </a:rPr>
            </a:br>
            <a:r>
              <a:rPr lang="en-GB" sz="2400" dirty="0">
                <a:solidFill>
                  <a:schemeClr val="tx1"/>
                </a:solidFill>
                <a:latin typeface="Century Gothic" pitchFamily="34" charset="0"/>
              </a:rPr>
              <a:t>Home broadband </a:t>
            </a:r>
          </a:p>
        </p:txBody>
      </p:sp>
      <p:sp>
        <p:nvSpPr>
          <p:cNvPr id="16" name="Left Arrow 15"/>
          <p:cNvSpPr/>
          <p:nvPr/>
        </p:nvSpPr>
        <p:spPr bwMode="auto">
          <a:xfrm>
            <a:off x="19852738" y="1241376"/>
            <a:ext cx="3293756" cy="1463892"/>
          </a:xfrm>
          <a:prstGeom prst="lef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72000" tIns="0" rIns="72000" bIns="0" numCol="1" rtlCol="0" anchor="ctr" anchorCtr="0" compatLnSpc="1">
            <a:prstTxWarp prst="textNoShape">
              <a:avLst/>
            </a:prstTxWarp>
          </a:bodyPr>
          <a:lstStyle/>
          <a:p>
            <a:pPr algn="ctr"/>
            <a:r>
              <a:rPr lang="en-GB" sz="2400" dirty="0">
                <a:solidFill>
                  <a:schemeClr val="tx1"/>
                </a:solidFill>
                <a:latin typeface="Century Gothic" pitchFamily="34" charset="0"/>
              </a:rPr>
              <a:t>1,000,000,000× Home broadband</a:t>
            </a:r>
          </a:p>
        </p:txBody>
      </p:sp>
      <p:sp>
        <p:nvSpPr>
          <p:cNvPr id="14" name="Left Arrow 13"/>
          <p:cNvSpPr/>
          <p:nvPr/>
        </p:nvSpPr>
        <p:spPr bwMode="auto">
          <a:xfrm>
            <a:off x="19852738" y="7693324"/>
            <a:ext cx="3293756" cy="1463892"/>
          </a:xfrm>
          <a:prstGeom prst="leftArrow">
            <a:avLst/>
          </a:prstGeom>
          <a:ln>
            <a:headEnd type="none" w="med" len="med"/>
            <a:tailEnd type="none" w="med" len="med"/>
          </a:ln>
          <a:extLst/>
        </p:spPr>
        <p:style>
          <a:lnRef idx="2">
            <a:schemeClr val="accent6">
              <a:shade val="50000"/>
            </a:schemeClr>
          </a:lnRef>
          <a:fillRef idx="1">
            <a:schemeClr val="accent6"/>
          </a:fillRef>
          <a:effectRef idx="0">
            <a:schemeClr val="accent6"/>
          </a:effectRef>
          <a:fontRef idx="minor">
            <a:schemeClr val="lt1"/>
          </a:fontRef>
        </p:style>
        <p:txBody>
          <a:bodyPr vert="horz" wrap="square" lIns="72000" tIns="0" rIns="72000" bIns="0" numCol="1" rtlCol="0" anchor="ctr" anchorCtr="0" compatLnSpc="1">
            <a:prstTxWarp prst="textNoShape">
              <a:avLst/>
            </a:prstTxWarp>
          </a:bodyPr>
          <a:lstStyle/>
          <a:p>
            <a:pPr algn="ctr"/>
            <a:r>
              <a:rPr lang="en-GB" sz="2400" dirty="0">
                <a:solidFill>
                  <a:schemeClr val="tx1"/>
                </a:solidFill>
                <a:latin typeface="Century Gothic" pitchFamily="34" charset="0"/>
              </a:rPr>
              <a:t>1,000×</a:t>
            </a:r>
            <a:br>
              <a:rPr lang="en-GB" sz="2400" dirty="0">
                <a:solidFill>
                  <a:schemeClr val="tx1"/>
                </a:solidFill>
                <a:latin typeface="Century Gothic" pitchFamily="34" charset="0"/>
              </a:rPr>
            </a:br>
            <a:r>
              <a:rPr lang="en-GB" sz="2400" dirty="0">
                <a:solidFill>
                  <a:schemeClr val="tx1"/>
                </a:solidFill>
                <a:latin typeface="Century Gothic" pitchFamily="34" charset="0"/>
              </a:rPr>
              <a:t>Home broadband </a:t>
            </a:r>
          </a:p>
        </p:txBody>
      </p:sp>
    </p:spTree>
    <p:extLst>
      <p:ext uri="{BB962C8B-B14F-4D97-AF65-F5344CB8AC3E}">
        <p14:creationId xmlns:p14="http://schemas.microsoft.com/office/powerpoint/2010/main" val="402164352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A1457E5-8F6F-414B-9E7F-8A5DD7ECE482}"/>
              </a:ext>
            </a:extLst>
          </p:cNvPr>
          <p:cNvSpPr>
            <a:spLocks noGrp="1"/>
          </p:cNvSpPr>
          <p:nvPr>
            <p:ph idx="1"/>
          </p:nvPr>
        </p:nvSpPr>
        <p:spPr>
          <a:xfrm>
            <a:off x="1676400" y="3651250"/>
            <a:ext cx="9634024" cy="1761508"/>
          </a:xfrm>
        </p:spPr>
        <p:txBody>
          <a:bodyPr/>
          <a:lstStyle/>
          <a:p>
            <a:r>
              <a:rPr lang="en-GB" dirty="0"/>
              <a:t>Real-time track-finding and fitting</a:t>
            </a:r>
          </a:p>
          <a:p>
            <a:r>
              <a:rPr lang="en-GB" dirty="0"/>
              <a:t>Real-time vertex-finding</a:t>
            </a:r>
          </a:p>
        </p:txBody>
      </p:sp>
      <p:pic>
        <p:nvPicPr>
          <p:cNvPr id="3" name="Graphic 2">
            <a:extLst>
              <a:ext uri="{FF2B5EF4-FFF2-40B4-BE49-F238E27FC236}">
                <a16:creationId xmlns:a16="http://schemas.microsoft.com/office/drawing/2014/main" id="{791DE64A-853A-4BBC-AEBC-7E67253FF118}"/>
              </a:ext>
            </a:extLst>
          </p:cNvPr>
          <p:cNvPicPr>
            <a:picLocks noChangeAspect="1"/>
          </p:cNvPicPr>
          <p:nvPr/>
        </p:nvPicPr>
        <p:blipFill rotWithShape="1">
          <a:blip r:embed="rId2">
            <a:extLst>
              <a:ext uri="{96DAC541-7B7A-43D3-8B79-37D633B846F1}">
                <asvg:svgBlip xmlns="" xmlns:asvg="http://schemas.microsoft.com/office/drawing/2016/SVG/main" r:embed="rId3"/>
              </a:ext>
            </a:extLst>
          </a:blip>
          <a:srcRect t="286" b="512"/>
          <a:stretch/>
        </p:blipFill>
        <p:spPr>
          <a:xfrm>
            <a:off x="9128880" y="4698549"/>
            <a:ext cx="14057444" cy="8254498"/>
          </a:xfrm>
          <a:prstGeom prst="rect">
            <a:avLst/>
          </a:prstGeom>
        </p:spPr>
      </p:pic>
      <p:sp>
        <p:nvSpPr>
          <p:cNvPr id="4" name="Title 3">
            <a:extLst>
              <a:ext uri="{FF2B5EF4-FFF2-40B4-BE49-F238E27FC236}">
                <a16:creationId xmlns:a16="http://schemas.microsoft.com/office/drawing/2014/main" id="{69549AEA-A4C4-4027-9464-6B771B75179D}"/>
              </a:ext>
            </a:extLst>
          </p:cNvPr>
          <p:cNvSpPr>
            <a:spLocks noGrp="1"/>
          </p:cNvSpPr>
          <p:nvPr>
            <p:ph type="title"/>
          </p:nvPr>
        </p:nvSpPr>
        <p:spPr/>
        <p:txBody>
          <a:bodyPr/>
          <a:lstStyle/>
          <a:p>
            <a:r>
              <a:rPr lang="en-GB" dirty="0"/>
              <a:t>What are the firmware challenges at Phase-II?</a:t>
            </a:r>
          </a:p>
        </p:txBody>
      </p:sp>
    </p:spTree>
    <p:extLst>
      <p:ext uri="{BB962C8B-B14F-4D97-AF65-F5344CB8AC3E}">
        <p14:creationId xmlns:p14="http://schemas.microsoft.com/office/powerpoint/2010/main" val="35686459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549AEA-A4C4-4027-9464-6B771B75179D}"/>
              </a:ext>
            </a:extLst>
          </p:cNvPr>
          <p:cNvSpPr>
            <a:spLocks noGrp="1"/>
          </p:cNvSpPr>
          <p:nvPr>
            <p:ph type="title"/>
          </p:nvPr>
        </p:nvSpPr>
        <p:spPr/>
        <p:txBody>
          <a:bodyPr/>
          <a:lstStyle/>
          <a:p>
            <a:r>
              <a:rPr lang="en-GB" dirty="0"/>
              <a:t>What are the firmware challenges at Phase-II?</a:t>
            </a:r>
          </a:p>
        </p:txBody>
      </p:sp>
      <p:sp>
        <p:nvSpPr>
          <p:cNvPr id="5" name="Content Placeholder 4">
            <a:extLst>
              <a:ext uri="{FF2B5EF4-FFF2-40B4-BE49-F238E27FC236}">
                <a16:creationId xmlns:a16="http://schemas.microsoft.com/office/drawing/2014/main" id="{9A1457E5-8F6F-414B-9E7F-8A5DD7ECE482}"/>
              </a:ext>
            </a:extLst>
          </p:cNvPr>
          <p:cNvSpPr>
            <a:spLocks noGrp="1"/>
          </p:cNvSpPr>
          <p:nvPr>
            <p:ph idx="1"/>
          </p:nvPr>
        </p:nvSpPr>
        <p:spPr>
          <a:xfrm>
            <a:off x="1676400" y="3651250"/>
            <a:ext cx="9634024" cy="2695096"/>
          </a:xfrm>
        </p:spPr>
        <p:txBody>
          <a:bodyPr/>
          <a:lstStyle/>
          <a:p>
            <a:r>
              <a:rPr lang="en-GB" dirty="0"/>
              <a:t>Real-time track-finding and fitting</a:t>
            </a:r>
          </a:p>
          <a:p>
            <a:r>
              <a:rPr lang="en-GB" dirty="0"/>
              <a:t>Real-time vertex-finding</a:t>
            </a:r>
          </a:p>
          <a:p>
            <a:r>
              <a:rPr lang="en-GB" dirty="0"/>
              <a:t>3D cluster-finding in endcap</a:t>
            </a:r>
          </a:p>
        </p:txBody>
      </p:sp>
      <p:pic>
        <p:nvPicPr>
          <p:cNvPr id="12" name="Picture 11">
            <a:extLst>
              <a:ext uri="{FF2B5EF4-FFF2-40B4-BE49-F238E27FC236}">
                <a16:creationId xmlns:a16="http://schemas.microsoft.com/office/drawing/2014/main" id="{6E2CA906-C102-4579-89EC-BE46F20A2A39}"/>
              </a:ext>
            </a:extLst>
          </p:cNvPr>
          <p:cNvPicPr>
            <a:picLocks noChangeAspect="1"/>
          </p:cNvPicPr>
          <p:nvPr/>
        </p:nvPicPr>
        <p:blipFill rotWithShape="1">
          <a:blip r:embed="rId2">
            <a:extLst>
              <a:ext uri="{28A0092B-C50C-407E-A947-70E740481C1C}">
                <a14:useLocalDpi xmlns:a14="http://schemas.microsoft.com/office/drawing/2010/main" val="0"/>
              </a:ext>
            </a:extLst>
          </a:blip>
          <a:srcRect r="-1247"/>
          <a:stretch/>
        </p:blipFill>
        <p:spPr>
          <a:xfrm>
            <a:off x="9111614" y="4698549"/>
            <a:ext cx="14023496" cy="8254498"/>
          </a:xfrm>
          <a:prstGeom prst="rect">
            <a:avLst/>
          </a:prstGeom>
          <a:solidFill>
            <a:schemeClr val="bg1"/>
          </a:solidFill>
        </p:spPr>
      </p:pic>
      <p:cxnSp>
        <p:nvCxnSpPr>
          <p:cNvPr id="14" name="Straight Connector 13">
            <a:extLst>
              <a:ext uri="{FF2B5EF4-FFF2-40B4-BE49-F238E27FC236}">
                <a16:creationId xmlns:a16="http://schemas.microsoft.com/office/drawing/2014/main" id="{61C060AD-795F-4A59-8545-AB5FA62B499B}"/>
              </a:ext>
            </a:extLst>
          </p:cNvPr>
          <p:cNvCxnSpPr/>
          <p:nvPr/>
        </p:nvCxnSpPr>
        <p:spPr>
          <a:xfrm>
            <a:off x="16268701" y="5372100"/>
            <a:ext cx="679021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64501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549AEA-A4C4-4027-9464-6B771B75179D}"/>
              </a:ext>
            </a:extLst>
          </p:cNvPr>
          <p:cNvSpPr>
            <a:spLocks noGrp="1"/>
          </p:cNvSpPr>
          <p:nvPr>
            <p:ph type="title"/>
          </p:nvPr>
        </p:nvSpPr>
        <p:spPr/>
        <p:txBody>
          <a:bodyPr/>
          <a:lstStyle/>
          <a:p>
            <a:r>
              <a:rPr lang="en-GB" dirty="0"/>
              <a:t>What are the firmware challenges at Phase-II?</a:t>
            </a:r>
          </a:p>
        </p:txBody>
      </p:sp>
      <p:sp>
        <p:nvSpPr>
          <p:cNvPr id="5" name="Content Placeholder 4">
            <a:extLst>
              <a:ext uri="{FF2B5EF4-FFF2-40B4-BE49-F238E27FC236}">
                <a16:creationId xmlns:a16="http://schemas.microsoft.com/office/drawing/2014/main" id="{9A1457E5-8F6F-414B-9E7F-8A5DD7ECE482}"/>
              </a:ext>
            </a:extLst>
          </p:cNvPr>
          <p:cNvSpPr>
            <a:spLocks noGrp="1"/>
          </p:cNvSpPr>
          <p:nvPr>
            <p:ph idx="1"/>
          </p:nvPr>
        </p:nvSpPr>
        <p:spPr>
          <a:xfrm>
            <a:off x="1676400" y="3651251"/>
            <a:ext cx="9634024" cy="3628686"/>
          </a:xfrm>
        </p:spPr>
        <p:txBody>
          <a:bodyPr/>
          <a:lstStyle/>
          <a:p>
            <a:r>
              <a:rPr lang="en-GB" dirty="0"/>
              <a:t>Real-time track-finding and fitting</a:t>
            </a:r>
          </a:p>
          <a:p>
            <a:r>
              <a:rPr lang="en-GB" dirty="0"/>
              <a:t>Real-time vertex-finding</a:t>
            </a:r>
          </a:p>
          <a:p>
            <a:r>
              <a:rPr lang="en-GB" dirty="0"/>
              <a:t>3D cluster-finding in endcap</a:t>
            </a:r>
          </a:p>
          <a:p>
            <a:r>
              <a:rPr lang="en-GB" dirty="0"/>
              <a:t>Particle-flow</a:t>
            </a:r>
          </a:p>
        </p:txBody>
      </p:sp>
      <p:pic>
        <p:nvPicPr>
          <p:cNvPr id="2052" name="Picture 4" descr="http://inspirehep.net/record/1685349/files/pf.png">
            <a:extLst>
              <a:ext uri="{FF2B5EF4-FFF2-40B4-BE49-F238E27FC236}">
                <a16:creationId xmlns:a16="http://schemas.microsoft.com/office/drawing/2014/main" id="{F9C7C56C-7F0F-4D6D-9016-45BE5C65ADA5}"/>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9316872" y="8298671"/>
            <a:ext cx="13820632" cy="4961390"/>
          </a:xfrm>
          <a:prstGeom prst="rect">
            <a:avLst/>
          </a:prstGeom>
          <a:noFill/>
          <a:extLst>
            <a:ext uri="{909E8E84-426E-40DD-AFC4-6F175D3DCCD1}">
              <a14:hiddenFill xmlns:a14="http://schemas.microsoft.com/office/drawing/2010/main">
                <a:solidFill>
                  <a:srgbClr val="FFFFFF"/>
                </a:solidFill>
              </a14:hiddenFill>
            </a:ext>
          </a:extLst>
        </p:spPr>
      </p:pic>
      <p:pic>
        <p:nvPicPr>
          <p:cNvPr id="2" name="Graphic 1">
            <a:extLst>
              <a:ext uri="{FF2B5EF4-FFF2-40B4-BE49-F238E27FC236}">
                <a16:creationId xmlns:a16="http://schemas.microsoft.com/office/drawing/2014/main" id="{87EEA643-A7C6-4784-9FD5-1DFB77C4D67D}"/>
              </a:ext>
            </a:extLst>
          </p:cNvPr>
          <p:cNvPicPr>
            <a:picLocks noChangeAspect="1"/>
          </p:cNvPicPr>
          <p:nvPr/>
        </p:nvPicPr>
        <p:blipFill>
          <a:blip r:embed="rId3">
            <a:extLst>
              <a:ext uri="{96DAC541-7B7A-43D3-8B79-37D633B846F1}">
                <asvg:svgBlip xmlns="" xmlns:asvg="http://schemas.microsoft.com/office/drawing/2016/SVG/main" r:embed="rId4"/>
              </a:ext>
            </a:extLst>
          </a:blip>
          <a:stretch>
            <a:fillRect/>
          </a:stretch>
        </p:blipFill>
        <p:spPr>
          <a:xfrm>
            <a:off x="11675012" y="3016663"/>
            <a:ext cx="11462492" cy="5022890"/>
          </a:xfrm>
          <a:prstGeom prst="rect">
            <a:avLst/>
          </a:prstGeom>
        </p:spPr>
      </p:pic>
    </p:spTree>
    <p:extLst>
      <p:ext uri="{BB962C8B-B14F-4D97-AF65-F5344CB8AC3E}">
        <p14:creationId xmlns:p14="http://schemas.microsoft.com/office/powerpoint/2010/main" val="214376574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549AEA-A4C4-4027-9464-6B771B75179D}"/>
              </a:ext>
            </a:extLst>
          </p:cNvPr>
          <p:cNvSpPr>
            <a:spLocks noGrp="1"/>
          </p:cNvSpPr>
          <p:nvPr>
            <p:ph type="title"/>
          </p:nvPr>
        </p:nvSpPr>
        <p:spPr/>
        <p:txBody>
          <a:bodyPr/>
          <a:lstStyle/>
          <a:p>
            <a:r>
              <a:rPr lang="en-GB" dirty="0"/>
              <a:t>What are the firmware challenges at Phase-II?</a:t>
            </a:r>
          </a:p>
        </p:txBody>
      </p:sp>
      <p:sp>
        <p:nvSpPr>
          <p:cNvPr id="5" name="Content Placeholder 4">
            <a:extLst>
              <a:ext uri="{FF2B5EF4-FFF2-40B4-BE49-F238E27FC236}">
                <a16:creationId xmlns:a16="http://schemas.microsoft.com/office/drawing/2014/main" id="{9A1457E5-8F6F-414B-9E7F-8A5DD7ECE482}"/>
              </a:ext>
            </a:extLst>
          </p:cNvPr>
          <p:cNvSpPr>
            <a:spLocks noGrp="1"/>
          </p:cNvSpPr>
          <p:nvPr>
            <p:ph idx="1"/>
          </p:nvPr>
        </p:nvSpPr>
        <p:spPr>
          <a:xfrm>
            <a:off x="1676399" y="3651250"/>
            <a:ext cx="10279038" cy="4503797"/>
          </a:xfrm>
        </p:spPr>
        <p:txBody>
          <a:bodyPr/>
          <a:lstStyle/>
          <a:p>
            <a:r>
              <a:rPr lang="en-GB" dirty="0"/>
              <a:t>Real-time track-finding and fitting</a:t>
            </a:r>
          </a:p>
          <a:p>
            <a:r>
              <a:rPr lang="en-GB" dirty="0"/>
              <a:t>Real-time vertex-finding</a:t>
            </a:r>
          </a:p>
          <a:p>
            <a:r>
              <a:rPr lang="en-GB" dirty="0"/>
              <a:t>3D cluster-finding in endcap</a:t>
            </a:r>
          </a:p>
          <a:p>
            <a:r>
              <a:rPr lang="en-GB" dirty="0"/>
              <a:t>Particle-flow</a:t>
            </a:r>
          </a:p>
          <a:p>
            <a:r>
              <a:rPr lang="en-GB" dirty="0"/>
              <a:t>So, basically, they want event reconstruction</a:t>
            </a:r>
          </a:p>
        </p:txBody>
      </p:sp>
    </p:spTree>
    <p:extLst>
      <p:ext uri="{BB962C8B-B14F-4D97-AF65-F5344CB8AC3E}">
        <p14:creationId xmlns:p14="http://schemas.microsoft.com/office/powerpoint/2010/main" val="22546658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549AEA-A4C4-4027-9464-6B771B75179D}"/>
              </a:ext>
            </a:extLst>
          </p:cNvPr>
          <p:cNvSpPr>
            <a:spLocks noGrp="1"/>
          </p:cNvSpPr>
          <p:nvPr>
            <p:ph type="title"/>
          </p:nvPr>
        </p:nvSpPr>
        <p:spPr/>
        <p:txBody>
          <a:bodyPr/>
          <a:lstStyle/>
          <a:p>
            <a:r>
              <a:rPr lang="en-GB" dirty="0"/>
              <a:t>What are the firmware challenges at Phase-II?</a:t>
            </a:r>
          </a:p>
        </p:txBody>
      </p:sp>
      <p:sp>
        <p:nvSpPr>
          <p:cNvPr id="5" name="Content Placeholder 4">
            <a:extLst>
              <a:ext uri="{FF2B5EF4-FFF2-40B4-BE49-F238E27FC236}">
                <a16:creationId xmlns:a16="http://schemas.microsoft.com/office/drawing/2014/main" id="{9A1457E5-8F6F-414B-9E7F-8A5DD7ECE482}"/>
              </a:ext>
            </a:extLst>
          </p:cNvPr>
          <p:cNvSpPr>
            <a:spLocks noGrp="1"/>
          </p:cNvSpPr>
          <p:nvPr>
            <p:ph idx="1"/>
          </p:nvPr>
        </p:nvSpPr>
        <p:spPr>
          <a:xfrm>
            <a:off x="1676399" y="3651250"/>
            <a:ext cx="10279038" cy="5495864"/>
          </a:xfrm>
        </p:spPr>
        <p:txBody>
          <a:bodyPr/>
          <a:lstStyle/>
          <a:p>
            <a:r>
              <a:rPr lang="en-GB" dirty="0"/>
              <a:t>Real-time track-finding and fitting</a:t>
            </a:r>
          </a:p>
          <a:p>
            <a:r>
              <a:rPr lang="en-GB" dirty="0"/>
              <a:t>Real-time vertex-finding</a:t>
            </a:r>
          </a:p>
          <a:p>
            <a:r>
              <a:rPr lang="en-GB" dirty="0"/>
              <a:t>3D cluster-finding in endcap</a:t>
            </a:r>
          </a:p>
          <a:p>
            <a:r>
              <a:rPr lang="en-GB" dirty="0"/>
              <a:t>Particle-flow</a:t>
            </a:r>
          </a:p>
          <a:p>
            <a:r>
              <a:rPr lang="en-GB" dirty="0"/>
              <a:t>So, basically, they want event reconstruction</a:t>
            </a:r>
          </a:p>
          <a:p>
            <a:pPr lvl="1"/>
            <a:r>
              <a:rPr lang="en-GB" dirty="0"/>
              <a:t>in under 10</a:t>
            </a:r>
            <a:r>
              <a:rPr lang="el-GR" dirty="0"/>
              <a:t>μ</a:t>
            </a:r>
            <a:r>
              <a:rPr lang="en-GB" dirty="0"/>
              <a:t>s</a:t>
            </a:r>
          </a:p>
        </p:txBody>
      </p:sp>
      <p:pic>
        <p:nvPicPr>
          <p:cNvPr id="2" name="Picture 1">
            <a:extLst>
              <a:ext uri="{FF2B5EF4-FFF2-40B4-BE49-F238E27FC236}">
                <a16:creationId xmlns:a16="http://schemas.microsoft.com/office/drawing/2014/main" id="{1255B06A-D8F3-4120-B938-ACB76657E6BC}"/>
              </a:ext>
            </a:extLst>
          </p:cNvPr>
          <p:cNvPicPr>
            <a:picLocks noChangeAspect="1"/>
          </p:cNvPicPr>
          <p:nvPr/>
        </p:nvPicPr>
        <p:blipFill rotWithShape="1">
          <a:blip r:embed="rId2"/>
          <a:srcRect l="18022" t="10927" r="44702" b="13017"/>
          <a:stretch/>
        </p:blipFill>
        <p:spPr>
          <a:xfrm>
            <a:off x="13420302" y="2757544"/>
            <a:ext cx="9535236" cy="10938320"/>
          </a:xfrm>
          <a:prstGeom prst="rect">
            <a:avLst/>
          </a:prstGeom>
        </p:spPr>
      </p:pic>
      <p:cxnSp>
        <p:nvCxnSpPr>
          <p:cNvPr id="6" name="Straight Connector 5">
            <a:extLst>
              <a:ext uri="{FF2B5EF4-FFF2-40B4-BE49-F238E27FC236}">
                <a16:creationId xmlns:a16="http://schemas.microsoft.com/office/drawing/2014/main" id="{BBB6C1CA-3122-487B-A3B7-038804D0B4D2}"/>
              </a:ext>
            </a:extLst>
          </p:cNvPr>
          <p:cNvCxnSpPr/>
          <p:nvPr/>
        </p:nvCxnSpPr>
        <p:spPr>
          <a:xfrm>
            <a:off x="13420302" y="9092522"/>
            <a:ext cx="844341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40892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E03FD-43C2-42DD-BCD5-7C568274E2B0}"/>
              </a:ext>
            </a:extLst>
          </p:cNvPr>
          <p:cNvSpPr>
            <a:spLocks noGrp="1"/>
          </p:cNvSpPr>
          <p:nvPr>
            <p:ph type="title"/>
          </p:nvPr>
        </p:nvSpPr>
        <p:spPr/>
        <p:txBody>
          <a:bodyPr/>
          <a:lstStyle/>
          <a:p>
            <a:r>
              <a:rPr lang="en-GB" dirty="0"/>
              <a:t>And we have stepped up to the plate!</a:t>
            </a:r>
          </a:p>
        </p:txBody>
      </p:sp>
      <p:sp>
        <p:nvSpPr>
          <p:cNvPr id="3" name="Content Placeholder 2">
            <a:extLst>
              <a:ext uri="{FF2B5EF4-FFF2-40B4-BE49-F238E27FC236}">
                <a16:creationId xmlns:a16="http://schemas.microsoft.com/office/drawing/2014/main" id="{E4B286E4-B7D0-4174-923A-27B3FD9743F1}"/>
              </a:ext>
            </a:extLst>
          </p:cNvPr>
          <p:cNvSpPr>
            <a:spLocks noGrp="1"/>
          </p:cNvSpPr>
          <p:nvPr>
            <p:ph idx="1"/>
          </p:nvPr>
        </p:nvSpPr>
        <p:spPr>
          <a:xfrm>
            <a:off x="1676400" y="3651251"/>
            <a:ext cx="21031200" cy="4854662"/>
          </a:xfrm>
        </p:spPr>
        <p:txBody>
          <a:bodyPr/>
          <a:lstStyle/>
          <a:p>
            <a:r>
              <a:rPr lang="en-GB" dirty="0"/>
              <a:t>I used to give the following firmware advice to my students on preserving their sanity:</a:t>
            </a:r>
          </a:p>
          <a:p>
            <a:pPr lvl="1"/>
            <a:r>
              <a:rPr lang="en-GB" dirty="0"/>
              <a:t>Avoid iterative algorithms</a:t>
            </a:r>
          </a:p>
          <a:p>
            <a:pPr lvl="1"/>
            <a:r>
              <a:rPr lang="en-GB" dirty="0"/>
              <a:t>Avoid combinatorics</a:t>
            </a:r>
          </a:p>
          <a:p>
            <a:pPr lvl="1"/>
            <a:r>
              <a:rPr lang="en-GB" dirty="0"/>
              <a:t>Make the data-flow deterministic</a:t>
            </a:r>
          </a:p>
          <a:p>
            <a:pPr lvl="1"/>
            <a:r>
              <a:rPr lang="en-GB" dirty="0"/>
              <a:t>Division is hard, resource hungry and latency intensive</a:t>
            </a:r>
          </a:p>
          <a:p>
            <a:pPr lvl="1"/>
            <a:r>
              <a:rPr lang="en-GB" dirty="0"/>
              <a:t>Floating-point is hard, resource hungry and latency intensive</a:t>
            </a:r>
          </a:p>
        </p:txBody>
      </p:sp>
    </p:spTree>
    <p:extLst>
      <p:ext uri="{BB962C8B-B14F-4D97-AF65-F5344CB8AC3E}">
        <p14:creationId xmlns:p14="http://schemas.microsoft.com/office/powerpoint/2010/main" val="119780867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3" descr="C:\Users\awr01\Dropbox\Kalman\Looping.png">
            <a:extLst>
              <a:ext uri="{FF2B5EF4-FFF2-40B4-BE49-F238E27FC236}">
                <a16:creationId xmlns:a16="http://schemas.microsoft.com/office/drawing/2014/main" id="{39402EE4-F9AE-4C25-84F7-349CC808DAB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5826" y="8470745"/>
            <a:ext cx="18819308" cy="5233662"/>
          </a:xfrm>
          <a:prstGeom prst="rect">
            <a:avLst/>
          </a:prstGeom>
          <a:solidFill>
            <a:schemeClr val="bg1"/>
          </a:solidFill>
          <a:extLst/>
        </p:spPr>
      </p:pic>
      <p:sp>
        <p:nvSpPr>
          <p:cNvPr id="2" name="Title 1">
            <a:extLst>
              <a:ext uri="{FF2B5EF4-FFF2-40B4-BE49-F238E27FC236}">
                <a16:creationId xmlns:a16="http://schemas.microsoft.com/office/drawing/2014/main" id="{AD5E03FD-43C2-42DD-BCD5-7C568274E2B0}"/>
              </a:ext>
            </a:extLst>
          </p:cNvPr>
          <p:cNvSpPr>
            <a:spLocks noGrp="1"/>
          </p:cNvSpPr>
          <p:nvPr>
            <p:ph type="title"/>
          </p:nvPr>
        </p:nvSpPr>
        <p:spPr/>
        <p:txBody>
          <a:bodyPr/>
          <a:lstStyle/>
          <a:p>
            <a:r>
              <a:rPr lang="en-GB" dirty="0"/>
              <a:t>And we have stepped up to the plate!</a:t>
            </a:r>
          </a:p>
        </p:txBody>
      </p:sp>
      <p:sp>
        <p:nvSpPr>
          <p:cNvPr id="3" name="Content Placeholder 2">
            <a:extLst>
              <a:ext uri="{FF2B5EF4-FFF2-40B4-BE49-F238E27FC236}">
                <a16:creationId xmlns:a16="http://schemas.microsoft.com/office/drawing/2014/main" id="{E4B286E4-B7D0-4174-923A-27B3FD9743F1}"/>
              </a:ext>
            </a:extLst>
          </p:cNvPr>
          <p:cNvSpPr>
            <a:spLocks noGrp="1"/>
          </p:cNvSpPr>
          <p:nvPr>
            <p:ph idx="1"/>
          </p:nvPr>
        </p:nvSpPr>
        <p:spPr>
          <a:xfrm>
            <a:off x="1676402" y="3651251"/>
            <a:ext cx="10515600" cy="5531770"/>
          </a:xfrm>
        </p:spPr>
        <p:txBody>
          <a:bodyPr/>
          <a:lstStyle/>
          <a:p>
            <a:r>
              <a:rPr lang="en-GB" dirty="0"/>
              <a:t>For track fitter we wrote a full Kalman Filter</a:t>
            </a:r>
          </a:p>
          <a:p>
            <a:pPr lvl="1"/>
            <a:r>
              <a:rPr lang="en-GB" dirty="0"/>
              <a:t>Which is iterative</a:t>
            </a:r>
          </a:p>
          <a:p>
            <a:pPr lvl="1"/>
            <a:r>
              <a:rPr lang="en-GB" dirty="0"/>
              <a:t>Results in combinatorics</a:t>
            </a:r>
          </a:p>
          <a:p>
            <a:pPr lvl="1"/>
            <a:r>
              <a:rPr lang="en-GB" dirty="0"/>
              <a:t>Is data-dependent (pseudo-deterministic)</a:t>
            </a:r>
          </a:p>
          <a:p>
            <a:pPr lvl="1"/>
            <a:r>
              <a:rPr lang="en-GB" dirty="0"/>
              <a:t>Requires a division</a:t>
            </a:r>
          </a:p>
          <a:p>
            <a:pPr lvl="1"/>
            <a:r>
              <a:rPr lang="en-GB" dirty="0"/>
              <a:t>We also played with floating-point  but dropped it in the final version</a:t>
            </a:r>
          </a:p>
        </p:txBody>
      </p:sp>
      <p:grpSp>
        <p:nvGrpSpPr>
          <p:cNvPr id="14" name="Group 13">
            <a:extLst>
              <a:ext uri="{FF2B5EF4-FFF2-40B4-BE49-F238E27FC236}">
                <a16:creationId xmlns:a16="http://schemas.microsoft.com/office/drawing/2014/main" id="{BF1527B9-D004-440E-AA1E-54A83D5B665F}"/>
              </a:ext>
            </a:extLst>
          </p:cNvPr>
          <p:cNvGrpSpPr/>
          <p:nvPr/>
        </p:nvGrpSpPr>
        <p:grpSpPr>
          <a:xfrm>
            <a:off x="13112382" y="2680539"/>
            <a:ext cx="10515600" cy="5612374"/>
            <a:chOff x="6026798" y="1444542"/>
            <a:chExt cx="6146152" cy="3280317"/>
          </a:xfrm>
        </p:grpSpPr>
        <p:pic>
          <p:nvPicPr>
            <p:cNvPr id="4" name="Picture 5" descr="C:\Users\awr01\Dropbox\Kalman\KF\KalmanEquations.png">
              <a:extLst>
                <a:ext uri="{FF2B5EF4-FFF2-40B4-BE49-F238E27FC236}">
                  <a16:creationId xmlns:a16="http://schemas.microsoft.com/office/drawing/2014/main" id="{6821DC43-7ECA-48CC-847F-1BE33621E687}"/>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6026798" y="1444542"/>
              <a:ext cx="6146152" cy="3280317"/>
            </a:xfrm>
            <a:prstGeom prst="rect">
              <a:avLst/>
            </a:prstGeom>
            <a:solidFill>
              <a:schemeClr val="bg1"/>
            </a:solidFill>
            <a:extLst/>
          </p:spPr>
        </p:pic>
        <p:sp>
          <p:nvSpPr>
            <p:cNvPr id="5" name="TextBox 4">
              <a:extLst>
                <a:ext uri="{FF2B5EF4-FFF2-40B4-BE49-F238E27FC236}">
                  <a16:creationId xmlns:a16="http://schemas.microsoft.com/office/drawing/2014/main" id="{55BD4450-6F04-4CCC-9F58-B908F42A1EBD}"/>
                </a:ext>
              </a:extLst>
            </p:cNvPr>
            <p:cNvSpPr txBox="1"/>
            <p:nvPr/>
          </p:nvSpPr>
          <p:spPr>
            <a:xfrm rot="16200000">
              <a:off x="5777471" y="2364315"/>
              <a:ext cx="832319" cy="188883"/>
            </a:xfrm>
            <a:prstGeom prst="rect">
              <a:avLst/>
            </a:prstGeom>
            <a:noFill/>
          </p:spPr>
          <p:txBody>
            <a:bodyPr wrap="square" lIns="0" tIns="0" rIns="0" bIns="0" rtlCol="0">
              <a:spAutoFit/>
            </a:bodyPr>
            <a:lstStyle/>
            <a:p>
              <a:pPr algn="ctr" defTabSz="1828800"/>
              <a:r>
                <a:rPr lang="en-GB" sz="2100" dirty="0">
                  <a:solidFill>
                    <a:prstClr val="black"/>
                  </a:solidFill>
                  <a:latin typeface="Calibri" panose="020F0502020204030204"/>
                </a:rPr>
                <a:t>Forecast</a:t>
              </a:r>
            </a:p>
          </p:txBody>
        </p:sp>
        <p:sp>
          <p:nvSpPr>
            <p:cNvPr id="6" name="TextBox 5">
              <a:extLst>
                <a:ext uri="{FF2B5EF4-FFF2-40B4-BE49-F238E27FC236}">
                  <a16:creationId xmlns:a16="http://schemas.microsoft.com/office/drawing/2014/main" id="{70B6C784-2386-464B-92FB-50A3BB05A5D1}"/>
                </a:ext>
              </a:extLst>
            </p:cNvPr>
            <p:cNvSpPr txBox="1"/>
            <p:nvPr/>
          </p:nvSpPr>
          <p:spPr>
            <a:xfrm rot="16200000">
              <a:off x="5777470" y="3588314"/>
              <a:ext cx="832319" cy="188883"/>
            </a:xfrm>
            <a:prstGeom prst="rect">
              <a:avLst/>
            </a:prstGeom>
            <a:noFill/>
          </p:spPr>
          <p:txBody>
            <a:bodyPr wrap="square" lIns="0" tIns="0" rIns="0" bIns="0" rtlCol="0">
              <a:spAutoFit/>
            </a:bodyPr>
            <a:lstStyle/>
            <a:p>
              <a:pPr algn="ctr" defTabSz="1828800"/>
              <a:r>
                <a:rPr lang="en-GB" sz="2100" dirty="0">
                  <a:solidFill>
                    <a:prstClr val="black"/>
                  </a:solidFill>
                  <a:latin typeface="Calibri" panose="020F0502020204030204"/>
                </a:rPr>
                <a:t>Update</a:t>
              </a:r>
            </a:p>
          </p:txBody>
        </p:sp>
        <p:sp>
          <p:nvSpPr>
            <p:cNvPr id="7" name="TextBox 6">
              <a:extLst>
                <a:ext uri="{FF2B5EF4-FFF2-40B4-BE49-F238E27FC236}">
                  <a16:creationId xmlns:a16="http://schemas.microsoft.com/office/drawing/2014/main" id="{6871765C-CDD9-40DA-B7DB-1419700A0721}"/>
                </a:ext>
              </a:extLst>
            </p:cNvPr>
            <p:cNvSpPr txBox="1"/>
            <p:nvPr/>
          </p:nvSpPr>
          <p:spPr>
            <a:xfrm rot="16200000">
              <a:off x="6043902" y="1554059"/>
              <a:ext cx="299460" cy="188883"/>
            </a:xfrm>
            <a:prstGeom prst="rect">
              <a:avLst/>
            </a:prstGeom>
            <a:noFill/>
          </p:spPr>
          <p:txBody>
            <a:bodyPr wrap="square" lIns="0" tIns="0" rIns="0" bIns="0" rtlCol="0">
              <a:spAutoFit/>
            </a:bodyPr>
            <a:lstStyle/>
            <a:p>
              <a:pPr algn="ctr" defTabSz="1828800"/>
              <a:r>
                <a:rPr lang="en-GB" sz="2100" dirty="0">
                  <a:solidFill>
                    <a:prstClr val="black"/>
                  </a:solidFill>
                  <a:latin typeface="Calibri" panose="020F0502020204030204"/>
                </a:rPr>
                <a:t>In</a:t>
              </a:r>
            </a:p>
          </p:txBody>
        </p:sp>
        <p:sp>
          <p:nvSpPr>
            <p:cNvPr id="8" name="TextBox 7">
              <a:extLst>
                <a:ext uri="{FF2B5EF4-FFF2-40B4-BE49-F238E27FC236}">
                  <a16:creationId xmlns:a16="http://schemas.microsoft.com/office/drawing/2014/main" id="{C7449DFA-873A-440C-A882-AFB82F40D3E1}"/>
                </a:ext>
              </a:extLst>
            </p:cNvPr>
            <p:cNvSpPr txBox="1"/>
            <p:nvPr/>
          </p:nvSpPr>
          <p:spPr>
            <a:xfrm rot="16200000">
              <a:off x="6012034" y="4430869"/>
              <a:ext cx="363193" cy="188883"/>
            </a:xfrm>
            <a:prstGeom prst="rect">
              <a:avLst/>
            </a:prstGeom>
            <a:noFill/>
          </p:spPr>
          <p:txBody>
            <a:bodyPr wrap="square" lIns="0" tIns="0" rIns="0" bIns="0" rtlCol="0">
              <a:spAutoFit/>
            </a:bodyPr>
            <a:lstStyle/>
            <a:p>
              <a:pPr algn="ctr" defTabSz="1828800"/>
              <a:r>
                <a:rPr lang="en-GB" sz="2100" dirty="0">
                  <a:solidFill>
                    <a:prstClr val="black"/>
                  </a:solidFill>
                  <a:latin typeface="Calibri" panose="020F0502020204030204"/>
                </a:rPr>
                <a:t>Out</a:t>
              </a:r>
            </a:p>
          </p:txBody>
        </p:sp>
      </p:grpSp>
    </p:spTree>
    <p:extLst>
      <p:ext uri="{BB962C8B-B14F-4D97-AF65-F5344CB8AC3E}">
        <p14:creationId xmlns:p14="http://schemas.microsoft.com/office/powerpoint/2010/main" val="271602756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E03FD-43C2-42DD-BCD5-7C568274E2B0}"/>
              </a:ext>
            </a:extLst>
          </p:cNvPr>
          <p:cNvSpPr>
            <a:spLocks noGrp="1"/>
          </p:cNvSpPr>
          <p:nvPr>
            <p:ph type="title"/>
          </p:nvPr>
        </p:nvSpPr>
        <p:spPr/>
        <p:txBody>
          <a:bodyPr/>
          <a:lstStyle/>
          <a:p>
            <a:r>
              <a:rPr lang="en-GB" dirty="0"/>
              <a:t>And we have stepped up to the plate!</a:t>
            </a:r>
          </a:p>
        </p:txBody>
      </p:sp>
      <p:sp>
        <p:nvSpPr>
          <p:cNvPr id="3" name="Content Placeholder 2">
            <a:extLst>
              <a:ext uri="{FF2B5EF4-FFF2-40B4-BE49-F238E27FC236}">
                <a16:creationId xmlns:a16="http://schemas.microsoft.com/office/drawing/2014/main" id="{E4B286E4-B7D0-4174-923A-27B3FD9743F1}"/>
              </a:ext>
            </a:extLst>
          </p:cNvPr>
          <p:cNvSpPr>
            <a:spLocks noGrp="1"/>
          </p:cNvSpPr>
          <p:nvPr>
            <p:ph idx="1"/>
          </p:nvPr>
        </p:nvSpPr>
        <p:spPr>
          <a:xfrm>
            <a:off x="1676400" y="3651250"/>
            <a:ext cx="11125200" cy="1761508"/>
          </a:xfrm>
        </p:spPr>
        <p:txBody>
          <a:bodyPr/>
          <a:lstStyle/>
          <a:p>
            <a:r>
              <a:rPr lang="en-GB" dirty="0"/>
              <a:t>Fits a 4-point track in 1.5</a:t>
            </a:r>
            <a:r>
              <a:rPr lang="el-GR" dirty="0"/>
              <a:t>μ</a:t>
            </a:r>
            <a:r>
              <a:rPr lang="en-GB" dirty="0"/>
              <a:t>s</a:t>
            </a:r>
          </a:p>
          <a:p>
            <a:r>
              <a:rPr lang="en-GB" dirty="0"/>
              <a:t>Matches offline floating-point resolution</a:t>
            </a:r>
          </a:p>
        </p:txBody>
      </p:sp>
      <p:grpSp>
        <p:nvGrpSpPr>
          <p:cNvPr id="23" name="Group 22">
            <a:extLst>
              <a:ext uri="{FF2B5EF4-FFF2-40B4-BE49-F238E27FC236}">
                <a16:creationId xmlns:a16="http://schemas.microsoft.com/office/drawing/2014/main" id="{0F399954-755C-4470-B4F4-84D184DD2DD7}"/>
              </a:ext>
            </a:extLst>
          </p:cNvPr>
          <p:cNvGrpSpPr/>
          <p:nvPr/>
        </p:nvGrpSpPr>
        <p:grpSpPr>
          <a:xfrm>
            <a:off x="-1468" y="5934624"/>
            <a:ext cx="24385468" cy="6303684"/>
            <a:chOff x="-734" y="3481662"/>
            <a:chExt cx="12192734" cy="3151842"/>
          </a:xfrm>
        </p:grpSpPr>
        <p:pic>
          <p:nvPicPr>
            <p:cNvPr id="16" name="Picture 2" descr="C:\Users\bekka\Dropbox\Kalman Talk\decreview\decreview\z0resolutionVsEta.png">
              <a:extLst>
                <a:ext uri="{FF2B5EF4-FFF2-40B4-BE49-F238E27FC236}">
                  <a16:creationId xmlns:a16="http://schemas.microsoft.com/office/drawing/2014/main" id="{3316CBD5-2F6A-46F9-98C4-0AF84ADE7A1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858" r="2638" b="5158"/>
            <a:stretch/>
          </p:blipFill>
          <p:spPr bwMode="auto">
            <a:xfrm>
              <a:off x="8137357" y="3481662"/>
              <a:ext cx="4054643" cy="314645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bekka\Dropbox\Kalman Talk\decreview\decreview\phi0resolutionVsEta.png">
              <a:extLst>
                <a:ext uri="{FF2B5EF4-FFF2-40B4-BE49-F238E27FC236}">
                  <a16:creationId xmlns:a16="http://schemas.microsoft.com/office/drawing/2014/main" id="{F117C87D-4486-41D2-A2DB-41EA58CD907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165" r="2464" b="5129"/>
            <a:stretch/>
          </p:blipFill>
          <p:spPr bwMode="auto">
            <a:xfrm>
              <a:off x="-734" y="3481663"/>
              <a:ext cx="4054643" cy="315184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bekka\Dropbox\Kalman Talk\decreview\decreview\qoverptresolutionVsEta.png">
              <a:extLst>
                <a:ext uri="{FF2B5EF4-FFF2-40B4-BE49-F238E27FC236}">
                  <a16:creationId xmlns:a16="http://schemas.microsoft.com/office/drawing/2014/main" id="{BA996C68-AF59-441C-B729-53A3D026295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512" r="2496" b="5671"/>
            <a:stretch/>
          </p:blipFill>
          <p:spPr bwMode="auto">
            <a:xfrm>
              <a:off x="4046361" y="3481662"/>
              <a:ext cx="4105347" cy="3151841"/>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a:extLst>
                <a:ext uri="{FF2B5EF4-FFF2-40B4-BE49-F238E27FC236}">
                  <a16:creationId xmlns:a16="http://schemas.microsoft.com/office/drawing/2014/main" id="{ABEEBDA0-97DE-43FF-9995-DCF2EACEA1BC}"/>
                </a:ext>
              </a:extLst>
            </p:cNvPr>
            <p:cNvSpPr txBox="1">
              <a:spLocks/>
            </p:cNvSpPr>
            <p:nvPr/>
          </p:nvSpPr>
          <p:spPr>
            <a:xfrm>
              <a:off x="4721054" y="3787159"/>
              <a:ext cx="2992060" cy="849214"/>
            </a:xfrm>
            <a:prstGeom prst="rect">
              <a:avLst/>
            </a:prstGeom>
            <a:solidFill>
              <a:schemeClr val="bg1"/>
            </a:solidFill>
          </p:spPr>
          <p:txBody>
            <a:bodyPr vert="horz" lIns="182880" tIns="91440" rIns="182880" bIns="9144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828800">
                <a:buNone/>
              </a:pPr>
              <a:r>
                <a:rPr lang="en-GB" sz="2800" b="1" dirty="0">
                  <a:solidFill>
                    <a:srgbClr val="FF0000"/>
                  </a:solidFill>
                  <a:latin typeface="Calibri" panose="020F0502020204030204"/>
                </a:rPr>
                <a:t>200 events of TTbar+200PU</a:t>
              </a:r>
            </a:p>
            <a:p>
              <a:pPr marL="0" indent="0" algn="ctr" defTabSz="1828800">
                <a:buNone/>
              </a:pPr>
              <a:r>
                <a:rPr lang="en-GB" sz="2800" b="1" dirty="0">
                  <a:solidFill>
                    <a:srgbClr val="0070C0"/>
                  </a:solidFill>
                  <a:latin typeface="Calibri" panose="020F0502020204030204"/>
                </a:rPr>
                <a:t>OPEN BLUE: floating-point CMSSW</a:t>
              </a:r>
            </a:p>
            <a:p>
              <a:pPr marL="0" indent="0" algn="ctr" defTabSz="1828800">
                <a:buNone/>
              </a:pPr>
              <a:r>
                <a:rPr lang="en-GB" sz="2800" b="1" dirty="0">
                  <a:solidFill>
                    <a:prstClr val="black"/>
                  </a:solidFill>
                  <a:latin typeface="Calibri" panose="020F0502020204030204"/>
                </a:rPr>
                <a:t>CLOSED BLACK: Hardware capture</a:t>
              </a:r>
            </a:p>
          </p:txBody>
        </p:sp>
        <p:sp>
          <p:nvSpPr>
            <p:cNvPr id="21" name="Rectangle 20">
              <a:extLst>
                <a:ext uri="{FF2B5EF4-FFF2-40B4-BE49-F238E27FC236}">
                  <a16:creationId xmlns:a16="http://schemas.microsoft.com/office/drawing/2014/main" id="{D6E12212-01F6-487D-91C0-5A2C5B1C4369}"/>
                </a:ext>
              </a:extLst>
            </p:cNvPr>
            <p:cNvSpPr/>
            <p:nvPr/>
          </p:nvSpPr>
          <p:spPr>
            <a:xfrm>
              <a:off x="1162050" y="4019550"/>
              <a:ext cx="1028700" cy="616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sp>
          <p:nvSpPr>
            <p:cNvPr id="22" name="Rectangle 21">
              <a:extLst>
                <a:ext uri="{FF2B5EF4-FFF2-40B4-BE49-F238E27FC236}">
                  <a16:creationId xmlns:a16="http://schemas.microsoft.com/office/drawing/2014/main" id="{89EFBACA-4706-462B-8D69-8BB415C021C7}"/>
                </a:ext>
              </a:extLst>
            </p:cNvPr>
            <p:cNvSpPr/>
            <p:nvPr/>
          </p:nvSpPr>
          <p:spPr>
            <a:xfrm>
              <a:off x="9492969" y="4171950"/>
              <a:ext cx="1028700" cy="616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828800"/>
              <a:endParaRPr lang="en-GB" sz="3600">
                <a:solidFill>
                  <a:prstClr val="white"/>
                </a:solidFill>
                <a:latin typeface="Calibri" panose="020F0502020204030204"/>
              </a:endParaRPr>
            </a:p>
          </p:txBody>
        </p:sp>
      </p:grpSp>
    </p:spTree>
    <p:extLst>
      <p:ext uri="{BB962C8B-B14F-4D97-AF65-F5344CB8AC3E}">
        <p14:creationId xmlns:p14="http://schemas.microsoft.com/office/powerpoint/2010/main" val="357484345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BFC979-CCDE-43D4-BDE9-62FABBD0BA7B}"/>
              </a:ext>
            </a:extLst>
          </p:cNvPr>
          <p:cNvSpPr>
            <a:spLocks noGrp="1"/>
          </p:cNvSpPr>
          <p:nvPr>
            <p:ph idx="1"/>
          </p:nvPr>
        </p:nvSpPr>
        <p:spPr>
          <a:xfrm>
            <a:off x="1661665" y="4316185"/>
            <a:ext cx="10058760" cy="8543472"/>
          </a:xfrm>
        </p:spPr>
        <p:txBody>
          <a:bodyPr>
            <a:noAutofit/>
          </a:bodyPr>
          <a:lstStyle/>
          <a:p>
            <a:pPr>
              <a:lnSpc>
                <a:spcPct val="125000"/>
              </a:lnSpc>
            </a:pPr>
            <a:r>
              <a:rPr lang="en-GB" sz="4000" dirty="0"/>
              <a:t>Standard configuration. Provision for:</a:t>
            </a:r>
          </a:p>
          <a:p>
            <a:pPr lvl="1">
              <a:lnSpc>
                <a:spcPct val="125000"/>
              </a:lnSpc>
            </a:pPr>
            <a:r>
              <a:rPr lang="en-GB" sz="3600" dirty="0"/>
              <a:t>2 × 72+72 links @ </a:t>
            </a:r>
            <a:r>
              <a:rPr lang="en-GB" sz="3600" dirty="0" smtClean="0"/>
              <a:t>28Gbps </a:t>
            </a:r>
            <a:r>
              <a:rPr lang="en-GB" sz="3600" dirty="0"/>
              <a:t>optical </a:t>
            </a:r>
            <a:endParaRPr lang="en-GB" sz="3600" dirty="0" smtClean="0"/>
          </a:p>
          <a:p>
            <a:pPr lvl="2">
              <a:lnSpc>
                <a:spcPct val="125000"/>
              </a:lnSpc>
            </a:pPr>
            <a:r>
              <a:rPr lang="en-GB" sz="3200" dirty="0" smtClean="0"/>
              <a:t>4 + 4 </a:t>
            </a:r>
            <a:r>
              <a:rPr lang="en-GB" sz="3200" dirty="0" err="1" smtClean="0"/>
              <a:t>Tbps</a:t>
            </a:r>
            <a:endParaRPr lang="en-GB" sz="3200" dirty="0" smtClean="0"/>
          </a:p>
          <a:p>
            <a:pPr lvl="1">
              <a:lnSpc>
                <a:spcPct val="125000"/>
              </a:lnSpc>
            </a:pPr>
            <a:r>
              <a:rPr lang="en-GB" sz="3600" dirty="0" smtClean="0"/>
              <a:t>64 </a:t>
            </a:r>
            <a:r>
              <a:rPr lang="en-GB" sz="3600" dirty="0"/>
              <a:t>links @ </a:t>
            </a:r>
            <a:r>
              <a:rPr lang="en-GB" sz="3600" dirty="0" smtClean="0"/>
              <a:t>32Gbps </a:t>
            </a:r>
            <a:r>
              <a:rPr lang="en-GB" sz="3600" dirty="0"/>
              <a:t>between DCs</a:t>
            </a:r>
          </a:p>
          <a:p>
            <a:pPr lvl="2">
              <a:lnSpc>
                <a:spcPct val="125000"/>
              </a:lnSpc>
            </a:pPr>
            <a:r>
              <a:rPr lang="en-GB" sz="3200" dirty="0" smtClean="0"/>
              <a:t>2 </a:t>
            </a:r>
            <a:r>
              <a:rPr lang="en-GB" sz="3200" dirty="0" err="1"/>
              <a:t>Tbps</a:t>
            </a:r>
            <a:endParaRPr lang="en-GB" sz="3200" dirty="0"/>
          </a:p>
          <a:p>
            <a:pPr>
              <a:lnSpc>
                <a:spcPct val="125000"/>
              </a:lnSpc>
            </a:pPr>
            <a:r>
              <a:rPr lang="en-GB" sz="4000" dirty="0"/>
              <a:t>Optional optical expansion:</a:t>
            </a:r>
          </a:p>
          <a:p>
            <a:pPr lvl="1">
              <a:lnSpc>
                <a:spcPct val="125000"/>
              </a:lnSpc>
            </a:pPr>
            <a:r>
              <a:rPr lang="en-GB" sz="3600" dirty="0"/>
              <a:t>2 × 96+96 links @ </a:t>
            </a:r>
            <a:r>
              <a:rPr lang="en-GB" sz="3600" dirty="0" smtClean="0"/>
              <a:t>28Gbps </a:t>
            </a:r>
            <a:r>
              <a:rPr lang="en-GB" sz="3600" dirty="0"/>
              <a:t>optical </a:t>
            </a:r>
          </a:p>
          <a:p>
            <a:pPr lvl="2">
              <a:lnSpc>
                <a:spcPct val="125000"/>
              </a:lnSpc>
            </a:pPr>
            <a:r>
              <a:rPr lang="en-GB" sz="3200" dirty="0" smtClean="0"/>
              <a:t>5.375 </a:t>
            </a:r>
            <a:r>
              <a:rPr lang="en-GB" sz="3200" dirty="0"/>
              <a:t>+ 5.375 </a:t>
            </a:r>
            <a:r>
              <a:rPr lang="en-GB" sz="3200" dirty="0" err="1"/>
              <a:t>Tbps</a:t>
            </a:r>
            <a:endParaRPr lang="en-GB" sz="3200" dirty="0"/>
          </a:p>
          <a:p>
            <a:pPr lvl="1">
              <a:lnSpc>
                <a:spcPct val="125000"/>
              </a:lnSpc>
            </a:pPr>
            <a:r>
              <a:rPr lang="en-GB" sz="3600" dirty="0"/>
              <a:t>16 links @ </a:t>
            </a:r>
            <a:r>
              <a:rPr lang="en-GB" sz="3600" dirty="0" smtClean="0"/>
              <a:t>32Gbps </a:t>
            </a:r>
            <a:r>
              <a:rPr lang="en-GB" sz="3600" dirty="0"/>
              <a:t>between DCs</a:t>
            </a:r>
          </a:p>
          <a:p>
            <a:pPr lvl="2">
              <a:lnSpc>
                <a:spcPct val="125000"/>
              </a:lnSpc>
            </a:pPr>
            <a:r>
              <a:rPr lang="en-GB" sz="3200" dirty="0" smtClean="0"/>
              <a:t>0.5 </a:t>
            </a:r>
            <a:r>
              <a:rPr lang="en-GB" sz="3200" dirty="0" err="1"/>
              <a:t>Tbps</a:t>
            </a:r>
            <a:endParaRPr lang="en-GB" sz="3200" dirty="0"/>
          </a:p>
        </p:txBody>
      </p:sp>
      <p:sp>
        <p:nvSpPr>
          <p:cNvPr id="5" name="Date Placeholder 9">
            <a:extLst>
              <a:ext uri="{FF2B5EF4-FFF2-40B4-BE49-F238E27FC236}">
                <a16:creationId xmlns:a16="http://schemas.microsoft.com/office/drawing/2014/main" id="{81C6C39F-CD4C-432C-B6F1-BE26DCBE03B3}"/>
              </a:ext>
            </a:extLst>
          </p:cNvPr>
          <p:cNvSpPr>
            <a:spLocks noGrp="1"/>
          </p:cNvSpPr>
          <p:nvPr>
            <p:ph type="dt" sz="half" idx="10"/>
          </p:nvPr>
        </p:nvSpPr>
        <p:spPr>
          <a:xfrm>
            <a:off x="18047385" y="12711689"/>
            <a:ext cx="2589998" cy="730250"/>
          </a:xfrm>
        </p:spPr>
        <p:txBody>
          <a:bodyPr/>
          <a:lstStyle/>
          <a:p>
            <a:r>
              <a:rPr lang="en-US"/>
              <a:t>19/09/2018</a:t>
            </a:r>
            <a:endParaRPr lang="en-US" dirty="0"/>
          </a:p>
        </p:txBody>
      </p:sp>
      <p:pic>
        <p:nvPicPr>
          <p:cNvPr id="6" name="Content Placeholder 4">
            <a:extLst>
              <a:ext uri="{FF2B5EF4-FFF2-40B4-BE49-F238E27FC236}">
                <a16:creationId xmlns:a16="http://schemas.microsoft.com/office/drawing/2014/main" id="{4D96D413-DC5E-4B6C-A705-334CA71CF1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55461" y="3176"/>
            <a:ext cx="11918950" cy="13716000"/>
          </a:xfrm>
          <a:prstGeom prst="rect">
            <a:avLst/>
          </a:prstGeom>
          <a:solidFill>
            <a:schemeClr val="tx1">
              <a:alpha val="75000"/>
            </a:schemeClr>
          </a:solidFill>
        </p:spPr>
      </p:pic>
      <p:sp>
        <p:nvSpPr>
          <p:cNvPr id="8" name="Rectangle 7">
            <a:extLst>
              <a:ext uri="{FF2B5EF4-FFF2-40B4-BE49-F238E27FC236}">
                <a16:creationId xmlns:a16="http://schemas.microsoft.com/office/drawing/2014/main" id="{57DBC700-A687-419F-B286-02D98D899B37}"/>
              </a:ext>
            </a:extLst>
          </p:cNvPr>
          <p:cNvSpPr/>
          <p:nvPr/>
        </p:nvSpPr>
        <p:spPr>
          <a:xfrm>
            <a:off x="15165244" y="3434368"/>
            <a:ext cx="2111492" cy="82068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r>
              <a:rPr lang="en-GB" sz="4800" dirty="0">
                <a:solidFill>
                  <a:prstClr val="white"/>
                </a:solidFill>
                <a:latin typeface="Calibri" panose="020F0502020204030204"/>
              </a:rPr>
              <a:t>North</a:t>
            </a:r>
            <a:endParaRPr lang="en-US" sz="4800" dirty="0">
              <a:solidFill>
                <a:prstClr val="white"/>
              </a:solidFill>
              <a:latin typeface="Calibri" panose="020F0502020204030204"/>
            </a:endParaRPr>
          </a:p>
        </p:txBody>
      </p:sp>
      <p:sp>
        <p:nvSpPr>
          <p:cNvPr id="9" name="Rectangle 8">
            <a:extLst>
              <a:ext uri="{FF2B5EF4-FFF2-40B4-BE49-F238E27FC236}">
                <a16:creationId xmlns:a16="http://schemas.microsoft.com/office/drawing/2014/main" id="{4E36780A-1640-4932-A6C5-DB87ADCE67FA}"/>
              </a:ext>
            </a:extLst>
          </p:cNvPr>
          <p:cNvSpPr/>
          <p:nvPr/>
        </p:nvSpPr>
        <p:spPr>
          <a:xfrm>
            <a:off x="15270586" y="9537184"/>
            <a:ext cx="1900808" cy="82068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r>
              <a:rPr lang="en-GB" sz="4800" dirty="0">
                <a:solidFill>
                  <a:prstClr val="white"/>
                </a:solidFill>
                <a:latin typeface="Calibri" panose="020F0502020204030204"/>
              </a:rPr>
              <a:t>South</a:t>
            </a:r>
            <a:endParaRPr lang="en-US" sz="4800" dirty="0">
              <a:solidFill>
                <a:prstClr val="white"/>
              </a:solidFill>
              <a:latin typeface="Calibri" panose="020F0502020204030204"/>
            </a:endParaRPr>
          </a:p>
        </p:txBody>
      </p:sp>
      <p:sp>
        <p:nvSpPr>
          <p:cNvPr id="11" name="Rectangle 10">
            <a:extLst>
              <a:ext uri="{FF2B5EF4-FFF2-40B4-BE49-F238E27FC236}">
                <a16:creationId xmlns:a16="http://schemas.microsoft.com/office/drawing/2014/main" id="{02926FF5-787D-44AE-B1C3-507BD485EFE8}"/>
              </a:ext>
            </a:extLst>
          </p:cNvPr>
          <p:cNvSpPr/>
          <p:nvPr/>
        </p:nvSpPr>
        <p:spPr>
          <a:xfrm rot="16200000">
            <a:off x="13023482" y="3049222"/>
            <a:ext cx="2111492"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36+36 firefly</a:t>
            </a:r>
            <a:endParaRPr lang="en-US" sz="4800" dirty="0">
              <a:solidFill>
                <a:prstClr val="white"/>
              </a:solidFill>
              <a:latin typeface="Calibri" panose="020F0502020204030204"/>
            </a:endParaRPr>
          </a:p>
        </p:txBody>
      </p:sp>
      <p:sp>
        <p:nvSpPr>
          <p:cNvPr id="12" name="Rectangle 11">
            <a:extLst>
              <a:ext uri="{FF2B5EF4-FFF2-40B4-BE49-F238E27FC236}">
                <a16:creationId xmlns:a16="http://schemas.microsoft.com/office/drawing/2014/main" id="{08E021C3-4028-4D91-9394-AF544997C759}"/>
              </a:ext>
            </a:extLst>
          </p:cNvPr>
          <p:cNvSpPr/>
          <p:nvPr/>
        </p:nvSpPr>
        <p:spPr>
          <a:xfrm>
            <a:off x="14610788" y="5703838"/>
            <a:ext cx="3263516" cy="230832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64 pairs, direction unspecified</a:t>
            </a:r>
            <a:endParaRPr lang="en-US" sz="4800" dirty="0">
              <a:solidFill>
                <a:prstClr val="white"/>
              </a:solidFill>
              <a:latin typeface="Calibri" panose="020F0502020204030204"/>
            </a:endParaRPr>
          </a:p>
        </p:txBody>
      </p:sp>
      <p:sp>
        <p:nvSpPr>
          <p:cNvPr id="14" name="Rectangle 13">
            <a:extLst>
              <a:ext uri="{FF2B5EF4-FFF2-40B4-BE49-F238E27FC236}">
                <a16:creationId xmlns:a16="http://schemas.microsoft.com/office/drawing/2014/main" id="{0986B6F2-DA26-4A70-A902-815496542F84}"/>
              </a:ext>
            </a:extLst>
          </p:cNvPr>
          <p:cNvSpPr/>
          <p:nvPr/>
        </p:nvSpPr>
        <p:spPr>
          <a:xfrm rot="5400000">
            <a:off x="17305102" y="3049222"/>
            <a:ext cx="2111492"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36+36 firefly</a:t>
            </a:r>
            <a:endParaRPr lang="en-US" sz="4800" dirty="0">
              <a:solidFill>
                <a:prstClr val="white"/>
              </a:solidFill>
              <a:latin typeface="Calibri" panose="020F0502020204030204"/>
            </a:endParaRPr>
          </a:p>
        </p:txBody>
      </p:sp>
      <p:sp>
        <p:nvSpPr>
          <p:cNvPr id="15" name="Rectangle 14">
            <a:extLst>
              <a:ext uri="{FF2B5EF4-FFF2-40B4-BE49-F238E27FC236}">
                <a16:creationId xmlns:a16="http://schemas.microsoft.com/office/drawing/2014/main" id="{92E6F368-56B5-4E24-80C7-7DCA0708B143}"/>
              </a:ext>
            </a:extLst>
          </p:cNvPr>
          <p:cNvSpPr/>
          <p:nvPr/>
        </p:nvSpPr>
        <p:spPr>
          <a:xfrm rot="16200000">
            <a:off x="13023794" y="9077326"/>
            <a:ext cx="2111492"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36+36 firefly</a:t>
            </a:r>
            <a:endParaRPr lang="en-US" sz="4800" dirty="0">
              <a:solidFill>
                <a:prstClr val="white"/>
              </a:solidFill>
              <a:latin typeface="Calibri" panose="020F0502020204030204"/>
            </a:endParaRPr>
          </a:p>
        </p:txBody>
      </p:sp>
      <p:sp>
        <p:nvSpPr>
          <p:cNvPr id="16" name="Rectangle 15">
            <a:extLst>
              <a:ext uri="{FF2B5EF4-FFF2-40B4-BE49-F238E27FC236}">
                <a16:creationId xmlns:a16="http://schemas.microsoft.com/office/drawing/2014/main" id="{92B50197-3CFD-4F2B-8328-C123EA63EAA1}"/>
              </a:ext>
            </a:extLst>
          </p:cNvPr>
          <p:cNvSpPr/>
          <p:nvPr/>
        </p:nvSpPr>
        <p:spPr>
          <a:xfrm rot="5400000">
            <a:off x="17305414" y="9077326"/>
            <a:ext cx="2111492"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36+36 firefly</a:t>
            </a:r>
            <a:endParaRPr lang="en-US" sz="4800" dirty="0">
              <a:solidFill>
                <a:prstClr val="white"/>
              </a:solidFill>
              <a:latin typeface="Calibri" panose="020F0502020204030204"/>
            </a:endParaRPr>
          </a:p>
        </p:txBody>
      </p:sp>
      <p:sp>
        <p:nvSpPr>
          <p:cNvPr id="17" name="Rectangle 16">
            <a:extLst>
              <a:ext uri="{FF2B5EF4-FFF2-40B4-BE49-F238E27FC236}">
                <a16:creationId xmlns:a16="http://schemas.microsoft.com/office/drawing/2014/main" id="{F3EDF6AA-3BDB-4A0C-B061-A199BD658817}"/>
              </a:ext>
            </a:extLst>
          </p:cNvPr>
          <p:cNvSpPr/>
          <p:nvPr/>
        </p:nvSpPr>
        <p:spPr>
          <a:xfrm rot="5400000">
            <a:off x="17625272" y="6073174"/>
            <a:ext cx="2400660"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defTabSz="914400" fontAlgn="base">
              <a:spcBef>
                <a:spcPct val="0"/>
              </a:spcBef>
              <a:spcAft>
                <a:spcPct val="0"/>
              </a:spcAft>
              <a:defRPr/>
            </a:pPr>
            <a:r>
              <a:rPr lang="en-GB" sz="4800" dirty="0">
                <a:solidFill>
                  <a:srgbClr val="FFC000"/>
                </a:solidFill>
                <a:latin typeface="Calibri" panose="020F0502020204030204"/>
              </a:rPr>
              <a:t>24+24 “spare”</a:t>
            </a:r>
            <a:endParaRPr lang="en-US" sz="4800" dirty="0">
              <a:solidFill>
                <a:srgbClr val="FFC000"/>
              </a:solidFill>
              <a:latin typeface="Calibri" panose="020F0502020204030204"/>
            </a:endParaRPr>
          </a:p>
        </p:txBody>
      </p:sp>
      <p:sp>
        <p:nvSpPr>
          <p:cNvPr id="18" name="Rectangle 17">
            <a:extLst>
              <a:ext uri="{FF2B5EF4-FFF2-40B4-BE49-F238E27FC236}">
                <a16:creationId xmlns:a16="http://schemas.microsoft.com/office/drawing/2014/main" id="{150DBD82-BB11-4BF9-A5DF-E064E276FE14}"/>
              </a:ext>
            </a:extLst>
          </p:cNvPr>
          <p:cNvSpPr/>
          <p:nvPr/>
        </p:nvSpPr>
        <p:spPr>
          <a:xfrm rot="16200000">
            <a:off x="12491744" y="6073170"/>
            <a:ext cx="2400660"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defTabSz="914400" fontAlgn="base">
              <a:spcBef>
                <a:spcPct val="0"/>
              </a:spcBef>
              <a:spcAft>
                <a:spcPct val="0"/>
              </a:spcAft>
              <a:defRPr/>
            </a:pPr>
            <a:r>
              <a:rPr lang="en-GB" sz="4800" dirty="0">
                <a:solidFill>
                  <a:srgbClr val="FFC000"/>
                </a:solidFill>
                <a:latin typeface="Calibri" panose="020F0502020204030204"/>
              </a:rPr>
              <a:t>24+24 “spare”</a:t>
            </a:r>
            <a:endParaRPr lang="en-US" sz="4800" dirty="0">
              <a:solidFill>
                <a:srgbClr val="FFC000"/>
              </a:solidFill>
              <a:latin typeface="Calibri" panose="020F0502020204030204"/>
            </a:endParaRPr>
          </a:p>
        </p:txBody>
      </p:sp>
      <p:sp>
        <p:nvSpPr>
          <p:cNvPr id="19" name="Rectangle 18">
            <a:extLst>
              <a:ext uri="{FF2B5EF4-FFF2-40B4-BE49-F238E27FC236}">
                <a16:creationId xmlns:a16="http://schemas.microsoft.com/office/drawing/2014/main" id="{7667BB6D-3951-4ECA-8252-6E029D4FC1C0}"/>
              </a:ext>
            </a:extLst>
          </p:cNvPr>
          <p:cNvSpPr/>
          <p:nvPr/>
        </p:nvSpPr>
        <p:spPr>
          <a:xfrm>
            <a:off x="21606400" y="4416777"/>
            <a:ext cx="2163812" cy="83099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QSFP</a:t>
            </a:r>
            <a:endParaRPr lang="en-US" sz="4800" dirty="0">
              <a:solidFill>
                <a:prstClr val="white"/>
              </a:solidFill>
              <a:latin typeface="Calibri" panose="020F0502020204030204"/>
            </a:endParaRPr>
          </a:p>
        </p:txBody>
      </p:sp>
      <p:sp>
        <p:nvSpPr>
          <p:cNvPr id="21" name="Rectangle 20">
            <a:extLst>
              <a:ext uri="{FF2B5EF4-FFF2-40B4-BE49-F238E27FC236}">
                <a16:creationId xmlns:a16="http://schemas.microsoft.com/office/drawing/2014/main" id="{ED489B51-B92A-479E-A8D0-2E8DDD042679}"/>
              </a:ext>
            </a:extLst>
          </p:cNvPr>
          <p:cNvSpPr/>
          <p:nvPr/>
        </p:nvSpPr>
        <p:spPr>
          <a:xfrm>
            <a:off x="20729564" y="2007809"/>
            <a:ext cx="2163812" cy="83099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CPU</a:t>
            </a:r>
            <a:endParaRPr lang="en-US" sz="4800" dirty="0">
              <a:solidFill>
                <a:prstClr val="white"/>
              </a:solidFill>
              <a:latin typeface="Calibri" panose="020F0502020204030204"/>
            </a:endParaRPr>
          </a:p>
        </p:txBody>
      </p:sp>
      <p:sp>
        <p:nvSpPr>
          <p:cNvPr id="22" name="Title 3">
            <a:extLst>
              <a:ext uri="{FF2B5EF4-FFF2-40B4-BE49-F238E27FC236}">
                <a16:creationId xmlns:a16="http://schemas.microsoft.com/office/drawing/2014/main" id="{EAF2219B-413D-4C85-91A4-F2C47253993C}"/>
              </a:ext>
            </a:extLst>
          </p:cNvPr>
          <p:cNvSpPr>
            <a:spLocks noGrp="1"/>
          </p:cNvSpPr>
          <p:nvPr>
            <p:ph type="title"/>
          </p:nvPr>
        </p:nvSpPr>
        <p:spPr>
          <a:xfrm>
            <a:off x="3541489" y="1528746"/>
            <a:ext cx="7881257" cy="2586056"/>
          </a:xfrm>
          <a:noFill/>
        </p:spPr>
        <p:txBody>
          <a:bodyPr>
            <a:noAutofit/>
          </a:bodyPr>
          <a:lstStyle/>
          <a:p>
            <a:r>
              <a:rPr lang="en-GB" dirty="0" smtClean="0"/>
              <a:t>Common HW:</a:t>
            </a:r>
            <a:br>
              <a:rPr lang="en-GB" dirty="0" smtClean="0"/>
            </a:br>
            <a:r>
              <a:rPr lang="en-GB" dirty="0" smtClean="0"/>
              <a:t>Serenity</a:t>
            </a:r>
            <a:endParaRPr lang="en-US" dirty="0"/>
          </a:p>
        </p:txBody>
      </p:sp>
    </p:spTree>
    <p:extLst>
      <p:ext uri="{BB962C8B-B14F-4D97-AF65-F5344CB8AC3E}">
        <p14:creationId xmlns:p14="http://schemas.microsoft.com/office/powerpoint/2010/main" val="3714366753"/>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BFC979-CCDE-43D4-BDE9-62FABBD0BA7B}"/>
              </a:ext>
            </a:extLst>
          </p:cNvPr>
          <p:cNvSpPr>
            <a:spLocks noGrp="1"/>
          </p:cNvSpPr>
          <p:nvPr>
            <p:ph idx="1"/>
          </p:nvPr>
        </p:nvSpPr>
        <p:spPr>
          <a:xfrm>
            <a:off x="1545773" y="3985078"/>
            <a:ext cx="9287903" cy="9135835"/>
          </a:xfrm>
        </p:spPr>
        <p:txBody>
          <a:bodyPr>
            <a:noAutofit/>
          </a:bodyPr>
          <a:lstStyle/>
          <a:p>
            <a:pPr>
              <a:lnSpc>
                <a:spcPct val="160000"/>
              </a:lnSpc>
            </a:pPr>
            <a:r>
              <a:rPr lang="en-GB" sz="4000" dirty="0" smtClean="0"/>
              <a:t>Freedom</a:t>
            </a:r>
            <a:endParaRPr lang="en-GB" sz="4000" dirty="0"/>
          </a:p>
          <a:p>
            <a:pPr lvl="1">
              <a:lnSpc>
                <a:spcPct val="160000"/>
              </a:lnSpc>
            </a:pPr>
            <a:r>
              <a:rPr lang="en-GB" sz="3600" dirty="0" smtClean="0"/>
              <a:t>Choose </a:t>
            </a:r>
            <a:r>
              <a:rPr lang="en-GB" sz="3600" dirty="0"/>
              <a:t>your preferred </a:t>
            </a:r>
            <a:r>
              <a:rPr lang="en-GB" sz="3600" dirty="0" smtClean="0"/>
              <a:t>family, package</a:t>
            </a:r>
            <a:r>
              <a:rPr lang="en-GB" sz="3600" dirty="0"/>
              <a:t>, </a:t>
            </a:r>
            <a:r>
              <a:rPr lang="en-GB" sz="3600" dirty="0" smtClean="0"/>
              <a:t>generation, </a:t>
            </a:r>
            <a:r>
              <a:rPr lang="en-GB" dirty="0" smtClean="0"/>
              <a:t>(</a:t>
            </a:r>
            <a:r>
              <a:rPr lang="en-GB" sz="3600" dirty="0" smtClean="0"/>
              <a:t>vendor?)</a:t>
            </a:r>
          </a:p>
          <a:p>
            <a:pPr lvl="1">
              <a:lnSpc>
                <a:spcPct val="160000"/>
              </a:lnSpc>
            </a:pPr>
            <a:r>
              <a:rPr lang="en-GB" sz="3600" dirty="0" smtClean="0"/>
              <a:t>Choose </a:t>
            </a:r>
            <a:r>
              <a:rPr lang="en-GB" sz="3600" dirty="0"/>
              <a:t>your balance of optical and electrical connectivity</a:t>
            </a:r>
          </a:p>
          <a:p>
            <a:pPr>
              <a:lnSpc>
                <a:spcPct val="160000"/>
              </a:lnSpc>
            </a:pPr>
            <a:r>
              <a:rPr lang="en-GB" sz="4000" dirty="0"/>
              <a:t>Reduces financial </a:t>
            </a:r>
            <a:r>
              <a:rPr lang="en-GB" sz="4000" dirty="0" smtClean="0"/>
              <a:t>risk</a:t>
            </a:r>
          </a:p>
          <a:p>
            <a:pPr lvl="1">
              <a:lnSpc>
                <a:spcPct val="160000"/>
              </a:lnSpc>
            </a:pPr>
            <a:r>
              <a:rPr lang="en-GB" sz="3600" dirty="0" smtClean="0"/>
              <a:t>Carrier </a:t>
            </a:r>
            <a:r>
              <a:rPr lang="en-GB" sz="3600" dirty="0"/>
              <a:t>(bulk of potential failure-modes) qualified before FPGAs (bulk of the </a:t>
            </a:r>
            <a:r>
              <a:rPr lang="en-GB" sz="3600" dirty="0" smtClean="0"/>
              <a:t>cost</a:t>
            </a:r>
            <a:r>
              <a:rPr lang="en-GB" sz="3600" dirty="0"/>
              <a:t>) are fitted! </a:t>
            </a:r>
          </a:p>
        </p:txBody>
      </p:sp>
      <p:sp>
        <p:nvSpPr>
          <p:cNvPr id="5" name="Date Placeholder 9">
            <a:extLst>
              <a:ext uri="{FF2B5EF4-FFF2-40B4-BE49-F238E27FC236}">
                <a16:creationId xmlns:a16="http://schemas.microsoft.com/office/drawing/2014/main" id="{81C6C39F-CD4C-432C-B6F1-BE26DCBE03B3}"/>
              </a:ext>
            </a:extLst>
          </p:cNvPr>
          <p:cNvSpPr>
            <a:spLocks noGrp="1"/>
          </p:cNvSpPr>
          <p:nvPr>
            <p:ph type="dt" sz="half" idx="10"/>
          </p:nvPr>
        </p:nvSpPr>
        <p:spPr>
          <a:xfrm>
            <a:off x="18047385" y="12711689"/>
            <a:ext cx="2589998" cy="730250"/>
          </a:xfrm>
        </p:spPr>
        <p:txBody>
          <a:bodyPr/>
          <a:lstStyle/>
          <a:p>
            <a:r>
              <a:rPr lang="en-US"/>
              <a:t>19/09/2018</a:t>
            </a:r>
            <a:endParaRPr lang="en-US" dirty="0"/>
          </a:p>
        </p:txBody>
      </p:sp>
      <p:pic>
        <p:nvPicPr>
          <p:cNvPr id="6" name="Content Placeholder 4">
            <a:extLst>
              <a:ext uri="{FF2B5EF4-FFF2-40B4-BE49-F238E27FC236}">
                <a16:creationId xmlns:a16="http://schemas.microsoft.com/office/drawing/2014/main" id="{4D96D413-DC5E-4B6C-A705-334CA71CF1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55461" y="3176"/>
            <a:ext cx="11918950" cy="13716000"/>
          </a:xfrm>
          <a:prstGeom prst="rect">
            <a:avLst/>
          </a:prstGeom>
          <a:solidFill>
            <a:schemeClr val="tx1">
              <a:alpha val="75000"/>
            </a:schemeClr>
          </a:solidFill>
        </p:spPr>
      </p:pic>
      <p:sp>
        <p:nvSpPr>
          <p:cNvPr id="9" name="Rectangle 8">
            <a:extLst>
              <a:ext uri="{FF2B5EF4-FFF2-40B4-BE49-F238E27FC236}">
                <a16:creationId xmlns:a16="http://schemas.microsoft.com/office/drawing/2014/main" id="{4E36780A-1640-4932-A6C5-DB87ADCE67FA}"/>
              </a:ext>
            </a:extLst>
          </p:cNvPr>
          <p:cNvSpPr/>
          <p:nvPr/>
        </p:nvSpPr>
        <p:spPr>
          <a:xfrm>
            <a:off x="15270586" y="9537184"/>
            <a:ext cx="1900808" cy="82068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r>
              <a:rPr lang="en-GB" sz="4800" dirty="0">
                <a:solidFill>
                  <a:prstClr val="white"/>
                </a:solidFill>
                <a:latin typeface="Calibri" panose="020F0502020204030204"/>
              </a:rPr>
              <a:t>South</a:t>
            </a:r>
            <a:endParaRPr lang="en-US" sz="4800" dirty="0">
              <a:solidFill>
                <a:prstClr val="white"/>
              </a:solidFill>
              <a:latin typeface="Calibri" panose="020F0502020204030204"/>
            </a:endParaRPr>
          </a:p>
        </p:txBody>
      </p:sp>
      <p:sp>
        <p:nvSpPr>
          <p:cNvPr id="12" name="Rectangle 11">
            <a:extLst>
              <a:ext uri="{FF2B5EF4-FFF2-40B4-BE49-F238E27FC236}">
                <a16:creationId xmlns:a16="http://schemas.microsoft.com/office/drawing/2014/main" id="{08E021C3-4028-4D91-9394-AF544997C759}"/>
              </a:ext>
            </a:extLst>
          </p:cNvPr>
          <p:cNvSpPr/>
          <p:nvPr/>
        </p:nvSpPr>
        <p:spPr>
          <a:xfrm>
            <a:off x="14610788" y="5703838"/>
            <a:ext cx="3263516" cy="230832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64 pairs, direction unspecified</a:t>
            </a:r>
            <a:endParaRPr lang="en-US" sz="4800" dirty="0">
              <a:solidFill>
                <a:prstClr val="white"/>
              </a:solidFill>
              <a:latin typeface="Calibri" panose="020F0502020204030204"/>
            </a:endParaRPr>
          </a:p>
        </p:txBody>
      </p:sp>
      <p:sp>
        <p:nvSpPr>
          <p:cNvPr id="15" name="Rectangle 14">
            <a:extLst>
              <a:ext uri="{FF2B5EF4-FFF2-40B4-BE49-F238E27FC236}">
                <a16:creationId xmlns:a16="http://schemas.microsoft.com/office/drawing/2014/main" id="{92E6F368-56B5-4E24-80C7-7DCA0708B143}"/>
              </a:ext>
            </a:extLst>
          </p:cNvPr>
          <p:cNvSpPr/>
          <p:nvPr/>
        </p:nvSpPr>
        <p:spPr>
          <a:xfrm rot="16200000">
            <a:off x="13023794" y="9077326"/>
            <a:ext cx="2111492"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36+36 firefly</a:t>
            </a:r>
            <a:endParaRPr lang="en-US" sz="4800" dirty="0">
              <a:solidFill>
                <a:prstClr val="white"/>
              </a:solidFill>
              <a:latin typeface="Calibri" panose="020F0502020204030204"/>
            </a:endParaRPr>
          </a:p>
        </p:txBody>
      </p:sp>
      <p:sp>
        <p:nvSpPr>
          <p:cNvPr id="16" name="Rectangle 15">
            <a:extLst>
              <a:ext uri="{FF2B5EF4-FFF2-40B4-BE49-F238E27FC236}">
                <a16:creationId xmlns:a16="http://schemas.microsoft.com/office/drawing/2014/main" id="{92B50197-3CFD-4F2B-8328-C123EA63EAA1}"/>
              </a:ext>
            </a:extLst>
          </p:cNvPr>
          <p:cNvSpPr/>
          <p:nvPr/>
        </p:nvSpPr>
        <p:spPr>
          <a:xfrm rot="5400000">
            <a:off x="17305414" y="9077326"/>
            <a:ext cx="2111492"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36+36 firefly</a:t>
            </a:r>
            <a:endParaRPr lang="en-US" sz="4800" dirty="0">
              <a:solidFill>
                <a:prstClr val="white"/>
              </a:solidFill>
              <a:latin typeface="Calibri" panose="020F0502020204030204"/>
            </a:endParaRPr>
          </a:p>
        </p:txBody>
      </p:sp>
      <p:sp>
        <p:nvSpPr>
          <p:cNvPr id="17" name="Rectangle 16">
            <a:extLst>
              <a:ext uri="{FF2B5EF4-FFF2-40B4-BE49-F238E27FC236}">
                <a16:creationId xmlns:a16="http://schemas.microsoft.com/office/drawing/2014/main" id="{F3EDF6AA-3BDB-4A0C-B061-A199BD658817}"/>
              </a:ext>
            </a:extLst>
          </p:cNvPr>
          <p:cNvSpPr/>
          <p:nvPr/>
        </p:nvSpPr>
        <p:spPr>
          <a:xfrm rot="5400000">
            <a:off x="17625272" y="6073174"/>
            <a:ext cx="2400660"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defTabSz="914400" fontAlgn="base">
              <a:spcBef>
                <a:spcPct val="0"/>
              </a:spcBef>
              <a:spcAft>
                <a:spcPct val="0"/>
              </a:spcAft>
              <a:defRPr/>
            </a:pPr>
            <a:r>
              <a:rPr lang="en-GB" sz="4800" dirty="0">
                <a:solidFill>
                  <a:srgbClr val="FFC000"/>
                </a:solidFill>
                <a:latin typeface="Calibri" panose="020F0502020204030204"/>
              </a:rPr>
              <a:t>24+24 “spare”</a:t>
            </a:r>
            <a:endParaRPr lang="en-US" sz="4800" dirty="0">
              <a:solidFill>
                <a:srgbClr val="FFC000"/>
              </a:solidFill>
              <a:latin typeface="Calibri" panose="020F0502020204030204"/>
            </a:endParaRPr>
          </a:p>
        </p:txBody>
      </p:sp>
      <p:sp>
        <p:nvSpPr>
          <p:cNvPr id="18" name="Rectangle 17">
            <a:extLst>
              <a:ext uri="{FF2B5EF4-FFF2-40B4-BE49-F238E27FC236}">
                <a16:creationId xmlns:a16="http://schemas.microsoft.com/office/drawing/2014/main" id="{150DBD82-BB11-4BF9-A5DF-E064E276FE14}"/>
              </a:ext>
            </a:extLst>
          </p:cNvPr>
          <p:cNvSpPr/>
          <p:nvPr/>
        </p:nvSpPr>
        <p:spPr>
          <a:xfrm rot="16200000">
            <a:off x="12491744" y="6073170"/>
            <a:ext cx="2400660"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defTabSz="914400" fontAlgn="base">
              <a:spcBef>
                <a:spcPct val="0"/>
              </a:spcBef>
              <a:spcAft>
                <a:spcPct val="0"/>
              </a:spcAft>
              <a:defRPr/>
            </a:pPr>
            <a:r>
              <a:rPr lang="en-GB" sz="4800" dirty="0">
                <a:solidFill>
                  <a:srgbClr val="FFC000"/>
                </a:solidFill>
                <a:latin typeface="Calibri" panose="020F0502020204030204"/>
              </a:rPr>
              <a:t>24+24 “spare”</a:t>
            </a:r>
            <a:endParaRPr lang="en-US" sz="4800" dirty="0">
              <a:solidFill>
                <a:srgbClr val="FFC000"/>
              </a:solidFill>
              <a:latin typeface="Calibri" panose="020F0502020204030204"/>
            </a:endParaRPr>
          </a:p>
        </p:txBody>
      </p:sp>
      <p:sp>
        <p:nvSpPr>
          <p:cNvPr id="23" name="Rectangle 22">
            <a:extLst>
              <a:ext uri="{FF2B5EF4-FFF2-40B4-BE49-F238E27FC236}">
                <a16:creationId xmlns:a16="http://schemas.microsoft.com/office/drawing/2014/main" id="{57DBC700-A687-419F-B286-02D98D899B37}"/>
              </a:ext>
            </a:extLst>
          </p:cNvPr>
          <p:cNvSpPr/>
          <p:nvPr/>
        </p:nvSpPr>
        <p:spPr>
          <a:xfrm>
            <a:off x="15165244" y="3434368"/>
            <a:ext cx="2111492" cy="820688"/>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r>
              <a:rPr lang="en-GB" sz="4800" dirty="0">
                <a:solidFill>
                  <a:prstClr val="white"/>
                </a:solidFill>
                <a:latin typeface="Calibri" panose="020F0502020204030204"/>
              </a:rPr>
              <a:t>North</a:t>
            </a:r>
            <a:endParaRPr lang="en-US" sz="4800" dirty="0">
              <a:solidFill>
                <a:prstClr val="white"/>
              </a:solidFill>
              <a:latin typeface="Calibri" panose="020F0502020204030204"/>
            </a:endParaRPr>
          </a:p>
        </p:txBody>
      </p:sp>
      <p:sp>
        <p:nvSpPr>
          <p:cNvPr id="24" name="Rectangle 23">
            <a:extLst>
              <a:ext uri="{FF2B5EF4-FFF2-40B4-BE49-F238E27FC236}">
                <a16:creationId xmlns:a16="http://schemas.microsoft.com/office/drawing/2014/main" id="{02926FF5-787D-44AE-B1C3-507BD485EFE8}"/>
              </a:ext>
            </a:extLst>
          </p:cNvPr>
          <p:cNvSpPr/>
          <p:nvPr/>
        </p:nvSpPr>
        <p:spPr>
          <a:xfrm rot="16200000">
            <a:off x="13023482" y="3049222"/>
            <a:ext cx="2111492"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36+36 firefly</a:t>
            </a:r>
            <a:endParaRPr lang="en-US" sz="4800" dirty="0">
              <a:solidFill>
                <a:prstClr val="white"/>
              </a:solidFill>
              <a:latin typeface="Calibri" panose="020F0502020204030204"/>
            </a:endParaRPr>
          </a:p>
        </p:txBody>
      </p:sp>
      <p:sp>
        <p:nvSpPr>
          <p:cNvPr id="25" name="Rectangle 24">
            <a:extLst>
              <a:ext uri="{FF2B5EF4-FFF2-40B4-BE49-F238E27FC236}">
                <a16:creationId xmlns:a16="http://schemas.microsoft.com/office/drawing/2014/main" id="{0986B6F2-DA26-4A70-A902-815496542F84}"/>
              </a:ext>
            </a:extLst>
          </p:cNvPr>
          <p:cNvSpPr/>
          <p:nvPr/>
        </p:nvSpPr>
        <p:spPr>
          <a:xfrm rot="5400000">
            <a:off x="17305102" y="3049222"/>
            <a:ext cx="2111492" cy="156966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36+36 firefly</a:t>
            </a:r>
            <a:endParaRPr lang="en-US" sz="4800" dirty="0">
              <a:solidFill>
                <a:prstClr val="white"/>
              </a:solidFill>
              <a:latin typeface="Calibri" panose="020F0502020204030204"/>
            </a:endParaRPr>
          </a:p>
        </p:txBody>
      </p:sp>
      <p:sp>
        <p:nvSpPr>
          <p:cNvPr id="26" name="Rectangle 25">
            <a:extLst>
              <a:ext uri="{FF2B5EF4-FFF2-40B4-BE49-F238E27FC236}">
                <a16:creationId xmlns:a16="http://schemas.microsoft.com/office/drawing/2014/main" id="{7667BB6D-3951-4ECA-8252-6E029D4FC1C0}"/>
              </a:ext>
            </a:extLst>
          </p:cNvPr>
          <p:cNvSpPr/>
          <p:nvPr/>
        </p:nvSpPr>
        <p:spPr>
          <a:xfrm>
            <a:off x="21606400" y="4416777"/>
            <a:ext cx="2163812" cy="83099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QSFP</a:t>
            </a:r>
            <a:endParaRPr lang="en-US" sz="4800" dirty="0">
              <a:solidFill>
                <a:prstClr val="white"/>
              </a:solidFill>
              <a:latin typeface="Calibri" panose="020F0502020204030204"/>
            </a:endParaRPr>
          </a:p>
        </p:txBody>
      </p:sp>
      <p:sp>
        <p:nvSpPr>
          <p:cNvPr id="27" name="Rectangle 26">
            <a:extLst>
              <a:ext uri="{FF2B5EF4-FFF2-40B4-BE49-F238E27FC236}">
                <a16:creationId xmlns:a16="http://schemas.microsoft.com/office/drawing/2014/main" id="{ED489B51-B92A-479E-A8D0-2E8DDD042679}"/>
              </a:ext>
            </a:extLst>
          </p:cNvPr>
          <p:cNvSpPr/>
          <p:nvPr/>
        </p:nvSpPr>
        <p:spPr>
          <a:xfrm>
            <a:off x="20729564" y="2007809"/>
            <a:ext cx="2163812" cy="83099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defTabSz="914400" fontAlgn="base">
              <a:spcBef>
                <a:spcPct val="0"/>
              </a:spcBef>
              <a:spcAft>
                <a:spcPct val="0"/>
              </a:spcAft>
              <a:defRPr/>
            </a:pPr>
            <a:r>
              <a:rPr lang="en-GB" sz="4800" dirty="0">
                <a:solidFill>
                  <a:prstClr val="white"/>
                </a:solidFill>
                <a:latin typeface="Calibri" panose="020F0502020204030204"/>
              </a:rPr>
              <a:t>CPU</a:t>
            </a:r>
            <a:endParaRPr lang="en-US" sz="4800" dirty="0">
              <a:solidFill>
                <a:prstClr val="white"/>
              </a:solidFill>
              <a:latin typeface="Calibri" panose="020F0502020204030204"/>
            </a:endParaRPr>
          </a:p>
        </p:txBody>
      </p:sp>
      <p:sp>
        <p:nvSpPr>
          <p:cNvPr id="19" name="Title 3">
            <a:extLst>
              <a:ext uri="{FF2B5EF4-FFF2-40B4-BE49-F238E27FC236}">
                <a16:creationId xmlns:a16="http://schemas.microsoft.com/office/drawing/2014/main" id="{EAF2219B-413D-4C85-91A4-F2C47253993C}"/>
              </a:ext>
            </a:extLst>
          </p:cNvPr>
          <p:cNvSpPr txBox="1">
            <a:spLocks/>
          </p:cNvSpPr>
          <p:nvPr/>
        </p:nvSpPr>
        <p:spPr>
          <a:xfrm>
            <a:off x="3541489" y="1528746"/>
            <a:ext cx="7881257" cy="2586056"/>
          </a:xfrm>
          <a:prstGeom prst="rect">
            <a:avLst/>
          </a:prstGeom>
          <a:noFill/>
        </p:spPr>
        <p:txBody>
          <a:bodyPr vert="horz" lIns="91440" tIns="45720" rIns="91440" bIns="45720" rtlCol="0" anchor="ctr">
            <a:noAutofit/>
          </a:bodyPr>
          <a:lstStyle>
            <a:lvl1pPr algn="r" defTabSz="1828800" rtl="0" eaLnBrk="1" latinLnBrk="0" hangingPunct="1">
              <a:lnSpc>
                <a:spcPct val="90000"/>
              </a:lnSpc>
              <a:spcBef>
                <a:spcPct val="0"/>
              </a:spcBef>
              <a:buNone/>
              <a:defRPr sz="8000" kern="1200" cap="all" baseline="0">
                <a:solidFill>
                  <a:schemeClr val="tx1"/>
                </a:solidFill>
                <a:latin typeface="+mj-lt"/>
                <a:ea typeface="+mj-ea"/>
                <a:cs typeface="+mj-cs"/>
              </a:defRPr>
            </a:lvl1pPr>
          </a:lstStyle>
          <a:p>
            <a:r>
              <a:rPr lang="en-GB" dirty="0" smtClean="0"/>
              <a:t>Common HW:</a:t>
            </a:r>
            <a:br>
              <a:rPr lang="en-GB" dirty="0" smtClean="0"/>
            </a:br>
            <a:r>
              <a:rPr lang="en-GB" dirty="0" smtClean="0"/>
              <a:t>Serenity</a:t>
            </a:r>
            <a:endParaRPr lang="en-US" dirty="0"/>
          </a:p>
        </p:txBody>
      </p:sp>
    </p:spTree>
    <p:extLst>
      <p:ext uri="{BB962C8B-B14F-4D97-AF65-F5344CB8AC3E}">
        <p14:creationId xmlns:p14="http://schemas.microsoft.com/office/powerpoint/2010/main" val="35915111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Reminder"/>
          <p:cNvSpPr txBox="1">
            <a:spLocks noGrp="1"/>
          </p:cNvSpPr>
          <p:nvPr>
            <p:ph type="title"/>
          </p:nvPr>
        </p:nvSpPr>
        <p:spPr>
          <a:prstGeom prst="rect">
            <a:avLst/>
          </a:prstGeom>
        </p:spPr>
        <p:txBody>
          <a:bodyPr/>
          <a:lstStyle/>
          <a:p>
            <a:r>
              <a:rPr lang="en-GB" dirty="0" smtClean="0"/>
              <a:t>Data-taking requirements</a:t>
            </a:r>
            <a:endParaRPr dirty="0"/>
          </a:p>
        </p:txBody>
      </p:sp>
      <p:sp>
        <p:nvSpPr>
          <p:cNvPr id="263" name="Trigger basic requirements…"/>
          <p:cNvSpPr txBox="1">
            <a:spLocks noGrp="1"/>
          </p:cNvSpPr>
          <p:nvPr>
            <p:ph idx="1"/>
          </p:nvPr>
        </p:nvSpPr>
        <p:spPr>
          <a:prstGeom prst="rect">
            <a:avLst/>
          </a:prstGeom>
          <a:noFill/>
        </p:spPr>
        <p:txBody>
          <a:bodyPr>
            <a:normAutofit/>
          </a:bodyPr>
          <a:lstStyle/>
          <a:p>
            <a:pPr>
              <a:lnSpc>
                <a:spcPct val="150000"/>
              </a:lnSpc>
            </a:pPr>
            <a:r>
              <a:rPr lang="en-GB" sz="4000" dirty="0" smtClean="0"/>
              <a:t>Basic </a:t>
            </a:r>
            <a:r>
              <a:rPr sz="4000" dirty="0" smtClean="0"/>
              <a:t>requirements</a:t>
            </a:r>
            <a:r>
              <a:rPr lang="en-GB" sz="4000" dirty="0" smtClean="0"/>
              <a:t> for data-taking systems</a:t>
            </a:r>
          </a:p>
          <a:p>
            <a:pPr lvl="1">
              <a:lnSpc>
                <a:spcPct val="150000"/>
              </a:lnSpc>
            </a:pPr>
            <a:r>
              <a:rPr lang="en-GB" sz="3600" dirty="0" smtClean="0"/>
              <a:t>Need </a:t>
            </a:r>
            <a:r>
              <a:rPr lang="en-GB" sz="3600" dirty="0" smtClean="0">
                <a:solidFill>
                  <a:schemeClr val="accent2"/>
                </a:solidFill>
              </a:rPr>
              <a:t>high efficiency</a:t>
            </a:r>
            <a:r>
              <a:rPr lang="en-GB" sz="3600" dirty="0" smtClean="0"/>
              <a:t> for selecting data for later analysis</a:t>
            </a:r>
          </a:p>
          <a:p>
            <a:pPr lvl="1">
              <a:lnSpc>
                <a:spcPct val="150000"/>
              </a:lnSpc>
            </a:pPr>
            <a:r>
              <a:rPr lang="en-GB" sz="3600" dirty="0" smtClean="0"/>
              <a:t>Need </a:t>
            </a:r>
            <a:r>
              <a:rPr lang="en-GB" sz="3600" dirty="0" smtClean="0">
                <a:solidFill>
                  <a:schemeClr val="accent2"/>
                </a:solidFill>
              </a:rPr>
              <a:t>large reduction</a:t>
            </a:r>
            <a:r>
              <a:rPr lang="en-GB" sz="3600" dirty="0" smtClean="0"/>
              <a:t> of rate from unwanted high-rate processes </a:t>
            </a:r>
          </a:p>
          <a:p>
            <a:pPr lvl="1">
              <a:lnSpc>
                <a:spcPct val="150000"/>
              </a:lnSpc>
            </a:pPr>
            <a:r>
              <a:rPr lang="en-GB" sz="3600" dirty="0" smtClean="0"/>
              <a:t>Needs to be </a:t>
            </a:r>
            <a:r>
              <a:rPr lang="en-GB" sz="3600" dirty="0" smtClean="0">
                <a:solidFill>
                  <a:schemeClr val="accent2"/>
                </a:solidFill>
              </a:rPr>
              <a:t>robust </a:t>
            </a:r>
            <a:r>
              <a:rPr lang="en-GB" sz="3600" dirty="0" smtClean="0"/>
              <a:t>for consistency of data</a:t>
            </a:r>
          </a:p>
          <a:p>
            <a:pPr lvl="1">
              <a:lnSpc>
                <a:spcPct val="150000"/>
              </a:lnSpc>
            </a:pPr>
            <a:r>
              <a:rPr lang="en-GB" sz="3600" dirty="0" smtClean="0"/>
              <a:t>Must be </a:t>
            </a:r>
            <a:r>
              <a:rPr lang="en-GB" sz="3600" dirty="0" smtClean="0">
                <a:solidFill>
                  <a:schemeClr val="accent2"/>
                </a:solidFill>
              </a:rPr>
              <a:t>highly flexible</a:t>
            </a:r>
            <a:r>
              <a:rPr lang="en-GB" sz="3600" dirty="0" smtClean="0"/>
              <a:t> to react to changing conditions</a:t>
            </a:r>
          </a:p>
          <a:p>
            <a:pPr lvl="1">
              <a:lnSpc>
                <a:spcPct val="150000"/>
              </a:lnSpc>
            </a:pPr>
            <a:r>
              <a:rPr lang="en-GB" sz="3600" dirty="0" smtClean="0"/>
              <a:t>Must be </a:t>
            </a:r>
            <a:r>
              <a:rPr lang="en-GB" sz="3600" dirty="0" smtClean="0">
                <a:solidFill>
                  <a:schemeClr val="accent2"/>
                </a:solidFill>
              </a:rPr>
              <a:t>affordable</a:t>
            </a:r>
          </a:p>
          <a:p>
            <a:pPr>
              <a:lnSpc>
                <a:spcPct val="150000"/>
              </a:lnSpc>
            </a:pPr>
            <a:endParaRPr sz="4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earliest trigger</a:t>
            </a:r>
          </a:p>
        </p:txBody>
      </p:sp>
      <p:sp>
        <p:nvSpPr>
          <p:cNvPr id="4" name="Content Placeholder 3"/>
          <p:cNvSpPr>
            <a:spLocks noGrp="1"/>
          </p:cNvSpPr>
          <p:nvPr>
            <p:ph sz="half" idx="1"/>
          </p:nvPr>
        </p:nvSpPr>
        <p:spPr>
          <a:xfrm>
            <a:off x="1371600" y="4389119"/>
            <a:ext cx="10972800" cy="8048250"/>
          </a:xfrm>
        </p:spPr>
        <p:txBody>
          <a:bodyPr>
            <a:normAutofit/>
          </a:bodyPr>
          <a:lstStyle/>
          <a:p>
            <a:pPr>
              <a:lnSpc>
                <a:spcPct val="150000"/>
              </a:lnSpc>
            </a:pPr>
            <a:r>
              <a:rPr lang="en-GB" sz="4000" dirty="0"/>
              <a:t>Cloud-chamber images recorded on film</a:t>
            </a:r>
          </a:p>
          <a:p>
            <a:pPr>
              <a:lnSpc>
                <a:spcPct val="150000"/>
              </a:lnSpc>
            </a:pPr>
            <a:r>
              <a:rPr lang="en-GB" sz="4000" dirty="0"/>
              <a:t>Need some way to trigger the camera</a:t>
            </a:r>
          </a:p>
        </p:txBody>
      </p:sp>
      <p:pic>
        <p:nvPicPr>
          <p:cNvPr id="3074" name="Picture 2" descr="Image result for blackett cloud chamber photograph"/>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rcRect b="20186"/>
          <a:stretch/>
        </p:blipFill>
        <p:spPr bwMode="auto">
          <a:xfrm>
            <a:off x="12344400" y="5282532"/>
            <a:ext cx="10668000" cy="5762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3667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earliest trigger</a:t>
            </a:r>
          </a:p>
        </p:txBody>
      </p:sp>
      <p:sp>
        <p:nvSpPr>
          <p:cNvPr id="4" name="Content Placeholder 3"/>
          <p:cNvSpPr>
            <a:spLocks noGrp="1"/>
          </p:cNvSpPr>
          <p:nvPr>
            <p:ph sz="half" idx="1"/>
          </p:nvPr>
        </p:nvSpPr>
        <p:spPr>
          <a:xfrm>
            <a:off x="1371600" y="4389119"/>
            <a:ext cx="10972800" cy="8048250"/>
          </a:xfrm>
        </p:spPr>
        <p:txBody>
          <a:bodyPr>
            <a:noAutofit/>
          </a:bodyPr>
          <a:lstStyle/>
          <a:p>
            <a:pPr>
              <a:lnSpc>
                <a:spcPct val="150000"/>
              </a:lnSpc>
            </a:pPr>
            <a:r>
              <a:rPr lang="en-GB" sz="4000" dirty="0"/>
              <a:t>Cloud-chamber images recorded on film</a:t>
            </a:r>
          </a:p>
          <a:p>
            <a:pPr>
              <a:lnSpc>
                <a:spcPct val="150000"/>
              </a:lnSpc>
            </a:pPr>
            <a:r>
              <a:rPr lang="en-GB" sz="4000" dirty="0"/>
              <a:t>Need some way to trigger the </a:t>
            </a:r>
            <a:r>
              <a:rPr lang="en-GB" sz="4000" dirty="0" smtClean="0"/>
              <a:t>camera</a:t>
            </a:r>
          </a:p>
          <a:p>
            <a:pPr>
              <a:lnSpc>
                <a:spcPct val="150000"/>
              </a:lnSpc>
            </a:pPr>
            <a:r>
              <a:rPr lang="en-GB" sz="4000" dirty="0" smtClean="0"/>
              <a:t>Not the best trigger system</a:t>
            </a:r>
          </a:p>
          <a:p>
            <a:pPr lvl="1">
              <a:lnSpc>
                <a:spcPct val="150000"/>
              </a:lnSpc>
            </a:pPr>
            <a:r>
              <a:rPr lang="en-GB" sz="2400" dirty="0" smtClean="0"/>
              <a:t>High efficiency</a:t>
            </a:r>
          </a:p>
          <a:p>
            <a:pPr lvl="1">
              <a:lnSpc>
                <a:spcPct val="150000"/>
              </a:lnSpc>
            </a:pPr>
            <a:r>
              <a:rPr lang="en-GB" sz="2400" dirty="0" smtClean="0"/>
              <a:t>Large rate reduction</a:t>
            </a:r>
          </a:p>
          <a:p>
            <a:pPr lvl="1">
              <a:lnSpc>
                <a:spcPct val="150000"/>
              </a:lnSpc>
            </a:pPr>
            <a:r>
              <a:rPr lang="en-GB" sz="2400" dirty="0" smtClean="0"/>
              <a:t>Robust</a:t>
            </a:r>
          </a:p>
          <a:p>
            <a:pPr lvl="1">
              <a:lnSpc>
                <a:spcPct val="150000"/>
              </a:lnSpc>
            </a:pPr>
            <a:r>
              <a:rPr lang="en-GB" sz="2400" dirty="0" smtClean="0"/>
              <a:t>Highly </a:t>
            </a:r>
            <a:r>
              <a:rPr lang="en-GB" sz="2400" dirty="0" smtClean="0"/>
              <a:t>flexible</a:t>
            </a:r>
            <a:endParaRPr lang="en-GB" sz="2400" dirty="0"/>
          </a:p>
        </p:txBody>
      </p:sp>
      <p:pic>
        <p:nvPicPr>
          <p:cNvPr id="3074" name="Picture 2" descr="Image result for blackett cloud chamber photograph"/>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rcRect b="20186"/>
          <a:stretch/>
        </p:blipFill>
        <p:spPr bwMode="auto">
          <a:xfrm>
            <a:off x="12344400" y="5282532"/>
            <a:ext cx="10668000" cy="576284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Related image"/>
          <p:cNvPicPr>
            <a:picLocks noChangeAspect="1" noChangeArrowheads="1"/>
          </p:cNvPicPr>
          <p:nvPr/>
        </p:nvPicPr>
        <p:blipFill rotWithShape="1">
          <a:blip r:embed="rId3">
            <a:extLst>
              <a:ext uri="{28A0092B-C50C-407E-A947-70E740481C1C}">
                <a14:useLocalDpi xmlns:a14="http://schemas.microsoft.com/office/drawing/2010/main" val="0"/>
              </a:ext>
            </a:extLst>
          </a:blip>
          <a:srcRect l="25251" t="9135" r="10201"/>
          <a:stretch/>
        </p:blipFill>
        <p:spPr bwMode="auto">
          <a:xfrm>
            <a:off x="15791543" y="3454401"/>
            <a:ext cx="5602514" cy="1025434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7576800" y="3773714"/>
            <a:ext cx="3541486" cy="584775"/>
          </a:xfrm>
          <a:prstGeom prst="rect">
            <a:avLst/>
          </a:prstGeom>
          <a:noFill/>
        </p:spPr>
        <p:txBody>
          <a:bodyPr wrap="square" rtlCol="0">
            <a:spAutoFit/>
          </a:bodyPr>
          <a:lstStyle/>
          <a:p>
            <a:r>
              <a:rPr lang="en-GB" sz="3200" dirty="0">
                <a:solidFill>
                  <a:schemeClr val="bg1"/>
                </a:solidFill>
              </a:rPr>
              <a:t>Grad student</a:t>
            </a:r>
          </a:p>
        </p:txBody>
      </p:sp>
      <p:cxnSp>
        <p:nvCxnSpPr>
          <p:cNvPr id="7" name="Straight Arrow Connector 6"/>
          <p:cNvCxnSpPr/>
          <p:nvPr/>
        </p:nvCxnSpPr>
        <p:spPr>
          <a:xfrm>
            <a:off x="18375085" y="4302032"/>
            <a:ext cx="0" cy="937624"/>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0029714" y="5038845"/>
            <a:ext cx="1364343" cy="646331"/>
          </a:xfrm>
          <a:prstGeom prst="rect">
            <a:avLst/>
          </a:prstGeom>
          <a:noFill/>
        </p:spPr>
        <p:txBody>
          <a:bodyPr wrap="square" rtlCol="0">
            <a:spAutoFit/>
          </a:bodyPr>
          <a:lstStyle/>
          <a:p>
            <a:r>
              <a:rPr lang="en-GB" baseline="30000" dirty="0">
                <a:solidFill>
                  <a:schemeClr val="bg1"/>
                </a:solidFill>
              </a:rPr>
              <a:t>†</a:t>
            </a:r>
            <a:r>
              <a:rPr lang="en-GB" dirty="0">
                <a:solidFill>
                  <a:schemeClr val="bg1"/>
                </a:solidFill>
              </a:rPr>
              <a:t>Artist’s impression</a:t>
            </a:r>
          </a:p>
        </p:txBody>
      </p:sp>
      <p:sp>
        <p:nvSpPr>
          <p:cNvPr id="6" name="Right Brace 5"/>
          <p:cNvSpPr/>
          <p:nvPr/>
        </p:nvSpPr>
        <p:spPr>
          <a:xfrm>
            <a:off x="5863769" y="7982857"/>
            <a:ext cx="348343" cy="2380343"/>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GB">
              <a:solidFill>
                <a:schemeClr val="accent2"/>
              </a:solidFill>
            </a:endParaRPr>
          </a:p>
        </p:txBody>
      </p:sp>
      <p:sp>
        <p:nvSpPr>
          <p:cNvPr id="8" name="TextBox 7"/>
          <p:cNvSpPr txBox="1"/>
          <p:nvPr/>
        </p:nvSpPr>
        <p:spPr>
          <a:xfrm>
            <a:off x="6283935" y="8942195"/>
            <a:ext cx="3796232" cy="461665"/>
          </a:xfrm>
          <a:prstGeom prst="rect">
            <a:avLst/>
          </a:prstGeom>
          <a:noFill/>
        </p:spPr>
        <p:txBody>
          <a:bodyPr wrap="none" rtlCol="0">
            <a:spAutoFit/>
          </a:bodyPr>
          <a:lstStyle/>
          <a:p>
            <a:r>
              <a:rPr lang="en-GB" sz="2400" dirty="0" smtClean="0">
                <a:solidFill>
                  <a:schemeClr val="accent2"/>
                </a:solidFill>
              </a:rPr>
              <a:t>Depends on the student</a:t>
            </a:r>
            <a:endParaRPr lang="en-GB" sz="2400" dirty="0">
              <a:solidFill>
                <a:schemeClr val="accent2"/>
              </a:solidFill>
            </a:endParaRPr>
          </a:p>
        </p:txBody>
      </p:sp>
    </p:spTree>
    <p:extLst>
      <p:ext uri="{BB962C8B-B14F-4D97-AF65-F5344CB8AC3E}">
        <p14:creationId xmlns:p14="http://schemas.microsoft.com/office/powerpoint/2010/main" val="2650185467"/>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HGC">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GC" id="{7B979A0A-83EA-4949-AEC8-FAEF73E96643}" vid="{92B9CDBB-2FA0-487A-A4F9-C3B94EEB0DBD}"/>
    </a:ext>
  </a:extLst>
</a:theme>
</file>

<file path=ppt/theme/theme3.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Source Sans Pro"/>
        <a:ea typeface="Source Sans Pro"/>
        <a:cs typeface="Source Sans Pro"/>
      </a:majorFont>
      <a:minorFont>
        <a:latin typeface="Source Sans Pro Light"/>
        <a:ea typeface="Source Sans Pro Light"/>
        <a:cs typeface="Source Sans Pro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5400" cap="flat">
          <a:solidFill>
            <a:srgbClr val="FF6A00"/>
          </a:solidFill>
          <a:prstDash val="solid"/>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2800" b="0" i="0" u="none" strike="noStrike" cap="none" spc="0" normalizeH="0" baseline="0">
            <a:ln>
              <a:noFill/>
            </a:ln>
            <a:solidFill>
              <a:srgbClr val="444444"/>
            </a:solidFill>
            <a:effectLst/>
            <a:uFillTx/>
            <a:latin typeface="+mj-lt"/>
            <a:ea typeface="+mj-ea"/>
            <a:cs typeface="+mj-cs"/>
            <a:sym typeface="Source Sans Pr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a:noFill/>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444444"/>
            </a:solidFill>
            <a:effectLst/>
            <a:uFillTx/>
            <a:latin typeface="+mn-lt"/>
            <a:ea typeface="+mn-ea"/>
            <a:cs typeface="+mn-cs"/>
            <a:sym typeface="Source Sans Pro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Vapor Trail</Template>
  <TotalTime>2153</TotalTime>
  <Words>2966</Words>
  <Application>Microsoft Office PowerPoint</Application>
  <PresentationFormat>Custom</PresentationFormat>
  <Paragraphs>795</Paragraphs>
  <Slides>69</Slides>
  <Notes>2</Notes>
  <HiddenSlides>0</HiddenSlides>
  <MMClips>0</MMClips>
  <ScaleCrop>false</ScaleCrop>
  <HeadingPairs>
    <vt:vector size="6" baseType="variant">
      <vt:variant>
        <vt:lpstr>Fonts Used</vt:lpstr>
      </vt:variant>
      <vt:variant>
        <vt:i4>15</vt:i4>
      </vt:variant>
      <vt:variant>
        <vt:lpstr>Theme</vt:lpstr>
      </vt:variant>
      <vt:variant>
        <vt:i4>2</vt:i4>
      </vt:variant>
      <vt:variant>
        <vt:lpstr>Slide Titles</vt:lpstr>
      </vt:variant>
      <vt:variant>
        <vt:i4>69</vt:i4>
      </vt:variant>
    </vt:vector>
  </HeadingPairs>
  <TitlesOfParts>
    <vt:vector size="86" baseType="lpstr">
      <vt:lpstr>ＭＳ Ｐゴシック</vt:lpstr>
      <vt:lpstr>Agency FB</vt:lpstr>
      <vt:lpstr>Arial</vt:lpstr>
      <vt:lpstr>Arial Black</vt:lpstr>
      <vt:lpstr>Calibri</vt:lpstr>
      <vt:lpstr>Calibri Light</vt:lpstr>
      <vt:lpstr>Cambria Math</vt:lpstr>
      <vt:lpstr>Century Gothic</vt:lpstr>
      <vt:lpstr>Lucida Grande</vt:lpstr>
      <vt:lpstr>Source Sans Pro</vt:lpstr>
      <vt:lpstr>Source Sans Pro Light</vt:lpstr>
      <vt:lpstr>Source Sans Pro Semibold</vt:lpstr>
      <vt:lpstr>Times New Roman</vt:lpstr>
      <vt:lpstr>Verdana</vt:lpstr>
      <vt:lpstr>Wingdings</vt:lpstr>
      <vt:lpstr>Vapor Trail</vt:lpstr>
      <vt:lpstr>HGC</vt:lpstr>
      <vt:lpstr>The ongoing evolution of Trigger Electronics AT CMS</vt:lpstr>
      <vt:lpstr>Science: The basics</vt:lpstr>
      <vt:lpstr>Science: The basics</vt:lpstr>
      <vt:lpstr>Unfortunately, Statistics requires data</vt:lpstr>
      <vt:lpstr>How much data???!</vt:lpstr>
      <vt:lpstr>How much data???!</vt:lpstr>
      <vt:lpstr>Data-taking requirements</vt:lpstr>
      <vt:lpstr>The earliest trigger</vt:lpstr>
      <vt:lpstr>The earliest trigger</vt:lpstr>
      <vt:lpstr>The earliest trigger</vt:lpstr>
      <vt:lpstr>The earliest trigger</vt:lpstr>
      <vt:lpstr>A Simple modern trigger system</vt:lpstr>
      <vt:lpstr>A Simple modern trigger system</vt:lpstr>
      <vt:lpstr>A simple modern trigger system</vt:lpstr>
      <vt:lpstr>A simple modern trigger system</vt:lpstr>
      <vt:lpstr>Of course, “Low Enough” is Relative</vt:lpstr>
      <vt:lpstr>Conventional Architecture</vt:lpstr>
      <vt:lpstr>Runs 0 &amp; 1: How we processed data</vt:lpstr>
      <vt:lpstr>Runs 0 &amp; 1: How we processed data</vt:lpstr>
      <vt:lpstr>An Aside: The Prophetic Witticism</vt:lpstr>
      <vt:lpstr>Why All the Different boards?</vt:lpstr>
      <vt:lpstr>Why All the Different boards?</vt:lpstr>
      <vt:lpstr>Time-multiplexed Architecture</vt:lpstr>
      <vt:lpstr>Why Time-multiplex?</vt:lpstr>
      <vt:lpstr>Time-multiplexed Architecture</vt:lpstr>
      <vt:lpstr>The Prophetic Witticism</vt:lpstr>
      <vt:lpstr>The Prophetic Witticism: 2015 upgrades</vt:lpstr>
      <vt:lpstr>And the similarity continues into the chip</vt:lpstr>
      <vt:lpstr>And the similarity continues into the chip</vt:lpstr>
      <vt:lpstr>And the similarity continues into the chip</vt:lpstr>
      <vt:lpstr>2015 upgrade: Conclusion</vt:lpstr>
      <vt:lpstr>Common X-ware: What Benefits?</vt:lpstr>
      <vt:lpstr>The CMS Detector after 2025</vt:lpstr>
      <vt:lpstr>The CMS Trigger System after 2025</vt:lpstr>
      <vt:lpstr>The CMS Detector after 2025: UK Roles</vt:lpstr>
      <vt:lpstr>The CMS Detector after 2025: UK Roles</vt:lpstr>
      <vt:lpstr>Common HW: Serenity</vt:lpstr>
      <vt:lpstr>Conclusion</vt:lpstr>
      <vt:lpstr>Thanks For listening!</vt:lpstr>
      <vt:lpstr>Spares</vt:lpstr>
      <vt:lpstr>The Prophetic witticism: 2019</vt:lpstr>
      <vt:lpstr>The tyranny of the links</vt:lpstr>
      <vt:lpstr>The conventional architecture</vt:lpstr>
      <vt:lpstr>Can the tyranny be broken?</vt:lpstr>
      <vt:lpstr>The time-multiplexed architecture</vt:lpstr>
      <vt:lpstr>The time-multiplexed architecture</vt:lpstr>
      <vt:lpstr>Three neat time-multiplexing tricks</vt:lpstr>
      <vt:lpstr>Three neat time-multiplexing tricks</vt:lpstr>
      <vt:lpstr>Three neat time-multiplexing tricks</vt:lpstr>
      <vt:lpstr>Does TM actually work?</vt:lpstr>
      <vt:lpstr>Tracker</vt:lpstr>
      <vt:lpstr>Tracker</vt:lpstr>
      <vt:lpstr>Outer tracker 2S modules</vt:lpstr>
      <vt:lpstr>Outer tracker 2S modules: Do they work?</vt:lpstr>
      <vt:lpstr>Calorimeter Endcap design </vt:lpstr>
      <vt:lpstr>Calorimeter Endcap modules</vt:lpstr>
      <vt:lpstr>Calorimeter Endcap modules: Do they work?</vt:lpstr>
      <vt:lpstr>What are the firmware challenges at Phase-II?</vt:lpstr>
      <vt:lpstr>What are the firmware challenges at Phase-II?</vt:lpstr>
      <vt:lpstr>What are the firmware challenges at Phase-II?</vt:lpstr>
      <vt:lpstr>What are the firmware challenges at Phase-II?</vt:lpstr>
      <vt:lpstr>What are the firmware challenges at Phase-II?</vt:lpstr>
      <vt:lpstr>What are the firmware challenges at Phase-II?</vt:lpstr>
      <vt:lpstr>What are the firmware challenges at Phase-II?</vt:lpstr>
      <vt:lpstr>And we have stepped up to the plate!</vt:lpstr>
      <vt:lpstr>And we have stepped up to the plate!</vt:lpstr>
      <vt:lpstr>And we have stepped up to the plate!</vt:lpstr>
      <vt:lpstr>Common HW: Serenity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Trigger Architectures and Hardware</dc:title>
  <cp:lastModifiedBy>Rose, Andrew W</cp:lastModifiedBy>
  <cp:revision>316</cp:revision>
  <dcterms:modified xsi:type="dcterms:W3CDTF">2019-04-08T09:22:17Z</dcterms:modified>
</cp:coreProperties>
</file>