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1932" r:id="rId2"/>
    <p:sldId id="1933" r:id="rId3"/>
    <p:sldId id="1934" r:id="rId4"/>
    <p:sldId id="1935" r:id="rId5"/>
    <p:sldId id="1936" r:id="rId6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7FF"/>
    <a:srgbClr val="1C951F"/>
    <a:srgbClr val="FF9F82"/>
    <a:srgbClr val="FF8581"/>
    <a:srgbClr val="FF0000"/>
    <a:srgbClr val="FF2F39"/>
    <a:srgbClr val="FF1E30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9252" autoAdjust="0"/>
  </p:normalViewPr>
  <p:slideViewPr>
    <p:cSldViewPr>
      <p:cViewPr varScale="1">
        <p:scale>
          <a:sx n="114" d="100"/>
          <a:sy n="114" d="100"/>
        </p:scale>
        <p:origin x="89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>
                <a:latin typeface="Tahoma" charset="0"/>
              </a:rPr>
              <a:t>  O. Buchmueller  AION Working Meeting</a:t>
            </a:r>
            <a:r>
              <a:rPr lang="en-GB" sz="1100" i="0" noProof="0" dirty="0">
                <a:latin typeface="Tahoma" charset="0"/>
              </a:rPr>
              <a:t>    </a:t>
            </a: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060432" cy="1362076"/>
          </a:xfrm>
        </p:spPr>
        <p:txBody>
          <a:bodyPr/>
          <a:lstStyle/>
          <a:p>
            <a:pPr algn="ctr"/>
            <a:r>
              <a:rPr lang="en-GB" sz="4000" dirty="0"/>
              <a:t>towards </a:t>
            </a:r>
            <a:r>
              <a:rPr lang="en-GB" sz="4000" dirty="0" err="1"/>
              <a:t>JeS</a:t>
            </a:r>
            <a:r>
              <a:rPr lang="en-GB" sz="4000" dirty="0"/>
              <a:t> </a:t>
            </a:r>
            <a:br>
              <a:rPr lang="en-GB" sz="4000" dirty="0"/>
            </a:br>
            <a:br>
              <a:rPr lang="en-GB" sz="4000" dirty="0"/>
            </a:br>
            <a:r>
              <a:rPr lang="en-GB" sz="3200" i="1" dirty="0">
                <a:solidFill>
                  <a:srgbClr val="FF0000"/>
                </a:solidFill>
              </a:rPr>
              <a:t>AION Working Meeting, Nov 11, 2019  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933056"/>
            <a:ext cx="7772400" cy="1716211"/>
          </a:xfrm>
        </p:spPr>
        <p:txBody>
          <a:bodyPr/>
          <a:lstStyle/>
          <a:p>
            <a:pPr algn="ctr" defTabSz="467359">
              <a:defRPr sz="2960"/>
            </a:pPr>
            <a:r>
              <a:rPr lang="en-US" sz="2400"/>
              <a:t>Oliver Buchmueller, 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273280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6"/>
    </mc:Choice>
    <mc:Fallback xmlns="">
      <p:transition xmlns:p14="http://schemas.microsoft.com/office/powerpoint/2010/main" spd="slow" advTm="1123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940E0-F8B7-8240-83F8-4142D7159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Towards </a:t>
            </a:r>
            <a:r>
              <a:rPr lang="en-US" err="1"/>
              <a:t>JeS</a:t>
            </a:r>
            <a:r>
              <a:rPr lang="en-US"/>
              <a:t>: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9CCC7-3F77-214F-A743-9334B8AF9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/>
              <a:t>After having finalized a complete draft of the project timelines and task lists, we need to match this onto an FTE profile to obtain a resources loaded schedule for the project.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accent2"/>
                </a:solidFill>
              </a:rPr>
              <a:t>The resources loaded schedule is the basis for the </a:t>
            </a:r>
            <a:r>
              <a:rPr lang="en-US" sz="2800" err="1">
                <a:solidFill>
                  <a:schemeClr val="accent2"/>
                </a:solidFill>
              </a:rPr>
              <a:t>JeS</a:t>
            </a:r>
            <a:r>
              <a:rPr lang="en-US" sz="2800">
                <a:solidFill>
                  <a:schemeClr val="accent2"/>
                </a:solidFill>
              </a:rPr>
              <a:t> effort, which is a vital part in the funding submission.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i="1"/>
              <a:t>This presentation outlines the required steps to get to a first </a:t>
            </a:r>
            <a:r>
              <a:rPr lang="en-US" sz="2800" i="1" err="1"/>
              <a:t>JeS</a:t>
            </a:r>
            <a:r>
              <a:rPr lang="en-US" sz="2800" i="1"/>
              <a:t> draft. </a:t>
            </a:r>
          </a:p>
        </p:txBody>
      </p:sp>
    </p:spTree>
    <p:extLst>
      <p:ext uri="{BB962C8B-B14F-4D97-AF65-F5344CB8AC3E}">
        <p14:creationId xmlns:p14="http://schemas.microsoft.com/office/powerpoint/2010/main" val="3001619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C3688-73CE-2B47-9486-93B297FD1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Each WP/Institution maps FTE on Task-List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C94DD-A804-4C4A-AB0B-624D5B69B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66018"/>
            <a:ext cx="8712968" cy="45259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the first step, each institution maps an FTE profile on the task list they are responsible for.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attached spreadsheet [originally provide by Jon] should be used for this.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few comments: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Co-PI </a:t>
            </a:r>
            <a:r>
              <a:rPr lang="en-US" sz="1400" dirty="0"/>
              <a:t>– each institute has </a:t>
            </a:r>
            <a:r>
              <a:rPr lang="en-US" sz="1400" b="1" dirty="0">
                <a:solidFill>
                  <a:schemeClr val="accent2"/>
                </a:solidFill>
              </a:rPr>
              <a:t>20% Co-PI time IN TOTAL </a:t>
            </a:r>
            <a:r>
              <a:rPr lang="en-US" sz="1400" dirty="0"/>
              <a:t>that can be shared as desired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Named “PDRA” </a:t>
            </a:r>
            <a:r>
              <a:rPr lang="en-US" sz="1400" dirty="0"/>
              <a:t>positions are for people that are already employed by the institution and that will spend a significant time on the project.  The fraction by which they can be funded by the project can very from a little as 5% to 100%. The total time they can be funded by the project is </a:t>
            </a:r>
            <a:r>
              <a:rPr lang="en-US" sz="1400" b="1" dirty="0">
                <a:solidFill>
                  <a:schemeClr val="accent2"/>
                </a:solidFill>
              </a:rPr>
              <a:t>41 months</a:t>
            </a:r>
            <a:r>
              <a:rPr lang="en-US" sz="1400" dirty="0"/>
              <a:t>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Unnamed PDRA </a:t>
            </a:r>
            <a:r>
              <a:rPr lang="en-US" sz="1400" dirty="0"/>
              <a:t>positions are new hires that need to be advertised and hired. Therefore, they have a reduced time on the project and the maximum usually asked for is max funding time minus 6 months, which is 41 – 6 = </a:t>
            </a:r>
            <a:r>
              <a:rPr lang="en-US" sz="1400" b="1" dirty="0">
                <a:solidFill>
                  <a:schemeClr val="accent2"/>
                </a:solidFill>
              </a:rPr>
              <a:t>35 months</a:t>
            </a:r>
            <a:r>
              <a:rPr lang="en-US" sz="1400" dirty="0"/>
              <a:t>. In exceptional cases this can be more but needs justification.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Technicians</a:t>
            </a:r>
            <a:r>
              <a:rPr lang="en-US" sz="1400" dirty="0"/>
              <a:t> can either be named or unnamed from a pool. Recall, technicians are much cheaper than PDRAs and thus tasks must be carefully examined to whether or not they fit a technician profile.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Engineers,</a:t>
            </a:r>
            <a:r>
              <a:rPr lang="en-US" sz="1400" dirty="0"/>
              <a:t> usually fraction of it, can be requested too but needs clear justification. 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1D7FFC6-6CA0-8943-A7FE-27AD119A59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984701"/>
              </p:ext>
            </p:extLst>
          </p:nvPr>
        </p:nvGraphicFramePr>
        <p:xfrm>
          <a:off x="628651" y="1902469"/>
          <a:ext cx="7886698" cy="13825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1954">
                  <a:extLst>
                    <a:ext uri="{9D8B030D-6E8A-4147-A177-3AD203B41FA5}">
                      <a16:colId xmlns:a16="http://schemas.microsoft.com/office/drawing/2014/main" val="4196896407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710945154"/>
                    </a:ext>
                  </a:extLst>
                </a:gridCol>
                <a:gridCol w="646201">
                  <a:extLst>
                    <a:ext uri="{9D8B030D-6E8A-4147-A177-3AD203B41FA5}">
                      <a16:colId xmlns:a16="http://schemas.microsoft.com/office/drawing/2014/main" val="3862799827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1910594524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475657133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1929407416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1245101868"/>
                    </a:ext>
                  </a:extLst>
                </a:gridCol>
                <a:gridCol w="503731">
                  <a:extLst>
                    <a:ext uri="{9D8B030D-6E8A-4147-A177-3AD203B41FA5}">
                      <a16:colId xmlns:a16="http://schemas.microsoft.com/office/drawing/2014/main" val="68883025"/>
                    </a:ext>
                  </a:extLst>
                </a:gridCol>
                <a:gridCol w="597015">
                  <a:extLst>
                    <a:ext uri="{9D8B030D-6E8A-4147-A177-3AD203B41FA5}">
                      <a16:colId xmlns:a16="http://schemas.microsoft.com/office/drawing/2014/main" val="1942809427"/>
                    </a:ext>
                  </a:extLst>
                </a:gridCol>
                <a:gridCol w="597015">
                  <a:extLst>
                    <a:ext uri="{9D8B030D-6E8A-4147-A177-3AD203B41FA5}">
                      <a16:colId xmlns:a16="http://schemas.microsoft.com/office/drawing/2014/main" val="3657419645"/>
                    </a:ext>
                  </a:extLst>
                </a:gridCol>
                <a:gridCol w="556309">
                  <a:extLst>
                    <a:ext uri="{9D8B030D-6E8A-4147-A177-3AD203B41FA5}">
                      <a16:colId xmlns:a16="http://schemas.microsoft.com/office/drawing/2014/main" val="1207166811"/>
                    </a:ext>
                  </a:extLst>
                </a:gridCol>
                <a:gridCol w="393487">
                  <a:extLst>
                    <a:ext uri="{9D8B030D-6E8A-4147-A177-3AD203B41FA5}">
                      <a16:colId xmlns:a16="http://schemas.microsoft.com/office/drawing/2014/main" val="409491514"/>
                    </a:ext>
                  </a:extLst>
                </a:gridCol>
                <a:gridCol w="576662">
                  <a:extLst>
                    <a:ext uri="{9D8B030D-6E8A-4147-A177-3AD203B41FA5}">
                      <a16:colId xmlns:a16="http://schemas.microsoft.com/office/drawing/2014/main" val="2707211255"/>
                    </a:ext>
                  </a:extLst>
                </a:gridCol>
                <a:gridCol w="529172">
                  <a:extLst>
                    <a:ext uri="{9D8B030D-6E8A-4147-A177-3AD203B41FA5}">
                      <a16:colId xmlns:a16="http://schemas.microsoft.com/office/drawing/2014/main" val="3643352285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3809671831"/>
                    </a:ext>
                  </a:extLst>
                </a:gridCol>
              </a:tblGrid>
              <a:tr h="108595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Total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Management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AION-10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Transport (Camb)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Squeezing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LMT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AION-Physics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AION-100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MAGIS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45403652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Initial &amp; Name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Position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Workpackage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Months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FTE fraction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FTE years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WP0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WP1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WP2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WP3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WP4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WP5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WP6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WP7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2023115092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Academic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41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20%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3153938806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B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Academic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WP1, WP2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41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10%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2685016584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C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Academic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41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10%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3953504899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D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Y. XXXX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WP2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41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60%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940497271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E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PDRA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WP3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36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100%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1259704744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F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PDRA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3618625251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G Name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Technician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895185085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I Name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Technician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976178786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J Name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Engineer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4293814022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K Name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100%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994314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3294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C3688-73CE-2B47-9486-93B297FD1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Each WP/Institution maps FTE on Task-List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C94DD-A804-4C4A-AB0B-624D5B69B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66018"/>
            <a:ext cx="8712968" cy="45259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the first step, each institution maps an FTE profile on the task list they are responsible for.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attached spreadsheet [originally provide by Jon] should be used for this.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few comments: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Co-PI </a:t>
            </a:r>
            <a:r>
              <a:rPr lang="en-US" sz="1400" dirty="0"/>
              <a:t>– each institute has </a:t>
            </a:r>
            <a:r>
              <a:rPr lang="en-US" sz="1400" b="1" dirty="0">
                <a:solidFill>
                  <a:schemeClr val="accent2"/>
                </a:solidFill>
              </a:rPr>
              <a:t>20% Co-PI time IN TOTAL </a:t>
            </a:r>
            <a:r>
              <a:rPr lang="en-US" sz="1400" dirty="0"/>
              <a:t>that can be shared as desired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Named “PDRA” </a:t>
            </a:r>
            <a:r>
              <a:rPr lang="en-US" sz="1400" dirty="0"/>
              <a:t>positions are for people that are already employed by the institution and that will spend a significant time on the project.  The fraction by which they can be funded by the project can very from a little as 5% to 100%. The total time they can be funded by the project is </a:t>
            </a:r>
            <a:r>
              <a:rPr lang="en-US" sz="1400" b="1" dirty="0">
                <a:solidFill>
                  <a:schemeClr val="accent2"/>
                </a:solidFill>
              </a:rPr>
              <a:t>41 months</a:t>
            </a:r>
            <a:r>
              <a:rPr lang="en-US" sz="1400" dirty="0"/>
              <a:t>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Unnamed PDRA </a:t>
            </a:r>
            <a:r>
              <a:rPr lang="en-US" sz="1400" dirty="0"/>
              <a:t>positions are new hires that need to be advertised and hired. Therefore, they have a reduced time on the project and the maximum usually asked for is max funding time minus 6 months, which is 41 – 6 = </a:t>
            </a:r>
            <a:r>
              <a:rPr lang="en-US" sz="1400" b="1" dirty="0">
                <a:solidFill>
                  <a:schemeClr val="accent2"/>
                </a:solidFill>
              </a:rPr>
              <a:t>35 months</a:t>
            </a:r>
            <a:r>
              <a:rPr lang="en-US" sz="1400" dirty="0"/>
              <a:t>. In exceptional cases this can be more but needs justification.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Technicians</a:t>
            </a:r>
            <a:r>
              <a:rPr lang="en-US" sz="1400" dirty="0"/>
              <a:t> can either be named or unnamed from a pool. Recall, technicians are much cheaper than PDRAs and thus tasks must be carefully examined to whether or not they fit a technician profile.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Engineers,</a:t>
            </a:r>
            <a:r>
              <a:rPr lang="en-US" sz="1400" dirty="0"/>
              <a:t> usually fraction of it, can be requested too but needs clear justification. 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1D7FFC6-6CA0-8943-A7FE-27AD119A597F}"/>
              </a:ext>
            </a:extLst>
          </p:cNvPr>
          <p:cNvGraphicFramePr>
            <a:graphicFrameLocks noGrp="1"/>
          </p:cNvGraphicFramePr>
          <p:nvPr/>
        </p:nvGraphicFramePr>
        <p:xfrm>
          <a:off x="628651" y="1902469"/>
          <a:ext cx="7886698" cy="13825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1954">
                  <a:extLst>
                    <a:ext uri="{9D8B030D-6E8A-4147-A177-3AD203B41FA5}">
                      <a16:colId xmlns:a16="http://schemas.microsoft.com/office/drawing/2014/main" val="4196896407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710945154"/>
                    </a:ext>
                  </a:extLst>
                </a:gridCol>
                <a:gridCol w="646201">
                  <a:extLst>
                    <a:ext uri="{9D8B030D-6E8A-4147-A177-3AD203B41FA5}">
                      <a16:colId xmlns:a16="http://schemas.microsoft.com/office/drawing/2014/main" val="3862799827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1910594524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475657133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1929407416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1245101868"/>
                    </a:ext>
                  </a:extLst>
                </a:gridCol>
                <a:gridCol w="503731">
                  <a:extLst>
                    <a:ext uri="{9D8B030D-6E8A-4147-A177-3AD203B41FA5}">
                      <a16:colId xmlns:a16="http://schemas.microsoft.com/office/drawing/2014/main" val="68883025"/>
                    </a:ext>
                  </a:extLst>
                </a:gridCol>
                <a:gridCol w="597015">
                  <a:extLst>
                    <a:ext uri="{9D8B030D-6E8A-4147-A177-3AD203B41FA5}">
                      <a16:colId xmlns:a16="http://schemas.microsoft.com/office/drawing/2014/main" val="1942809427"/>
                    </a:ext>
                  </a:extLst>
                </a:gridCol>
                <a:gridCol w="597015">
                  <a:extLst>
                    <a:ext uri="{9D8B030D-6E8A-4147-A177-3AD203B41FA5}">
                      <a16:colId xmlns:a16="http://schemas.microsoft.com/office/drawing/2014/main" val="3657419645"/>
                    </a:ext>
                  </a:extLst>
                </a:gridCol>
                <a:gridCol w="556309">
                  <a:extLst>
                    <a:ext uri="{9D8B030D-6E8A-4147-A177-3AD203B41FA5}">
                      <a16:colId xmlns:a16="http://schemas.microsoft.com/office/drawing/2014/main" val="1207166811"/>
                    </a:ext>
                  </a:extLst>
                </a:gridCol>
                <a:gridCol w="393487">
                  <a:extLst>
                    <a:ext uri="{9D8B030D-6E8A-4147-A177-3AD203B41FA5}">
                      <a16:colId xmlns:a16="http://schemas.microsoft.com/office/drawing/2014/main" val="409491514"/>
                    </a:ext>
                  </a:extLst>
                </a:gridCol>
                <a:gridCol w="576662">
                  <a:extLst>
                    <a:ext uri="{9D8B030D-6E8A-4147-A177-3AD203B41FA5}">
                      <a16:colId xmlns:a16="http://schemas.microsoft.com/office/drawing/2014/main" val="2707211255"/>
                    </a:ext>
                  </a:extLst>
                </a:gridCol>
                <a:gridCol w="529172">
                  <a:extLst>
                    <a:ext uri="{9D8B030D-6E8A-4147-A177-3AD203B41FA5}">
                      <a16:colId xmlns:a16="http://schemas.microsoft.com/office/drawing/2014/main" val="3643352285"/>
                    </a:ext>
                  </a:extLst>
                </a:gridCol>
                <a:gridCol w="434192">
                  <a:extLst>
                    <a:ext uri="{9D8B030D-6E8A-4147-A177-3AD203B41FA5}">
                      <a16:colId xmlns:a16="http://schemas.microsoft.com/office/drawing/2014/main" val="3809671831"/>
                    </a:ext>
                  </a:extLst>
                </a:gridCol>
              </a:tblGrid>
              <a:tr h="108595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Total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Management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AION-10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Transport (Camb)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Squeezing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LMT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AION-Physics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AION-100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MAGIS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45403652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Initial &amp; Name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Position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Workpackage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Months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FTE fraction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FTE years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WP0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WP1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WP2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WP3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WP4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WP5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WP6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WP7</a:t>
                      </a:r>
                      <a:endParaRPr lang="en-GB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2023115092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Academic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41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20%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3153938806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B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Academic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WP1, WP2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41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10%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2685016584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C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Academic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41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10%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3953504899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D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Y. XXXX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WP2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41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60%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940497271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E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PDRA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WP3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36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100%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1259704744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F Name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PDRA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3618625251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G Name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Technician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895185085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I Name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Technician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976178786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J Name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Engineer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4293814022"/>
                  </a:ext>
                </a:extLst>
              </a:tr>
              <a:tr h="10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K Name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600" u="none" strike="noStrike" dirty="0">
                          <a:effectLst/>
                        </a:rPr>
                        <a:t>100%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90" marR="5090" marT="5090" marB="0" anchor="b"/>
                </a:tc>
                <a:extLst>
                  <a:ext uri="{0D108BD9-81ED-4DB2-BD59-A6C34878D82A}">
                    <a16:rowId xmlns:a16="http://schemas.microsoft.com/office/drawing/2014/main" val="99431480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3BD9E21-BBF1-B945-A69F-3BC431EB7BF8}"/>
              </a:ext>
            </a:extLst>
          </p:cNvPr>
          <p:cNvSpPr txBox="1"/>
          <p:nvPr/>
        </p:nvSpPr>
        <p:spPr>
          <a:xfrm>
            <a:off x="820139" y="3428999"/>
            <a:ext cx="7431714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dirty="0"/>
              <a:t>Deadline for providing this excel sheet is Wednesday 13th</a:t>
            </a:r>
          </a:p>
        </p:txBody>
      </p:sp>
    </p:spTree>
    <p:extLst>
      <p:ext uri="{BB962C8B-B14F-4D97-AF65-F5344CB8AC3E}">
        <p14:creationId xmlns:p14="http://schemas.microsoft.com/office/powerpoint/2010/main" val="1293970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3FBE1-A6B5-7C49-A638-B7F25EA9E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Harmonization of Insitute FTE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3DD68-FBB3-A74B-AB41-1766E1B51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One the individual institute lists are available, we will perform a quick harmonization &amp; scrutiny step to iron out unnecessary overlap or even double assignments. 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Once we have converge on FTE assignments to institutions we will start the </a:t>
            </a:r>
            <a:r>
              <a:rPr lang="en-US" sz="2400" dirty="0" err="1"/>
              <a:t>JeS</a:t>
            </a:r>
            <a:r>
              <a:rPr lang="en-US" sz="2400" dirty="0"/>
              <a:t> effort.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This must happen </a:t>
            </a:r>
            <a:r>
              <a:rPr lang="en-US" sz="2400" b="1" dirty="0">
                <a:solidFill>
                  <a:schemeClr val="accent2"/>
                </a:solidFill>
              </a:rPr>
              <a:t>by Nov 18</a:t>
            </a:r>
            <a:r>
              <a:rPr lang="en-US" sz="2400" b="1" baseline="30000" dirty="0">
                <a:solidFill>
                  <a:schemeClr val="accent2"/>
                </a:solidFill>
              </a:rPr>
              <a:t>th</a:t>
            </a:r>
            <a:r>
              <a:rPr lang="en-US" sz="2400" b="1" dirty="0">
                <a:solidFill>
                  <a:schemeClr val="accent2"/>
                </a:solidFill>
              </a:rPr>
              <a:t> the latest </a:t>
            </a:r>
            <a:r>
              <a:rPr lang="en-US" sz="2400" dirty="0"/>
              <a:t>but hopefully we can even converge this week.   </a:t>
            </a:r>
          </a:p>
        </p:txBody>
      </p:sp>
    </p:spTree>
    <p:extLst>
      <p:ext uri="{BB962C8B-B14F-4D97-AF65-F5344CB8AC3E}">
        <p14:creationId xmlns:p14="http://schemas.microsoft.com/office/powerpoint/2010/main" val="152584540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420003</TotalTime>
  <Words>830</Words>
  <Application>Microsoft Macintosh PowerPoint</Application>
  <PresentationFormat>Overhead</PresentationFormat>
  <Paragraphs>177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</vt:lpstr>
      <vt:lpstr>Tahoma</vt:lpstr>
      <vt:lpstr>Times</vt:lpstr>
      <vt:lpstr>Blank Presentation</vt:lpstr>
      <vt:lpstr>towards JeS   AION Working Meeting, Nov 11, 2019  </vt:lpstr>
      <vt:lpstr>Towards JeS: Next Steps</vt:lpstr>
      <vt:lpstr>Each WP/Institution maps FTE on Task-List</vt:lpstr>
      <vt:lpstr>Each WP/Institution maps FTE on Task-List</vt:lpstr>
      <vt:lpstr>Harmonization of Insitute FTE Profile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Buchmueller, Oliver L</cp:lastModifiedBy>
  <cp:revision>2952</cp:revision>
  <cp:lastPrinted>2019-03-24T19:01:48Z</cp:lastPrinted>
  <dcterms:created xsi:type="dcterms:W3CDTF">2012-08-23T09:50:06Z</dcterms:created>
  <dcterms:modified xsi:type="dcterms:W3CDTF">2019-11-11T15:17:06Z</dcterms:modified>
</cp:coreProperties>
</file>