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sldIdLst>
    <p:sldId id="1237" r:id="rId2"/>
    <p:sldId id="1240" r:id="rId3"/>
    <p:sldId id="1241" r:id="rId4"/>
    <p:sldId id="1242" r:id="rId5"/>
    <p:sldId id="1243" r:id="rId6"/>
    <p:sldId id="1244" r:id="rId7"/>
    <p:sldId id="124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F47A3-B8B5-470D-9075-38FA45952FBA}" type="datetimeFigureOut">
              <a:rPr lang="en-GB" smtClean="0"/>
              <a:t>28/10/2019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455D5-DB26-40C0-BD75-53F8695153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18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2C2C56-8CEF-45BA-8957-206367CCD3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84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FABE-9EFC-4950-9CC1-3F0C31A1091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941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81000"/>
            <a:ext cx="25908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75692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FABE-9EFC-4950-9CC1-3F0C31A1091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568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6184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1" y="971551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3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38586"/>
            <a:ext cx="8349491" cy="2085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4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10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167" y="476672"/>
            <a:ext cx="103632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67" y="1844824"/>
            <a:ext cx="103632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798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167" y="476672"/>
            <a:ext cx="103632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67" y="1844824"/>
            <a:ext cx="103632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484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1" y="971551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3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3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38586"/>
            <a:ext cx="8349491" cy="2085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4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95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167" y="476672"/>
            <a:ext cx="10363200" cy="1143000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67" y="1844824"/>
            <a:ext cx="10363200" cy="3888432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41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2C2C56-8CEF-45BA-8957-206367CCD3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50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ti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12192000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7416800" y="2286000"/>
            <a:ext cx="4470400" cy="1143000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7416800" y="3505200"/>
            <a:ext cx="4470400" cy="1752600"/>
          </a:xfrm>
        </p:spPr>
        <p:txBody>
          <a:bodyPr/>
          <a:lstStyle>
            <a:lvl1pPr marL="0" indent="0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2593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08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FABE-9EFC-4950-9CC1-3F0C31A1091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374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FABE-9EFC-4950-9CC1-3F0C31A1091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329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188640"/>
            <a:ext cx="10363200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2C2C56-8CEF-45BA-8957-206367CCD3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174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2C2C56-8CEF-45BA-8957-206367CCD35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84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FABE-9EFC-4950-9CC1-3F0C31A1091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80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FABE-9EFC-4950-9CC1-3F0C31A1091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10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81000"/>
            <a:ext cx="1036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71600"/>
            <a:ext cx="10363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6320" y="640349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9FABE-9EFC-4950-9CC1-3F0C31A1091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4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956700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8DA4-2756-4CB0-86AD-307A932178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5950" y="1529314"/>
            <a:ext cx="9140099" cy="2031055"/>
          </a:xfrm>
        </p:spPr>
        <p:txBody>
          <a:bodyPr>
            <a:normAutofit/>
          </a:bodyPr>
          <a:lstStyle/>
          <a:p>
            <a:r>
              <a:rPr lang="en-US" sz="4200" b="1" dirty="0">
                <a:solidFill>
                  <a:srgbClr val="FFFFFF"/>
                </a:solidFill>
              </a:rPr>
              <a:t>MAGIS-WP</a:t>
            </a:r>
            <a:br>
              <a:rPr lang="en-US" sz="4200" b="1" dirty="0">
                <a:solidFill>
                  <a:srgbClr val="FFFFFF"/>
                </a:solidFill>
              </a:rPr>
            </a:br>
            <a:r>
              <a:rPr lang="en-US" sz="2400" b="1" dirty="0">
                <a:solidFill>
                  <a:srgbClr val="FFFFFF"/>
                </a:solidFill>
              </a:rPr>
              <a:t>Cambridge, Liverpool, Oxford</a:t>
            </a:r>
            <a:endParaRPr lang="en-GB" sz="4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9861F5-BF8F-4629-9980-622ECA8375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08027" y="4074719"/>
            <a:ext cx="4578895" cy="682079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</a:rPr>
              <a:t>Jon Coleman</a:t>
            </a:r>
          </a:p>
          <a:p>
            <a:pPr algn="ctr"/>
            <a:endParaRPr lang="en-GB" sz="2800" dirty="0">
              <a:solidFill>
                <a:srgbClr val="FFFFFF"/>
              </a:solidFill>
            </a:endParaRPr>
          </a:p>
        </p:txBody>
      </p:sp>
      <p:pic>
        <p:nvPicPr>
          <p:cNvPr id="2050" name="Picture 2" descr="Image result for royal society">
            <a:extLst>
              <a:ext uri="{FF2B5EF4-FFF2-40B4-BE49-F238E27FC236}">
                <a16:creationId xmlns:a16="http://schemas.microsoft.com/office/drawing/2014/main" id="{18167D90-2CF5-423A-A6BC-FB849E2A8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247" y="5545816"/>
            <a:ext cx="1178852" cy="117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698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880C5-5FA9-42BC-8AD4-21AB8B946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Budget Estimate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75C8C-31FC-4B15-A1CA-C8F234EC2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1371600"/>
            <a:ext cx="10544175" cy="4953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Split with AION-10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Majority of work towards MAGIS will also contribute to AION-10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Total Budget Estimate: ~ 4RA, 3 engineers 50/50 split between MAGIS and AION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Includes: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Contribution to Interferometry Laser System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Atom source development &amp; ruggedization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Data Acquisition, Control and Timing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Integration, commissioning &amp; data analysis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People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4RA (3 years @ 100K each) + Engineering (3 years @ 50K)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Split 50/50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Development of low noise, high spatial resolution camera’s for 1 km scale has been removed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Allows to accommodate development work for AION-10</a:t>
            </a:r>
          </a:p>
          <a:p>
            <a:pPr marL="457200" lvl="1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710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F8A02-418E-48B8-A17D-22E34162E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Synergies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1541A-66B2-4897-88D0-3E651C462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Timing and Synchronization (Cambridge)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err="1"/>
              <a:t>Oringinally</a:t>
            </a:r>
            <a:r>
              <a:rPr lang="en-US" sz="1800" dirty="0"/>
              <a:t> appeared in AION-100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Will need to be done earlier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Is this still there?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High Power Lasers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Camera development (Oxford)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EMCCDs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err="1"/>
              <a:t>sCMOS</a:t>
            </a:r>
            <a:r>
              <a:rPr lang="en-US" sz="1800" dirty="0"/>
              <a:t> (assuming non multiplying version) has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/>
              <a:t>higher noise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/>
              <a:t>worse linearity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/>
              <a:t>harsher requirements on calibration of individual pixels (i.e. "photo-response non-uniformity")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Source Development with MAGIS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dirty="0"/>
              <a:t>Work with AION-10 to deliver early demonstrator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00180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B3DEE-5335-481E-AE8D-7C082D65F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development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06360-11A4-4009-A138-7060308AA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800" dirty="0"/>
              <a:t>Phase shear readout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/>
              <a:t>Extract interferometer phase by looking at spatial fringes across </a:t>
            </a:r>
            <a:r>
              <a:rPr lang="en-GB" sz="2400" dirty="0"/>
              <a:t>atom cloud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Are there better data analysis methods to extract the phase from images of the cloud?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Are there detection hardware improvements that could </a:t>
            </a:r>
            <a:r>
              <a:rPr lang="en-GB" sz="2800" dirty="0"/>
              <a:t>lower the imaging noise?</a:t>
            </a:r>
          </a:p>
        </p:txBody>
      </p:sp>
    </p:spTree>
    <p:extLst>
      <p:ext uri="{BB962C8B-B14F-4D97-AF65-F5344CB8AC3E}">
        <p14:creationId xmlns:p14="http://schemas.microsoft.com/office/powerpoint/2010/main" val="3658002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79D65-FB7B-402B-807E-043EF13E4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Shear Readout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2F4B5-A8B5-40AA-8B53-E2686AB3B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2050" y="1371600"/>
            <a:ext cx="6305550" cy="4953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Tilt retro-reflection mirror for final pulse to put horizontal fringes on interferometer </a:t>
            </a:r>
            <a:r>
              <a:rPr lang="en-GB" sz="2000" dirty="0"/>
              <a:t>output ports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Scans a fringe in one shot: single shot phase </a:t>
            </a:r>
            <a:r>
              <a:rPr lang="en-GB" sz="2000" dirty="0"/>
              <a:t>readout</a:t>
            </a:r>
          </a:p>
          <a:p>
            <a:pPr lvl="1"/>
            <a:r>
              <a:rPr lang="nb-NO" sz="1800" dirty="0"/>
              <a:t>A. Sugarbaker et al., PRL 2013</a:t>
            </a:r>
          </a:p>
          <a:p>
            <a:pPr lvl="1"/>
            <a:r>
              <a:rPr lang="en-GB" sz="1800" dirty="0"/>
              <a:t>H. </a:t>
            </a:r>
            <a:r>
              <a:rPr lang="en-GB" sz="1800" dirty="0" err="1"/>
              <a:t>Müntinga</a:t>
            </a:r>
            <a:r>
              <a:rPr lang="en-GB" sz="1800" dirty="0"/>
              <a:t> et al., PRL 2013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F6CE25-2148-4F6A-B548-A3B3E7416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175" y="1371600"/>
            <a:ext cx="3527684" cy="4629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F23EB6-4674-491D-97D8-3AB0191BF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399" y="3772625"/>
            <a:ext cx="4019361" cy="255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41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CD80B-407E-4738-B16B-FF1662692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Extraction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11B07F-2C63-428F-8DC0-2F2A6BF21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Fit fringes for phase extraction (have also tried Fourier transform methods with similar performance)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 difficulty is fully separating out fringes from cloud envelope </a:t>
            </a:r>
            <a:r>
              <a:rPr lang="en-GB" dirty="0"/>
              <a:t>effects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440CB2-94EB-4CF8-BFEF-D8D6FBD59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927" y="2599600"/>
            <a:ext cx="4029773" cy="3725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05B1DE-94E6-4A8D-BC2C-EC0CCC0C9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172" y="4087324"/>
            <a:ext cx="5413755" cy="88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91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0A504-C19F-4281-A4FB-B4E549203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Detection Signal to Noise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05098-1368-4B46-93FC-515BD0A59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Compromise between imaging duration and contrast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Signal to noise improved for longer imaging time, but fringes start </a:t>
            </a:r>
            <a:r>
              <a:rPr lang="en-GB" sz="2000" dirty="0"/>
              <a:t>to get blurred out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Electronic noise of CCD cameras is a limit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Fermilab have a multi-million camera/CCD development plan, funded via the DoE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Design low-noise, high contrast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 ultra-low readout noise of 0.068 e- rms/pix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 allows the precise counting of the number of electrons in each pixel, ranging from pixels with 0 electrons to more than 1500 electrons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Fermilab is already working to develop for specific needs of MAGIS-1000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Have asked if the UK can help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145350108"/>
      </p:ext>
    </p:extLst>
  </p:cSld>
  <p:clrMapOvr>
    <a:masterClrMapping/>
  </p:clrMapOvr>
</p:sld>
</file>

<file path=ppt/theme/theme1.xml><?xml version="1.0" encoding="utf-8"?>
<a:theme xmlns:a="http://schemas.openxmlformats.org/drawingml/2006/main" name="Liv_branded">
  <a:themeElements>
    <a:clrScheme name="Blank Presentation 13">
      <a:dk1>
        <a:srgbClr val="000000"/>
      </a:dk1>
      <a:lt1>
        <a:srgbClr val="FFFFFF"/>
      </a:lt1>
      <a:dk2>
        <a:srgbClr val="9567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9567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8536</TotalTime>
  <Words>400</Words>
  <Application>Microsoft Macintosh PowerPoint</Application>
  <PresentationFormat>Widescreen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Helvetica</vt:lpstr>
      <vt:lpstr>Liv_branded</vt:lpstr>
      <vt:lpstr>MAGIS-WP Cambridge, Liverpool, Oxford</vt:lpstr>
      <vt:lpstr>Current Budget Estimate</vt:lpstr>
      <vt:lpstr>Synergies </vt:lpstr>
      <vt:lpstr>Camera development</vt:lpstr>
      <vt:lpstr>Phase Shear Readout</vt:lpstr>
      <vt:lpstr>Phase Extraction</vt:lpstr>
      <vt:lpstr>Improving Detection Signal to Noise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MAGIS-UK and AION</dc:title>
  <dc:creator>coleman</dc:creator>
  <cp:lastModifiedBy>Buchmueller, Oliver L</cp:lastModifiedBy>
  <cp:revision>65</cp:revision>
  <dcterms:created xsi:type="dcterms:W3CDTF">2019-03-18T22:39:05Z</dcterms:created>
  <dcterms:modified xsi:type="dcterms:W3CDTF">2019-10-28T11:22:35Z</dcterms:modified>
</cp:coreProperties>
</file>