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14"/>
  </p:notesMasterIdLst>
  <p:handoutMasterIdLst>
    <p:handoutMasterId r:id="rId15"/>
  </p:handoutMasterIdLst>
  <p:sldIdLst>
    <p:sldId id="1908" r:id="rId2"/>
    <p:sldId id="1909" r:id="rId3"/>
    <p:sldId id="1937" r:id="rId4"/>
    <p:sldId id="1940" r:id="rId5"/>
    <p:sldId id="1942" r:id="rId6"/>
    <p:sldId id="1944" r:id="rId7"/>
    <p:sldId id="1945" r:id="rId8"/>
    <p:sldId id="1943" r:id="rId9"/>
    <p:sldId id="1946" r:id="rId10"/>
    <p:sldId id="1941" r:id="rId11"/>
    <p:sldId id="1938" r:id="rId12"/>
    <p:sldId id="1939" r:id="rId13"/>
  </p:sldIdLst>
  <p:sldSz cx="9144000" cy="6858000" type="overhead"/>
  <p:notesSz cx="9144000" cy="6858000"/>
  <p:defaultTextStyle>
    <a:defPPr>
      <a:defRPr lang="en-US"/>
    </a:defPPr>
    <a:lvl1pPr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1pPr>
    <a:lvl2pPr marL="405216"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2pPr>
    <a:lvl3pPr marL="810433"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3pPr>
    <a:lvl4pPr marL="1215649"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4pPr>
    <a:lvl5pPr marL="1620865" algn="l" rtl="0" fontAlgn="base">
      <a:spcBef>
        <a:spcPct val="0"/>
      </a:spcBef>
      <a:spcAft>
        <a:spcPct val="0"/>
      </a:spcAft>
      <a:defRPr sz="1800" kern="1200">
        <a:solidFill>
          <a:schemeClr val="tx1"/>
        </a:solidFill>
        <a:latin typeface="Helvetica" pitchFamily="1" charset="0"/>
        <a:ea typeface="ＭＳ Ｐゴシック" pitchFamily="1" charset="-128"/>
        <a:cs typeface="ＭＳ Ｐゴシック" pitchFamily="1" charset="-128"/>
      </a:defRPr>
    </a:lvl5pPr>
    <a:lvl6pPr marL="2026082"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6pPr>
    <a:lvl7pPr marL="2431298"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7pPr>
    <a:lvl8pPr marL="2836515"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8pPr>
    <a:lvl9pPr marL="3241731" algn="l" defTabSz="405216" rtl="0" eaLnBrk="1" latinLnBrk="0" hangingPunct="1">
      <a:defRPr sz="1800" kern="1200">
        <a:solidFill>
          <a:schemeClr val="tx1"/>
        </a:solidFill>
        <a:latin typeface="Helvetica" pitchFamily="1" charset="0"/>
        <a:ea typeface="ＭＳ Ｐゴシック" pitchFamily="1" charset="-128"/>
        <a:cs typeface="ＭＳ Ｐゴシック" pitchFamily="1"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Rg st="1" end="109"/>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E7FF"/>
    <a:srgbClr val="1C951F"/>
    <a:srgbClr val="FF9F82"/>
    <a:srgbClr val="FF8581"/>
    <a:srgbClr val="FF0000"/>
    <a:srgbClr val="FF2F39"/>
    <a:srgbClr val="FF1E30"/>
    <a:srgbClr val="FF5823"/>
    <a:srgbClr val="22FF31"/>
    <a:srgbClr val="D315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89252" autoAdjust="0"/>
  </p:normalViewPr>
  <p:slideViewPr>
    <p:cSldViewPr>
      <p:cViewPr varScale="1">
        <p:scale>
          <a:sx n="114" d="100"/>
          <a:sy n="114" d="100"/>
        </p:scale>
        <p:origin x="896" y="168"/>
      </p:cViewPr>
      <p:guideLst>
        <p:guide orient="horz" pos="2160"/>
        <p:guide pos="2880"/>
      </p:guideLst>
    </p:cSldViewPr>
  </p:slideViewPr>
  <p:outlineViewPr>
    <p:cViewPr>
      <p:scale>
        <a:sx n="33" d="100"/>
        <a:sy n="33" d="100"/>
      </p:scale>
      <p:origin x="0" y="8696"/>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77" d="100"/>
          <a:sy n="77" d="100"/>
        </p:scale>
        <p:origin x="-1552" y="-10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8195" name="Rectangle 3"/>
          <p:cNvSpPr>
            <a:spLocks noGrp="1" noChangeArrowheads="1"/>
          </p:cNvSpPr>
          <p:nvPr>
            <p:ph type="dt" sz="quarter"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dirty="0"/>
          </a:p>
        </p:txBody>
      </p:sp>
      <p:sp>
        <p:nvSpPr>
          <p:cNvPr id="8196" name="Rectangle 4"/>
          <p:cNvSpPr>
            <a:spLocks noGrp="1" noChangeArrowheads="1"/>
          </p:cNvSpPr>
          <p:nvPr>
            <p:ph type="ftr" sz="quarter" idx="2"/>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8197" name="Rectangle 5"/>
          <p:cNvSpPr>
            <a:spLocks noGrp="1" noChangeArrowheads="1"/>
          </p:cNvSpPr>
          <p:nvPr>
            <p:ph type="sldNum" sz="quarter" idx="3"/>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5D1F2373-68BE-524B-9229-C170FF0C03BA}" type="slidenum">
              <a:rPr lang="en-US"/>
              <a:pPr>
                <a:defRPr/>
              </a:pPr>
              <a:t>‹#›</a:t>
            </a:fld>
            <a:endParaRPr lang="en-US" dirty="0"/>
          </a:p>
        </p:txBody>
      </p:sp>
    </p:spTree>
    <p:extLst>
      <p:ext uri="{BB962C8B-B14F-4D97-AF65-F5344CB8AC3E}">
        <p14:creationId xmlns:p14="http://schemas.microsoft.com/office/powerpoint/2010/main" val="198019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6147"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 charset="0"/>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2857500" y="514350"/>
            <a:ext cx="3430588" cy="257175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 charset="0"/>
              </a:defRPr>
            </a:lvl1pPr>
          </a:lstStyle>
          <a:p>
            <a:pPr>
              <a:defRPr/>
            </a:pPr>
            <a:endParaRPr lang="en-US" dirty="0"/>
          </a:p>
        </p:txBody>
      </p:sp>
      <p:sp>
        <p:nvSpPr>
          <p:cNvPr id="6151"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pitchFamily="1" charset="0"/>
              </a:defRPr>
            </a:lvl1pPr>
          </a:lstStyle>
          <a:p>
            <a:pPr>
              <a:defRPr/>
            </a:pPr>
            <a:fld id="{D8E801A9-2AA2-FA4A-90DB-4BA82C5BB312}" type="slidenum">
              <a:rPr lang="en-US"/>
              <a:pPr>
                <a:defRPr/>
              </a:pPr>
              <a:t>‹#›</a:t>
            </a:fld>
            <a:endParaRPr lang="en-US" dirty="0"/>
          </a:p>
        </p:txBody>
      </p:sp>
    </p:spTree>
    <p:extLst>
      <p:ext uri="{BB962C8B-B14F-4D97-AF65-F5344CB8AC3E}">
        <p14:creationId xmlns:p14="http://schemas.microsoft.com/office/powerpoint/2010/main" val="155038093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100" kern="1200">
        <a:solidFill>
          <a:schemeClr val="tx1"/>
        </a:solidFill>
        <a:latin typeface="Times" charset="0"/>
        <a:ea typeface="ＭＳ Ｐゴシック" charset="-128"/>
        <a:cs typeface="ＭＳ Ｐゴシック" charset="-128"/>
      </a:defRPr>
    </a:lvl1pPr>
    <a:lvl2pPr marL="405216" algn="l" rtl="0" eaLnBrk="0" fontAlgn="base" hangingPunct="0">
      <a:spcBef>
        <a:spcPct val="30000"/>
      </a:spcBef>
      <a:spcAft>
        <a:spcPct val="0"/>
      </a:spcAft>
      <a:defRPr sz="1100" kern="1200">
        <a:solidFill>
          <a:schemeClr val="tx1"/>
        </a:solidFill>
        <a:latin typeface="Times" charset="0"/>
        <a:ea typeface="ＭＳ Ｐゴシック" charset="-128"/>
        <a:cs typeface="+mn-cs"/>
      </a:defRPr>
    </a:lvl2pPr>
    <a:lvl3pPr marL="810433" algn="l" rtl="0" eaLnBrk="0" fontAlgn="base" hangingPunct="0">
      <a:spcBef>
        <a:spcPct val="30000"/>
      </a:spcBef>
      <a:spcAft>
        <a:spcPct val="0"/>
      </a:spcAft>
      <a:defRPr sz="1100" kern="1200">
        <a:solidFill>
          <a:schemeClr val="tx1"/>
        </a:solidFill>
        <a:latin typeface="Times" charset="0"/>
        <a:ea typeface="ＭＳ Ｐゴシック" charset="-128"/>
        <a:cs typeface="+mn-cs"/>
      </a:defRPr>
    </a:lvl3pPr>
    <a:lvl4pPr marL="1215649" algn="l" rtl="0" eaLnBrk="0" fontAlgn="base" hangingPunct="0">
      <a:spcBef>
        <a:spcPct val="30000"/>
      </a:spcBef>
      <a:spcAft>
        <a:spcPct val="0"/>
      </a:spcAft>
      <a:defRPr sz="1100" kern="1200">
        <a:solidFill>
          <a:schemeClr val="tx1"/>
        </a:solidFill>
        <a:latin typeface="Times" charset="0"/>
        <a:ea typeface="ＭＳ Ｐゴシック" charset="-128"/>
        <a:cs typeface="+mn-cs"/>
      </a:defRPr>
    </a:lvl4pPr>
    <a:lvl5pPr marL="1620865" algn="l" rtl="0" eaLnBrk="0" fontAlgn="base" hangingPunct="0">
      <a:spcBef>
        <a:spcPct val="30000"/>
      </a:spcBef>
      <a:spcAft>
        <a:spcPct val="0"/>
      </a:spcAft>
      <a:defRPr sz="1100" kern="1200">
        <a:solidFill>
          <a:schemeClr val="tx1"/>
        </a:solidFill>
        <a:latin typeface="Times" charset="0"/>
        <a:ea typeface="ＭＳ Ｐゴシック" charset="-128"/>
        <a:cs typeface="+mn-cs"/>
      </a:defRPr>
    </a:lvl5pPr>
    <a:lvl6pPr marL="2026082" algn="l" defTabSz="405216" rtl="0" eaLnBrk="1" latinLnBrk="0" hangingPunct="1">
      <a:defRPr sz="1100" kern="1200">
        <a:solidFill>
          <a:schemeClr val="tx1"/>
        </a:solidFill>
        <a:latin typeface="+mn-lt"/>
        <a:ea typeface="+mn-ea"/>
        <a:cs typeface="+mn-cs"/>
      </a:defRPr>
    </a:lvl6pPr>
    <a:lvl7pPr marL="2431298" algn="l" defTabSz="405216" rtl="0" eaLnBrk="1" latinLnBrk="0" hangingPunct="1">
      <a:defRPr sz="1100" kern="1200">
        <a:solidFill>
          <a:schemeClr val="tx1"/>
        </a:solidFill>
        <a:latin typeface="+mn-lt"/>
        <a:ea typeface="+mn-ea"/>
        <a:cs typeface="+mn-cs"/>
      </a:defRPr>
    </a:lvl7pPr>
    <a:lvl8pPr marL="2836515" algn="l" defTabSz="405216" rtl="0" eaLnBrk="1" latinLnBrk="0" hangingPunct="1">
      <a:defRPr sz="1100" kern="1200">
        <a:solidFill>
          <a:schemeClr val="tx1"/>
        </a:solidFill>
        <a:latin typeface="+mn-lt"/>
        <a:ea typeface="+mn-ea"/>
        <a:cs typeface="+mn-cs"/>
      </a:defRPr>
    </a:lvl8pPr>
    <a:lvl9pPr marL="3241731" algn="l" defTabSz="405216" rtl="0" eaLnBrk="1" latinLnBrk="0" hangingPunct="1">
      <a:defRPr sz="1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457200" y="1600206"/>
            <a:ext cx="8229600" cy="4525963"/>
          </a:xfrm>
          <a:prstGeom prst="rect">
            <a:avLst/>
          </a:prstGeom>
        </p:spPr>
        <p:txBody>
          <a:bodyPr vert="horz" lIns="81043" tIns="40522" rIns="81043" bIns="40522"/>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23"/>
            <a:ext cx="2057400" cy="5745163"/>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8" y="381023"/>
            <a:ext cx="6031523" cy="5745163"/>
          </a:xfrm>
          <a:prstGeom prst="rect">
            <a:avLst/>
          </a:prstGeom>
        </p:spPr>
        <p:txBody>
          <a:bodyPr vert="eaVert" lIns="81043" tIns="40522" rIns="81043" bIns="40522"/>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22"/>
            <a:ext cx="7772400" cy="1362076"/>
          </a:xfrm>
        </p:spPr>
        <p:txBody>
          <a:bodyPr anchor="t"/>
          <a:lstStyle>
            <a:lvl1pPr algn="l">
              <a:defRPr sz="3500" b="1" cap="all"/>
            </a:lvl1pPr>
          </a:lstStyle>
          <a:p>
            <a:r>
              <a:rPr lang="en-GB"/>
              <a:t>Click to edit Master title style</a:t>
            </a:r>
            <a:endParaRPr lang="en-US"/>
          </a:p>
        </p:txBody>
      </p:sp>
      <p:sp>
        <p:nvSpPr>
          <p:cNvPr id="3" name="Text Placeholder 2"/>
          <p:cNvSpPr>
            <a:spLocks noGrp="1"/>
          </p:cNvSpPr>
          <p:nvPr>
            <p:ph type="body" idx="1"/>
          </p:nvPr>
        </p:nvSpPr>
        <p:spPr>
          <a:xfrm>
            <a:off x="722435" y="2906713"/>
            <a:ext cx="7772400" cy="1500187"/>
          </a:xfrm>
          <a:prstGeom prst="rect">
            <a:avLst/>
          </a:prstGeom>
        </p:spPr>
        <p:txBody>
          <a:bodyPr vert="horz" lIns="81043" tIns="40522" rIns="81043" bIns="40522" anchor="b"/>
          <a:lstStyle>
            <a:lvl1pPr marL="0" indent="0">
              <a:buNone/>
              <a:defRPr sz="1800"/>
            </a:lvl1pPr>
            <a:lvl2pPr marL="405216" indent="0">
              <a:buNone/>
              <a:defRPr sz="1600"/>
            </a:lvl2pPr>
            <a:lvl3pPr marL="810433" indent="0">
              <a:buNone/>
              <a:defRPr sz="1400"/>
            </a:lvl3pPr>
            <a:lvl4pPr marL="1215649" indent="0">
              <a:buNone/>
              <a:defRPr sz="1200"/>
            </a:lvl4pPr>
            <a:lvl5pPr marL="1620865" indent="0">
              <a:buNone/>
              <a:defRPr sz="1200"/>
            </a:lvl5pPr>
            <a:lvl6pPr marL="2026082" indent="0">
              <a:buNone/>
              <a:defRPr sz="1200"/>
            </a:lvl6pPr>
            <a:lvl7pPr marL="2431298" indent="0">
              <a:buNone/>
              <a:defRPr sz="1200"/>
            </a:lvl7pPr>
            <a:lvl8pPr marL="2836515" indent="0">
              <a:buNone/>
              <a:defRPr sz="1200"/>
            </a:lvl8pPr>
            <a:lvl9pPr marL="3241731" indent="0">
              <a:buNone/>
              <a:defRPr sz="1200"/>
            </a:lvl9pPr>
          </a:lstStyle>
          <a:p>
            <a:pPr lvl="0"/>
            <a:r>
              <a:rPr lang="en-GB"/>
              <a:t>Click to edit Master text styles</a:t>
            </a:r>
          </a:p>
        </p:txBody>
      </p:sp>
      <p:sp>
        <p:nvSpPr>
          <p:cNvPr id="7"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3"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2338" y="1600206"/>
            <a:ext cx="4044462" cy="4525963"/>
          </a:xfrm>
          <a:prstGeom prst="rect">
            <a:avLst/>
          </a:prstGeom>
        </p:spPr>
        <p:txBody>
          <a:bodyPr vert="horz" lIns="81043" tIns="40522" rIns="81043" bIns="40522"/>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4"/>
            <a:ext cx="4040066"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a:t>Click to edit Master text styles</a:t>
            </a:r>
          </a:p>
        </p:txBody>
      </p:sp>
      <p:sp>
        <p:nvSpPr>
          <p:cNvPr id="4" name="Content Placeholder 3"/>
          <p:cNvSpPr>
            <a:spLocks noGrp="1"/>
          </p:cNvSpPr>
          <p:nvPr>
            <p:ph sz="half" idx="2"/>
          </p:nvPr>
        </p:nvSpPr>
        <p:spPr>
          <a:xfrm>
            <a:off x="457200" y="2174875"/>
            <a:ext cx="4040066"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282" y="1535114"/>
            <a:ext cx="4041531" cy="639762"/>
          </a:xfrm>
          <a:prstGeom prst="rect">
            <a:avLst/>
          </a:prstGeom>
        </p:spPr>
        <p:txBody>
          <a:bodyPr vert="horz" lIns="81043" tIns="40522" rIns="81043" bIns="40522" anchor="b"/>
          <a:lstStyle>
            <a:lvl1pPr marL="0" indent="0">
              <a:buNone/>
              <a:defRPr sz="2100" b="1"/>
            </a:lvl1pPr>
            <a:lvl2pPr marL="405216" indent="0">
              <a:buNone/>
              <a:defRPr sz="1800" b="1"/>
            </a:lvl2pPr>
            <a:lvl3pPr marL="810433" indent="0">
              <a:buNone/>
              <a:defRPr sz="1600" b="1"/>
            </a:lvl3pPr>
            <a:lvl4pPr marL="1215649" indent="0">
              <a:buNone/>
              <a:defRPr sz="1400" b="1"/>
            </a:lvl4pPr>
            <a:lvl5pPr marL="1620865" indent="0">
              <a:buNone/>
              <a:defRPr sz="1400" b="1"/>
            </a:lvl5pPr>
            <a:lvl6pPr marL="2026082" indent="0">
              <a:buNone/>
              <a:defRPr sz="1400" b="1"/>
            </a:lvl6pPr>
            <a:lvl7pPr marL="2431298" indent="0">
              <a:buNone/>
              <a:defRPr sz="1400" b="1"/>
            </a:lvl7pPr>
            <a:lvl8pPr marL="2836515" indent="0">
              <a:buNone/>
              <a:defRPr sz="1400" b="1"/>
            </a:lvl8pPr>
            <a:lvl9pPr marL="3241731" indent="0">
              <a:buNone/>
              <a:defRPr sz="1400" b="1"/>
            </a:lvl9pPr>
          </a:lstStyle>
          <a:p>
            <a:pPr lvl="0"/>
            <a:r>
              <a:rPr lang="en-GB"/>
              <a:t>Click to edit Master text styles</a:t>
            </a:r>
          </a:p>
        </p:txBody>
      </p:sp>
      <p:sp>
        <p:nvSpPr>
          <p:cNvPr id="6" name="Content Placeholder 5"/>
          <p:cNvSpPr>
            <a:spLocks noGrp="1"/>
          </p:cNvSpPr>
          <p:nvPr>
            <p:ph sz="quarter" idx="4"/>
          </p:nvPr>
        </p:nvSpPr>
        <p:spPr>
          <a:xfrm>
            <a:off x="4645282" y="2174875"/>
            <a:ext cx="4041531" cy="3951288"/>
          </a:xfrm>
          <a:prstGeom prst="rect">
            <a:avLst/>
          </a:prstGeom>
        </p:spPr>
        <p:txBody>
          <a:bodyPr vert="horz" lIns="81043" tIns="40522" rIns="81043" bIns="40522"/>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0"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6"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51"/>
            <a:ext cx="3008435" cy="1162050"/>
          </a:xfrm>
        </p:spPr>
        <p:txBody>
          <a:bodyPr anchor="b"/>
          <a:lstStyle>
            <a:lvl1pPr algn="l">
              <a:defRPr sz="1800" b="1"/>
            </a:lvl1pPr>
          </a:lstStyle>
          <a:p>
            <a:r>
              <a:rPr lang="en-GB"/>
              <a:t>Click to edit Master title style</a:t>
            </a:r>
            <a:endParaRPr lang="en-US"/>
          </a:p>
        </p:txBody>
      </p:sp>
      <p:sp>
        <p:nvSpPr>
          <p:cNvPr id="3" name="Content Placeholder 2"/>
          <p:cNvSpPr>
            <a:spLocks noGrp="1"/>
          </p:cNvSpPr>
          <p:nvPr>
            <p:ph idx="1"/>
          </p:nvPr>
        </p:nvSpPr>
        <p:spPr>
          <a:xfrm>
            <a:off x="3575538" y="273073"/>
            <a:ext cx="5111262" cy="5853113"/>
          </a:xfrm>
          <a:prstGeom prst="rect">
            <a:avLst/>
          </a:prstGeom>
        </p:spPr>
        <p:txBody>
          <a:bodyPr vert="horz" lIns="81043" tIns="40522" rIns="81043" bIns="40522"/>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8" y="1435104"/>
            <a:ext cx="3008435" cy="4691063"/>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1800" b="1"/>
            </a:lvl1pPr>
          </a:lstStyle>
          <a:p>
            <a:r>
              <a:rPr lang="en-GB"/>
              <a:t>Click to edit Master title style</a:t>
            </a:r>
            <a:endParaRPr lang="en-US"/>
          </a:p>
        </p:txBody>
      </p:sp>
      <p:sp>
        <p:nvSpPr>
          <p:cNvPr id="3" name="Picture Placeholder 2"/>
          <p:cNvSpPr>
            <a:spLocks noGrp="1"/>
          </p:cNvSpPr>
          <p:nvPr>
            <p:ph type="pic" idx="1"/>
          </p:nvPr>
        </p:nvSpPr>
        <p:spPr>
          <a:xfrm>
            <a:off x="1792166" y="612775"/>
            <a:ext cx="5486400" cy="4114800"/>
          </a:xfrm>
          <a:prstGeom prst="rect">
            <a:avLst/>
          </a:prstGeom>
        </p:spPr>
        <p:txBody>
          <a:bodyPr vert="horz" lIns="81043" tIns="40522" rIns="81043" bIns="40522"/>
          <a:lstStyle>
            <a:lvl1pPr marL="0" indent="0">
              <a:buNone/>
              <a:defRPr sz="2800"/>
            </a:lvl1pPr>
            <a:lvl2pPr marL="405216" indent="0">
              <a:buNone/>
              <a:defRPr sz="2500"/>
            </a:lvl2pPr>
            <a:lvl3pPr marL="810433" indent="0">
              <a:buNone/>
              <a:defRPr sz="2100"/>
            </a:lvl3pPr>
            <a:lvl4pPr marL="1215649" indent="0">
              <a:buNone/>
              <a:defRPr sz="1800"/>
            </a:lvl4pPr>
            <a:lvl5pPr marL="1620865" indent="0">
              <a:buNone/>
              <a:defRPr sz="1800"/>
            </a:lvl5pPr>
            <a:lvl6pPr marL="2026082" indent="0">
              <a:buNone/>
              <a:defRPr sz="1800"/>
            </a:lvl6pPr>
            <a:lvl7pPr marL="2431298" indent="0">
              <a:buNone/>
              <a:defRPr sz="1800"/>
            </a:lvl7pPr>
            <a:lvl8pPr marL="2836515" indent="0">
              <a:buNone/>
              <a:defRPr sz="1800"/>
            </a:lvl8pPr>
            <a:lvl9pPr marL="3241731" indent="0">
              <a:buNone/>
              <a:defRPr sz="1800"/>
            </a:lvl9pPr>
          </a:lstStyle>
          <a:p>
            <a:pPr lvl="0"/>
            <a:endParaRPr lang="en-US" noProof="0" dirty="0"/>
          </a:p>
        </p:txBody>
      </p:sp>
      <p:sp>
        <p:nvSpPr>
          <p:cNvPr id="4" name="Text Placeholder 3"/>
          <p:cNvSpPr>
            <a:spLocks noGrp="1"/>
          </p:cNvSpPr>
          <p:nvPr>
            <p:ph type="body" sz="half" idx="2"/>
          </p:nvPr>
        </p:nvSpPr>
        <p:spPr>
          <a:xfrm>
            <a:off x="1792166" y="5367338"/>
            <a:ext cx="5486400" cy="804862"/>
          </a:xfrm>
          <a:prstGeom prst="rect">
            <a:avLst/>
          </a:prstGeom>
        </p:spPr>
        <p:txBody>
          <a:bodyPr vert="horz" lIns="81043" tIns="40522" rIns="81043" bIns="40522"/>
          <a:lstStyle>
            <a:lvl1pPr marL="0" indent="0">
              <a:buNone/>
              <a:defRPr sz="1200"/>
            </a:lvl1pPr>
            <a:lvl2pPr marL="405216" indent="0">
              <a:buNone/>
              <a:defRPr sz="1100"/>
            </a:lvl2pPr>
            <a:lvl3pPr marL="810433" indent="0">
              <a:buNone/>
              <a:defRPr sz="900"/>
            </a:lvl3pPr>
            <a:lvl4pPr marL="1215649" indent="0">
              <a:buNone/>
              <a:defRPr sz="800"/>
            </a:lvl4pPr>
            <a:lvl5pPr marL="1620865" indent="0">
              <a:buNone/>
              <a:defRPr sz="800"/>
            </a:lvl5pPr>
            <a:lvl6pPr marL="2026082" indent="0">
              <a:buNone/>
              <a:defRPr sz="800"/>
            </a:lvl6pPr>
            <a:lvl7pPr marL="2431298" indent="0">
              <a:buNone/>
              <a:defRPr sz="800"/>
            </a:lvl7pPr>
            <a:lvl8pPr marL="2836515" indent="0">
              <a:buNone/>
              <a:defRPr sz="800"/>
            </a:lvl8pPr>
            <a:lvl9pPr marL="3241731" indent="0">
              <a:buNone/>
              <a:defRPr sz="800"/>
            </a:lvl9pPr>
          </a:lstStyle>
          <a:p>
            <a:pPr lvl="0"/>
            <a:r>
              <a:rPr lang="en-GB"/>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a:xfrm>
            <a:off x="457200" y="1600206"/>
            <a:ext cx="8229600" cy="4525963"/>
          </a:xfrm>
          <a:prstGeom prst="rect">
            <a:avLst/>
          </a:prstGeom>
        </p:spPr>
        <p:txBody>
          <a:bodyPr vert="eaVert" lIns="81043" tIns="40522" rIns="81043" bIns="40522"/>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Rectangle 10"/>
          <p:cNvSpPr>
            <a:spLocks noChangeArrowheads="1"/>
          </p:cNvSpPr>
          <p:nvPr/>
        </p:nvSpPr>
        <p:spPr bwMode="auto">
          <a:xfrm>
            <a:off x="352431" y="304821"/>
            <a:ext cx="8439150" cy="619126"/>
          </a:xfrm>
          <a:prstGeom prst="rect">
            <a:avLst/>
          </a:prstGeom>
          <a:gradFill rotWithShape="0">
            <a:gsLst>
              <a:gs pos="0">
                <a:srgbClr val="FFFFFF"/>
              </a:gs>
              <a:gs pos="100000">
                <a:srgbClr val="97C1E1"/>
              </a:gs>
            </a:gsLst>
            <a:lin ang="0" scaled="1"/>
          </a:gradFill>
          <a:ln w="9525">
            <a:noFill/>
            <a:miter lim="800000"/>
            <a:headEnd/>
            <a:tailEnd/>
          </a:ln>
          <a:effectLst/>
        </p:spPr>
        <p:txBody>
          <a:bodyPr wrap="none" lIns="81043" tIns="40522" rIns="81043" bIns="40522" anchor="ctr">
            <a:prstTxWarp prst="textNoShape">
              <a:avLst/>
            </a:prstTxWarp>
          </a:bodyPr>
          <a:lstStyle/>
          <a:p>
            <a:pPr algn="ctr" eaLnBrk="0" hangingPunct="0">
              <a:defRPr/>
            </a:pPr>
            <a:endParaRPr lang="en-US" dirty="0"/>
          </a:p>
        </p:txBody>
      </p:sp>
      <p:sp>
        <p:nvSpPr>
          <p:cNvPr id="1035" name="Line 11"/>
          <p:cNvSpPr>
            <a:spLocks noChangeShapeType="1"/>
          </p:cNvSpPr>
          <p:nvPr/>
        </p:nvSpPr>
        <p:spPr bwMode="auto">
          <a:xfrm>
            <a:off x="609600" y="990600"/>
            <a:ext cx="7924800" cy="0"/>
          </a:xfrm>
          <a:prstGeom prst="line">
            <a:avLst/>
          </a:prstGeom>
          <a:noFill/>
          <a:ln w="3175">
            <a:solidFill>
              <a:schemeClr val="tx1"/>
            </a:solidFill>
            <a:round/>
            <a:headEnd/>
            <a:tailEnd/>
          </a:ln>
          <a:effectLst/>
        </p:spPr>
        <p:txBody>
          <a:bodyPr wrap="none" lIns="81043" tIns="40522" rIns="81043" bIns="40522" anchor="ctr">
            <a:prstTxWarp prst="textNoShape">
              <a:avLst/>
            </a:prstTxWarp>
          </a:bodyPr>
          <a:lstStyle/>
          <a:p>
            <a:pPr algn="ctr" eaLnBrk="0" hangingPunct="0">
              <a:defRPr/>
            </a:pPr>
            <a:endParaRPr lang="en-US" dirty="0">
              <a:latin typeface="Helvetica" charset="0"/>
              <a:ea typeface="+mn-ea"/>
              <a:cs typeface="+mn-cs"/>
            </a:endParaRPr>
          </a:p>
        </p:txBody>
      </p:sp>
      <p:sp>
        <p:nvSpPr>
          <p:cNvPr id="1030" name="Rectangle 18"/>
          <p:cNvSpPr>
            <a:spLocks noGrp="1" noChangeArrowheads="1"/>
          </p:cNvSpPr>
          <p:nvPr>
            <p:ph type="title"/>
          </p:nvPr>
        </p:nvSpPr>
        <p:spPr bwMode="auto">
          <a:xfrm>
            <a:off x="561975" y="381000"/>
            <a:ext cx="8020050" cy="457200"/>
          </a:xfrm>
          <a:prstGeom prst="rect">
            <a:avLst/>
          </a:prstGeom>
          <a:noFill/>
          <a:ln w="9525">
            <a:noFill/>
            <a:miter lim="800000"/>
            <a:headEnd/>
            <a:tailEnd/>
          </a:ln>
        </p:spPr>
        <p:txBody>
          <a:bodyPr vert="horz" wrap="square" lIns="81043" tIns="40522" rIns="81043" bIns="40522" numCol="1" anchor="ctr" anchorCtr="0" compatLnSpc="1">
            <a:prstTxWarp prst="textNoShape">
              <a:avLst/>
            </a:prstTxWarp>
          </a:bodyPr>
          <a:lstStyle/>
          <a:p>
            <a:pPr lvl="0"/>
            <a:r>
              <a:rPr lang="en-GB"/>
              <a:t>Click to edit Master title style</a:t>
            </a:r>
          </a:p>
        </p:txBody>
      </p:sp>
      <p:pic>
        <p:nvPicPr>
          <p:cNvPr id="1032" name="Picture 24"/>
          <p:cNvPicPr>
            <a:picLocks noChangeAspect="1"/>
          </p:cNvPicPr>
          <p:nvPr userDrawn="1"/>
        </p:nvPicPr>
        <p:blipFill>
          <a:blip r:embed="rId12"/>
          <a:srcRect/>
          <a:stretch>
            <a:fillRect/>
          </a:stretch>
        </p:blipFill>
        <p:spPr bwMode="auto">
          <a:xfrm>
            <a:off x="0" y="0"/>
            <a:ext cx="1055688" cy="338138"/>
          </a:xfrm>
          <a:prstGeom prst="rect">
            <a:avLst/>
          </a:prstGeom>
          <a:noFill/>
          <a:ln w="9525">
            <a:noFill/>
            <a:miter lim="800000"/>
            <a:headEnd/>
            <a:tailEnd/>
          </a:ln>
        </p:spPr>
      </p:pic>
      <p:sp>
        <p:nvSpPr>
          <p:cNvPr id="8" name="Text Box 7"/>
          <p:cNvSpPr txBox="1">
            <a:spLocks noChangeArrowheads="1"/>
          </p:cNvSpPr>
          <p:nvPr userDrawn="1"/>
        </p:nvSpPr>
        <p:spPr bwMode="auto">
          <a:xfrm rot="16200000">
            <a:off x="-1584197" y="1592310"/>
            <a:ext cx="3600399" cy="505028"/>
          </a:xfrm>
          <a:prstGeom prst="rect">
            <a:avLst/>
          </a:prstGeom>
          <a:noFill/>
          <a:ln w="9525">
            <a:noFill/>
            <a:miter lim="800000"/>
            <a:headEnd/>
            <a:tailEnd/>
          </a:ln>
          <a:effectLst/>
        </p:spPr>
        <p:txBody>
          <a:bodyPr wrap="square" lIns="81043" tIns="40522" rIns="81043" bIns="40522">
            <a:prstTxWarp prst="textNoShape">
              <a:avLst/>
            </a:prstTxWarp>
            <a:spAutoFit/>
          </a:bodyPr>
          <a:lstStyle/>
          <a:p>
            <a:pPr>
              <a:spcBef>
                <a:spcPct val="50000"/>
              </a:spcBef>
            </a:pPr>
            <a:r>
              <a:rPr lang="en-GB" sz="1100" i="0" baseline="0" noProof="0" dirty="0">
                <a:latin typeface="Tahoma" charset="0"/>
              </a:rPr>
              <a:t>  O. Buchmueller  AION Working Meeting</a:t>
            </a:r>
            <a:r>
              <a:rPr lang="en-GB" sz="1100" i="0" noProof="0" dirty="0">
                <a:latin typeface="Tahoma" charset="0"/>
              </a:rPr>
              <a:t>    </a:t>
            </a:r>
            <a:endParaRPr lang="en-GB" sz="1100" i="0" noProof="0" dirty="0">
              <a:solidFill>
                <a:schemeClr val="accent2"/>
              </a:solidFill>
              <a:latin typeface="Tahoma" charset="0"/>
            </a:endParaRPr>
          </a:p>
          <a:p>
            <a:pPr>
              <a:spcBef>
                <a:spcPct val="50000"/>
              </a:spcBef>
            </a:pPr>
            <a:endParaRPr lang="en-GB" sz="1100" i="0" noProof="0" dirty="0">
              <a:solidFill>
                <a:schemeClr val="accent2"/>
              </a:solidFill>
              <a:latin typeface="Tahoma" charset="0"/>
            </a:endParaRPr>
          </a:p>
        </p:txBody>
      </p:sp>
      <p:sp>
        <p:nvSpPr>
          <p:cNvPr id="9" name="Date Placeholder 3"/>
          <p:cNvSpPr txBox="1">
            <a:spLocks/>
          </p:cNvSpPr>
          <p:nvPr userDrawn="1"/>
        </p:nvSpPr>
        <p:spPr>
          <a:xfrm>
            <a:off x="8676456" y="6453337"/>
            <a:ext cx="838200" cy="349820"/>
          </a:xfrm>
          <a:prstGeom prst="rect">
            <a:avLst/>
          </a:prstGeom>
        </p:spPr>
        <p:txBody>
          <a:bodyPr lIns="81043" tIns="40522" rIns="81043" bIns="40522"/>
          <a:lstStyle>
            <a:defPPr>
              <a:defRPr lang="de-DE"/>
            </a:defPPr>
            <a:lvl1pPr algn="l" rtl="0" eaLnBrk="0" fontAlgn="base" hangingPunct="0">
              <a:spcBef>
                <a:spcPct val="0"/>
              </a:spcBef>
              <a:spcAft>
                <a:spcPct val="0"/>
              </a:spcAft>
              <a:defRPr sz="2000" i="1" kern="1200">
                <a:solidFill>
                  <a:schemeClr val="tx1"/>
                </a:solidFill>
                <a:latin typeface="Arial" charset="0"/>
                <a:ea typeface="+mn-ea"/>
                <a:cs typeface="+mn-cs"/>
              </a:defRPr>
            </a:lvl1pPr>
            <a:lvl2pPr marL="457200" algn="l" rtl="0" eaLnBrk="0" fontAlgn="base" hangingPunct="0">
              <a:spcBef>
                <a:spcPct val="0"/>
              </a:spcBef>
              <a:spcAft>
                <a:spcPct val="0"/>
              </a:spcAft>
              <a:defRPr sz="2400" i="1" kern="1200">
                <a:solidFill>
                  <a:schemeClr val="tx1"/>
                </a:solidFill>
                <a:latin typeface="Arial" charset="0"/>
                <a:ea typeface="+mn-ea"/>
                <a:cs typeface="+mn-cs"/>
              </a:defRPr>
            </a:lvl2pPr>
            <a:lvl3pPr marL="914400" algn="l" rtl="0" eaLnBrk="0" fontAlgn="base" hangingPunct="0">
              <a:spcBef>
                <a:spcPct val="0"/>
              </a:spcBef>
              <a:spcAft>
                <a:spcPct val="0"/>
              </a:spcAft>
              <a:defRPr sz="2400" i="1" kern="1200">
                <a:solidFill>
                  <a:schemeClr val="tx1"/>
                </a:solidFill>
                <a:latin typeface="Arial" charset="0"/>
                <a:ea typeface="+mn-ea"/>
                <a:cs typeface="+mn-cs"/>
              </a:defRPr>
            </a:lvl3pPr>
            <a:lvl4pPr marL="1371600" algn="l" rtl="0" eaLnBrk="0" fontAlgn="base" hangingPunct="0">
              <a:spcBef>
                <a:spcPct val="0"/>
              </a:spcBef>
              <a:spcAft>
                <a:spcPct val="0"/>
              </a:spcAft>
              <a:defRPr sz="2400" i="1" kern="1200">
                <a:solidFill>
                  <a:schemeClr val="tx1"/>
                </a:solidFill>
                <a:latin typeface="Arial" charset="0"/>
                <a:ea typeface="+mn-ea"/>
                <a:cs typeface="+mn-cs"/>
              </a:defRPr>
            </a:lvl4pPr>
            <a:lvl5pPr marL="1828800" algn="l" rtl="0" eaLnBrk="0" fontAlgn="base" hangingPunct="0">
              <a:spcBef>
                <a:spcPct val="0"/>
              </a:spcBef>
              <a:spcAft>
                <a:spcPct val="0"/>
              </a:spcAft>
              <a:defRPr sz="2400" i="1" kern="1200">
                <a:solidFill>
                  <a:schemeClr val="tx1"/>
                </a:solidFill>
                <a:latin typeface="Arial" charset="0"/>
                <a:ea typeface="+mn-ea"/>
                <a:cs typeface="+mn-cs"/>
              </a:defRPr>
            </a:lvl5pPr>
            <a:lvl6pPr marL="2286000" algn="l" defTabSz="457200" rtl="0" eaLnBrk="1" latinLnBrk="0" hangingPunct="1">
              <a:defRPr sz="2400" i="1" kern="1200">
                <a:solidFill>
                  <a:schemeClr val="tx1"/>
                </a:solidFill>
                <a:latin typeface="Arial" charset="0"/>
                <a:ea typeface="+mn-ea"/>
                <a:cs typeface="+mn-cs"/>
              </a:defRPr>
            </a:lvl6pPr>
            <a:lvl7pPr marL="2743200" algn="l" defTabSz="457200" rtl="0" eaLnBrk="1" latinLnBrk="0" hangingPunct="1">
              <a:defRPr sz="2400" i="1" kern="1200">
                <a:solidFill>
                  <a:schemeClr val="tx1"/>
                </a:solidFill>
                <a:latin typeface="Arial" charset="0"/>
                <a:ea typeface="+mn-ea"/>
                <a:cs typeface="+mn-cs"/>
              </a:defRPr>
            </a:lvl7pPr>
            <a:lvl8pPr marL="3200400" algn="l" defTabSz="457200" rtl="0" eaLnBrk="1" latinLnBrk="0" hangingPunct="1">
              <a:defRPr sz="2400" i="1" kern="1200">
                <a:solidFill>
                  <a:schemeClr val="tx1"/>
                </a:solidFill>
                <a:latin typeface="Arial" charset="0"/>
                <a:ea typeface="+mn-ea"/>
                <a:cs typeface="+mn-cs"/>
              </a:defRPr>
            </a:lvl8pPr>
            <a:lvl9pPr marL="3657600" algn="l" defTabSz="457200" rtl="0" eaLnBrk="1" latinLnBrk="0" hangingPunct="1">
              <a:defRPr sz="2400" i="1" kern="1200">
                <a:solidFill>
                  <a:schemeClr val="tx1"/>
                </a:solidFill>
                <a:latin typeface="Arial" charset="0"/>
                <a:ea typeface="+mn-ea"/>
                <a:cs typeface="+mn-cs"/>
              </a:defRPr>
            </a:lvl9pPr>
          </a:lstStyle>
          <a:p>
            <a:fld id="{328B4A77-1565-194F-91EA-1609F360758B}" type="slidenum">
              <a:rPr lang="en-US" sz="1400" smtClean="0"/>
              <a:pPr/>
              <a:t>‹#›</a:t>
            </a:fld>
            <a:endParaRPr lang="en-US" sz="1400" dirty="0"/>
          </a:p>
        </p:txBody>
      </p:sp>
      <p:pic>
        <p:nvPicPr>
          <p:cNvPr id="2" name="Picture 1" descr="Screen Shot 2018-10-15 at 10.45.42.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796080" y="-27384"/>
            <a:ext cx="384432" cy="452509"/>
          </a:xfrm>
          <a:prstGeom prst="rect">
            <a:avLst/>
          </a:prstGeom>
        </p:spPr>
      </p:pic>
    </p:spTree>
  </p:cSld>
  <p:clrMap bg1="lt1" tx1="dk1" bg2="lt2" tx2="dk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Lst>
  <p:hf hdr="0" dt="0"/>
  <p:txStyles>
    <p:title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p:titleStyle>
    <p:bodyStyle>
      <a:lvl1pPr marL="303912" indent="-303912" algn="l" rtl="0" eaLnBrk="0" fontAlgn="base" hangingPunct="0">
        <a:spcBef>
          <a:spcPct val="20000"/>
        </a:spcBef>
        <a:spcAft>
          <a:spcPct val="0"/>
        </a:spcAft>
        <a:defRPr>
          <a:solidFill>
            <a:schemeClr val="tx1"/>
          </a:solidFill>
          <a:latin typeface="+mn-lt"/>
          <a:ea typeface="ＭＳ Ｐゴシック" charset="-128"/>
          <a:cs typeface="ＭＳ Ｐゴシック" charset="-128"/>
        </a:defRPr>
      </a:lvl1pPr>
      <a:lvl2pPr marL="658477" indent="-253260" algn="l" rtl="0" eaLnBrk="0" fontAlgn="base" hangingPunct="0">
        <a:spcBef>
          <a:spcPct val="20000"/>
        </a:spcBef>
        <a:spcAft>
          <a:spcPct val="0"/>
        </a:spcAft>
        <a:defRPr>
          <a:solidFill>
            <a:schemeClr val="tx1"/>
          </a:solidFill>
          <a:latin typeface="+mn-lt"/>
          <a:ea typeface="ＭＳ Ｐゴシック" charset="-128"/>
        </a:defRPr>
      </a:lvl2pPr>
      <a:lvl3pPr marL="1013041" indent="-202608" algn="l" rtl="0" eaLnBrk="0" fontAlgn="base" hangingPunct="0">
        <a:spcBef>
          <a:spcPct val="20000"/>
        </a:spcBef>
        <a:spcAft>
          <a:spcPct val="0"/>
        </a:spcAft>
        <a:defRPr>
          <a:solidFill>
            <a:schemeClr val="tx1"/>
          </a:solidFill>
          <a:latin typeface="+mn-lt"/>
          <a:ea typeface="ＭＳ Ｐゴシック" charset="-128"/>
        </a:defRPr>
      </a:lvl3pPr>
      <a:lvl4pPr marL="1418257" indent="-202608" algn="l" rtl="0" eaLnBrk="0" fontAlgn="base" hangingPunct="0">
        <a:spcBef>
          <a:spcPct val="20000"/>
        </a:spcBef>
        <a:spcAft>
          <a:spcPct val="0"/>
        </a:spcAft>
        <a:defRPr>
          <a:solidFill>
            <a:schemeClr val="tx1"/>
          </a:solidFill>
          <a:latin typeface="+mn-lt"/>
          <a:ea typeface="ＭＳ Ｐゴシック" charset="-128"/>
        </a:defRPr>
      </a:lvl4pPr>
      <a:lvl5pPr marL="1823474" indent="-202608" algn="l" rtl="0" eaLnBrk="0" fontAlgn="base" hangingPunct="0">
        <a:spcBef>
          <a:spcPct val="20000"/>
        </a:spcBef>
        <a:spcAft>
          <a:spcPct val="0"/>
        </a:spcAft>
        <a:defRPr>
          <a:solidFill>
            <a:schemeClr val="tx1"/>
          </a:solidFill>
          <a:latin typeface="+mn-lt"/>
          <a:ea typeface="ＭＳ Ｐゴシック" charset="-128"/>
        </a:defRPr>
      </a:lvl5pPr>
      <a:lvl6pPr marL="2228690" indent="-202608" algn="l" rtl="0" eaLnBrk="0" fontAlgn="base" hangingPunct="0">
        <a:spcBef>
          <a:spcPct val="20000"/>
        </a:spcBef>
        <a:spcAft>
          <a:spcPct val="0"/>
        </a:spcAft>
        <a:defRPr>
          <a:solidFill>
            <a:schemeClr val="tx1"/>
          </a:solidFill>
          <a:latin typeface="+mn-lt"/>
          <a:ea typeface="ＭＳ Ｐゴシック" charset="-128"/>
        </a:defRPr>
      </a:lvl6pPr>
      <a:lvl7pPr marL="2633906" indent="-202608" algn="l" rtl="0" eaLnBrk="0" fontAlgn="base" hangingPunct="0">
        <a:spcBef>
          <a:spcPct val="20000"/>
        </a:spcBef>
        <a:spcAft>
          <a:spcPct val="0"/>
        </a:spcAft>
        <a:defRPr>
          <a:solidFill>
            <a:schemeClr val="tx1"/>
          </a:solidFill>
          <a:latin typeface="+mn-lt"/>
          <a:ea typeface="ＭＳ Ｐゴシック" charset="-128"/>
        </a:defRPr>
      </a:lvl7pPr>
      <a:lvl8pPr marL="3039123" indent="-202608" algn="l" rtl="0" eaLnBrk="0" fontAlgn="base" hangingPunct="0">
        <a:spcBef>
          <a:spcPct val="20000"/>
        </a:spcBef>
        <a:spcAft>
          <a:spcPct val="0"/>
        </a:spcAft>
        <a:defRPr>
          <a:solidFill>
            <a:schemeClr val="tx1"/>
          </a:solidFill>
          <a:latin typeface="+mn-lt"/>
          <a:ea typeface="ＭＳ Ｐゴシック" charset="-128"/>
        </a:defRPr>
      </a:lvl8pPr>
      <a:lvl9pPr marL="3444339" indent="-202608" algn="l" rtl="0" eaLnBrk="0" fontAlgn="base" hangingPunct="0">
        <a:spcBef>
          <a:spcPct val="20000"/>
        </a:spcBef>
        <a:spcAft>
          <a:spcPct val="0"/>
        </a:spcAft>
        <a:defRPr>
          <a:solidFill>
            <a:schemeClr val="tx1"/>
          </a:solidFill>
          <a:latin typeface="+mn-lt"/>
          <a:ea typeface="ＭＳ Ｐゴシック" charset="-128"/>
        </a:defRPr>
      </a:lvl9pPr>
    </p:bodyStyle>
    <p:otherStyle>
      <a:defPPr>
        <a:defRPr lang="en-US"/>
      </a:defPPr>
      <a:lvl1pPr marL="0" algn="l" defTabSz="405216" rtl="0" eaLnBrk="1" latinLnBrk="0" hangingPunct="1">
        <a:defRPr sz="1600" kern="1200">
          <a:solidFill>
            <a:schemeClr val="tx1"/>
          </a:solidFill>
          <a:latin typeface="+mn-lt"/>
          <a:ea typeface="+mn-ea"/>
          <a:cs typeface="+mn-cs"/>
        </a:defRPr>
      </a:lvl1pPr>
      <a:lvl2pPr marL="405216" algn="l" defTabSz="405216" rtl="0" eaLnBrk="1" latinLnBrk="0" hangingPunct="1">
        <a:defRPr sz="1600" kern="1200">
          <a:solidFill>
            <a:schemeClr val="tx1"/>
          </a:solidFill>
          <a:latin typeface="+mn-lt"/>
          <a:ea typeface="+mn-ea"/>
          <a:cs typeface="+mn-cs"/>
        </a:defRPr>
      </a:lvl2pPr>
      <a:lvl3pPr marL="810433" algn="l" defTabSz="405216" rtl="0" eaLnBrk="1" latinLnBrk="0" hangingPunct="1">
        <a:defRPr sz="1600" kern="1200">
          <a:solidFill>
            <a:schemeClr val="tx1"/>
          </a:solidFill>
          <a:latin typeface="+mn-lt"/>
          <a:ea typeface="+mn-ea"/>
          <a:cs typeface="+mn-cs"/>
        </a:defRPr>
      </a:lvl3pPr>
      <a:lvl4pPr marL="1215649" algn="l" defTabSz="405216" rtl="0" eaLnBrk="1" latinLnBrk="0" hangingPunct="1">
        <a:defRPr sz="1600" kern="1200">
          <a:solidFill>
            <a:schemeClr val="tx1"/>
          </a:solidFill>
          <a:latin typeface="+mn-lt"/>
          <a:ea typeface="+mn-ea"/>
          <a:cs typeface="+mn-cs"/>
        </a:defRPr>
      </a:lvl4pPr>
      <a:lvl5pPr marL="1620865" algn="l" defTabSz="405216" rtl="0" eaLnBrk="1" latinLnBrk="0" hangingPunct="1">
        <a:defRPr sz="1600" kern="1200">
          <a:solidFill>
            <a:schemeClr val="tx1"/>
          </a:solidFill>
          <a:latin typeface="+mn-lt"/>
          <a:ea typeface="+mn-ea"/>
          <a:cs typeface="+mn-cs"/>
        </a:defRPr>
      </a:lvl5pPr>
      <a:lvl6pPr marL="2026082" algn="l" defTabSz="405216" rtl="0" eaLnBrk="1" latinLnBrk="0" hangingPunct="1">
        <a:defRPr sz="1600" kern="1200">
          <a:solidFill>
            <a:schemeClr val="tx1"/>
          </a:solidFill>
          <a:latin typeface="+mn-lt"/>
          <a:ea typeface="+mn-ea"/>
          <a:cs typeface="+mn-cs"/>
        </a:defRPr>
      </a:lvl6pPr>
      <a:lvl7pPr marL="2431298" algn="l" defTabSz="405216" rtl="0" eaLnBrk="1" latinLnBrk="0" hangingPunct="1">
        <a:defRPr sz="1600" kern="1200">
          <a:solidFill>
            <a:schemeClr val="tx1"/>
          </a:solidFill>
          <a:latin typeface="+mn-lt"/>
          <a:ea typeface="+mn-ea"/>
          <a:cs typeface="+mn-cs"/>
        </a:defRPr>
      </a:lvl7pPr>
      <a:lvl8pPr marL="2836515" algn="l" defTabSz="405216" rtl="0" eaLnBrk="1" latinLnBrk="0" hangingPunct="1">
        <a:defRPr sz="1600" kern="1200">
          <a:solidFill>
            <a:schemeClr val="tx1"/>
          </a:solidFill>
          <a:latin typeface="+mn-lt"/>
          <a:ea typeface="+mn-ea"/>
          <a:cs typeface="+mn-cs"/>
        </a:defRPr>
      </a:lvl8pPr>
      <a:lvl9pPr marL="3241731" algn="l" defTabSz="405216"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84784"/>
            <a:ext cx="8060432" cy="1362076"/>
          </a:xfrm>
        </p:spPr>
        <p:txBody>
          <a:bodyPr/>
          <a:lstStyle/>
          <a:p>
            <a:pPr algn="ctr"/>
            <a:r>
              <a:rPr lang="en-GB" sz="4000" dirty="0"/>
              <a:t>AION Working Meeting</a:t>
            </a:r>
            <a:br>
              <a:rPr lang="en-GB" sz="4000" dirty="0"/>
            </a:br>
            <a:r>
              <a:rPr lang="en-GB" sz="4000" dirty="0"/>
              <a:t>CORE Team</a:t>
            </a:r>
            <a:br>
              <a:rPr lang="en-GB" sz="4000" dirty="0"/>
            </a:br>
            <a:r>
              <a:rPr lang="en-GB" sz="4000" dirty="0"/>
              <a:t>Budget Estimate </a:t>
            </a:r>
            <a:br>
              <a:rPr lang="en-GB" sz="4000" i="1" dirty="0"/>
            </a:br>
            <a:r>
              <a:rPr lang="en-GB" sz="3200" i="1" dirty="0">
                <a:solidFill>
                  <a:srgbClr val="FF0000"/>
                </a:solidFill>
              </a:rPr>
              <a:t>Oct 18, 2019  </a:t>
            </a:r>
            <a:endParaRPr lang="en-US" sz="3200" i="1" dirty="0">
              <a:solidFill>
                <a:srgbClr val="FF0000"/>
              </a:solidFill>
            </a:endParaRPr>
          </a:p>
        </p:txBody>
      </p:sp>
      <p:sp>
        <p:nvSpPr>
          <p:cNvPr id="3" name="Text Placeholder 2"/>
          <p:cNvSpPr>
            <a:spLocks noGrp="1"/>
          </p:cNvSpPr>
          <p:nvPr>
            <p:ph type="body" idx="1"/>
          </p:nvPr>
        </p:nvSpPr>
        <p:spPr>
          <a:xfrm>
            <a:off x="683568" y="3861048"/>
            <a:ext cx="7772400" cy="1716211"/>
          </a:xfrm>
        </p:spPr>
        <p:txBody>
          <a:bodyPr/>
          <a:lstStyle/>
          <a:p>
            <a:pPr algn="ctr" defTabSz="467359">
              <a:defRPr sz="2960"/>
            </a:pPr>
            <a:r>
              <a:rPr lang="en-US" sz="2400" dirty="0"/>
              <a:t>Oliver Buchmueller, Imperial College London</a:t>
            </a:r>
          </a:p>
        </p:txBody>
      </p:sp>
    </p:spTree>
    <p:extLst>
      <p:ext uri="{BB962C8B-B14F-4D97-AF65-F5344CB8AC3E}">
        <p14:creationId xmlns:p14="http://schemas.microsoft.com/office/powerpoint/2010/main" val="3821381941"/>
      </p:ext>
    </p:extLst>
  </p:cSld>
  <p:clrMapOvr>
    <a:masterClrMapping/>
  </p:clrMapOvr>
  <mc:AlternateContent xmlns:mc="http://schemas.openxmlformats.org/markup-compatibility/2006" xmlns:p14="http://schemas.microsoft.com/office/powerpoint/2010/main">
    <mc:Choice Requires="p14">
      <p:transition spd="slow" p14:dur="2000" advTm="11236"/>
    </mc:Choice>
    <mc:Fallback xmlns="">
      <p:transition xmlns:p14="http://schemas.microsoft.com/office/powerpoint/2010/main" spd="slow" advTm="1123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D3F77-EFE7-6146-815C-BAC10B37392B}"/>
              </a:ext>
            </a:extLst>
          </p:cNvPr>
          <p:cNvSpPr>
            <a:spLocks noGrp="1"/>
          </p:cNvSpPr>
          <p:nvPr>
            <p:ph type="title"/>
          </p:nvPr>
        </p:nvSpPr>
        <p:spPr/>
        <p:txBody>
          <a:bodyPr/>
          <a:lstStyle/>
          <a:p>
            <a:r>
              <a:rPr lang="en-US" dirty="0"/>
              <a:t>AION 100</a:t>
            </a:r>
          </a:p>
        </p:txBody>
      </p:sp>
      <p:pic>
        <p:nvPicPr>
          <p:cNvPr id="4" name="Picture 3">
            <a:extLst>
              <a:ext uri="{FF2B5EF4-FFF2-40B4-BE49-F238E27FC236}">
                <a16:creationId xmlns:a16="http://schemas.microsoft.com/office/drawing/2014/main" id="{665C0D8F-5045-A443-A264-F2529D2D976E}"/>
              </a:ext>
            </a:extLst>
          </p:cNvPr>
          <p:cNvPicPr>
            <a:picLocks noChangeAspect="1"/>
          </p:cNvPicPr>
          <p:nvPr/>
        </p:nvPicPr>
        <p:blipFill>
          <a:blip r:embed="rId2"/>
          <a:stretch>
            <a:fillRect/>
          </a:stretch>
        </p:blipFill>
        <p:spPr>
          <a:xfrm rot="5400000">
            <a:off x="2146013" y="0"/>
            <a:ext cx="4851974" cy="6858000"/>
          </a:xfrm>
          <a:prstGeom prst="rect">
            <a:avLst/>
          </a:prstGeom>
        </p:spPr>
      </p:pic>
    </p:spTree>
    <p:extLst>
      <p:ext uri="{BB962C8B-B14F-4D97-AF65-F5344CB8AC3E}">
        <p14:creationId xmlns:p14="http://schemas.microsoft.com/office/powerpoint/2010/main" val="16323443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457200" y="836712"/>
            <a:ext cx="8229600" cy="4525963"/>
          </a:xfrm>
        </p:spPr>
        <p:txBody>
          <a:bodyPr/>
          <a:lstStyle/>
          <a:p>
            <a:endParaRPr lang="en-GB" dirty="0"/>
          </a:p>
          <a:p>
            <a:r>
              <a:rPr lang="en-GB" b="1" dirty="0"/>
              <a:t>WP AION-100</a:t>
            </a:r>
            <a:endParaRPr lang="en-GB" dirty="0"/>
          </a:p>
          <a:p>
            <a:r>
              <a:rPr lang="en-GB" dirty="0"/>
              <a:t>+ estimate of required EFT is on the high side; provide funding envelope/range instead of upper.  For now we use the upper range for the total budget estimate</a:t>
            </a:r>
          </a:p>
          <a:p>
            <a:r>
              <a:rPr lang="en-GB" i="1" dirty="0"/>
              <a:t>Total Budget Estimate: ~1.9M [FTE mainly]</a:t>
            </a:r>
            <a:endParaRPr lang="en-GB" dirty="0"/>
          </a:p>
          <a:p>
            <a:r>
              <a:rPr lang="en-GB" b="1" dirty="0"/>
              <a:t> </a:t>
            </a:r>
            <a:endParaRPr lang="en-GB" dirty="0"/>
          </a:p>
          <a:p>
            <a:r>
              <a:rPr lang="en-GB" b="1" dirty="0"/>
              <a:t>WP AION-Physics</a:t>
            </a:r>
            <a:endParaRPr lang="en-GB" dirty="0"/>
          </a:p>
          <a:p>
            <a:r>
              <a:rPr lang="en-GB" dirty="0"/>
              <a:t>+ three main physics task are identified each will be have an EFT assigned</a:t>
            </a:r>
          </a:p>
          <a:p>
            <a:r>
              <a:rPr lang="en-GB" i="1" dirty="0"/>
              <a:t>Total Budget Estimate: ~0.9M [FTE mainly]</a:t>
            </a:r>
            <a:endParaRPr lang="en-GB" dirty="0"/>
          </a:p>
          <a:p>
            <a:r>
              <a:rPr lang="en-GB" b="1" dirty="0"/>
              <a:t> </a:t>
            </a:r>
            <a:endParaRPr lang="en-GB" dirty="0"/>
          </a:p>
          <a:p>
            <a:r>
              <a:rPr lang="en-GB" i="1" dirty="0"/>
              <a:t> </a:t>
            </a:r>
            <a:endParaRPr lang="en-GB" dirty="0"/>
          </a:p>
        </p:txBody>
      </p:sp>
    </p:spTree>
    <p:extLst>
      <p:ext uri="{BB962C8B-B14F-4D97-AF65-F5344CB8AC3E}">
        <p14:creationId xmlns:p14="http://schemas.microsoft.com/office/powerpoint/2010/main" val="15690744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457200" y="919261"/>
            <a:ext cx="8229600" cy="4525963"/>
          </a:xfrm>
        </p:spPr>
        <p:txBody>
          <a:bodyPr/>
          <a:lstStyle/>
          <a:p>
            <a:r>
              <a:rPr lang="en-GB" b="1" dirty="0"/>
              <a:t> </a:t>
            </a:r>
            <a:endParaRPr lang="en-GB" dirty="0"/>
          </a:p>
          <a:p>
            <a:r>
              <a:rPr lang="en-GB" b="1" dirty="0"/>
              <a:t>WP MAGIS</a:t>
            </a:r>
            <a:endParaRPr lang="en-GB" dirty="0"/>
          </a:p>
          <a:p>
            <a:r>
              <a:rPr lang="en-GB" dirty="0"/>
              <a:t>+ the current estimate is still based on a scenario before details of the other WPs were defined. It requires now a consolidation as several task items are now also covered, at least in part, by other WPs, especially WP-AION-RD. </a:t>
            </a:r>
            <a:r>
              <a:rPr lang="en-GB" i="1" dirty="0"/>
              <a:t>Total Budget Estimate: ~1.8M [capital] + 1.2 [FTE] = ~3.0M; </a:t>
            </a:r>
            <a:endParaRPr lang="en-GB" dirty="0"/>
          </a:p>
          <a:p>
            <a:r>
              <a:rPr lang="en-GB" i="1" dirty="0"/>
              <a:t> </a:t>
            </a:r>
            <a:endParaRPr lang="en-GB" dirty="0"/>
          </a:p>
          <a:p>
            <a:r>
              <a:rPr lang="en-GB" i="1" dirty="0"/>
              <a:t> </a:t>
            </a:r>
            <a:endParaRPr lang="en-GB" dirty="0"/>
          </a:p>
          <a:p>
            <a:r>
              <a:rPr lang="en-GB" b="1" i="1" u="sng" dirty="0"/>
              <a:t>Total AION Project budget estimate for year 1 to 3:</a:t>
            </a:r>
            <a:endParaRPr lang="en-GB" dirty="0"/>
          </a:p>
          <a:p>
            <a:r>
              <a:rPr lang="en-GB" i="1" dirty="0"/>
              <a:t> </a:t>
            </a:r>
            <a:endParaRPr lang="en-GB" dirty="0"/>
          </a:p>
          <a:p>
            <a:r>
              <a:rPr lang="en-GB" i="1" dirty="0"/>
              <a:t> AION Project [1-3 year]= ~2.8M [WP AION-10] + ~2.5M[WP AION-RD] + ~1.9M[WP AION-100] + ~0.9M [WP AION-PHYSICS] + ~3.0M[WP MAGIS] =  £11.1M</a:t>
            </a:r>
            <a:endParaRPr lang="en-GB" dirty="0"/>
          </a:p>
          <a:p>
            <a:endParaRPr lang="en-GB" dirty="0"/>
          </a:p>
        </p:txBody>
      </p:sp>
    </p:spTree>
    <p:extLst>
      <p:ext uri="{BB962C8B-B14F-4D97-AF65-F5344CB8AC3E}">
        <p14:creationId xmlns:p14="http://schemas.microsoft.com/office/powerpoint/2010/main" val="830907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39E51-8D1A-A641-8EB8-AB8C2BD131FC}"/>
              </a:ext>
            </a:extLst>
          </p:cNvPr>
          <p:cNvSpPr>
            <a:spLocks noGrp="1"/>
          </p:cNvSpPr>
          <p:nvPr>
            <p:ph type="title"/>
          </p:nvPr>
        </p:nvSpPr>
        <p:spPr/>
        <p:txBody>
          <a:bodyPr/>
          <a:lstStyle/>
          <a:p>
            <a:r>
              <a:rPr lang="en-US" dirty="0"/>
              <a:t>Reminder [without Cambridge]</a:t>
            </a:r>
          </a:p>
        </p:txBody>
      </p:sp>
      <p:sp>
        <p:nvSpPr>
          <p:cNvPr id="3" name="Text Placeholder 2">
            <a:extLst>
              <a:ext uri="{FF2B5EF4-FFF2-40B4-BE49-F238E27FC236}">
                <a16:creationId xmlns:a16="http://schemas.microsoft.com/office/drawing/2014/main" id="{64EE3C9B-7A8D-E849-B71A-F3EC0E1B1654}"/>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6520723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467544" y="1412776"/>
            <a:ext cx="8229600" cy="4525963"/>
          </a:xfrm>
        </p:spPr>
        <p:txBody>
          <a:bodyPr/>
          <a:lstStyle/>
          <a:p>
            <a:r>
              <a:rPr lang="en-GB" b="1" dirty="0"/>
              <a:t>WP-AI [=WP AION-10 + WP AION-RD]</a:t>
            </a:r>
            <a:endParaRPr lang="en-GB" dirty="0"/>
          </a:p>
          <a:p>
            <a:r>
              <a:rPr lang="en-GB" dirty="0"/>
              <a:t> </a:t>
            </a:r>
          </a:p>
          <a:p>
            <a:r>
              <a:rPr lang="en-GB" b="1" dirty="0"/>
              <a:t>WP AION-10:</a:t>
            </a:r>
            <a:endParaRPr lang="en-GB" dirty="0"/>
          </a:p>
          <a:p>
            <a:r>
              <a:rPr lang="en-GB" dirty="0"/>
              <a:t>+ add additional costing from RAL for the task items discussed</a:t>
            </a:r>
          </a:p>
          <a:p>
            <a:r>
              <a:rPr lang="en-GB" dirty="0"/>
              <a:t>+ add FTE estimate: at the moment its 2 FTEs </a:t>
            </a:r>
          </a:p>
          <a:p>
            <a:r>
              <a:rPr lang="en-GB" i="1" dirty="0"/>
              <a:t>Total Budget Estimate: ~1.9M [capital] + ~0.9M [FTE] =  ~2.8M</a:t>
            </a:r>
            <a:endParaRPr lang="en-GB" dirty="0"/>
          </a:p>
          <a:p>
            <a:r>
              <a:rPr lang="en-GB" dirty="0"/>
              <a:t> </a:t>
            </a:r>
          </a:p>
          <a:p>
            <a:r>
              <a:rPr lang="en-GB" b="1" dirty="0"/>
              <a:t>WP AION-RD </a:t>
            </a:r>
            <a:endParaRPr lang="en-GB" dirty="0"/>
          </a:p>
          <a:p>
            <a:r>
              <a:rPr lang="en-GB" dirty="0"/>
              <a:t>+ need to think of a better name – suggestions are AION-Upgrade, AION-Performance</a:t>
            </a:r>
          </a:p>
          <a:p>
            <a:r>
              <a:rPr lang="en-GB" dirty="0"/>
              <a:t>+ merge task 1 and 2 in one coherent task proposal with squeezing coming in towards the end of the 3 year period. Reduce cost additionally and emphasis potential in-kind contributions</a:t>
            </a:r>
          </a:p>
          <a:p>
            <a:r>
              <a:rPr lang="en-GB" dirty="0"/>
              <a:t>+ task 3 [LMT]: Scope &amp; budget          </a:t>
            </a:r>
          </a:p>
          <a:p>
            <a:r>
              <a:rPr lang="en-GB" i="1" dirty="0"/>
              <a:t>Total Budget Estimate: ~1.0M [capital, task1/2] + 0.6M [capital, task3] + 0.9 [FTE] = ~2.5M; </a:t>
            </a:r>
            <a:endParaRPr lang="en-GB" dirty="0"/>
          </a:p>
          <a:p>
            <a:r>
              <a:rPr lang="en-GB" dirty="0"/>
              <a:t> </a:t>
            </a:r>
          </a:p>
        </p:txBody>
      </p:sp>
    </p:spTree>
    <p:extLst>
      <p:ext uri="{BB962C8B-B14F-4D97-AF65-F5344CB8AC3E}">
        <p14:creationId xmlns:p14="http://schemas.microsoft.com/office/powerpoint/2010/main" val="84090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18C2A-DCF6-9A47-AEBD-AD1E2BEF12FB}"/>
              </a:ext>
            </a:extLst>
          </p:cNvPr>
          <p:cNvSpPr>
            <a:spLocks noGrp="1"/>
          </p:cNvSpPr>
          <p:nvPr>
            <p:ph type="title"/>
          </p:nvPr>
        </p:nvSpPr>
        <p:spPr/>
        <p:txBody>
          <a:bodyPr/>
          <a:lstStyle/>
          <a:p>
            <a:r>
              <a:rPr lang="en-US" dirty="0"/>
              <a:t>Budget in IRB Proposal</a:t>
            </a:r>
          </a:p>
        </p:txBody>
      </p:sp>
      <p:graphicFrame>
        <p:nvGraphicFramePr>
          <p:cNvPr id="3" name="Table 2">
            <a:extLst>
              <a:ext uri="{FF2B5EF4-FFF2-40B4-BE49-F238E27FC236}">
                <a16:creationId xmlns:a16="http://schemas.microsoft.com/office/drawing/2014/main" id="{3A401A13-C855-D342-9E7D-0F7A60461506}"/>
              </a:ext>
            </a:extLst>
          </p:cNvPr>
          <p:cNvGraphicFramePr>
            <a:graphicFrameLocks noGrp="1"/>
          </p:cNvGraphicFramePr>
          <p:nvPr>
            <p:extLst>
              <p:ext uri="{D42A27DB-BD31-4B8C-83A1-F6EECF244321}">
                <p14:modId xmlns:p14="http://schemas.microsoft.com/office/powerpoint/2010/main" val="637906189"/>
              </p:ext>
            </p:extLst>
          </p:nvPr>
        </p:nvGraphicFramePr>
        <p:xfrm>
          <a:off x="1691680" y="1196752"/>
          <a:ext cx="5688632" cy="1594464"/>
        </p:xfrm>
        <a:graphic>
          <a:graphicData uri="http://schemas.openxmlformats.org/drawingml/2006/table">
            <a:tbl>
              <a:tblPr firstRow="1" firstCol="1" bandRow="1">
                <a:tableStyleId>{5C22544A-7EE6-4342-B048-85BDC9FD1C3A}</a:tableStyleId>
              </a:tblPr>
              <a:tblGrid>
                <a:gridCol w="1883883">
                  <a:extLst>
                    <a:ext uri="{9D8B030D-6E8A-4147-A177-3AD203B41FA5}">
                      <a16:colId xmlns:a16="http://schemas.microsoft.com/office/drawing/2014/main" val="605994345"/>
                    </a:ext>
                  </a:extLst>
                </a:gridCol>
                <a:gridCol w="1363171">
                  <a:extLst>
                    <a:ext uri="{9D8B030D-6E8A-4147-A177-3AD203B41FA5}">
                      <a16:colId xmlns:a16="http://schemas.microsoft.com/office/drawing/2014/main" val="1717433868"/>
                    </a:ext>
                  </a:extLst>
                </a:gridCol>
                <a:gridCol w="1253703">
                  <a:extLst>
                    <a:ext uri="{9D8B030D-6E8A-4147-A177-3AD203B41FA5}">
                      <a16:colId xmlns:a16="http://schemas.microsoft.com/office/drawing/2014/main" val="916946393"/>
                    </a:ext>
                  </a:extLst>
                </a:gridCol>
                <a:gridCol w="1187875">
                  <a:extLst>
                    <a:ext uri="{9D8B030D-6E8A-4147-A177-3AD203B41FA5}">
                      <a16:colId xmlns:a16="http://schemas.microsoft.com/office/drawing/2014/main" val="3271097990"/>
                    </a:ext>
                  </a:extLst>
                </a:gridCol>
              </a:tblGrid>
              <a:tr h="236598">
                <a:tc>
                  <a:txBody>
                    <a:bodyPr/>
                    <a:lstStyle/>
                    <a:p>
                      <a:pPr algn="just">
                        <a:spcAft>
                          <a:spcPts val="0"/>
                        </a:spcAft>
                      </a:pPr>
                      <a:r>
                        <a:rPr lang="en-GB" sz="1100" dirty="0">
                          <a:effectLst/>
                        </a:rPr>
                        <a:t>Work Package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GB" sz="1100" dirty="0">
                          <a:effectLst/>
                        </a:rPr>
                        <a:t>Capital [£ in M]</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GB" sz="1100" dirty="0">
                          <a:effectLst/>
                        </a:rPr>
                        <a:t>FTE [£ in M]</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GB" sz="1100" dirty="0">
                          <a:effectLst/>
                        </a:rPr>
                        <a:t>Total [£ in M]</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06671173"/>
                  </a:ext>
                </a:extLst>
              </a:tr>
              <a:tr h="236598">
                <a:tc>
                  <a:txBody>
                    <a:bodyPr/>
                    <a:lstStyle/>
                    <a:p>
                      <a:pPr algn="just">
                        <a:spcAft>
                          <a:spcPts val="0"/>
                        </a:spcAft>
                      </a:pPr>
                      <a:r>
                        <a:rPr lang="en-GB" sz="1100" dirty="0">
                          <a:effectLst/>
                        </a:rPr>
                        <a:t>WP AION-10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GB" sz="1100" dirty="0">
                          <a:effectLst/>
                        </a:rPr>
                        <a:t>1.9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GB" sz="1100" dirty="0">
                          <a:effectLst/>
                        </a:rPr>
                        <a:t>0.9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GB" sz="1100" dirty="0">
                          <a:effectLst/>
                        </a:rPr>
                        <a:t>2.8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90892182"/>
                  </a:ext>
                </a:extLst>
              </a:tr>
              <a:tr h="174876">
                <a:tc>
                  <a:txBody>
                    <a:bodyPr/>
                    <a:lstStyle/>
                    <a:p>
                      <a:pPr algn="just">
                        <a:spcAft>
                          <a:spcPts val="0"/>
                        </a:spcAft>
                      </a:pPr>
                      <a:r>
                        <a:rPr lang="en-GB" sz="1100" dirty="0">
                          <a:effectLst/>
                        </a:rPr>
                        <a:t>WP AION-Technology</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GB" sz="1100" dirty="0">
                          <a:effectLst/>
                        </a:rPr>
                        <a:t>1.6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GB" sz="1100" dirty="0">
                          <a:effectLst/>
                        </a:rPr>
                        <a:t>0.9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GB" sz="1100" dirty="0">
                          <a:effectLst/>
                        </a:rPr>
                        <a:t>2.5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39673365"/>
                  </a:ext>
                </a:extLst>
              </a:tr>
              <a:tr h="236598">
                <a:tc>
                  <a:txBody>
                    <a:bodyPr/>
                    <a:lstStyle/>
                    <a:p>
                      <a:pPr algn="just">
                        <a:spcAft>
                          <a:spcPts val="0"/>
                        </a:spcAft>
                      </a:pPr>
                      <a:r>
                        <a:rPr lang="en-GB" sz="1100" dirty="0">
                          <a:effectLst/>
                        </a:rPr>
                        <a:t>WP AION-100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GB" sz="1100" dirty="0">
                          <a:effectLst/>
                        </a:rPr>
                        <a:t>0.1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GB" sz="1100" dirty="0">
                          <a:effectLst/>
                        </a:rPr>
                        <a:t>1.9</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GB" sz="1100" dirty="0">
                          <a:effectLst/>
                        </a:rPr>
                        <a:t>2.0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1849316"/>
                  </a:ext>
                </a:extLst>
              </a:tr>
              <a:tr h="236598">
                <a:tc>
                  <a:txBody>
                    <a:bodyPr/>
                    <a:lstStyle/>
                    <a:p>
                      <a:pPr algn="just">
                        <a:spcAft>
                          <a:spcPts val="0"/>
                        </a:spcAft>
                      </a:pPr>
                      <a:r>
                        <a:rPr lang="en-GB" sz="1100" dirty="0">
                          <a:effectLst/>
                        </a:rPr>
                        <a:t>WP AION-Physics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GB" sz="1100" dirty="0">
                          <a:effectLst/>
                        </a:rPr>
                        <a:t>0.1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GB" sz="1100" dirty="0">
                          <a:effectLst/>
                        </a:rPr>
                        <a:t>1.2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GB" sz="1100" dirty="0">
                          <a:effectLst/>
                        </a:rPr>
                        <a:t>1.3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12445827"/>
                  </a:ext>
                </a:extLst>
              </a:tr>
              <a:tr h="236598">
                <a:tc>
                  <a:txBody>
                    <a:bodyPr/>
                    <a:lstStyle/>
                    <a:p>
                      <a:pPr algn="just">
                        <a:spcAft>
                          <a:spcPts val="0"/>
                        </a:spcAft>
                      </a:pPr>
                      <a:r>
                        <a:rPr lang="en-GB" sz="1100" dirty="0">
                          <a:effectLst/>
                        </a:rPr>
                        <a:t>WP MAGIS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GB" sz="1100" dirty="0">
                          <a:effectLst/>
                        </a:rPr>
                        <a:t>1.8</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GB" sz="1100" dirty="0">
                          <a:effectLst/>
                        </a:rPr>
                        <a:t>1.2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GB" sz="1100" dirty="0">
                          <a:effectLst/>
                        </a:rPr>
                        <a:t>3.0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35973215"/>
                  </a:ext>
                </a:extLst>
              </a:tr>
              <a:tr h="236598">
                <a:tc>
                  <a:txBody>
                    <a:bodyPr/>
                    <a:lstStyle/>
                    <a:p>
                      <a:pPr algn="just">
                        <a:spcAft>
                          <a:spcPts val="0"/>
                        </a:spcAft>
                      </a:pPr>
                      <a:r>
                        <a:rPr lang="en-GB" sz="1100" dirty="0">
                          <a:effectLst/>
                        </a:rPr>
                        <a:t>AION Project Total</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GB" sz="1100" dirty="0">
                          <a:effectLst/>
                        </a:rPr>
                        <a:t>5.5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GB" sz="1100" dirty="0">
                          <a:effectLst/>
                        </a:rPr>
                        <a:t>6.1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spcAft>
                          <a:spcPts val="0"/>
                        </a:spcAft>
                      </a:pPr>
                      <a:r>
                        <a:rPr lang="en-GB" sz="1100" dirty="0">
                          <a:effectLst/>
                        </a:rPr>
                        <a:t>11.6</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12620872"/>
                  </a:ext>
                </a:extLst>
              </a:tr>
            </a:tbl>
          </a:graphicData>
        </a:graphic>
      </p:graphicFrame>
      <p:sp>
        <p:nvSpPr>
          <p:cNvPr id="4" name="Rectangle 3">
            <a:extLst>
              <a:ext uri="{FF2B5EF4-FFF2-40B4-BE49-F238E27FC236}">
                <a16:creationId xmlns:a16="http://schemas.microsoft.com/office/drawing/2014/main" id="{EF735425-4229-574F-BF35-4D28F9797DA5}"/>
              </a:ext>
            </a:extLst>
          </p:cNvPr>
          <p:cNvSpPr/>
          <p:nvPr/>
        </p:nvSpPr>
        <p:spPr>
          <a:xfrm>
            <a:off x="1619672" y="2948751"/>
            <a:ext cx="6120680" cy="1200329"/>
          </a:xfrm>
          <a:prstGeom prst="rect">
            <a:avLst/>
          </a:prstGeom>
        </p:spPr>
        <p:txBody>
          <a:bodyPr wrap="square">
            <a:spAutoFit/>
          </a:bodyPr>
          <a:lstStyle/>
          <a:p>
            <a:pPr>
              <a:spcAft>
                <a:spcPts val="1000"/>
              </a:spcAft>
            </a:pPr>
            <a:r>
              <a:rPr lang="en-GB" i="1" dirty="0">
                <a:solidFill>
                  <a:srgbClr val="000000"/>
                </a:solidFill>
                <a:latin typeface="Arial" panose="020B0604020202020204" pitchFamily="34" charset="0"/>
                <a:ea typeface="Calibri" panose="020F0502020204030204" pitchFamily="34" charset="0"/>
                <a:cs typeface="Times New Roman" panose="02020603050405020304" pitchFamily="18" charset="0"/>
              </a:rPr>
              <a:t>Table 2: AION Budget: tentative breakdown in individual Work Packages with task and milestones as discussed in the text. The budget numbers are given in Million £ and they cover a 3-year period. </a:t>
            </a:r>
            <a:endParaRPr lang="en-GB" sz="1200" b="1" dirty="0">
              <a:solidFill>
                <a:srgbClr val="4F81BD"/>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7336D6EA-CB6D-7D48-8AE7-017F917E1B26}"/>
              </a:ext>
            </a:extLst>
          </p:cNvPr>
          <p:cNvSpPr txBox="1"/>
          <p:nvPr/>
        </p:nvSpPr>
        <p:spPr>
          <a:xfrm>
            <a:off x="1691680" y="4125704"/>
            <a:ext cx="7349384" cy="2862322"/>
          </a:xfrm>
          <a:prstGeom prst="rect">
            <a:avLst/>
          </a:prstGeom>
          <a:noFill/>
        </p:spPr>
        <p:txBody>
          <a:bodyPr wrap="none" rtlCol="0">
            <a:spAutoFit/>
          </a:bodyPr>
          <a:lstStyle/>
          <a:p>
            <a:r>
              <a:rPr lang="en-US" dirty="0"/>
              <a:t>AION-10: 3 FTE</a:t>
            </a:r>
          </a:p>
          <a:p>
            <a:r>
              <a:rPr lang="en-US" dirty="0"/>
              <a:t>AION-Technology 3 FTE [one for Each Task]</a:t>
            </a:r>
          </a:p>
          <a:p>
            <a:r>
              <a:rPr lang="en-US" dirty="0"/>
              <a:t>AION-Physics 4 FTE [2 Future, 1 AION-10, 1 ATOM]</a:t>
            </a:r>
          </a:p>
          <a:p>
            <a:r>
              <a:rPr lang="en-US" dirty="0"/>
              <a:t>AION-100 [backup] </a:t>
            </a:r>
          </a:p>
          <a:p>
            <a:r>
              <a:rPr lang="en-US" b="1" i="1" dirty="0"/>
              <a:t>With Cambridge coming in, I propose to start costing:</a:t>
            </a:r>
          </a:p>
          <a:p>
            <a:r>
              <a:rPr lang="en-US" dirty="0">
                <a:solidFill>
                  <a:srgbClr val="FF0000"/>
                </a:solidFill>
              </a:rPr>
              <a:t>AION-10: 3 FTE</a:t>
            </a:r>
          </a:p>
          <a:p>
            <a:r>
              <a:rPr lang="en-US" dirty="0">
                <a:solidFill>
                  <a:srgbClr val="FF0000"/>
                </a:solidFill>
              </a:rPr>
              <a:t>AION-Technology 4 FTE [one for Each Task – now adding Cambridge]</a:t>
            </a:r>
          </a:p>
          <a:p>
            <a:r>
              <a:rPr lang="en-US" dirty="0">
                <a:solidFill>
                  <a:srgbClr val="FF0000"/>
                </a:solidFill>
              </a:rPr>
              <a:t>AION-Physics 3 FTE [1 Future, 1 AION-10, 1 ATOM]</a:t>
            </a:r>
          </a:p>
          <a:p>
            <a:r>
              <a:rPr lang="en-US" dirty="0">
                <a:solidFill>
                  <a:srgbClr val="FF0000"/>
                </a:solidFill>
              </a:rPr>
              <a:t>AION-100 [backup] </a:t>
            </a:r>
          </a:p>
          <a:p>
            <a:endParaRPr lang="en-US" dirty="0"/>
          </a:p>
        </p:txBody>
      </p:sp>
    </p:spTree>
    <p:extLst>
      <p:ext uri="{BB962C8B-B14F-4D97-AF65-F5344CB8AC3E}">
        <p14:creationId xmlns:p14="http://schemas.microsoft.com/office/powerpoint/2010/main" val="3142446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6DFD0-2A47-5A41-9056-8DE515E462E2}"/>
              </a:ext>
            </a:extLst>
          </p:cNvPr>
          <p:cNvSpPr>
            <a:spLocks noGrp="1"/>
          </p:cNvSpPr>
          <p:nvPr>
            <p:ph type="title"/>
          </p:nvPr>
        </p:nvSpPr>
        <p:spPr/>
        <p:txBody>
          <a:bodyPr/>
          <a:lstStyle/>
          <a:p>
            <a:r>
              <a:rPr lang="en-US" dirty="0"/>
              <a:t>FTE and Co-PI Costing </a:t>
            </a:r>
          </a:p>
        </p:txBody>
      </p:sp>
      <p:sp>
        <p:nvSpPr>
          <p:cNvPr id="4" name="TextBox 3">
            <a:extLst>
              <a:ext uri="{FF2B5EF4-FFF2-40B4-BE49-F238E27FC236}">
                <a16:creationId xmlns:a16="http://schemas.microsoft.com/office/drawing/2014/main" id="{86349468-08F2-494B-9F22-AE6154912E65}"/>
              </a:ext>
            </a:extLst>
          </p:cNvPr>
          <p:cNvSpPr txBox="1"/>
          <p:nvPr/>
        </p:nvSpPr>
        <p:spPr>
          <a:xfrm>
            <a:off x="4572000" y="1340768"/>
            <a:ext cx="4166965" cy="5355312"/>
          </a:xfrm>
          <a:prstGeom prst="rect">
            <a:avLst/>
          </a:prstGeom>
          <a:noFill/>
        </p:spPr>
        <p:txBody>
          <a:bodyPr wrap="square" rtlCol="0">
            <a:spAutoFit/>
          </a:bodyPr>
          <a:lstStyle/>
          <a:p>
            <a:r>
              <a:rPr lang="en-US" dirty="0"/>
              <a:t>The Leading Research Office will be</a:t>
            </a:r>
          </a:p>
          <a:p>
            <a:r>
              <a:rPr lang="en-US" dirty="0"/>
              <a:t>Imperial and Louise Hayward will be the contact. </a:t>
            </a:r>
          </a:p>
          <a:p>
            <a:endParaRPr lang="en-US" dirty="0"/>
          </a:p>
          <a:p>
            <a:r>
              <a:rPr lang="en-US" dirty="0"/>
              <a:t>We have approached admin people in all involved institutes to provide FTE templates that can be used to define costing scenarios for personal. </a:t>
            </a:r>
          </a:p>
          <a:p>
            <a:endParaRPr lang="en-US" dirty="0"/>
          </a:p>
          <a:p>
            <a:r>
              <a:rPr lang="en-US" dirty="0"/>
              <a:t>These will be used to make realistic estimates for FTE cost. </a:t>
            </a:r>
          </a:p>
          <a:p>
            <a:endParaRPr lang="en-US" dirty="0"/>
          </a:p>
          <a:p>
            <a:r>
              <a:rPr lang="en-US" dirty="0">
                <a:solidFill>
                  <a:srgbClr val="FF0000"/>
                </a:solidFill>
              </a:rPr>
              <a:t>Still missing are KCL and Liverpool </a:t>
            </a:r>
          </a:p>
          <a:p>
            <a:endParaRPr lang="en-US" dirty="0">
              <a:solidFill>
                <a:srgbClr val="FF0000"/>
              </a:solidFill>
            </a:endParaRPr>
          </a:p>
          <a:p>
            <a:r>
              <a:rPr lang="en-US" dirty="0">
                <a:solidFill>
                  <a:srgbClr val="FF0000"/>
                </a:solidFill>
              </a:rPr>
              <a:t>Example: Cambridge Senior RA</a:t>
            </a:r>
          </a:p>
          <a:p>
            <a:r>
              <a:rPr lang="en-US" dirty="0">
                <a:solidFill>
                  <a:srgbClr val="FF0000"/>
                </a:solidFill>
              </a:rPr>
              <a:t>£129,175 per year at 100 FEC </a:t>
            </a:r>
          </a:p>
          <a:p>
            <a:pPr marL="285750" indent="-285750">
              <a:buFont typeface="Wingdings" pitchFamily="2" charset="2"/>
              <a:buChar char="à"/>
            </a:pPr>
            <a:r>
              <a:rPr lang="en-US" dirty="0">
                <a:solidFill>
                  <a:srgbClr val="FF0000"/>
                </a:solidFill>
              </a:rPr>
              <a:t>£129,175 x 0.8 =£103304</a:t>
            </a:r>
          </a:p>
          <a:p>
            <a:pPr marL="285750" indent="-285750">
              <a:buFont typeface="Wingdings" pitchFamily="2" charset="2"/>
              <a:buChar char="à"/>
            </a:pPr>
            <a:endParaRPr lang="en-US" dirty="0">
              <a:solidFill>
                <a:srgbClr val="FF0000"/>
              </a:solidFill>
            </a:endParaRPr>
          </a:p>
          <a:p>
            <a:r>
              <a:rPr lang="en-US" dirty="0">
                <a:solidFill>
                  <a:srgbClr val="FF0000"/>
                </a:solidFill>
              </a:rPr>
              <a:t>Not too far from the 100K used</a:t>
            </a:r>
          </a:p>
        </p:txBody>
      </p:sp>
      <p:sp>
        <p:nvSpPr>
          <p:cNvPr id="5" name="AutoShape 2">
            <a:extLst>
              <a:ext uri="{FF2B5EF4-FFF2-40B4-BE49-F238E27FC236}">
                <a16:creationId xmlns:a16="http://schemas.microsoft.com/office/drawing/2014/main" id="{279C7145-DD63-9C42-AF88-18C4CE4538B2}"/>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7" name="Picture 6">
            <a:extLst>
              <a:ext uri="{FF2B5EF4-FFF2-40B4-BE49-F238E27FC236}">
                <a16:creationId xmlns:a16="http://schemas.microsoft.com/office/drawing/2014/main" id="{58C3F1F4-200E-9142-83C1-EC602D32E26B}"/>
              </a:ext>
            </a:extLst>
          </p:cNvPr>
          <p:cNvPicPr>
            <a:picLocks noChangeAspect="1"/>
          </p:cNvPicPr>
          <p:nvPr/>
        </p:nvPicPr>
        <p:blipFill>
          <a:blip r:embed="rId2"/>
          <a:stretch>
            <a:fillRect/>
          </a:stretch>
        </p:blipFill>
        <p:spPr>
          <a:xfrm>
            <a:off x="262260" y="5877272"/>
            <a:ext cx="3949700" cy="927100"/>
          </a:xfrm>
          <a:prstGeom prst="rect">
            <a:avLst/>
          </a:prstGeom>
        </p:spPr>
      </p:pic>
      <p:graphicFrame>
        <p:nvGraphicFramePr>
          <p:cNvPr id="8" name="Table 7">
            <a:extLst>
              <a:ext uri="{FF2B5EF4-FFF2-40B4-BE49-F238E27FC236}">
                <a16:creationId xmlns:a16="http://schemas.microsoft.com/office/drawing/2014/main" id="{AF1B0E63-74D8-204F-98E1-F227F074F78E}"/>
              </a:ext>
            </a:extLst>
          </p:cNvPr>
          <p:cNvGraphicFramePr>
            <a:graphicFrameLocks noGrp="1"/>
          </p:cNvGraphicFramePr>
          <p:nvPr>
            <p:extLst>
              <p:ext uri="{D42A27DB-BD31-4B8C-83A1-F6EECF244321}">
                <p14:modId xmlns:p14="http://schemas.microsoft.com/office/powerpoint/2010/main" val="652548822"/>
              </p:ext>
            </p:extLst>
          </p:nvPr>
        </p:nvGraphicFramePr>
        <p:xfrm>
          <a:off x="252635" y="916119"/>
          <a:ext cx="4166965" cy="4883234"/>
        </p:xfrm>
        <a:graphic>
          <a:graphicData uri="http://schemas.openxmlformats.org/drawingml/2006/table">
            <a:tbl>
              <a:tblPr>
                <a:tableStyleId>{5C22544A-7EE6-4342-B048-85BDC9FD1C3A}</a:tableStyleId>
              </a:tblPr>
              <a:tblGrid>
                <a:gridCol w="2123728">
                  <a:extLst>
                    <a:ext uri="{9D8B030D-6E8A-4147-A177-3AD203B41FA5}">
                      <a16:colId xmlns:a16="http://schemas.microsoft.com/office/drawing/2014/main" val="1916049286"/>
                    </a:ext>
                  </a:extLst>
                </a:gridCol>
                <a:gridCol w="1560078">
                  <a:extLst>
                    <a:ext uri="{9D8B030D-6E8A-4147-A177-3AD203B41FA5}">
                      <a16:colId xmlns:a16="http://schemas.microsoft.com/office/drawing/2014/main" val="2500690659"/>
                    </a:ext>
                  </a:extLst>
                </a:gridCol>
                <a:gridCol w="483159">
                  <a:extLst>
                    <a:ext uri="{9D8B030D-6E8A-4147-A177-3AD203B41FA5}">
                      <a16:colId xmlns:a16="http://schemas.microsoft.com/office/drawing/2014/main" val="3992046456"/>
                    </a:ext>
                  </a:extLst>
                </a:gridCol>
              </a:tblGrid>
              <a:tr h="275402">
                <a:tc>
                  <a:txBody>
                    <a:bodyPr/>
                    <a:lstStyle/>
                    <a:p>
                      <a:pPr algn="l" fontAlgn="b"/>
                      <a:r>
                        <a:rPr lang="en-GB" sz="1000" u="none" strike="noStrike" dirty="0">
                          <a:effectLst/>
                        </a:rPr>
                        <a:t>Institute</a:t>
                      </a:r>
                      <a:endParaRPr lang="en-GB" sz="1000" b="1" i="0" u="none" strike="noStrike" dirty="0">
                        <a:solidFill>
                          <a:srgbClr val="000000"/>
                        </a:solidFill>
                        <a:effectLst/>
                        <a:latin typeface="Calibri" panose="020F0502020204030204" pitchFamily="34" charset="0"/>
                      </a:endParaRPr>
                    </a:p>
                  </a:txBody>
                  <a:tcPr marL="8556" marR="8556" marT="8556" marB="0" anchor="b"/>
                </a:tc>
                <a:tc>
                  <a:txBody>
                    <a:bodyPr/>
                    <a:lstStyle/>
                    <a:p>
                      <a:pPr algn="l" fontAlgn="b"/>
                      <a:r>
                        <a:rPr lang="en-GB" sz="1000" u="none" strike="noStrike" dirty="0">
                          <a:effectLst/>
                        </a:rPr>
                        <a:t>University of Cambridge</a:t>
                      </a:r>
                      <a:endParaRPr lang="en-GB" sz="1000" b="0" i="0" u="none" strike="noStrike" dirty="0">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dirty="0">
                        <a:solidFill>
                          <a:srgbClr val="000000"/>
                        </a:solidFill>
                        <a:effectLst/>
                        <a:latin typeface="Calibri" panose="020F0502020204030204" pitchFamily="34" charset="0"/>
                      </a:endParaRPr>
                    </a:p>
                  </a:txBody>
                  <a:tcPr marL="8556" marR="8556" marT="8556" marB="0" anchor="b"/>
                </a:tc>
                <a:extLst>
                  <a:ext uri="{0D108BD9-81ED-4DB2-BD59-A6C34878D82A}">
                    <a16:rowId xmlns:a16="http://schemas.microsoft.com/office/drawing/2014/main" val="3617363103"/>
                  </a:ext>
                </a:extLst>
              </a:tr>
              <a:tr h="152155">
                <a:tc>
                  <a:txBody>
                    <a:bodyPr/>
                    <a:lstStyle/>
                    <a:p>
                      <a:pPr algn="l" fontAlgn="b"/>
                      <a:endParaRPr lang="en-GB" sz="1000" b="0" i="0" u="none" strike="noStrike" dirty="0">
                        <a:solidFill>
                          <a:srgbClr val="000000"/>
                        </a:solidFill>
                        <a:effectLst/>
                        <a:latin typeface="Calibri" panose="020F0502020204030204" pitchFamily="34" charset="0"/>
                      </a:endParaRPr>
                    </a:p>
                  </a:txBody>
                  <a:tcPr marL="8556" marR="8556" marT="8556" marB="0" anchor="b"/>
                </a:tc>
                <a:tc gridSpan="2">
                  <a:txBody>
                    <a:bodyPr/>
                    <a:lstStyle/>
                    <a:p>
                      <a:pPr algn="l" fontAlgn="b"/>
                      <a:r>
                        <a:rPr lang="en-GB" sz="1000" u="none" strike="noStrike" dirty="0">
                          <a:effectLst/>
                        </a:rPr>
                        <a:t>Department of Physics</a:t>
                      </a:r>
                      <a:endParaRPr lang="en-GB" sz="1000" b="0" i="0" u="none" strike="noStrike" dirty="0">
                        <a:solidFill>
                          <a:srgbClr val="000000"/>
                        </a:solidFill>
                        <a:effectLst/>
                        <a:latin typeface="Calibri" panose="020F0502020204030204" pitchFamily="34" charset="0"/>
                      </a:endParaRPr>
                    </a:p>
                  </a:txBody>
                  <a:tcPr marL="8556" marR="8556" marT="8556" marB="0" anchor="b"/>
                </a:tc>
                <a:tc hMerge="1">
                  <a:txBody>
                    <a:bodyPr/>
                    <a:lstStyle/>
                    <a:p>
                      <a:endParaRPr lang="en-US"/>
                    </a:p>
                  </a:txBody>
                  <a:tcPr/>
                </a:tc>
                <a:extLst>
                  <a:ext uri="{0D108BD9-81ED-4DB2-BD59-A6C34878D82A}">
                    <a16:rowId xmlns:a16="http://schemas.microsoft.com/office/drawing/2014/main" val="806517015"/>
                  </a:ext>
                </a:extLst>
              </a:tr>
              <a:tr h="152155">
                <a:tc>
                  <a:txBody>
                    <a:bodyPr/>
                    <a:lstStyle/>
                    <a:p>
                      <a:pPr algn="l" fontAlgn="b"/>
                      <a:r>
                        <a:rPr lang="en-GB" sz="1000" u="none" strike="noStrike" dirty="0">
                          <a:effectLst/>
                        </a:rPr>
                        <a:t>FEC rates per person-year</a:t>
                      </a:r>
                      <a:endParaRPr lang="en-GB" sz="1000" b="1" i="0" u="none" strike="noStrike" dirty="0">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dirty="0">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1" u="none" strike="noStrike" dirty="0">
                        <a:solidFill>
                          <a:srgbClr val="FF0000"/>
                        </a:solidFill>
                        <a:effectLst/>
                        <a:latin typeface="Calibri" panose="020F0502020204030204" pitchFamily="34" charset="0"/>
                      </a:endParaRPr>
                    </a:p>
                  </a:txBody>
                  <a:tcPr marL="8556" marR="8556" marT="8556" marB="0" anchor="b"/>
                </a:tc>
                <a:extLst>
                  <a:ext uri="{0D108BD9-81ED-4DB2-BD59-A6C34878D82A}">
                    <a16:rowId xmlns:a16="http://schemas.microsoft.com/office/drawing/2014/main" val="3029605070"/>
                  </a:ext>
                </a:extLst>
              </a:tr>
              <a:tr h="152155">
                <a:tc>
                  <a:txBody>
                    <a:bodyPr/>
                    <a:lstStyle/>
                    <a:p>
                      <a:pPr algn="l" fontAlgn="b"/>
                      <a:r>
                        <a:rPr lang="en-GB" sz="1000" u="none" strike="noStrike" dirty="0">
                          <a:effectLst/>
                        </a:rPr>
                        <a:t>Estates</a:t>
                      </a:r>
                      <a:endParaRPr lang="en-GB" sz="1000" b="0" i="0" u="none" strike="noStrike" dirty="0">
                        <a:solidFill>
                          <a:srgbClr val="000000"/>
                        </a:solidFill>
                        <a:effectLst/>
                        <a:latin typeface="Calibri" panose="020F0502020204030204" pitchFamily="34" charset="0"/>
                      </a:endParaRPr>
                    </a:p>
                  </a:txBody>
                  <a:tcPr marL="8556" marR="8556" marT="8556" marB="0" anchor="b"/>
                </a:tc>
                <a:tc>
                  <a:txBody>
                    <a:bodyPr/>
                    <a:lstStyle/>
                    <a:p>
                      <a:pPr algn="r" fontAlgn="b"/>
                      <a:r>
                        <a:rPr lang="en-GB" sz="1000" u="none" strike="noStrike" dirty="0">
                          <a:effectLst/>
                        </a:rPr>
                        <a:t>13,673.00</a:t>
                      </a:r>
                      <a:endParaRPr lang="en-GB" sz="1000" b="0" i="0" u="none" strike="noStrike" dirty="0">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dirty="0">
                        <a:solidFill>
                          <a:srgbClr val="000000"/>
                        </a:solidFill>
                        <a:effectLst/>
                        <a:latin typeface="Calibri" panose="020F0502020204030204" pitchFamily="34" charset="0"/>
                      </a:endParaRPr>
                    </a:p>
                  </a:txBody>
                  <a:tcPr marL="8556" marR="8556" marT="8556" marB="0" anchor="b"/>
                </a:tc>
                <a:extLst>
                  <a:ext uri="{0D108BD9-81ED-4DB2-BD59-A6C34878D82A}">
                    <a16:rowId xmlns:a16="http://schemas.microsoft.com/office/drawing/2014/main" val="20623636"/>
                  </a:ext>
                </a:extLst>
              </a:tr>
              <a:tr h="435070">
                <a:tc>
                  <a:txBody>
                    <a:bodyPr/>
                    <a:lstStyle/>
                    <a:p>
                      <a:pPr algn="l" fontAlgn="b"/>
                      <a:r>
                        <a:rPr lang="en-GB" sz="1000" u="none" strike="noStrike" dirty="0">
                          <a:effectLst/>
                        </a:rPr>
                        <a:t>Inf Tech</a:t>
                      </a:r>
                      <a:endParaRPr lang="en-GB" sz="1000" b="0" i="0" u="none" strike="noStrike" dirty="0">
                        <a:solidFill>
                          <a:srgbClr val="000000"/>
                        </a:solidFill>
                        <a:effectLst/>
                        <a:latin typeface="Calibri" panose="020F0502020204030204" pitchFamily="34" charset="0"/>
                      </a:endParaRPr>
                    </a:p>
                  </a:txBody>
                  <a:tcPr marL="8556" marR="8556" marT="8556" marB="0" anchor="b"/>
                </a:tc>
                <a:tc>
                  <a:txBody>
                    <a:bodyPr/>
                    <a:lstStyle/>
                    <a:p>
                      <a:pPr algn="r" fontAlgn="b"/>
                      <a:r>
                        <a:rPr lang="en-GB" sz="1000" u="none" strike="noStrike" dirty="0">
                          <a:effectLst/>
                        </a:rPr>
                        <a:t>2,352.00</a:t>
                      </a:r>
                      <a:endParaRPr lang="en-GB" sz="1000" b="0" i="0" u="none" strike="noStrike" dirty="0">
                        <a:solidFill>
                          <a:srgbClr val="000000"/>
                        </a:solidFill>
                        <a:effectLst/>
                        <a:latin typeface="Calibri" panose="020F0502020204030204" pitchFamily="34" charset="0"/>
                      </a:endParaRPr>
                    </a:p>
                  </a:txBody>
                  <a:tcPr marL="8556" marR="8556" marT="8556" marB="0" anchor="b"/>
                </a:tc>
                <a:tc>
                  <a:txBody>
                    <a:bodyPr/>
                    <a:lstStyle/>
                    <a:p>
                      <a:pPr algn="l" fontAlgn="b"/>
                      <a:r>
                        <a:rPr lang="en-GB" sz="1000" u="none" strike="noStrike" dirty="0">
                          <a:effectLst/>
                        </a:rPr>
                        <a:t>if applicable </a:t>
                      </a:r>
                      <a:endParaRPr lang="en-GB" sz="1000" b="0" i="0" u="none" strike="noStrike" dirty="0">
                        <a:solidFill>
                          <a:srgbClr val="000000"/>
                        </a:solidFill>
                        <a:effectLst/>
                        <a:latin typeface="Calibri" panose="020F0502020204030204" pitchFamily="34" charset="0"/>
                      </a:endParaRPr>
                    </a:p>
                  </a:txBody>
                  <a:tcPr marL="8556" marR="8556" marT="8556" marB="0" anchor="b"/>
                </a:tc>
                <a:extLst>
                  <a:ext uri="{0D108BD9-81ED-4DB2-BD59-A6C34878D82A}">
                    <a16:rowId xmlns:a16="http://schemas.microsoft.com/office/drawing/2014/main" val="3480891993"/>
                  </a:ext>
                </a:extLst>
              </a:tr>
              <a:tr h="0">
                <a:tc>
                  <a:txBody>
                    <a:bodyPr/>
                    <a:lstStyle/>
                    <a:p>
                      <a:pPr algn="l" fontAlgn="b"/>
                      <a:r>
                        <a:rPr lang="en-GB" sz="1000" u="none" strike="noStrike" dirty="0" err="1">
                          <a:effectLst/>
                        </a:rPr>
                        <a:t>Indirects</a:t>
                      </a:r>
                      <a:endParaRPr lang="en-GB" sz="1000" b="0" i="0" u="none" strike="noStrike" dirty="0">
                        <a:solidFill>
                          <a:srgbClr val="000000"/>
                        </a:solidFill>
                        <a:effectLst/>
                        <a:latin typeface="Calibri" panose="020F0502020204030204" pitchFamily="34" charset="0"/>
                      </a:endParaRPr>
                    </a:p>
                  </a:txBody>
                  <a:tcPr marL="8556" marR="8556" marT="8556" marB="0" anchor="b"/>
                </a:tc>
                <a:tc>
                  <a:txBody>
                    <a:bodyPr/>
                    <a:lstStyle/>
                    <a:p>
                      <a:pPr algn="r" fontAlgn="b"/>
                      <a:r>
                        <a:rPr lang="en-GB" sz="1000" u="none" strike="noStrike">
                          <a:effectLst/>
                        </a:rPr>
                        <a:t>58,495.00</a:t>
                      </a:r>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extLst>
                  <a:ext uri="{0D108BD9-81ED-4DB2-BD59-A6C34878D82A}">
                    <a16:rowId xmlns:a16="http://schemas.microsoft.com/office/drawing/2014/main" val="270883275"/>
                  </a:ext>
                </a:extLst>
              </a:tr>
              <a:tr h="152155">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extLst>
                  <a:ext uri="{0D108BD9-81ED-4DB2-BD59-A6C34878D82A}">
                    <a16:rowId xmlns:a16="http://schemas.microsoft.com/office/drawing/2014/main" val="3488440928"/>
                  </a:ext>
                </a:extLst>
              </a:tr>
              <a:tr h="292711">
                <a:tc>
                  <a:txBody>
                    <a:bodyPr/>
                    <a:lstStyle/>
                    <a:p>
                      <a:pPr algn="l" fontAlgn="b"/>
                      <a:r>
                        <a:rPr lang="en-GB" sz="1000" u="none" strike="noStrike">
                          <a:effectLst/>
                        </a:rPr>
                        <a:t>CoIs:  please give salary band as would be entered in JeS (as 1 FTE)</a:t>
                      </a:r>
                      <a:endParaRPr lang="en-GB" sz="1000" b="1" i="0" u="none" strike="noStrike">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extLst>
                  <a:ext uri="{0D108BD9-81ED-4DB2-BD59-A6C34878D82A}">
                    <a16:rowId xmlns:a16="http://schemas.microsoft.com/office/drawing/2014/main" val="2712210116"/>
                  </a:ext>
                </a:extLst>
              </a:tr>
              <a:tr h="152155">
                <a:tc>
                  <a:txBody>
                    <a:bodyPr/>
                    <a:lstStyle/>
                    <a:p>
                      <a:pPr algn="l" fontAlgn="b"/>
                      <a:r>
                        <a:rPr lang="en-GB" sz="1000" u="none" strike="noStrike">
                          <a:effectLst/>
                        </a:rPr>
                        <a:t>Co 1</a:t>
                      </a:r>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r" fontAlgn="b"/>
                      <a:r>
                        <a:rPr lang="en-GB" sz="1000" u="none" strike="noStrike">
                          <a:effectLst/>
                        </a:rPr>
                        <a:t>101,974.00</a:t>
                      </a:r>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extLst>
                  <a:ext uri="{0D108BD9-81ED-4DB2-BD59-A6C34878D82A}">
                    <a16:rowId xmlns:a16="http://schemas.microsoft.com/office/drawing/2014/main" val="1667813265"/>
                  </a:ext>
                </a:extLst>
              </a:tr>
              <a:tr h="152155">
                <a:tc>
                  <a:txBody>
                    <a:bodyPr/>
                    <a:lstStyle/>
                    <a:p>
                      <a:pPr algn="l" fontAlgn="b"/>
                      <a:r>
                        <a:rPr lang="en-GB" sz="1000" u="none" strike="noStrike">
                          <a:effectLst/>
                        </a:rPr>
                        <a:t>Co 2</a:t>
                      </a:r>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r" fontAlgn="b"/>
                      <a:r>
                        <a:rPr lang="en-GB" sz="1000" u="none" strike="noStrike">
                          <a:effectLst/>
                        </a:rPr>
                        <a:t>87,836.00</a:t>
                      </a:r>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extLst>
                  <a:ext uri="{0D108BD9-81ED-4DB2-BD59-A6C34878D82A}">
                    <a16:rowId xmlns:a16="http://schemas.microsoft.com/office/drawing/2014/main" val="2152572576"/>
                  </a:ext>
                </a:extLst>
              </a:tr>
              <a:tr h="152155">
                <a:tc>
                  <a:txBody>
                    <a:bodyPr/>
                    <a:lstStyle/>
                    <a:p>
                      <a:pPr algn="l" fontAlgn="b"/>
                      <a:r>
                        <a:rPr lang="en-GB" sz="1000" u="none" strike="noStrike">
                          <a:effectLst/>
                        </a:rPr>
                        <a:t> </a:t>
                      </a:r>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r>
                        <a:rPr lang="en-GB" sz="1000" u="none" strike="noStrike">
                          <a:effectLst/>
                        </a:rPr>
                        <a:t> </a:t>
                      </a:r>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extLst>
                  <a:ext uri="{0D108BD9-81ED-4DB2-BD59-A6C34878D82A}">
                    <a16:rowId xmlns:a16="http://schemas.microsoft.com/office/drawing/2014/main" val="3326192412"/>
                  </a:ext>
                </a:extLst>
              </a:tr>
              <a:tr h="152155">
                <a:tc>
                  <a:txBody>
                    <a:bodyPr/>
                    <a:lstStyle/>
                    <a:p>
                      <a:pPr algn="l" fontAlgn="b"/>
                      <a:r>
                        <a:rPr lang="en-GB" sz="1000" u="none" strike="noStrike">
                          <a:effectLst/>
                        </a:rPr>
                        <a:t> </a:t>
                      </a:r>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r>
                        <a:rPr lang="en-GB" sz="1000" u="none" strike="noStrike">
                          <a:effectLst/>
                        </a:rPr>
                        <a:t> </a:t>
                      </a:r>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extLst>
                  <a:ext uri="{0D108BD9-81ED-4DB2-BD59-A6C34878D82A}">
                    <a16:rowId xmlns:a16="http://schemas.microsoft.com/office/drawing/2014/main" val="2210620431"/>
                  </a:ext>
                </a:extLst>
              </a:tr>
              <a:tr h="152155">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extLst>
                  <a:ext uri="{0D108BD9-81ED-4DB2-BD59-A6C34878D82A}">
                    <a16:rowId xmlns:a16="http://schemas.microsoft.com/office/drawing/2014/main" val="2728952445"/>
                  </a:ext>
                </a:extLst>
              </a:tr>
              <a:tr h="292711">
                <a:tc>
                  <a:txBody>
                    <a:bodyPr/>
                    <a:lstStyle/>
                    <a:p>
                      <a:pPr algn="l" fontAlgn="b"/>
                      <a:r>
                        <a:rPr lang="en-GB" sz="1000" u="none" strike="noStrike">
                          <a:effectLst/>
                        </a:rPr>
                        <a:t>PDRA cost (salary &amp; oncosts) *for 40 months*</a:t>
                      </a:r>
                      <a:endParaRPr lang="en-GB" sz="1000" b="1" i="0" u="none" strike="noStrike">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extLst>
                  <a:ext uri="{0D108BD9-81ED-4DB2-BD59-A6C34878D82A}">
                    <a16:rowId xmlns:a16="http://schemas.microsoft.com/office/drawing/2014/main" val="4213314099"/>
                  </a:ext>
                </a:extLst>
              </a:tr>
              <a:tr h="292711">
                <a:tc>
                  <a:txBody>
                    <a:bodyPr/>
                    <a:lstStyle/>
                    <a:p>
                      <a:pPr algn="l" fontAlgn="b"/>
                      <a:r>
                        <a:rPr lang="en-GB" sz="1000" u="none" strike="noStrike">
                          <a:effectLst/>
                        </a:rPr>
                        <a:t>Junior (after PhD)</a:t>
                      </a:r>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r" fontAlgn="b"/>
                      <a:r>
                        <a:rPr lang="en-GB" sz="1000" u="none" strike="noStrike">
                          <a:effectLst/>
                        </a:rPr>
                        <a:t>41,444.00</a:t>
                      </a:r>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r" fontAlgn="b"/>
                      <a:r>
                        <a:rPr lang="en-GB" sz="1000" u="none" strike="noStrike">
                          <a:effectLst/>
                        </a:rPr>
                        <a:t>138146.7</a:t>
                      </a:r>
                      <a:endParaRPr lang="en-GB" sz="1000" b="0" i="0" u="none" strike="noStrike">
                        <a:solidFill>
                          <a:srgbClr val="000000"/>
                        </a:solidFill>
                        <a:effectLst/>
                        <a:latin typeface="Calibri" panose="020F0502020204030204" pitchFamily="34" charset="0"/>
                      </a:endParaRPr>
                    </a:p>
                  </a:txBody>
                  <a:tcPr marL="8556" marR="8556" marT="8556" marB="0" anchor="b"/>
                </a:tc>
                <a:extLst>
                  <a:ext uri="{0D108BD9-81ED-4DB2-BD59-A6C34878D82A}">
                    <a16:rowId xmlns:a16="http://schemas.microsoft.com/office/drawing/2014/main" val="1974239007"/>
                  </a:ext>
                </a:extLst>
              </a:tr>
              <a:tr h="292711">
                <a:tc>
                  <a:txBody>
                    <a:bodyPr/>
                    <a:lstStyle/>
                    <a:p>
                      <a:pPr algn="l" fontAlgn="b"/>
                      <a:r>
                        <a:rPr lang="en-GB" sz="1000" u="none" strike="noStrike">
                          <a:effectLst/>
                        </a:rPr>
                        <a:t>Senior</a:t>
                      </a:r>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r" fontAlgn="b"/>
                      <a:r>
                        <a:rPr lang="en-GB" sz="1000" u="none" strike="noStrike">
                          <a:effectLst/>
                        </a:rPr>
                        <a:t>54,655.00</a:t>
                      </a:r>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r" fontAlgn="b"/>
                      <a:r>
                        <a:rPr lang="en-GB" sz="1000" u="none" strike="noStrike">
                          <a:effectLst/>
                        </a:rPr>
                        <a:t>182183.3</a:t>
                      </a:r>
                      <a:endParaRPr lang="en-GB" sz="1000" b="0" i="0" u="none" strike="noStrike">
                        <a:solidFill>
                          <a:srgbClr val="000000"/>
                        </a:solidFill>
                        <a:effectLst/>
                        <a:latin typeface="Calibri" panose="020F0502020204030204" pitchFamily="34" charset="0"/>
                      </a:endParaRPr>
                    </a:p>
                  </a:txBody>
                  <a:tcPr marL="8556" marR="8556" marT="8556" marB="0" anchor="b"/>
                </a:tc>
                <a:extLst>
                  <a:ext uri="{0D108BD9-81ED-4DB2-BD59-A6C34878D82A}">
                    <a16:rowId xmlns:a16="http://schemas.microsoft.com/office/drawing/2014/main" val="587239163"/>
                  </a:ext>
                </a:extLst>
              </a:tr>
              <a:tr h="152155">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extLst>
                  <a:ext uri="{0D108BD9-81ED-4DB2-BD59-A6C34878D82A}">
                    <a16:rowId xmlns:a16="http://schemas.microsoft.com/office/drawing/2014/main" val="1479843255"/>
                  </a:ext>
                </a:extLst>
              </a:tr>
              <a:tr h="152155">
                <a:tc>
                  <a:txBody>
                    <a:bodyPr/>
                    <a:lstStyle/>
                    <a:p>
                      <a:pPr algn="l" fontAlgn="b"/>
                      <a:r>
                        <a:rPr lang="en-GB" sz="1000" u="none" strike="noStrike">
                          <a:effectLst/>
                        </a:rPr>
                        <a:t>Other</a:t>
                      </a:r>
                      <a:endParaRPr lang="en-GB" sz="1000" b="1" i="0" u="none" strike="noStrike">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extLst>
                  <a:ext uri="{0D108BD9-81ED-4DB2-BD59-A6C34878D82A}">
                    <a16:rowId xmlns:a16="http://schemas.microsoft.com/office/drawing/2014/main" val="3082169199"/>
                  </a:ext>
                </a:extLst>
              </a:tr>
              <a:tr h="292711">
                <a:tc>
                  <a:txBody>
                    <a:bodyPr/>
                    <a:lstStyle/>
                    <a:p>
                      <a:pPr algn="l" fontAlgn="b"/>
                      <a:r>
                        <a:rPr lang="en-GB" sz="1000" u="none" strike="noStrike">
                          <a:effectLst/>
                        </a:rPr>
                        <a:t>Techncian</a:t>
                      </a:r>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r" fontAlgn="b"/>
                      <a:r>
                        <a:rPr lang="en-GB" sz="1000" u="none" strike="noStrike">
                          <a:effectLst/>
                        </a:rPr>
                        <a:t>40,272.00</a:t>
                      </a:r>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r>
                        <a:rPr lang="en-GB" sz="1000" u="none" strike="noStrike">
                          <a:effectLst/>
                        </a:rPr>
                        <a:t>Pooled labour</a:t>
                      </a:r>
                      <a:endParaRPr lang="en-GB" sz="1000" b="0" i="0" u="none" strike="noStrike">
                        <a:solidFill>
                          <a:srgbClr val="000000"/>
                        </a:solidFill>
                        <a:effectLst/>
                        <a:latin typeface="Calibri" panose="020F0502020204030204" pitchFamily="34" charset="0"/>
                      </a:endParaRPr>
                    </a:p>
                  </a:txBody>
                  <a:tcPr marL="8556" marR="8556" marT="8556" marB="0" anchor="b"/>
                </a:tc>
                <a:extLst>
                  <a:ext uri="{0D108BD9-81ED-4DB2-BD59-A6C34878D82A}">
                    <a16:rowId xmlns:a16="http://schemas.microsoft.com/office/drawing/2014/main" val="928070985"/>
                  </a:ext>
                </a:extLst>
              </a:tr>
              <a:tr h="152155">
                <a:tc>
                  <a:txBody>
                    <a:bodyPr/>
                    <a:lstStyle/>
                    <a:p>
                      <a:pPr algn="l" fontAlgn="b"/>
                      <a:r>
                        <a:rPr lang="en-GB" sz="1000" u="none" strike="noStrike">
                          <a:effectLst/>
                        </a:rPr>
                        <a:t>DI / DA ?</a:t>
                      </a:r>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r>
                        <a:rPr lang="en-GB" sz="1000" u="none" strike="noStrike">
                          <a:effectLst/>
                        </a:rPr>
                        <a:t> </a:t>
                      </a:r>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r" fontAlgn="b"/>
                      <a:r>
                        <a:rPr lang="en-GB" sz="1000" u="none" strike="noStrike">
                          <a:effectLst/>
                        </a:rPr>
                        <a:t>134240</a:t>
                      </a:r>
                      <a:endParaRPr lang="en-GB" sz="1000" b="0" i="0" u="none" strike="noStrike">
                        <a:solidFill>
                          <a:srgbClr val="000000"/>
                        </a:solidFill>
                        <a:effectLst/>
                        <a:latin typeface="Calibri" panose="020F0502020204030204" pitchFamily="34" charset="0"/>
                      </a:endParaRPr>
                    </a:p>
                  </a:txBody>
                  <a:tcPr marL="8556" marR="8556" marT="8556" marB="0" anchor="b"/>
                </a:tc>
                <a:extLst>
                  <a:ext uri="{0D108BD9-81ED-4DB2-BD59-A6C34878D82A}">
                    <a16:rowId xmlns:a16="http://schemas.microsoft.com/office/drawing/2014/main" val="3263541773"/>
                  </a:ext>
                </a:extLst>
              </a:tr>
              <a:tr h="152155">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extLst>
                  <a:ext uri="{0D108BD9-81ED-4DB2-BD59-A6C34878D82A}">
                    <a16:rowId xmlns:a16="http://schemas.microsoft.com/office/drawing/2014/main" val="1264670712"/>
                  </a:ext>
                </a:extLst>
              </a:tr>
              <a:tr h="152155">
                <a:tc>
                  <a:txBody>
                    <a:bodyPr/>
                    <a:lstStyle/>
                    <a:p>
                      <a:pPr algn="l" fontAlgn="b"/>
                      <a:r>
                        <a:rPr lang="en-GB" sz="1000" u="none" strike="noStrike">
                          <a:effectLst/>
                        </a:rPr>
                        <a:t>Studentship</a:t>
                      </a:r>
                      <a:endParaRPr lang="en-GB" sz="1000" b="1" i="0" u="none" strike="noStrike">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a:solidFill>
                          <a:srgbClr val="000000"/>
                        </a:solidFill>
                        <a:effectLst/>
                        <a:latin typeface="Calibri" panose="020F0502020204030204" pitchFamily="34" charset="0"/>
                      </a:endParaRPr>
                    </a:p>
                  </a:txBody>
                  <a:tcPr marL="8556" marR="8556" marT="8556" marB="0" anchor="b"/>
                </a:tc>
                <a:extLst>
                  <a:ext uri="{0D108BD9-81ED-4DB2-BD59-A6C34878D82A}">
                    <a16:rowId xmlns:a16="http://schemas.microsoft.com/office/drawing/2014/main" val="287201565"/>
                  </a:ext>
                </a:extLst>
              </a:tr>
              <a:tr h="152155">
                <a:tc>
                  <a:txBody>
                    <a:bodyPr/>
                    <a:lstStyle/>
                    <a:p>
                      <a:pPr algn="l" fontAlgn="b"/>
                      <a:r>
                        <a:rPr lang="en-GB" sz="1000" u="none" strike="noStrike">
                          <a:effectLst/>
                        </a:rPr>
                        <a:t>London Weighting ?</a:t>
                      </a:r>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r>
                        <a:rPr lang="en-GB" sz="1000" u="none" strike="noStrike">
                          <a:effectLst/>
                        </a:rPr>
                        <a:t>N/A</a:t>
                      </a:r>
                      <a:endParaRPr lang="en-GB" sz="1000" b="0" i="0" u="none" strike="noStrike">
                        <a:solidFill>
                          <a:srgbClr val="000000"/>
                        </a:solidFill>
                        <a:effectLst/>
                        <a:latin typeface="Calibri" panose="020F0502020204030204" pitchFamily="34" charset="0"/>
                      </a:endParaRPr>
                    </a:p>
                  </a:txBody>
                  <a:tcPr marL="8556" marR="8556" marT="8556" marB="0" anchor="b"/>
                </a:tc>
                <a:tc>
                  <a:txBody>
                    <a:bodyPr/>
                    <a:lstStyle/>
                    <a:p>
                      <a:pPr algn="l" fontAlgn="b"/>
                      <a:endParaRPr lang="en-GB" sz="1000" b="0" i="0" u="none" strike="noStrike" dirty="0">
                        <a:solidFill>
                          <a:srgbClr val="000000"/>
                        </a:solidFill>
                        <a:effectLst/>
                        <a:latin typeface="Calibri" panose="020F0502020204030204" pitchFamily="34" charset="0"/>
                      </a:endParaRPr>
                    </a:p>
                  </a:txBody>
                  <a:tcPr marL="8556" marR="8556" marT="8556" marB="0" anchor="b"/>
                </a:tc>
                <a:extLst>
                  <a:ext uri="{0D108BD9-81ED-4DB2-BD59-A6C34878D82A}">
                    <a16:rowId xmlns:a16="http://schemas.microsoft.com/office/drawing/2014/main" val="3793335383"/>
                  </a:ext>
                </a:extLst>
              </a:tr>
            </a:tbl>
          </a:graphicData>
        </a:graphic>
      </p:graphicFrame>
    </p:spTree>
    <p:extLst>
      <p:ext uri="{BB962C8B-B14F-4D97-AF65-F5344CB8AC3E}">
        <p14:creationId xmlns:p14="http://schemas.microsoft.com/office/powerpoint/2010/main" val="3770302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D1AF0-DEE6-4543-80B3-32A4CA0DC995}"/>
              </a:ext>
            </a:extLst>
          </p:cNvPr>
          <p:cNvSpPr>
            <a:spLocks noGrp="1"/>
          </p:cNvSpPr>
          <p:nvPr>
            <p:ph type="title"/>
          </p:nvPr>
        </p:nvSpPr>
        <p:spPr/>
        <p:txBody>
          <a:bodyPr/>
          <a:lstStyle/>
          <a:p>
            <a:r>
              <a:rPr lang="en-US" dirty="0"/>
              <a:t>Equipment &amp; Consumables </a:t>
            </a:r>
          </a:p>
        </p:txBody>
      </p:sp>
      <p:graphicFrame>
        <p:nvGraphicFramePr>
          <p:cNvPr id="3" name="Object 2">
            <a:extLst>
              <a:ext uri="{FF2B5EF4-FFF2-40B4-BE49-F238E27FC236}">
                <a16:creationId xmlns:a16="http://schemas.microsoft.com/office/drawing/2014/main" id="{49A7170D-5936-1C4D-A760-B2862A8567B2}"/>
              </a:ext>
            </a:extLst>
          </p:cNvPr>
          <p:cNvGraphicFramePr>
            <a:graphicFrameLocks noChangeAspect="1"/>
          </p:cNvGraphicFramePr>
          <p:nvPr>
            <p:extLst>
              <p:ext uri="{D42A27DB-BD31-4B8C-83A1-F6EECF244321}">
                <p14:modId xmlns:p14="http://schemas.microsoft.com/office/powerpoint/2010/main" val="576703493"/>
              </p:ext>
            </p:extLst>
          </p:nvPr>
        </p:nvGraphicFramePr>
        <p:xfrm>
          <a:off x="251520" y="1045777"/>
          <a:ext cx="6692900" cy="5812223"/>
        </p:xfrm>
        <a:graphic>
          <a:graphicData uri="http://schemas.openxmlformats.org/presentationml/2006/ole">
            <mc:AlternateContent xmlns:mc="http://schemas.openxmlformats.org/markup-compatibility/2006">
              <mc:Choice xmlns:v="urn:schemas-microsoft-com:vml" Requires="v">
                <p:oleObj spid="_x0000_s3074" name="Worksheet" r:id="rId3" imgW="6692900" imgH="5918200" progId="Excel.Sheet.12">
                  <p:embed/>
                </p:oleObj>
              </mc:Choice>
              <mc:Fallback>
                <p:oleObj name="Worksheet" r:id="rId3" imgW="6692900" imgH="5918200" progId="Excel.Sheet.12">
                  <p:embed/>
                  <p:pic>
                    <p:nvPicPr>
                      <p:cNvPr id="0" name=""/>
                      <p:cNvPicPr/>
                      <p:nvPr/>
                    </p:nvPicPr>
                    <p:blipFill>
                      <a:blip r:embed="rId4"/>
                      <a:stretch>
                        <a:fillRect/>
                      </a:stretch>
                    </p:blipFill>
                    <p:spPr>
                      <a:xfrm>
                        <a:off x="251520" y="1045777"/>
                        <a:ext cx="6692900" cy="5812223"/>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E7EEE792-DBA4-1B4F-891A-30C41A4BE408}"/>
              </a:ext>
            </a:extLst>
          </p:cNvPr>
          <p:cNvSpPr txBox="1"/>
          <p:nvPr/>
        </p:nvSpPr>
        <p:spPr>
          <a:xfrm>
            <a:off x="7308304" y="1412776"/>
            <a:ext cx="1082348" cy="646331"/>
          </a:xfrm>
          <a:prstGeom prst="rect">
            <a:avLst/>
          </a:prstGeom>
          <a:noFill/>
        </p:spPr>
        <p:txBody>
          <a:bodyPr wrap="none" rtlCol="0">
            <a:spAutoFit/>
          </a:bodyPr>
          <a:lstStyle/>
          <a:p>
            <a:r>
              <a:rPr lang="en-US" dirty="0"/>
              <a:t>Example</a:t>
            </a:r>
          </a:p>
          <a:p>
            <a:r>
              <a:rPr lang="en-US" dirty="0"/>
              <a:t>IC/NPL</a:t>
            </a:r>
          </a:p>
        </p:txBody>
      </p:sp>
    </p:spTree>
    <p:extLst>
      <p:ext uri="{BB962C8B-B14F-4D97-AF65-F5344CB8AC3E}">
        <p14:creationId xmlns:p14="http://schemas.microsoft.com/office/powerpoint/2010/main" val="33514588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D5AF51E-92F8-E946-8C27-91A9E54EF964}"/>
              </a:ext>
            </a:extLst>
          </p:cNvPr>
          <p:cNvSpPr>
            <a:spLocks noGrp="1"/>
          </p:cNvSpPr>
          <p:nvPr>
            <p:ph idx="1"/>
          </p:nvPr>
        </p:nvSpPr>
        <p:spPr/>
        <p:txBody>
          <a:bodyPr/>
          <a:lstStyle/>
          <a:p>
            <a:r>
              <a:rPr lang="en-US" dirty="0"/>
              <a:t>Missing:</a:t>
            </a:r>
          </a:p>
          <a:p>
            <a:r>
              <a:rPr lang="en-US" sz="2400" dirty="0"/>
              <a:t>+ More details and finer breakdown from Birmingham [recall 10K and below is consumables and NOT equipment]</a:t>
            </a:r>
          </a:p>
          <a:p>
            <a:r>
              <a:rPr lang="en-US" sz="2400" dirty="0"/>
              <a:t>+ Refined budget from Oxford [double checking that we really have all we need for AION-10 and ensure its not double counted in other budgets]</a:t>
            </a:r>
          </a:p>
          <a:p>
            <a:r>
              <a:rPr lang="en-US" sz="2400" dirty="0"/>
              <a:t>+ MAGIS: Not detailed budget available – need this urgently</a:t>
            </a:r>
          </a:p>
          <a:p>
            <a:endParaRPr lang="en-US" dirty="0"/>
          </a:p>
        </p:txBody>
      </p:sp>
      <p:sp>
        <p:nvSpPr>
          <p:cNvPr id="4" name="Title 1">
            <a:extLst>
              <a:ext uri="{FF2B5EF4-FFF2-40B4-BE49-F238E27FC236}">
                <a16:creationId xmlns:a16="http://schemas.microsoft.com/office/drawing/2014/main" id="{B9D60DED-4461-9B46-A6A4-9C8C2F143AEA}"/>
              </a:ext>
            </a:extLst>
          </p:cNvPr>
          <p:cNvSpPr txBox="1">
            <a:spLocks/>
          </p:cNvSpPr>
          <p:nvPr/>
        </p:nvSpPr>
        <p:spPr bwMode="auto">
          <a:xfrm>
            <a:off x="694049" y="381000"/>
            <a:ext cx="8020050" cy="457200"/>
          </a:xfrm>
          <a:prstGeom prst="rect">
            <a:avLst/>
          </a:prstGeom>
          <a:noFill/>
          <a:ln w="9525">
            <a:noFill/>
            <a:miter lim="800000"/>
            <a:headEnd/>
            <a:tailEnd/>
          </a:ln>
        </p:spPr>
        <p:txBody>
          <a:bodyPr vert="horz" wrap="square" lIns="81043" tIns="40522" rIns="81043" bIns="40522" numCol="1" anchor="ctr" anchorCtr="0" compatLnSpc="1">
            <a:prstTxWarp prst="textNoShape">
              <a:avLst/>
            </a:prstTxWarp>
          </a:bodyPr>
          <a:lstStyle>
            <a:lvl1pPr algn="ctr" rtl="0" eaLnBrk="0" fontAlgn="base" hangingPunct="0">
              <a:spcBef>
                <a:spcPct val="0"/>
              </a:spcBef>
              <a:spcAft>
                <a:spcPct val="0"/>
              </a:spcAft>
              <a:defRPr sz="25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500" b="1">
                <a:solidFill>
                  <a:srgbClr val="006699"/>
                </a:solidFill>
                <a:latin typeface="Helvetica" charset="0"/>
                <a:ea typeface="ＭＳ Ｐゴシック" charset="-128"/>
                <a:cs typeface="ＭＳ Ｐゴシック" charset="-128"/>
              </a:defRPr>
            </a:lvl5pPr>
            <a:lvl6pPr marL="405216" algn="ctr" rtl="0" eaLnBrk="0" fontAlgn="base" hangingPunct="0">
              <a:spcBef>
                <a:spcPct val="0"/>
              </a:spcBef>
              <a:spcAft>
                <a:spcPct val="0"/>
              </a:spcAft>
              <a:defRPr sz="2500" b="1">
                <a:solidFill>
                  <a:srgbClr val="006699"/>
                </a:solidFill>
                <a:latin typeface="Helvetica" charset="0"/>
              </a:defRPr>
            </a:lvl6pPr>
            <a:lvl7pPr marL="810433" algn="ctr" rtl="0" eaLnBrk="0" fontAlgn="base" hangingPunct="0">
              <a:spcBef>
                <a:spcPct val="0"/>
              </a:spcBef>
              <a:spcAft>
                <a:spcPct val="0"/>
              </a:spcAft>
              <a:defRPr sz="2500" b="1">
                <a:solidFill>
                  <a:srgbClr val="006699"/>
                </a:solidFill>
                <a:latin typeface="Helvetica" charset="0"/>
              </a:defRPr>
            </a:lvl7pPr>
            <a:lvl8pPr marL="1215649" algn="ctr" rtl="0" eaLnBrk="0" fontAlgn="base" hangingPunct="0">
              <a:spcBef>
                <a:spcPct val="0"/>
              </a:spcBef>
              <a:spcAft>
                <a:spcPct val="0"/>
              </a:spcAft>
              <a:defRPr sz="2500" b="1">
                <a:solidFill>
                  <a:srgbClr val="006699"/>
                </a:solidFill>
                <a:latin typeface="Helvetica" charset="0"/>
              </a:defRPr>
            </a:lvl8pPr>
            <a:lvl9pPr marL="1620865" algn="ctr" rtl="0" eaLnBrk="0" fontAlgn="base" hangingPunct="0">
              <a:spcBef>
                <a:spcPct val="0"/>
              </a:spcBef>
              <a:spcAft>
                <a:spcPct val="0"/>
              </a:spcAft>
              <a:defRPr sz="2500" b="1">
                <a:solidFill>
                  <a:srgbClr val="006699"/>
                </a:solidFill>
                <a:latin typeface="Helvetica" charset="0"/>
              </a:defRPr>
            </a:lvl9pPr>
          </a:lstStyle>
          <a:p>
            <a:r>
              <a:rPr lang="en-US" kern="0"/>
              <a:t>Equipment &amp; Consumables </a:t>
            </a:r>
            <a:endParaRPr lang="en-US" kern="0" dirty="0"/>
          </a:p>
        </p:txBody>
      </p:sp>
    </p:spTree>
    <p:extLst>
      <p:ext uri="{BB962C8B-B14F-4D97-AF65-F5344CB8AC3E}">
        <p14:creationId xmlns:p14="http://schemas.microsoft.com/office/powerpoint/2010/main" val="35883771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2196D-8773-DD41-9619-951A50B94D1A}"/>
              </a:ext>
            </a:extLst>
          </p:cNvPr>
          <p:cNvSpPr>
            <a:spLocks noGrp="1"/>
          </p:cNvSpPr>
          <p:nvPr>
            <p:ph type="title"/>
          </p:nvPr>
        </p:nvSpPr>
        <p:spPr/>
        <p:txBody>
          <a:bodyPr/>
          <a:lstStyle/>
          <a:p>
            <a:r>
              <a:rPr lang="en-US" dirty="0"/>
              <a:t>Budget Scenarios </a:t>
            </a:r>
          </a:p>
        </p:txBody>
      </p:sp>
      <p:sp>
        <p:nvSpPr>
          <p:cNvPr id="3" name="Content Placeholder 2">
            <a:extLst>
              <a:ext uri="{FF2B5EF4-FFF2-40B4-BE49-F238E27FC236}">
                <a16:creationId xmlns:a16="http://schemas.microsoft.com/office/drawing/2014/main" id="{B8BA8282-117C-5244-98DD-6C054168BAB8}"/>
              </a:ext>
            </a:extLst>
          </p:cNvPr>
          <p:cNvSpPr>
            <a:spLocks noGrp="1"/>
          </p:cNvSpPr>
          <p:nvPr>
            <p:ph idx="1"/>
          </p:nvPr>
        </p:nvSpPr>
        <p:spPr/>
        <p:txBody>
          <a:bodyPr/>
          <a:lstStyle/>
          <a:p>
            <a:pPr>
              <a:buFont typeface="Wingdings" pitchFamily="2" charset="2"/>
              <a:buChar char="Ø"/>
            </a:pPr>
            <a:r>
              <a:rPr lang="en-US" sz="2400" dirty="0"/>
              <a:t>I am currently working with Louise to make Budget scenarios, which, assuming missing information is available early next week, should be ready by Friday next week. I will circulate when ready.   </a:t>
            </a:r>
          </a:p>
          <a:p>
            <a:pPr>
              <a:buFont typeface="Wingdings" pitchFamily="2" charset="2"/>
              <a:buChar char="Ø"/>
            </a:pPr>
            <a:endParaRPr lang="en-US" sz="2400" dirty="0"/>
          </a:p>
          <a:p>
            <a:pPr>
              <a:buFont typeface="Wingdings" pitchFamily="2" charset="2"/>
              <a:buChar char="Ø"/>
            </a:pPr>
            <a:r>
              <a:rPr lang="en-US" sz="2400" dirty="0"/>
              <a:t>We will discuss these scenarios in details during our meeting in Birmingham </a:t>
            </a:r>
          </a:p>
          <a:p>
            <a:pPr>
              <a:buFont typeface="Wingdings" pitchFamily="2" charset="2"/>
              <a:buChar char="Ø"/>
            </a:pPr>
            <a:endParaRPr lang="en-US" dirty="0"/>
          </a:p>
        </p:txBody>
      </p:sp>
    </p:spTree>
    <p:extLst>
      <p:ext uri="{BB962C8B-B14F-4D97-AF65-F5344CB8AC3E}">
        <p14:creationId xmlns:p14="http://schemas.microsoft.com/office/powerpoint/2010/main" val="32683747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5C56F-0ACF-9940-A0A2-58A2F7B7E8CF}"/>
              </a:ext>
            </a:extLst>
          </p:cNvPr>
          <p:cNvSpPr>
            <a:spLocks noGrp="1"/>
          </p:cNvSpPr>
          <p:nvPr>
            <p:ph type="title"/>
          </p:nvPr>
        </p:nvSpPr>
        <p:spPr/>
        <p:txBody>
          <a:bodyPr/>
          <a:lstStyle/>
          <a:p>
            <a:r>
              <a:rPr lang="en-US" dirty="0"/>
              <a:t>Birmingham Meeting on Oct 28th</a:t>
            </a:r>
          </a:p>
        </p:txBody>
      </p:sp>
      <p:sp>
        <p:nvSpPr>
          <p:cNvPr id="3" name="Content Placeholder 2">
            <a:extLst>
              <a:ext uri="{FF2B5EF4-FFF2-40B4-BE49-F238E27FC236}">
                <a16:creationId xmlns:a16="http://schemas.microsoft.com/office/drawing/2014/main" id="{C0DDD70A-E3A5-5944-ABC6-72CA9A175EF3}"/>
              </a:ext>
            </a:extLst>
          </p:cNvPr>
          <p:cNvSpPr>
            <a:spLocks noGrp="1"/>
          </p:cNvSpPr>
          <p:nvPr>
            <p:ph idx="1"/>
          </p:nvPr>
        </p:nvSpPr>
        <p:spPr/>
        <p:txBody>
          <a:bodyPr/>
          <a:lstStyle/>
          <a:p>
            <a:pPr>
              <a:buFont typeface="Wingdings" pitchFamily="2" charset="2"/>
              <a:buChar char="Ø"/>
            </a:pPr>
            <a:r>
              <a:rPr lang="en-US" sz="2600" dirty="0"/>
              <a:t>Main focus will be on budget discussion so that we can provide a sensible total cost estimate by Oct 31th to STFC. </a:t>
            </a:r>
          </a:p>
          <a:p>
            <a:pPr>
              <a:buFont typeface="Wingdings" pitchFamily="2" charset="2"/>
              <a:buChar char="Ø"/>
            </a:pPr>
            <a:endParaRPr lang="en-US" sz="2600" dirty="0"/>
          </a:p>
          <a:p>
            <a:pPr>
              <a:buFont typeface="Wingdings" pitchFamily="2" charset="2"/>
              <a:buChar char="Ø"/>
            </a:pPr>
            <a:r>
              <a:rPr lang="en-US" sz="2600" dirty="0"/>
              <a:t>We will also discuss management and AION organization for the proposal. Before Oct 31th we have to agree on PI and lead RO. Email from Jon and Oliver will be send to individual institutions contacts later today.       </a:t>
            </a:r>
          </a:p>
        </p:txBody>
      </p:sp>
    </p:spTree>
    <p:extLst>
      <p:ext uri="{BB962C8B-B14F-4D97-AF65-F5344CB8AC3E}">
        <p14:creationId xmlns:p14="http://schemas.microsoft.com/office/powerpoint/2010/main" val="2156425952"/>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HD:MS Office 98 :Templates:Blank Presentation</Template>
  <TotalTime>417227</TotalTime>
  <Words>886</Words>
  <Application>Microsoft Macintosh PowerPoint</Application>
  <PresentationFormat>Overhead</PresentationFormat>
  <Paragraphs>142</Paragraphs>
  <Slides>12</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20" baseType="lpstr">
      <vt:lpstr>Arial</vt:lpstr>
      <vt:lpstr>Calibri</vt:lpstr>
      <vt:lpstr>Helvetica</vt:lpstr>
      <vt:lpstr>Tahoma</vt:lpstr>
      <vt:lpstr>Times</vt:lpstr>
      <vt:lpstr>Wingdings</vt:lpstr>
      <vt:lpstr>Blank Presentation</vt:lpstr>
      <vt:lpstr>Microsoft Excel Worksheet</vt:lpstr>
      <vt:lpstr>AION Working Meeting CORE Team Budget Estimate  Oct 18, 2019  </vt:lpstr>
      <vt:lpstr>Reminder [without Cambridge]</vt:lpstr>
      <vt:lpstr>PowerPoint Presentation</vt:lpstr>
      <vt:lpstr>Budget in IRB Proposal</vt:lpstr>
      <vt:lpstr>FTE and Co-PI Costing </vt:lpstr>
      <vt:lpstr>Equipment &amp; Consumables </vt:lpstr>
      <vt:lpstr>PowerPoint Presentation</vt:lpstr>
      <vt:lpstr>Budget Scenarios </vt:lpstr>
      <vt:lpstr>Birmingham Meeting on Oct 28th</vt:lpstr>
      <vt:lpstr>AION 100</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Cacac</dc:title>
  <dc:creator>IT-DIS-Mac</dc:creator>
  <cp:lastModifiedBy>Buchmueller, Oliver L</cp:lastModifiedBy>
  <cp:revision>2959</cp:revision>
  <cp:lastPrinted>2019-03-22T11:27:20Z</cp:lastPrinted>
  <dcterms:created xsi:type="dcterms:W3CDTF">2012-08-23T09:50:06Z</dcterms:created>
  <dcterms:modified xsi:type="dcterms:W3CDTF">2019-10-18T07:56:33Z</dcterms:modified>
</cp:coreProperties>
</file>