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1841" r:id="rId2"/>
    <p:sldId id="1929" r:id="rId3"/>
    <p:sldId id="1942" r:id="rId4"/>
    <p:sldId id="1943" r:id="rId5"/>
    <p:sldId id="1944" r:id="rId6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E7FF"/>
    <a:srgbClr val="1C951F"/>
    <a:srgbClr val="FF9F82"/>
    <a:srgbClr val="FF8581"/>
    <a:srgbClr val="FF0000"/>
    <a:srgbClr val="FF2F39"/>
    <a:srgbClr val="FF1E30"/>
    <a:srgbClr val="FF5823"/>
    <a:srgbClr val="22FF31"/>
    <a:srgbClr val="D31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9252" autoAdjust="0"/>
  </p:normalViewPr>
  <p:slideViewPr>
    <p:cSldViewPr>
      <p:cViewPr varScale="1">
        <p:scale>
          <a:sx n="114" d="100"/>
          <a:sy n="114" d="100"/>
        </p:scale>
        <p:origin x="89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1592310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>
                <a:latin typeface="Tahoma" charset="0"/>
              </a:rPr>
              <a:t>  O. Buchmueller  AION Workshop</a:t>
            </a:r>
            <a:r>
              <a:rPr lang="en-GB" sz="1100" i="0" noProof="0" dirty="0">
                <a:latin typeface="Tahoma" charset="0"/>
              </a:rPr>
              <a:t>    </a:t>
            </a: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060432" cy="1362076"/>
          </a:xfrm>
        </p:spPr>
        <p:txBody>
          <a:bodyPr/>
          <a:lstStyle/>
          <a:p>
            <a:pPr algn="ctr"/>
            <a:r>
              <a:rPr lang="en-GB" sz="3200" i="1" dirty="0"/>
              <a:t>AION Work Packages </a:t>
            </a:r>
            <a:br>
              <a:rPr lang="en-GB" sz="3200" i="1" dirty="0"/>
            </a:br>
            <a:r>
              <a:rPr lang="en-GB" sz="3200" i="1" dirty="0"/>
              <a:t>BUDGET Summary </a:t>
            </a:r>
            <a:br>
              <a:rPr lang="en-GB" sz="3200" i="1" dirty="0"/>
            </a:br>
            <a:br>
              <a:rPr lang="en-GB" sz="3200" i="1" dirty="0"/>
            </a:br>
            <a:r>
              <a:rPr lang="en-GB" sz="3200" i="1" dirty="0"/>
              <a:t> </a:t>
            </a:r>
            <a:br>
              <a:rPr lang="en-GB" sz="3200" dirty="0"/>
            </a:br>
            <a:r>
              <a:rPr lang="en-GB" sz="2600" i="1" dirty="0">
                <a:solidFill>
                  <a:srgbClr val="FF0000"/>
                </a:solidFill>
              </a:rPr>
              <a:t>AION Planning Event </a:t>
            </a:r>
            <a:br>
              <a:rPr lang="en-GB" sz="2600" i="1" dirty="0">
                <a:solidFill>
                  <a:srgbClr val="FF0000"/>
                </a:solidFill>
              </a:rPr>
            </a:br>
            <a:r>
              <a:rPr lang="en-GB" sz="2600" i="1" dirty="0">
                <a:solidFill>
                  <a:srgbClr val="FF0000"/>
                </a:solidFill>
              </a:rPr>
              <a:t>in Cambridge, </a:t>
            </a:r>
            <a:br>
              <a:rPr lang="en-GB" sz="2600" i="1" dirty="0">
                <a:solidFill>
                  <a:srgbClr val="FF0000"/>
                </a:solidFill>
              </a:rPr>
            </a:br>
            <a:r>
              <a:rPr lang="en-GB" sz="2600" i="1" dirty="0">
                <a:solidFill>
                  <a:srgbClr val="FF0000"/>
                </a:solidFill>
              </a:rPr>
              <a:t>Sep 26, 2019  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653136"/>
            <a:ext cx="7772400" cy="1716211"/>
          </a:xfrm>
        </p:spPr>
        <p:txBody>
          <a:bodyPr/>
          <a:lstStyle/>
          <a:p>
            <a:pPr algn="ctr" defTabSz="467359">
              <a:defRPr sz="2960"/>
            </a:pPr>
            <a:r>
              <a:rPr lang="en-US" sz="2400" dirty="0"/>
              <a:t>Oliver Buchmueller, Imperial College London</a:t>
            </a:r>
          </a:p>
          <a:p>
            <a:pPr algn="ctr" defTabSz="467359">
              <a:defRPr sz="2960"/>
            </a:pPr>
            <a:r>
              <a:rPr lang="en-US" sz="2400" dirty="0"/>
              <a:t>Jon </a:t>
            </a:r>
            <a:r>
              <a:rPr lang="en-US" sz="2400" dirty="0" err="1"/>
              <a:t>Colemann</a:t>
            </a:r>
            <a:r>
              <a:rPr lang="en-US" sz="2400" dirty="0"/>
              <a:t>, Liverpool University </a:t>
            </a:r>
          </a:p>
        </p:txBody>
      </p:sp>
    </p:spTree>
    <p:extLst>
      <p:ext uri="{BB962C8B-B14F-4D97-AF65-F5344CB8AC3E}">
        <p14:creationId xmlns:p14="http://schemas.microsoft.com/office/powerpoint/2010/main" val="407395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36"/>
    </mc:Choice>
    <mc:Fallback xmlns="">
      <p:transition xmlns:p14="http://schemas.microsoft.com/office/powerpoint/2010/main" spd="slow" advTm="1123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AION10 [Stage 1]: Main WP Connections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3347864" y="2924944"/>
            <a:ext cx="163448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 bwMode="auto">
          <a:xfrm>
            <a:off x="3348088" y="2780928"/>
            <a:ext cx="2016000" cy="201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 bwMode="auto">
          <a:xfrm>
            <a:off x="6084168" y="1124744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WP-Physics</a:t>
            </a:r>
          </a:p>
        </p:txBody>
      </p:sp>
      <p:sp>
        <p:nvSpPr>
          <p:cNvPr id="7" name="Rectangle 6"/>
          <p:cNvSpPr>
            <a:spLocks noChangeAspect="1"/>
          </p:cNvSpPr>
          <p:nvPr/>
        </p:nvSpPr>
        <p:spPr bwMode="auto">
          <a:xfrm>
            <a:off x="6156320" y="5085328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100</a:t>
            </a:r>
          </a:p>
        </p:txBody>
      </p:sp>
      <p:sp>
        <p:nvSpPr>
          <p:cNvPr id="9" name="Rectangle 8"/>
          <p:cNvSpPr>
            <a:spLocks noChangeAspect="1"/>
          </p:cNvSpPr>
          <p:nvPr/>
        </p:nvSpPr>
        <p:spPr bwMode="auto">
          <a:xfrm>
            <a:off x="755576" y="3213120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WP-MAGIS</a:t>
            </a:r>
          </a:p>
        </p:txBody>
      </p:sp>
      <p:sp>
        <p:nvSpPr>
          <p:cNvPr id="10" name="Left-Right Arrow 9"/>
          <p:cNvSpPr/>
          <p:nvPr/>
        </p:nvSpPr>
        <p:spPr bwMode="auto">
          <a:xfrm rot="18727168">
            <a:off x="4911526" y="2000040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Left-Right Arrow 10"/>
          <p:cNvSpPr/>
          <p:nvPr/>
        </p:nvSpPr>
        <p:spPr bwMode="auto">
          <a:xfrm rot="2527135">
            <a:off x="4937522" y="5070387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2051720" y="3573016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3" name="Left-Right Arrow 12"/>
          <p:cNvSpPr/>
          <p:nvPr/>
        </p:nvSpPr>
        <p:spPr bwMode="auto">
          <a:xfrm rot="16200000">
            <a:off x="5448548" y="3513460"/>
            <a:ext cx="2514800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8" name="Left-Right Arrow 17"/>
          <p:cNvSpPr/>
          <p:nvPr/>
        </p:nvSpPr>
        <p:spPr bwMode="auto">
          <a:xfrm rot="11985556">
            <a:off x="1863677" y="5073999"/>
            <a:ext cx="4278188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3347864" y="2853048"/>
            <a:ext cx="2016000" cy="100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WP-AION-10</a:t>
            </a:r>
          </a:p>
        </p:txBody>
      </p:sp>
      <p:sp>
        <p:nvSpPr>
          <p:cNvPr id="15" name="Rectangle 14"/>
          <p:cNvSpPr>
            <a:spLocks/>
          </p:cNvSpPr>
          <p:nvPr/>
        </p:nvSpPr>
        <p:spPr bwMode="auto">
          <a:xfrm>
            <a:off x="3347864" y="3789152"/>
            <a:ext cx="2016000" cy="100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WP-AION-RD</a:t>
            </a:r>
          </a:p>
        </p:txBody>
      </p:sp>
    </p:spTree>
    <p:extLst>
      <p:ext uri="{BB962C8B-B14F-4D97-AF65-F5344CB8AC3E}">
        <p14:creationId xmlns:p14="http://schemas.microsoft.com/office/powerpoint/2010/main" val="223500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7F90-223B-0349-AF5B-1A9C0DF44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High-Level Budget in Proposal (so far)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1E84B3F-959E-0443-B6CF-ED95E88D67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625730"/>
              </p:ext>
            </p:extLst>
          </p:nvPr>
        </p:nvGraphicFramePr>
        <p:xfrm>
          <a:off x="1151621" y="1556792"/>
          <a:ext cx="6840758" cy="33843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5429">
                  <a:extLst>
                    <a:ext uri="{9D8B030D-6E8A-4147-A177-3AD203B41FA5}">
                      <a16:colId xmlns:a16="http://schemas.microsoft.com/office/drawing/2014/main" val="3641245491"/>
                    </a:ext>
                  </a:extLst>
                </a:gridCol>
                <a:gridCol w="1639256">
                  <a:extLst>
                    <a:ext uri="{9D8B030D-6E8A-4147-A177-3AD203B41FA5}">
                      <a16:colId xmlns:a16="http://schemas.microsoft.com/office/drawing/2014/main" val="800067439"/>
                    </a:ext>
                  </a:extLst>
                </a:gridCol>
                <a:gridCol w="1507617">
                  <a:extLst>
                    <a:ext uri="{9D8B030D-6E8A-4147-A177-3AD203B41FA5}">
                      <a16:colId xmlns:a16="http://schemas.microsoft.com/office/drawing/2014/main" val="3067322121"/>
                    </a:ext>
                  </a:extLst>
                </a:gridCol>
                <a:gridCol w="1428456">
                  <a:extLst>
                    <a:ext uri="{9D8B030D-6E8A-4147-A177-3AD203B41FA5}">
                      <a16:colId xmlns:a16="http://schemas.microsoft.com/office/drawing/2014/main" val="2175023798"/>
                    </a:ext>
                  </a:extLst>
                </a:gridCol>
              </a:tblGrid>
              <a:tr h="483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Work Package 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Capital [£ in M]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FTE [£ in M]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Total [£ in M]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394018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AION-10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1.9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0.9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2.8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8911920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AION-Technology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1.6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0.9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2.5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3990628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AION-100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0.1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1.9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2.0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5809776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AION-Physics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0.1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1.2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1.3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7804987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MAGIS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1.8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1.2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3.0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7059597"/>
                  </a:ext>
                </a:extLst>
              </a:tr>
              <a:tr h="483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AION Project Total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5.5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6.1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11.6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1093811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ECA000F3-B104-BA4F-9520-81F6222C1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5301208"/>
            <a:ext cx="128080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AION Budget: tentative breakdown in individual Work Packages with task and milestones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discussed in the text. The budget numbers are given in Million £ and they cover a 3-year period. </a:t>
            </a:r>
            <a:endParaRPr kumimoji="0" lang="en-US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56FFC8-A088-A24B-9951-1079046B30CD}"/>
              </a:ext>
            </a:extLst>
          </p:cNvPr>
          <p:cNvSpPr txBox="1"/>
          <p:nvPr/>
        </p:nvSpPr>
        <p:spPr>
          <a:xfrm>
            <a:off x="251520" y="5999797"/>
            <a:ext cx="8483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Note: FTE are for 48 months </a:t>
            </a:r>
            <a:r>
              <a:rPr lang="en-US">
                <a:sym typeface="Wingdings" pitchFamily="2" charset="2"/>
              </a:rPr>
              <a:t> needs to be multiplied by 1.125 (54/48)  = £6.9M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89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5E548-2314-EB40-8381-F6725A1F5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Major Open Budget Questions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A9E129-D9A0-164D-B1C6-EB33C467E0A2}"/>
              </a:ext>
            </a:extLst>
          </p:cNvPr>
          <p:cNvSpPr txBox="1"/>
          <p:nvPr/>
        </p:nvSpPr>
        <p:spPr>
          <a:xfrm>
            <a:off x="561975" y="1502831"/>
            <a:ext cx="8487645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/>
                </a:solidFill>
              </a:rPr>
              <a:t>WP AION-10: £1.9 capital </a:t>
            </a:r>
          </a:p>
          <a:p>
            <a:pPr marL="748116" lvl="1" indent="-342900">
              <a:buFont typeface="Wingdings" pitchFamily="2" charset="2"/>
              <a:buChar char="Ø"/>
            </a:pPr>
            <a:r>
              <a:rPr lang="en-US" sz="2400"/>
              <a:t>Is really all included? Pipe, vacuum, </a:t>
            </a:r>
            <a:r>
              <a:rPr lang="en-US" sz="2400" err="1"/>
              <a:t>etc</a:t>
            </a:r>
            <a:r>
              <a:rPr lang="en-US" sz="240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/>
                </a:solidFill>
              </a:rPr>
              <a:t>Cost of LASER system across all WPs &amp; tasks</a:t>
            </a:r>
          </a:p>
          <a:p>
            <a:pPr marL="748116" lvl="1" indent="-342900">
              <a:buFont typeface="Wingdings" pitchFamily="2" charset="2"/>
              <a:buChar char="Ø"/>
            </a:pPr>
            <a:r>
              <a:rPr lang="en-US" sz="2400"/>
              <a:t>Looks underestimated [need new estimate]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/>
                </a:solidFill>
              </a:rPr>
              <a:t>£1.8M Capital in WP-MAGIS </a:t>
            </a:r>
          </a:p>
          <a:p>
            <a:pPr marL="748116" lvl="1" indent="-342900">
              <a:buFont typeface="Wingdings" pitchFamily="2" charset="2"/>
              <a:buChar char="Ø"/>
            </a:pPr>
            <a:r>
              <a:rPr lang="en-US" sz="2400"/>
              <a:t>need to understand where it is used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Need to Cambridge R&amp;D to AION-Technology WP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FF0000"/>
                </a:solidFill>
              </a:rPr>
              <a:t>NOTE: We are already at ~£12M for 3.5 years – really not </a:t>
            </a:r>
          </a:p>
          <a:p>
            <a:r>
              <a:rPr lang="en-US" sz="2400">
                <a:solidFill>
                  <a:srgbClr val="FF0000"/>
                </a:solidFill>
              </a:rPr>
              <a:t>	much room (if any) to increase </a:t>
            </a:r>
          </a:p>
        </p:txBody>
      </p:sp>
    </p:spTree>
    <p:extLst>
      <p:ext uri="{BB962C8B-B14F-4D97-AF65-F5344CB8AC3E}">
        <p14:creationId xmlns:p14="http://schemas.microsoft.com/office/powerpoint/2010/main" val="2558659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5867E-9A1D-E744-8F78-0C20F834E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Scrutinized (total) Budget by Oct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3CE3B-0A54-8E48-A206-4225B168CF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Its critical that we follow-up on the issues &amp; tasks we have identified today. </a:t>
            </a:r>
          </a:p>
          <a:p>
            <a:endParaRPr lang="en-US" dirty="0"/>
          </a:p>
          <a:p>
            <a:r>
              <a:rPr lang="en-US" dirty="0"/>
              <a:t>Proposal: </a:t>
            </a:r>
            <a:r>
              <a:rPr lang="en-US" b="1" dirty="0"/>
              <a:t>Have a scrutinized/refined budget by Oct 11 </a:t>
            </a:r>
          </a:p>
          <a:p>
            <a:endParaRPr lang="en-US" b="1" dirty="0"/>
          </a:p>
          <a:p>
            <a:r>
              <a:rPr lang="en-US" b="1" dirty="0"/>
              <a:t>Responsibility of caretakers to follow-up and </a:t>
            </a:r>
            <a:r>
              <a:rPr lang="en-US" b="1"/>
              <a:t>report back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09515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419974</TotalTime>
  <Words>253</Words>
  <Application>Microsoft Macintosh PowerPoint</Application>
  <PresentationFormat>Overhead</PresentationFormat>
  <Paragraphs>65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Helvetica</vt:lpstr>
      <vt:lpstr>Tahoma</vt:lpstr>
      <vt:lpstr>Times</vt:lpstr>
      <vt:lpstr>Wingdings</vt:lpstr>
      <vt:lpstr>Blank Presentation</vt:lpstr>
      <vt:lpstr>AION Work Packages  BUDGET Summary     AION Planning Event  in Cambridge,  Sep 26, 2019  </vt:lpstr>
      <vt:lpstr>AION10 [Stage 1]: Main WP Connections</vt:lpstr>
      <vt:lpstr>High-Level Budget in Proposal (so far)</vt:lpstr>
      <vt:lpstr>Major Open Budget Questions </vt:lpstr>
      <vt:lpstr>Scrutinized (total) Budget by Oct 11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Buchmueller, Oliver L</cp:lastModifiedBy>
  <cp:revision>2951</cp:revision>
  <cp:lastPrinted>2019-03-24T19:01:48Z</cp:lastPrinted>
  <dcterms:created xsi:type="dcterms:W3CDTF">2012-08-23T09:50:06Z</dcterms:created>
  <dcterms:modified xsi:type="dcterms:W3CDTF">2019-09-26T15:41:36Z</dcterms:modified>
</cp:coreProperties>
</file>