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256" r:id="rId5"/>
    <p:sldId id="301" r:id="rId6"/>
    <p:sldId id="267" r:id="rId7"/>
    <p:sldId id="257" r:id="rId8"/>
    <p:sldId id="285" r:id="rId9"/>
    <p:sldId id="268" r:id="rId10"/>
    <p:sldId id="258" r:id="rId11"/>
    <p:sldId id="260" r:id="rId12"/>
    <p:sldId id="265" r:id="rId13"/>
    <p:sldId id="262" r:id="rId14"/>
    <p:sldId id="263" r:id="rId15"/>
    <p:sldId id="286" r:id="rId16"/>
    <p:sldId id="294" r:id="rId17"/>
    <p:sldId id="269" r:id="rId18"/>
    <p:sldId id="316" r:id="rId19"/>
    <p:sldId id="317" r:id="rId20"/>
    <p:sldId id="311" r:id="rId21"/>
    <p:sldId id="313" r:id="rId22"/>
    <p:sldId id="312" r:id="rId23"/>
    <p:sldId id="289" r:id="rId24"/>
    <p:sldId id="266" r:id="rId25"/>
    <p:sldId id="314" r:id="rId26"/>
    <p:sldId id="264" r:id="rId27"/>
    <p:sldId id="284" r:id="rId28"/>
    <p:sldId id="270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C1C1"/>
    <a:srgbClr val="FFABAB"/>
    <a:srgbClr val="C00000"/>
    <a:srgbClr val="4F81BD"/>
    <a:srgbClr val="7030A0"/>
    <a:srgbClr val="0070C0"/>
    <a:srgbClr val="604A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47" autoAdjust="0"/>
    <p:restoredTop sz="86803" autoAdjust="0"/>
  </p:normalViewPr>
  <p:slideViewPr>
    <p:cSldViewPr>
      <p:cViewPr varScale="1">
        <p:scale>
          <a:sx n="110" d="100"/>
          <a:sy n="110" d="100"/>
        </p:scale>
        <p:origin x="175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7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B4EF8-907C-4D9C-84E0-5FD03C1C4F92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7D7CB-FDAC-4FE0-B297-6D629C55CD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803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8876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Using the 2D MOT, we selectively </a:t>
            </a:r>
            <a:r>
              <a:rPr lang="en-US" altLang="zh-CN" dirty="0" err="1"/>
              <a:t>deect</a:t>
            </a:r>
            <a:r>
              <a:rPr lang="en-US" altLang="zh-CN" dirty="0"/>
              <a:t> the longitudinally decelerated atomic beam into the science chamber. We show that the 2D MOT </a:t>
            </a:r>
            <a:r>
              <a:rPr lang="en-US" altLang="zh-CN" dirty="0" err="1"/>
              <a:t>eciency</a:t>
            </a:r>
            <a:r>
              <a:rPr lang="en-US" altLang="zh-CN" dirty="0"/>
              <a:t> is limited by the decay into the 1D2 long-lived state. The maximum loading rate measured in the MOT is 6  109 s-1. </a:t>
            </a:r>
          </a:p>
          <a:p>
            <a:endParaRPr lang="en-US" altLang="zh-CN" dirty="0"/>
          </a:p>
          <a:p>
            <a:r>
              <a:rPr lang="en-US" altLang="zh-CN" dirty="0"/>
              <a:t>The oven is made of a stainless-steel cylinder heated at a maximal temperature of 550 C.  This temperature is stabilized to ensure a constant </a:t>
            </a:r>
            <a:r>
              <a:rPr lang="en-US" altLang="zh-CN" dirty="0" err="1"/>
              <a:t>ux</a:t>
            </a:r>
            <a:r>
              <a:rPr lang="en-US" altLang="zh-CN" dirty="0"/>
              <a:t> of the outgoing </a:t>
            </a:r>
            <a:r>
              <a:rPr lang="en-US" altLang="zh-CN" dirty="0" err="1"/>
              <a:t>eusive</a:t>
            </a:r>
            <a:r>
              <a:rPr lang="en-US" altLang="zh-CN" dirty="0"/>
              <a:t> atomic beam. </a:t>
            </a:r>
          </a:p>
          <a:p>
            <a:r>
              <a:rPr lang="en-US" altLang="zh-CN" dirty="0"/>
              <a:t>The beam is generated in a multichannel nozzle made of nine hundred Monel400 micro tubes clamped in a 1  1 cm square area. The length of each tube is 1 cm with inner and outer diameters of 200 um and 300 um respectively. We keep the nozzle at a temperature of roughly 50 C above the oven temperature to avoid clogging the tubes.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12BF-F6F5-4E8D-8814-7784FC0DB27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9511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latin typeface="Calibri" panose="020F0502020204030204" pitchFamily="34" charset="0"/>
              </a:rPr>
              <a:t>A Zeeman slower (ZS) can have a high capture velocity (comparable with the most probable velocity), but significantly increase the length of the apparatus. A 2D+ MOT offers a more compact alternative.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12BF-F6F5-4E8D-8814-7784FC0DB27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83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4486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6277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3147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209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2836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824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latin typeface="Calibri" panose="020F0502020204030204" pitchFamily="34" charset="0"/>
              </a:rPr>
              <a:t>A Zeeman slower (ZS) can have a high capture velocity (comparable with the most probable velocity), but significantly increase the length of the apparatus. A 2D+ MOT offers a more compact alternative.</a:t>
            </a:r>
          </a:p>
          <a:p>
            <a:endParaRPr lang="en-GB" altLang="en-US" sz="1200" dirty="0">
              <a:latin typeface="Calibri" panose="020F0502020204030204" pitchFamily="34" charset="0"/>
            </a:endParaRPr>
          </a:p>
          <a:p>
            <a:r>
              <a:rPr lang="en-GB" altLang="en-US" sz="1200" dirty="0">
                <a:latin typeface="Calibri" panose="020F0502020204030204" pitchFamily="34" charset="0"/>
              </a:rPr>
              <a:t>Our proposed design is a compact source of cold strontium atoms using a two-dimensional magneto-optical trap (MOT) with a ‘push’ laser beam (a so-called 2D+ MOT). 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A direct comparison between a Zeeman slower and a 2D MOT for sodium was carried out by a group in Brazil[1] by measuring the loading rate and the final number in the final 3D MOT with each case. This work showed that a 2D MOT can provide a flux of atoms comparable with that from a ZS.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12BF-F6F5-4E8D-8814-7784FC0DB27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048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873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2282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530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At  450 C, the mean velocity (RMS) exiting the oven is 526m/s, however, the capture velocity for a 3D MOT is typically 30m/s. Therefore an additional cooling stage is required. A Zeeman slower (ZS) can have a high capture velocity (comparable with the most probable velocity), but significantly increase the length of the apparatus.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12BF-F6F5-4E8D-8814-7784FC0DB27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6441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858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951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advantages of strontium stem directly from the atomic structure of `two-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electron' systems such as the alkaline earth metals and elements with similar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electronic structure such as 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Yb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Hg.1 For two spin-1/2 particles such as 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elec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</a:p>
          <a:p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trons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there are states which have total spin S= 0 or 1, called singlet and triplets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respectively since they have degeneracy 2S + 1. Transitions between singlets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triplets are `forbidden' by the selection rules for electric-dipole transitions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however the approximations on which the rule S = 0 is based, i.e. the LS-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coupling scheme for angular momenta, partially breaks down for heavy atoms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[3]. Thus two-electron systems have both strong transitions which give rise to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strong radiation forces and weaker transitions that can be used for laser cooling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much lower temperatures (because of their narrow linewidth). `Two-electron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atoms' have transitions that are `forbidden' to various degrees and the very 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nar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row clock transitions in Sr are used for the time standards. Alkali metals do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 provide these narrow optical transitions and current atomic clocks use mi-</a:t>
            </a:r>
          </a:p>
          <a:p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crowave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transitions between 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hyperne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levels of ground electronic 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conguration</a:t>
            </a:r>
            <a:endParaRPr lang="en-US" altLang="zh-CN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caesium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Optical transitions at frequencies  4105 GHz of can have a much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higher Q-factor than a microwave clocks at a 9 GHz and therefore it is expected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 optical-lattice clocks, or trapped ions, will eventually replace atomic </a:t>
            </a:r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foun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</a:p>
          <a:p>
            <a:r>
              <a:rPr lang="en-US" altLang="zh-CN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tain</a:t>
            </a:r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clocks as the primary time standards. This is the focus of research and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 at national standard labs, and more detailed information is given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 the NPL web site and publications. Strontium optical-lattice clocks are suit-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able for transportable clocks since they can be compact and less sensitive to</a:t>
            </a:r>
          </a:p>
          <a:p>
            <a:r>
              <a:rPr lang="en-US" altLang="zh-CN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orientation than atomic fountains.</a:t>
            </a:r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612BF-F6F5-4E8D-8814-7784FC0DB27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381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025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130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573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204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7D7CB-FDAC-4FE0-B297-6D629C55CDE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3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413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11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95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396552" y="1052736"/>
            <a:ext cx="9865096" cy="288032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  <a:alpha val="50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-252536" y="-243408"/>
            <a:ext cx="9649072" cy="129614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6855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315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924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65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00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86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729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41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201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F348D-3D1A-46C9-A229-CA60354B9F56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1AC5A-A4AF-43C3-83EE-012000B9CA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92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osense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hyperlink" Target="https://aosense.com/wp-content/uploads/2018/02/Datasheet_Cold_atomic_-beam_system_20180124.pdf" TargetMode="Externa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flipV="1">
            <a:off x="-396552" y="3378138"/>
            <a:ext cx="9937104" cy="2520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75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-377427" y="2081994"/>
            <a:ext cx="9937104" cy="252028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75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-396552" y="2060848"/>
            <a:ext cx="9937104" cy="129614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1470025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A high-flux source of laser-cooled strontium atoms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459770"/>
            <a:ext cx="7344816" cy="1752600"/>
          </a:xfrm>
        </p:spPr>
        <p:txBody>
          <a:bodyPr>
            <a:normAutofit/>
          </a:bodyPr>
          <a:lstStyle/>
          <a:p>
            <a:r>
              <a:rPr lang="en-GB" dirty="0"/>
              <a:t>Oxford Physics: </a:t>
            </a:r>
          </a:p>
          <a:p>
            <a:r>
              <a:rPr lang="en-GB" dirty="0"/>
              <a:t> Chris Foot, Elliot Bentine, Sean Ravenhall, Leo Xu, &amp; Peter Zhou</a:t>
            </a:r>
          </a:p>
        </p:txBody>
      </p:sp>
      <p:pic>
        <p:nvPicPr>
          <p:cNvPr id="8" name="Picture 2" descr="Image result for m square las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2" y="5078394"/>
            <a:ext cx="1703686" cy="170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result for innovate u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810" y="5078394"/>
            <a:ext cx="1703686" cy="170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5567648"/>
            <a:ext cx="4229930" cy="119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791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3AB7A7-F3CA-42B1-8B46-4910053D6CE2}"/>
              </a:ext>
            </a:extLst>
          </p:cNvPr>
          <p:cNvSpPr/>
          <p:nvPr/>
        </p:nvSpPr>
        <p:spPr>
          <a:xfrm>
            <a:off x="8316416" y="0"/>
            <a:ext cx="80831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 descr="https://lh3.googleusercontent.com/sRx5KJIC9hSQU5mLLt1DbCskqW00P6ovhspkBV1UiU4zXZNWzZVsiqISh-LOcsX1-6GzcRUp5M81RCeSApq5u3lMc3Prs0EttJJVgr8E9JUBryiH1v2d4kFLlBTys-6ltjDRxKkXFhdBRtneWher58EqbBAgvnKHpAfrkp8Vp0BaETWW-thyVwyCImfMSY9nTdgKqZhiG0czq94agfeAiT-AFFHHtEWWsF9210bJN-GdheAluvU8a9lJozc8RFLyQ3MnUfCX9ajG0bAgDrs7NCEOS_heJP7OOU_tQnvhUfM2r5CdGvqrFTK1AG_j-12SMjJIcnrGc_CGFEqPIPwM0Po9LI0BGF9Ng91D3wDn6b8jrzfTpJk4loTA2wXg3lSYtGWS8TUx7STUKf82aJlq64ke7SFpaZhRxoRTnUyKeCTTdpsdMUEBqafvGNzhg337NWgbA0Q624qzdQmirGTAU4Yjqjvp7ZUCLVQ8ib3bZH6-7-0aVi2fDz84X351kvNV6d8fJ9Kup12_6WeOf2BFL1vfm_Ievgl6AyGHoyrvfIURP4bm43g_BYtYtdvLY0kiOKbfFlN5z8ONwGEcWPAHYQ6iSnaUeZz2nWNUeqxWEG1Balhd21pRsQLf14zQt4_CjYdR3UYJ3o5NJIL-mvDLziVMKqwXaKJ0x05EJgrHqr42ZNBussmi_fo=w1387-h1040-no">
            <a:extLst>
              <a:ext uri="{FF2B5EF4-FFF2-40B4-BE49-F238E27FC236}">
                <a16:creationId xmlns:a16="http://schemas.microsoft.com/office/drawing/2014/main" id="{F22A901C-A0B2-4EBC-AD05-B7C8438CD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1587"/>
            <a:ext cx="9144000" cy="685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F37821A-3BFC-41D5-A44B-2B5EEA81238A}"/>
              </a:ext>
            </a:extLst>
          </p:cNvPr>
          <p:cNvCxnSpPr>
            <a:cxnSpLocks/>
          </p:cNvCxnSpPr>
          <p:nvPr/>
        </p:nvCxnSpPr>
        <p:spPr>
          <a:xfrm>
            <a:off x="251520" y="2924944"/>
            <a:ext cx="2376264" cy="216024"/>
          </a:xfrm>
          <a:prstGeom prst="straightConnector1">
            <a:avLst/>
          </a:prstGeom>
          <a:ln w="38100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93C60355-F13C-418F-84A7-5D07B4BFDC54}"/>
              </a:ext>
            </a:extLst>
          </p:cNvPr>
          <p:cNvSpPr txBox="1"/>
          <p:nvPr/>
        </p:nvSpPr>
        <p:spPr>
          <a:xfrm>
            <a:off x="289348" y="3032956"/>
            <a:ext cx="2092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Push laser beam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F1E928-6E19-4CCD-9183-11B81280C484}"/>
              </a:ext>
            </a:extLst>
          </p:cNvPr>
          <p:cNvCxnSpPr>
            <a:cxnSpLocks/>
          </p:cNvCxnSpPr>
          <p:nvPr/>
        </p:nvCxnSpPr>
        <p:spPr>
          <a:xfrm flipH="1">
            <a:off x="4932040" y="1627400"/>
            <a:ext cx="130263" cy="1440160"/>
          </a:xfrm>
          <a:prstGeom prst="straightConnector1">
            <a:avLst/>
          </a:prstGeom>
          <a:ln w="38100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5436606-E6F5-4616-9109-E525A9E55E8D}"/>
              </a:ext>
            </a:extLst>
          </p:cNvPr>
          <p:cNvSpPr txBox="1"/>
          <p:nvPr/>
        </p:nvSpPr>
        <p:spPr>
          <a:xfrm>
            <a:off x="4130470" y="980727"/>
            <a:ext cx="8431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Probe laser beam </a:t>
            </a:r>
          </a:p>
        </p:txBody>
      </p:sp>
      <p:pic>
        <p:nvPicPr>
          <p:cNvPr id="2052" name="Picture 4" descr="https://lh3.googleusercontent.com/0Tq3F91rHQrKcoQwnoRfwxezdMrUqBBTasiBgQbQGzhPFunSmiMFeLLlkIjro8TWb_6Lpv6IKGVJis-STvKutlL0qQkjr38cm_zozMjtadGY5nMdm-4B9mtJpXXNgR0Dcx21P5Qcrm2JOzgjzHka_72rOk_3uzXjmZTG8eIMKx_8ViCgS5igFfhEPNlD0Uw1PX5fFiEYu_Xeu_CUyR1Trm6IN1czV9rimFd8cpW8XWM2XRG6wKWFT1tRoL_Fv0XzxV_2gskYkw0vd0_sIyhixhML0p0DuHynvtIjh904fd_itqWDVKvNg-iUraqLoS5ZTapuy6VDRgRXs4K_JINSGjGb_MiAh1hyJlNPFVf2SJgdj5BktyXk61T7pZo219zUHhdJWB93Y6qdKXikiCRaADNohPI4oaG2A06MvThxznBv2S54StxiasESKzPCCWo_HjKV8ZqKuQZkwgUnn9SHocdtEKux0LMhYC4Z9n7dSeyvNszbCxN33D9wttu0z4JJdj1gCoXGs89tVVjdqApd6JwYE0MxE4kBZ_REYynvEGvwJwD_p1bE97lmMR1S5aYtHPDnFp7FJSQ5WTiGqq9HXV7zn527YU_KcsciR1G_MZdJvn5VL0GEgi4ji-jFS4eNV1bkJyOK9uqA0l4m3fxPVkheDIjb6Aw1VQ5L5JtgUcsBvdZmV9TemWY=w1387-h1040-no">
            <a:extLst>
              <a:ext uri="{FF2B5EF4-FFF2-40B4-BE49-F238E27FC236}">
                <a16:creationId xmlns:a16="http://schemas.microsoft.com/office/drawing/2014/main" id="{133B66C9-810C-4E0A-A209-6F6A059F0A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8" t="11154" r="22439" b="23712"/>
          <a:stretch/>
        </p:blipFill>
        <p:spPr bwMode="auto">
          <a:xfrm>
            <a:off x="6255810" y="1197766"/>
            <a:ext cx="2868918" cy="270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EF3F66DC-6FD8-46D1-B8AA-42500E4A3714}"/>
              </a:ext>
            </a:extLst>
          </p:cNvPr>
          <p:cNvSpPr/>
          <p:nvPr/>
        </p:nvSpPr>
        <p:spPr>
          <a:xfrm>
            <a:off x="6266489" y="548680"/>
            <a:ext cx="2768121" cy="3351329"/>
          </a:xfrm>
          <a:prstGeom prst="wedgeRectCallout">
            <a:avLst>
              <a:gd name="adj1" fmla="val -86143"/>
              <a:gd name="adj2" fmla="val 27203"/>
            </a:avLst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8827A85-9D35-46CB-83B7-7CAF3D7BC400}"/>
              </a:ext>
            </a:extLst>
          </p:cNvPr>
          <p:cNvCxnSpPr>
            <a:cxnSpLocks/>
          </p:cNvCxnSpPr>
          <p:nvPr/>
        </p:nvCxnSpPr>
        <p:spPr>
          <a:xfrm flipH="1">
            <a:off x="7697886" y="965714"/>
            <a:ext cx="3095" cy="1167142"/>
          </a:xfrm>
          <a:prstGeom prst="straightConnector1">
            <a:avLst/>
          </a:prstGeom>
          <a:ln w="38100">
            <a:solidFill>
              <a:srgbClr val="00B0F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6CEFEFF-96A3-4933-A6DF-CF49F6AD0F52}"/>
              </a:ext>
            </a:extLst>
          </p:cNvPr>
          <p:cNvSpPr txBox="1"/>
          <p:nvPr/>
        </p:nvSpPr>
        <p:spPr>
          <a:xfrm>
            <a:off x="6732240" y="611396"/>
            <a:ext cx="2296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Probe laser beam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B5F44F5-CCC4-4499-8CC3-79747BD2F34F}"/>
              </a:ext>
            </a:extLst>
          </p:cNvPr>
          <p:cNvSpPr/>
          <p:nvPr/>
        </p:nvSpPr>
        <p:spPr>
          <a:xfrm>
            <a:off x="1835696" y="-2563"/>
            <a:ext cx="73985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Laser-cooled strontium atoms pushed from a 2D magneto-optical trap (MOT)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2D2CB35-8419-4BDB-8241-420C74B06BF8}"/>
              </a:ext>
            </a:extLst>
          </p:cNvPr>
          <p:cNvSpPr/>
          <p:nvPr/>
        </p:nvSpPr>
        <p:spPr>
          <a:xfrm>
            <a:off x="251520" y="6309966"/>
            <a:ext cx="20922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25 Sept 2019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CEEB58F-E4AB-412C-9D9B-2E455F614695}"/>
              </a:ext>
            </a:extLst>
          </p:cNvPr>
          <p:cNvSpPr/>
          <p:nvPr/>
        </p:nvSpPr>
        <p:spPr>
          <a:xfrm>
            <a:off x="6343974" y="5373216"/>
            <a:ext cx="27807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Oven temperature = 500 </a:t>
            </a:r>
            <a:r>
              <a:rPr lang="en-GB" dirty="0">
                <a:solidFill>
                  <a:schemeClr val="bg1"/>
                </a:solidFill>
                <a:sym typeface="Symbol" panose="05050102010706020507" pitchFamily="18" charset="2"/>
              </a:rPr>
              <a:t></a:t>
            </a:r>
            <a:r>
              <a:rPr lang="en-GB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D31584F-C9B0-435C-A115-FEE254439DFC}"/>
              </a:ext>
            </a:extLst>
          </p:cNvPr>
          <p:cNvSpPr/>
          <p:nvPr/>
        </p:nvSpPr>
        <p:spPr>
          <a:xfrm>
            <a:off x="2603447" y="5694993"/>
            <a:ext cx="6724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Oven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ED9FA26-095F-41F2-993F-C7A63E685CC7}"/>
              </a:ext>
            </a:extLst>
          </p:cNvPr>
          <p:cNvCxnSpPr/>
          <p:nvPr/>
        </p:nvCxnSpPr>
        <p:spPr>
          <a:xfrm flipV="1">
            <a:off x="3275856" y="5589240"/>
            <a:ext cx="3068117" cy="321777"/>
          </a:xfrm>
          <a:prstGeom prst="line">
            <a:avLst/>
          </a:prstGeom>
          <a:ln w="19050"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972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Cold-atom source for strontium: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B27B45BB-3AFD-4403-8291-3BDA3751A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268760"/>
            <a:ext cx="8964488" cy="4968552"/>
          </a:xfrm>
        </p:spPr>
        <p:txBody>
          <a:bodyPr>
            <a:normAutofit/>
          </a:bodyPr>
          <a:lstStyle/>
          <a:p>
            <a:r>
              <a:rPr lang="en-GB" sz="2800" dirty="0"/>
              <a:t>‘Low cost’ – make it ourselves</a:t>
            </a:r>
          </a:p>
          <a:p>
            <a:r>
              <a:rPr lang="en-GB" sz="2800" dirty="0"/>
              <a:t>Laser system available for AION-10 (need extended warranty)</a:t>
            </a:r>
          </a:p>
          <a:p>
            <a:r>
              <a:rPr lang="en-GB" sz="2800" dirty="0"/>
              <a:t>Estimated cold-atom flux &gt; 10</a:t>
            </a:r>
            <a:r>
              <a:rPr lang="en-GB" sz="2800" baseline="30000" dirty="0"/>
              <a:t>9</a:t>
            </a:r>
            <a:r>
              <a:rPr lang="en-GB" sz="2800" dirty="0"/>
              <a:t> s</a:t>
            </a:r>
            <a:r>
              <a:rPr lang="en-GB" sz="2800" baseline="30000" dirty="0"/>
              <a:t>-1 </a:t>
            </a:r>
            <a:r>
              <a:rPr lang="en-GB" sz="2800" dirty="0"/>
              <a:t> (of </a:t>
            </a:r>
            <a:r>
              <a:rPr lang="en-GB" sz="2800" baseline="30000" dirty="0"/>
              <a:t>88</a:t>
            </a:r>
            <a:r>
              <a:rPr lang="en-GB" sz="2800" dirty="0"/>
              <a:t>Sr)</a:t>
            </a:r>
          </a:p>
          <a:p>
            <a:endParaRPr lang="en-GB" sz="2800" dirty="0"/>
          </a:p>
          <a:p>
            <a:endParaRPr lang="en-GB" sz="2800" dirty="0"/>
          </a:p>
        </p:txBody>
      </p:sp>
      <p:pic>
        <p:nvPicPr>
          <p:cNvPr id="17" name="Picture 2" descr="https://lh3.googleusercontent.com/ms-KUde4-ndNgqtcoc8spG6A0q5TzJ1nahloXwRib752YdC_ZJWAAcspA8_1DgSsUkUK5uSXtdi23Ovtq-Vo5q61v-Dazrj2sfUtT1Xt2nSb826fPdilGk14qWSNs96_Z6F54G2pVbWmedTejbwE6BHkERqLGlezC-9Tjh55noBx1vZDgVwrHlQJ6U0MRA9KxWuofoNI4a2ycQ1IpWNFCOcCvxPIXwNNACUmhm4qZxH3vXCLAr1yPMNov3vcFC5R-l8jmGgwi8vnEV1g-KbayjriiIcgDFdw1vQis7X-t7S0WTgiF5XwF_7iLZpr2lrurO9W2AZ-rhfRUNIwCRtOHaKkk4VnkB1IupGm7fmUThcnfYKcqFPz3AOTf02hD95nXFqyU-jlT2Gi_8wQeHMLPHV2UsDMHIIXspuBXrTuOm-n762D2zvskfwg1L2Qq002PSzfyU3jBOVM2ymJjtawu-2JvmVhgoSiU-ulAQ5osRvrJNgtFJL9OASD77_4XjHDgjocInDZVtqTHIW_oKQi7ZyjMcgmo8NoZ4_6Ll5QXjZqbfBL3sKbIQWIiajJ46TVceTeQOn4T-7ZURB9je6bqRdCh68LZHnullnxzjThHaooMBs8DgD-G7rPhc6o6o8Nr1Ac5E_bWFvHOy6LpRtT8SOe3Kiy0sw7VefeF-E7e04tE0td1tFSQf0=w1387-h1040-no">
            <a:extLst>
              <a:ext uri="{FF2B5EF4-FFF2-40B4-BE49-F238E27FC236}">
                <a16:creationId xmlns:a16="http://schemas.microsoft.com/office/drawing/2014/main" id="{979F016D-27E7-4ACD-A26A-0EAA2EF51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239" y="3430258"/>
            <a:ext cx="4571380" cy="3427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s://lh3.googleusercontent.com/G92JQXn-8hFdzyDdhCNEfVKf8m0K_ehScXSZLWZ9OWNEWMI5k66CqsOKPuwE5f9whhgkMPi6d00cjyNLEoHil0lZD7ry06GTUDiwEMJuyaC7gSYBOWnrZU14l3PDydGHwiJ4-SSr3WdKx1BTAnNQ8J5BsSUlULuNrxB-tK7ZLEkskFm_6v0SgDBfHjON1W57Ftkv7-FdF0gDJ7-XzKMf9hQnuR_zSMJH-dexYr-J0-i0JhzvCIsFJFyRFoXZeQd0FsAEI40L3rz4Uw1hpsmFjoWfJcAaDiiuqbN_7TUebYr1It_OS9b42uJrc3SWhtJ4Yc3ssZwySvOuyGgE0VE3lpjJyPCvB1eiLuKIpyXdmIXUwXZhBNoDbA--bxHX6SYRnm7OSo1iCgm9JXjMwEd5z4mPA9bKGwcaDwgrBL6nZFeaauzcWiSrTyfuEdRiSHzR_EtijFWGn97BUeKrRcz_0QT4ZxUqonQh1Zx8q9V7t6WUPw5L27lPBG6bmnR0NburM9ohvztIc3idErLZeRfsr69iPwFXPLevyKyKlC9kBaxvAIcOxsiE7HMCkEbCd-O6vb432g-qSbKfI_MhX8Z_Ixu-u6TTyaFZmejJ6zqmZ-OqrBrObwuJi_f6K89THIPvWwXoa7pDJ0XnpzJ2snnGuQ7SYujYKgnOp_QhlD6g8ph7kjDFQmN9aUE=w1387-h1040-no">
            <a:extLst>
              <a:ext uri="{FF2B5EF4-FFF2-40B4-BE49-F238E27FC236}">
                <a16:creationId xmlns:a16="http://schemas.microsoft.com/office/drawing/2014/main" id="{4540CF8E-749B-494F-887F-5EA455CAA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13357"/>
            <a:ext cx="4588239" cy="344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0270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Strontium atom source (Singapore)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64273"/>
            <a:ext cx="8640960" cy="1672156"/>
          </a:xfrm>
        </p:spPr>
        <p:txBody>
          <a:bodyPr>
            <a:normAutofit fontScale="85000" lnSpcReduction="10000"/>
          </a:bodyPr>
          <a:lstStyle/>
          <a:p>
            <a:pPr lvl="1"/>
            <a:r>
              <a:rPr lang="en-US" dirty="0"/>
              <a:t>Multiple stages: atomic oven, transverse collimator, Zeeman slower, and a deflector (to avoid line of sight to the oven) before collection in a 3D MOT. </a:t>
            </a:r>
            <a:r>
              <a:rPr lang="en-GB" dirty="0"/>
              <a:t>Length = 1.2m</a:t>
            </a:r>
            <a:endParaRPr lang="en-US" dirty="0"/>
          </a:p>
          <a:p>
            <a:pPr lvl="1"/>
            <a:r>
              <a:rPr lang="en-US" dirty="0"/>
              <a:t>Maximum loading rate measured in the MOT: 6×10</a:t>
            </a:r>
            <a:r>
              <a:rPr lang="en-US" baseline="30000" dirty="0"/>
              <a:t>9</a:t>
            </a:r>
            <a:r>
              <a:rPr lang="en-US" dirty="0"/>
              <a:t> atoms/s 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102A96D-1F14-46A6-903E-BBB74436A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5932" y="2420888"/>
            <a:ext cx="6920564" cy="36004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9FAFCA5F-0C39-420E-9993-F2B668484430}"/>
              </a:ext>
            </a:extLst>
          </p:cNvPr>
          <p:cNvSpPr txBox="1"/>
          <p:nvPr/>
        </p:nvSpPr>
        <p:spPr>
          <a:xfrm>
            <a:off x="287016" y="5794985"/>
            <a:ext cx="88569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high flux source of cold strontium atoms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Yang, T. … &amp;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Wilkowski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(2015). European Phys. J. </a:t>
            </a:r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69, 1</a:t>
            </a:r>
          </a:p>
          <a:p>
            <a:r>
              <a:rPr lang="en-US" altLang="zh-CN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Also @NPL</a:t>
            </a:r>
          </a:p>
          <a:p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Zeeman </a:t>
            </a:r>
            <a:r>
              <a:rPr lang="en-US" altLang="zh-CN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slowers</a:t>
            </a:r>
            <a:r>
              <a:rPr lang="en-US" altLang="zh-CN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strontium based on permanent magnets. 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Hill, I., </a:t>
            </a:r>
            <a:r>
              <a:rPr lang="en-US" altLang="zh-CN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Ovchinnikov</a:t>
            </a:r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Y.B., Bridge, E.M., Curtis, E.A. and Gill, P., (2014).  J. Phys. B: 47, 075006.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569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764" y="20020"/>
            <a:ext cx="8860732" cy="994172"/>
          </a:xfrm>
        </p:spPr>
        <p:txBody>
          <a:bodyPr>
            <a:normAutofit/>
          </a:bodyPr>
          <a:lstStyle/>
          <a:p>
            <a:r>
              <a:rPr lang="en-GB" sz="3600" dirty="0">
                <a:latin typeface="+mn-lt"/>
              </a:rPr>
              <a:t>Zeeman slower @ NPL</a:t>
            </a:r>
            <a:endParaRPr lang="en-GB" sz="3600" dirty="0">
              <a:latin typeface="+mn-lt"/>
              <a:ea typeface="+mj-lt"/>
              <a:cs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8339587" cy="1672156"/>
          </a:xfrm>
        </p:spPr>
        <p:txBody>
          <a:bodyPr vert="horz" lIns="68580" tIns="34290" rIns="68580" bIns="34290" rtlCol="0" anchor="t">
            <a:normAutofit fontScale="62500" lnSpcReduction="20000"/>
          </a:bodyPr>
          <a:lstStyle/>
          <a:p>
            <a:pPr lvl="1"/>
            <a:r>
              <a:rPr lang="en-US" dirty="0"/>
              <a:t>Fast atoms cooled by radiative force.</a:t>
            </a:r>
          </a:p>
          <a:p>
            <a:pPr lvl="1"/>
            <a:r>
              <a:rPr lang="en-US" dirty="0"/>
              <a:t>Scattering rate is  velocity-dependent; resonance depends on Doppler shift.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Zeeman shift induced by a magnetic field (generated by coils or permanent magnets) keeps atoms in resonance with counter-propagating laser.</a:t>
            </a:r>
          </a:p>
          <a:p>
            <a:pPr lvl="1"/>
            <a:r>
              <a:rPr lang="en-GB" dirty="0"/>
              <a:t>H</a:t>
            </a:r>
            <a:r>
              <a:rPr lang="en-US" dirty="0" err="1"/>
              <a:t>igh</a:t>
            </a:r>
            <a:r>
              <a:rPr lang="en-US" dirty="0"/>
              <a:t> capture velocity (150m/s commonly)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915A07D-D10B-48B3-BA53-58FB5E4B4094}"/>
              </a:ext>
            </a:extLst>
          </p:cNvPr>
          <p:cNvSpPr txBox="1"/>
          <p:nvPr/>
        </p:nvSpPr>
        <p:spPr>
          <a:xfrm>
            <a:off x="382315" y="5562926"/>
            <a:ext cx="86153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i="1" dirty="0">
                <a:cs typeface="Times New Roman" panose="02020603050405020304" pitchFamily="18" charset="0"/>
              </a:rPr>
              <a:t>Zeeman </a:t>
            </a:r>
            <a:r>
              <a:rPr lang="en-US" altLang="zh-CN" sz="2000" i="1" dirty="0" err="1">
                <a:cs typeface="Times New Roman" panose="02020603050405020304" pitchFamily="18" charset="0"/>
              </a:rPr>
              <a:t>slowers</a:t>
            </a:r>
            <a:r>
              <a:rPr lang="en-US" altLang="zh-CN" sz="2000" i="1" dirty="0">
                <a:cs typeface="Times New Roman" panose="02020603050405020304" pitchFamily="18" charset="0"/>
              </a:rPr>
              <a:t> for strontium based on </a:t>
            </a:r>
            <a:r>
              <a:rPr lang="en-US" altLang="zh-CN" sz="2000" i="1" dirty="0">
                <a:solidFill>
                  <a:srgbClr val="FF0000"/>
                </a:solidFill>
                <a:cs typeface="Times New Roman" panose="02020603050405020304" pitchFamily="18" charset="0"/>
              </a:rPr>
              <a:t>permanent</a:t>
            </a:r>
            <a:r>
              <a:rPr lang="en-US" altLang="zh-CN" sz="2000" i="1" dirty="0">
                <a:cs typeface="Times New Roman" panose="02020603050405020304" pitchFamily="18" charset="0"/>
              </a:rPr>
              <a:t> magnets. </a:t>
            </a:r>
          </a:p>
          <a:p>
            <a:r>
              <a:rPr lang="en-US" altLang="zh-CN" sz="2000" dirty="0">
                <a:cs typeface="Times New Roman" panose="02020603050405020304" pitchFamily="18" charset="0"/>
              </a:rPr>
              <a:t>Hill, I.R., </a:t>
            </a:r>
            <a:r>
              <a:rPr lang="en-US" altLang="zh-CN" sz="2000" dirty="0" err="1">
                <a:cs typeface="Times New Roman" panose="02020603050405020304" pitchFamily="18" charset="0"/>
              </a:rPr>
              <a:t>Ovchinnikov</a:t>
            </a:r>
            <a:r>
              <a:rPr lang="en-US" altLang="zh-CN" sz="2000" dirty="0">
                <a:cs typeface="Times New Roman" panose="02020603050405020304" pitchFamily="18" charset="0"/>
              </a:rPr>
              <a:t>, Y.B., Bridge, E.M., Curtis, E.A. and Gill, P., 2014. Journal of Physics B: Atomic, Molecular and Optical Physics, 47(7), p.075006.</a:t>
            </a:r>
            <a:endParaRPr lang="zh-CN" altLang="en-US" sz="2000" dirty="0"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EF583E76-F389-489B-BDE1-9F10256ED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2636912"/>
            <a:ext cx="4281148" cy="291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861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3.googleusercontent.com/JROSluPIPpTzDNJ6umnL_VExboMBWAwsSRNeIZdq5FoiUbvdL0ydlzKhODBm_cPceWILZidL0GKdjglXI329cjI0XNpdUEWGpxCD4HZq7cbyuaPPEVyhwHlxycXZrCEMkVD2SBvni1wHi-YIq6y8B1SwddKfHOSmLo6xa-2U8ra2n1BSzEBmlD2HP6NRREcljAGYdJW9USBOlWJsu1Dxs_nyagUctGCW2OfSSb5bhMKvPm03xBG_p9H199svKf01DKuMQ7SkP3sch9rMvfBO5p5zxEugkDFoUVgOV7eYn4unBMLNnfP0hbI2gd0xTbFsP97JpTJAhMwo3p_URxOKnHmV7IzM2_9vbekAUhAUcEMbTixGgr6z5_Z3xeSdJZASLQye1hF-Cc-fTB4AJAHGVCM-o0OA7czMp6QBGrkHB2Peg_L3hr7XtcM8AIeeHp1CRvhUmP-nM7cO5MMSzsIEoxnVdKG52LUOXfOI2Itx6EeD-QvW9RRbIPCyOBf3YtGCqli2Wa9OfkfJe3DxWuuXNVvgybZhN6d85c3uEn0kCQNWL-n2mK4k-XzFYzKpr-NE3Ra8Vff-JhVOxjwzjBs8lg60YloxKeK0SQKUfaVOQDwe8gOK-790wZmYE2jen1iFxo9BxNMQUsZLt71dXXkyBeNrZCPv-c9QLhxvbjlHzZuEEQgQxuQxnA=w1387-h1040-no">
            <a:extLst>
              <a:ext uri="{FF2B5EF4-FFF2-40B4-BE49-F238E27FC236}">
                <a16:creationId xmlns:a16="http://schemas.microsoft.com/office/drawing/2014/main" id="{14847508-F879-4F51-BBDF-55286E2EF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345" y="1985096"/>
            <a:ext cx="4572000" cy="342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lh3.googleusercontent.com/jlh05jDf50Sp8lQBe-6qKlxUq6FnO0pibYu2Y8FVq5BbKNKUpVUxD3_Ia3k6zR8ZKKp8yWOul35Diiy99FlW-xgOp1MeADp6Yaq6_dZKcoNxUHMHja_3kfn9Ndjf4ZoMl64u6VjdW4YnbV9pz9JCzptwHnK0FrvC-jrr6AzYNP6KYh1ZiHv9hqc8nnXP69NQgjcRamDTcX5awDmw8L9zZvnhb9r-sFb0-an3uuKGwlvjHGMeJV58d5mnJeHb864_39KZjebNXjazQKDiux6Chxj4r3yrcic5gKVwPxxzVpYJrecWxFp6vG3FrX-vvX1k97AzydC38OaM5yYTeAo0jH9spwsgAgen_iiA5ioWqqlwPEp_daLIeBU3ZcVWqbbgKSGHvinwqDMNaPGVzNSUxBpYwyeTfJXfiP65nUUre9PEVuyIS7R4EDvghyjAy8laDPWM_f9SJUSGOrk2POqkCHSmBLpfls4BQWMoJkMeOWaPuNiTz12eN-NnwYVsfv-TRgqHueFXUzCQu7z60QkmEzgOMcvlpOKmUbGfaoGnp5x0RkcIRDtxjPQZDQx1UNIu7e3hg6nAcstJWRHjA3l8buK4VJpaMT-Ew94LKzqKjPzzNRoWzoUgTRq9rH9IwzBY1Bp6JAUHGtvKncJgM0QCA5Aauj7xak2AZ1TWZ-lAg6lgKENd63qyiw=w1387-h1040-no">
            <a:extLst>
              <a:ext uri="{FF2B5EF4-FFF2-40B4-BE49-F238E27FC236}">
                <a16:creationId xmlns:a16="http://schemas.microsoft.com/office/drawing/2014/main" id="{DF7B37C1-6CC3-4C8E-BF30-F1B0A9CDF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476" y="12202"/>
            <a:ext cx="4572000" cy="342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lh3.googleusercontent.com/vCvcVlCxPdnkVJv9I778oWQVirrldkiQj6W6fKAefH7G6E0p5w5AUR8X_BfZXekh4ezf02UrJxuR-YXdB32Ny6EoZKo_OuGkxNYsw6t5NdTlPEUODbbJ3_bmSfq5kdl8Q8zD63ClM42xGSk_DUimqOxO-h-hX3AE3q-Ch9XVZXg09BvTiQIOQHW84VpbsmDgoxy3A47Kro3FkTdRyzXLzqRx97WTceOGaNi6Dm1gxcZV8Z05EIii2IY8LS2PAom83D_93l0Kt1wF8xAZaTJ4RJpocNqR9h8JCQ13_kJcYXJk0RxZyHTOb_XZFgWkaoBXEWs9CXWikyNxRodbeQLtFQkhBknMNFUHuLRw8cjEAPPITCyh_4HMMYpckOrv20rrWHs3_jlz1hxH_tJmDIwET-ewcVa37fr0ddWTpl4UfrzBZDZDsRbDnsknE6M5ODvrFoNN5wNQ_NQh2VGRhtaro9dr7aOd5m_3UIqLoBC5wdQ2ijAUlpxc1jRzjT8AX5FJNHT8OhcN2v8guPvkvdT0Pq2Ra83lNIfyLUuV-gwb8Cjel6Zzb9SjQuCE6AxQOQfkZvddYF205dq96pGXvBDv4eIBd_4n7HM6VUsI_889HAPPlMP9B0mqc5Xv1HBkYy9GsMi4RkIQAE7OlZF9doUWfAQQ7blUDzjBbgdOrjN5FbJwVjOt1hY3bA=w1387-h1040-no">
            <a:extLst>
              <a:ext uri="{FF2B5EF4-FFF2-40B4-BE49-F238E27FC236}">
                <a16:creationId xmlns:a16="http://schemas.microsoft.com/office/drawing/2014/main" id="{56240C66-EBF6-42BC-B80C-1C9AB1F0D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727" y="3454338"/>
            <a:ext cx="4575787" cy="343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75E361-71DB-453C-9E23-92DF03EC47C5}"/>
              </a:ext>
            </a:extLst>
          </p:cNvPr>
          <p:cNvSpPr txBox="1"/>
          <p:nvPr/>
        </p:nvSpPr>
        <p:spPr>
          <a:xfrm>
            <a:off x="70729" y="1375912"/>
            <a:ext cx="4355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/>
              <a:t>Sr</a:t>
            </a:r>
            <a:r>
              <a:rPr lang="en-GB" sz="2800" dirty="0"/>
              <a:t> source from </a:t>
            </a:r>
            <a:r>
              <a:rPr lang="en-GB" sz="2800" dirty="0" err="1"/>
              <a:t>AOSense</a:t>
            </a:r>
            <a:r>
              <a:rPr lang="en-GB" sz="2800" dirty="0"/>
              <a:t> Inc.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236701E-9B0D-4508-BDC2-063200723AFE}"/>
              </a:ext>
            </a:extLst>
          </p:cNvPr>
          <p:cNvCxnSpPr>
            <a:cxnSpLocks/>
          </p:cNvCxnSpPr>
          <p:nvPr/>
        </p:nvCxnSpPr>
        <p:spPr>
          <a:xfrm>
            <a:off x="2600534" y="1965415"/>
            <a:ext cx="3363638" cy="22701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48D867-4D50-45D7-B159-50C7BA4B86E3}"/>
              </a:ext>
            </a:extLst>
          </p:cNvPr>
          <p:cNvCxnSpPr>
            <a:cxnSpLocks/>
          </p:cNvCxnSpPr>
          <p:nvPr/>
        </p:nvCxnSpPr>
        <p:spPr>
          <a:xfrm flipH="1">
            <a:off x="2195736" y="1965415"/>
            <a:ext cx="361912" cy="13915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B75E361-71DB-453C-9E23-92DF03EC47C5}"/>
              </a:ext>
            </a:extLst>
          </p:cNvPr>
          <p:cNvSpPr txBox="1"/>
          <p:nvPr/>
        </p:nvSpPr>
        <p:spPr>
          <a:xfrm>
            <a:off x="216363" y="-99392"/>
            <a:ext cx="44276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Photos from Stanford lab visit, Jan 2019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75E361-71DB-453C-9E23-92DF03EC47C5}"/>
              </a:ext>
            </a:extLst>
          </p:cNvPr>
          <p:cNvSpPr txBox="1"/>
          <p:nvPr/>
        </p:nvSpPr>
        <p:spPr>
          <a:xfrm>
            <a:off x="322818" y="5631142"/>
            <a:ext cx="35291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/>
              <a:t>Sr</a:t>
            </a:r>
            <a:r>
              <a:rPr lang="en-GB" sz="2800" dirty="0"/>
              <a:t> atoms in blue MOT</a:t>
            </a:r>
          </a:p>
          <a:p>
            <a:r>
              <a:rPr lang="en-GB" sz="2800" dirty="0"/>
              <a:t>(large windows)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236701E-9B0D-4508-BDC2-063200723AFE}"/>
              </a:ext>
            </a:extLst>
          </p:cNvPr>
          <p:cNvCxnSpPr>
            <a:cxnSpLocks/>
          </p:cNvCxnSpPr>
          <p:nvPr/>
        </p:nvCxnSpPr>
        <p:spPr>
          <a:xfrm flipV="1">
            <a:off x="1547664" y="4235576"/>
            <a:ext cx="2304256" cy="1425672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799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3.googleusercontent.com/JROSluPIPpTzDNJ6umnL_VExboMBWAwsSRNeIZdq5FoiUbvdL0ydlzKhODBm_cPceWILZidL0GKdjglXI329cjI0XNpdUEWGpxCD4HZq7cbyuaPPEVyhwHlxycXZrCEMkVD2SBvni1wHi-YIq6y8B1SwddKfHOSmLo6xa-2U8ra2n1BSzEBmlD2HP6NRREcljAGYdJW9USBOlWJsu1Dxs_nyagUctGCW2OfSSb5bhMKvPm03xBG_p9H199svKf01DKuMQ7SkP3sch9rMvfBO5p5zxEugkDFoUVgOV7eYn4unBMLNnfP0hbI2gd0xTbFsP97JpTJAhMwo3p_URxOKnHmV7IzM2_9vbekAUhAUcEMbTixGgr6z5_Z3xeSdJZASLQye1hF-Cc-fTB4AJAHGVCM-o0OA7czMp6QBGrkHB2Peg_L3hr7XtcM8AIeeHp1CRvhUmP-nM7cO5MMSzsIEoxnVdKG52LUOXfOI2Itx6EeD-QvW9RRbIPCyOBf3YtGCqli2Wa9OfkfJe3DxWuuXNVvgybZhN6d85c3uEn0kCQNWL-n2mK4k-XzFYzKpr-NE3Ra8Vff-JhVOxjwzjBs8lg60YloxKeK0SQKUfaVOQDwe8gOK-790wZmYE2jen1iFxo9BxNMQUsZLt71dXXkyBeNrZCPv-c9QLhxvbjlHzZuEEQgQxuQxnA=w1387-h1040-no">
            <a:extLst>
              <a:ext uri="{FF2B5EF4-FFF2-40B4-BE49-F238E27FC236}">
                <a16:creationId xmlns:a16="http://schemas.microsoft.com/office/drawing/2014/main" id="{14847508-F879-4F51-BBDF-55286E2EF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345" y="1985096"/>
            <a:ext cx="4572000" cy="342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lh3.googleusercontent.com/jlh05jDf50Sp8lQBe-6qKlxUq6FnO0pibYu2Y8FVq5BbKNKUpVUxD3_Ia3k6zR8ZKKp8yWOul35Diiy99FlW-xgOp1MeADp6Yaq6_dZKcoNxUHMHja_3kfn9Ndjf4ZoMl64u6VjdW4YnbV9pz9JCzptwHnK0FrvC-jrr6AzYNP6KYh1ZiHv9hqc8nnXP69NQgjcRamDTcX5awDmw8L9zZvnhb9r-sFb0-an3uuKGwlvjHGMeJV58d5mnJeHb864_39KZjebNXjazQKDiux6Chxj4r3yrcic5gKVwPxxzVpYJrecWxFp6vG3FrX-vvX1k97AzydC38OaM5yYTeAo0jH9spwsgAgen_iiA5ioWqqlwPEp_daLIeBU3ZcVWqbbgKSGHvinwqDMNaPGVzNSUxBpYwyeTfJXfiP65nUUre9PEVuyIS7R4EDvghyjAy8laDPWM_f9SJUSGOrk2POqkCHSmBLpfls4BQWMoJkMeOWaPuNiTz12eN-NnwYVsfv-TRgqHueFXUzCQu7z60QkmEzgOMcvlpOKmUbGfaoGnp5x0RkcIRDtxjPQZDQx1UNIu7e3hg6nAcstJWRHjA3l8buK4VJpaMT-Ew94LKzqKjPzzNRoWzoUgTRq9rH9IwzBY1Bp6JAUHGtvKncJgM0QCA5Aauj7xak2AZ1TWZ-lAg6lgKENd63qyiw=w1387-h1040-no">
            <a:extLst>
              <a:ext uri="{FF2B5EF4-FFF2-40B4-BE49-F238E27FC236}">
                <a16:creationId xmlns:a16="http://schemas.microsoft.com/office/drawing/2014/main" id="{DF7B37C1-6CC3-4C8E-BF30-F1B0A9CDF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476" y="12202"/>
            <a:ext cx="4572000" cy="342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lh3.googleusercontent.com/vCvcVlCxPdnkVJv9I778oWQVirrldkiQj6W6fKAefH7G6E0p5w5AUR8X_BfZXekh4ezf02UrJxuR-YXdB32Ny6EoZKo_OuGkxNYsw6t5NdTlPEUODbbJ3_bmSfq5kdl8Q8zD63ClM42xGSk_DUimqOxO-h-hX3AE3q-Ch9XVZXg09BvTiQIOQHW84VpbsmDgoxy3A47Kro3FkTdRyzXLzqRx97WTceOGaNi6Dm1gxcZV8Z05EIii2IY8LS2PAom83D_93l0Kt1wF8xAZaTJ4RJpocNqR9h8JCQ13_kJcYXJk0RxZyHTOb_XZFgWkaoBXEWs9CXWikyNxRodbeQLtFQkhBknMNFUHuLRw8cjEAPPITCyh_4HMMYpckOrv20rrWHs3_jlz1hxH_tJmDIwET-ewcVa37fr0ddWTpl4UfrzBZDZDsRbDnsknE6M5ODvrFoNN5wNQ_NQh2VGRhtaro9dr7aOd5m_3UIqLoBC5wdQ2ijAUlpxc1jRzjT8AX5FJNHT8OhcN2v8guPvkvdT0Pq2Ra83lNIfyLUuV-gwb8Cjel6Zzb9SjQuCE6AxQOQfkZvddYF205dq96pGXvBDv4eIBd_4n7HM6VUsI_889HAPPlMP9B0mqc5Xv1HBkYy9GsMi4RkIQAE7OlZF9doUWfAQQ7blUDzjBbgdOrjN5FbJwVjOt1hY3bA=w1387-h1040-no">
            <a:extLst>
              <a:ext uri="{FF2B5EF4-FFF2-40B4-BE49-F238E27FC236}">
                <a16:creationId xmlns:a16="http://schemas.microsoft.com/office/drawing/2014/main" id="{56240C66-EBF6-42BC-B80C-1C9AB1F0D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727" y="3454338"/>
            <a:ext cx="4575787" cy="343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75E361-71DB-453C-9E23-92DF03EC47C5}"/>
              </a:ext>
            </a:extLst>
          </p:cNvPr>
          <p:cNvSpPr txBox="1"/>
          <p:nvPr/>
        </p:nvSpPr>
        <p:spPr>
          <a:xfrm>
            <a:off x="70729" y="1375912"/>
            <a:ext cx="4355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/>
              <a:t>Sr</a:t>
            </a:r>
            <a:r>
              <a:rPr lang="en-GB" sz="2800" dirty="0"/>
              <a:t> source from </a:t>
            </a:r>
            <a:r>
              <a:rPr lang="en-GB" sz="2800" dirty="0" err="1"/>
              <a:t>AOSense</a:t>
            </a:r>
            <a:r>
              <a:rPr lang="en-GB" sz="2800" dirty="0"/>
              <a:t> Inc.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236701E-9B0D-4508-BDC2-063200723AFE}"/>
              </a:ext>
            </a:extLst>
          </p:cNvPr>
          <p:cNvCxnSpPr>
            <a:cxnSpLocks/>
          </p:cNvCxnSpPr>
          <p:nvPr/>
        </p:nvCxnSpPr>
        <p:spPr>
          <a:xfrm>
            <a:off x="2600534" y="1965415"/>
            <a:ext cx="3363638" cy="22701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748D867-4D50-45D7-B159-50C7BA4B86E3}"/>
              </a:ext>
            </a:extLst>
          </p:cNvPr>
          <p:cNvCxnSpPr>
            <a:cxnSpLocks/>
          </p:cNvCxnSpPr>
          <p:nvPr/>
        </p:nvCxnSpPr>
        <p:spPr>
          <a:xfrm flipH="1">
            <a:off x="2195736" y="1965415"/>
            <a:ext cx="361912" cy="13915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B75E361-71DB-453C-9E23-92DF03EC47C5}"/>
              </a:ext>
            </a:extLst>
          </p:cNvPr>
          <p:cNvSpPr txBox="1"/>
          <p:nvPr/>
        </p:nvSpPr>
        <p:spPr>
          <a:xfrm>
            <a:off x="216363" y="-99392"/>
            <a:ext cx="44276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Photos from Stanford lab visit, Jan 2019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75E361-71DB-453C-9E23-92DF03EC47C5}"/>
              </a:ext>
            </a:extLst>
          </p:cNvPr>
          <p:cNvSpPr txBox="1"/>
          <p:nvPr/>
        </p:nvSpPr>
        <p:spPr>
          <a:xfrm>
            <a:off x="322818" y="5631142"/>
            <a:ext cx="35291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/>
              <a:t>Sr</a:t>
            </a:r>
            <a:r>
              <a:rPr lang="en-GB" sz="2800" dirty="0"/>
              <a:t> atoms in blue MOT</a:t>
            </a:r>
          </a:p>
          <a:p>
            <a:r>
              <a:rPr lang="en-GB" sz="2800" dirty="0"/>
              <a:t>(large windows)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236701E-9B0D-4508-BDC2-063200723AFE}"/>
              </a:ext>
            </a:extLst>
          </p:cNvPr>
          <p:cNvCxnSpPr>
            <a:cxnSpLocks/>
          </p:cNvCxnSpPr>
          <p:nvPr/>
        </p:nvCxnSpPr>
        <p:spPr>
          <a:xfrm flipV="1">
            <a:off x="1547664" y="4235576"/>
            <a:ext cx="2304256" cy="1425672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621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52536" y="-243408"/>
            <a:ext cx="5165305" cy="1143000"/>
          </a:xfrm>
        </p:spPr>
        <p:txBody>
          <a:bodyPr>
            <a:normAutofit/>
          </a:bodyPr>
          <a:lstStyle/>
          <a:p>
            <a:r>
              <a:rPr lang="en-GB" sz="3200" dirty="0"/>
              <a:t>Optics at Stanford</a:t>
            </a:r>
          </a:p>
        </p:txBody>
      </p:sp>
      <p:pic>
        <p:nvPicPr>
          <p:cNvPr id="4" name="Picture 4" descr="https://lh3.googleusercontent.com/Ez8NPjy-Rt88ba6jFBdlK-E2BzUIiFukVB8OblSISWKr6KEusixkW77bWQioLx64Vj4_AFSUI4AhiySmo-eSz4T__TsFpAw9kRwipAsXj2DWgmHgGBUdkww8-qTLP0PH4ekhOBSFOPifvwRLA6EZaxLrAGdqEA7lVRaBr28zrLgE0FH4nr2uATC-UoG3OeLmPkkveH5jEyimEM21saUOKm8PX6Ds3zRw7DTjZtcJ6P4XXaSRMEukqzcs31uajfHRAPJxQsJhehedHlZu1ZV4TU38UqcTcu_TiwGnxvyTYYKpYKU9YZv3yPu2ZONzruObZ09uNMJSsSjTE24haRlfE42LotSXetuK2SIfZ4ahbArK4G_PNLS5h_y3chEJ0-EwWUCFUyoFOTFs6Yapb5_oTvcEHVyypUm3UUNwnNUeuKPnfCOgI0V4EysK9BflraIMOHStM7yCiFj1nsHDY4zM_3dD4HpaGtXjjcGssHm07z6AA8mZ9FAv5OA8FzyAO5E8ep3Rd1SAIo5OoUYFWTmuXQge9xvg-82tlpnpisZuubHVbCg6LAkNPNIuqG_6YlWbKgDtFgEQqlTy0SgOx9IRg6GBBwk6KUcSCUzR-qZaFsgG8jOdrwcfrddVTKRgKSeOviHjDxw7tQIqmIIiOAw1A-H-ULpy1PJWvOLNmCw0--7IZMa0NMMHDw=w780-h1040-no">
            <a:extLst>
              <a:ext uri="{FF2B5EF4-FFF2-40B4-BE49-F238E27FC236}">
                <a16:creationId xmlns:a16="http://schemas.microsoft.com/office/drawing/2014/main" id="{71E08640-9EFC-4D1C-9768-DEBA6C0CC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7" y="764704"/>
            <a:ext cx="4467032" cy="59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lh3.googleusercontent.com/jlh05jDf50Sp8lQBe-6qKlxUq6FnO0pibYu2Y8FVq5BbKNKUpVUxD3_Ia3k6zR8ZKKp8yWOul35Diiy99FlW-xgOp1MeADp6Yaq6_dZKcoNxUHMHja_3kfn9Ndjf4ZoMl64u6VjdW4YnbV9pz9JCzptwHnK0FrvC-jrr6AzYNP6KYh1ZiHv9hqc8nnXP69NQgjcRamDTcX5awDmw8L9zZvnhb9r-sFb0-an3uuKGwlvjHGMeJV58d5mnJeHb864_39KZjebNXjazQKDiux6Chxj4r3yrcic5gKVwPxxzVpYJrecWxFp6vG3FrX-vvX1k97AzydC38OaM5yYTeAo0jH9spwsgAgen_iiA5ioWqqlwPEp_daLIeBU3ZcVWqbbgKSGHvinwqDMNaPGVzNSUxBpYwyeTfJXfiP65nUUre9PEVuyIS7R4EDvghyjAy8laDPWM_f9SJUSGOrk2POqkCHSmBLpfls4BQWMoJkMeOWaPuNiTz12eN-NnwYVsfv-TRgqHueFXUzCQu7z60QkmEzgOMcvlpOKmUbGfaoGnp5x0RkcIRDtxjPQZDQx1UNIu7e3hg6nAcstJWRHjA3l8buK4VJpaMT-Ew94LKzqKjPzzNRoWzoUgTRq9rH9IwzBY1Bp6JAUHGtvKncJgM0QCA5Aauj7xak2AZ1TWZ-lAg6lgKENd63qyiw=w1387-h1040-no">
            <a:extLst>
              <a:ext uri="{FF2B5EF4-FFF2-40B4-BE49-F238E27FC236}">
                <a16:creationId xmlns:a16="http://schemas.microsoft.com/office/drawing/2014/main" id="{DF7B37C1-6CC3-4C8E-BF30-F1B0A9CDF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476" y="12202"/>
            <a:ext cx="4572000" cy="342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lh3.googleusercontent.com/JROSluPIPpTzDNJ6umnL_VExboMBWAwsSRNeIZdq5FoiUbvdL0ydlzKhODBm_cPceWILZidL0GKdjglXI329cjI0XNpdUEWGpxCD4HZq7cbyuaPPEVyhwHlxycXZrCEMkVD2SBvni1wHi-YIq6y8B1SwddKfHOSmLo6xa-2U8ra2n1BSzEBmlD2HP6NRREcljAGYdJW9USBOlWJsu1Dxs_nyagUctGCW2OfSSb5bhMKvPm03xBG_p9H199svKf01DKuMQ7SkP3sch9rMvfBO5p5zxEugkDFoUVgOV7eYn4unBMLNnfP0hbI2gd0xTbFsP97JpTJAhMwo3p_URxOKnHmV7IzM2_9vbekAUhAUcEMbTixGgr6z5_Z3xeSdJZASLQye1hF-Cc-fTB4AJAHGVCM-o0OA7czMp6QBGrkHB2Peg_L3hr7XtcM8AIeeHp1CRvhUmP-nM7cO5MMSzsIEoxnVdKG52LUOXfOI2Itx6EeD-QvW9RRbIPCyOBf3YtGCqli2Wa9OfkfJe3DxWuuXNVvgybZhN6d85c3uEn0kCQNWL-n2mK4k-XzFYzKpr-NE3Ra8Vff-JhVOxjwzjBs8lg60YloxKeK0SQKUfaVOQDwe8gOK-790wZmYE2jen1iFxo9BxNMQUsZLt71dXXkyBeNrZCPv-c9QLhxvbjlHzZuEEQgQxuQxnA=w1387-h1040-no">
            <a:extLst>
              <a:ext uri="{FF2B5EF4-FFF2-40B4-BE49-F238E27FC236}">
                <a16:creationId xmlns:a16="http://schemas.microsoft.com/office/drawing/2014/main" id="{14847508-F879-4F51-BBDF-55286E2EF0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789" y="3444891"/>
            <a:ext cx="4572000" cy="342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75E361-71DB-453C-9E23-92DF03EC47C5}"/>
              </a:ext>
            </a:extLst>
          </p:cNvPr>
          <p:cNvSpPr txBox="1"/>
          <p:nvPr/>
        </p:nvSpPr>
        <p:spPr>
          <a:xfrm>
            <a:off x="4912769" y="3696019"/>
            <a:ext cx="4355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>
                <a:solidFill>
                  <a:schemeClr val="bg1"/>
                </a:solidFill>
              </a:rPr>
              <a:t>Sr</a:t>
            </a:r>
            <a:r>
              <a:rPr lang="en-GB" sz="2800" dirty="0">
                <a:solidFill>
                  <a:schemeClr val="bg1"/>
                </a:solidFill>
              </a:rPr>
              <a:t> source from </a:t>
            </a:r>
            <a:r>
              <a:rPr lang="en-GB" sz="2800" dirty="0" err="1">
                <a:solidFill>
                  <a:schemeClr val="bg1"/>
                </a:solidFill>
              </a:rPr>
              <a:t>AOSense</a:t>
            </a:r>
            <a:r>
              <a:rPr lang="en-GB" sz="2800" dirty="0">
                <a:solidFill>
                  <a:schemeClr val="bg1"/>
                </a:solidFill>
              </a:rPr>
              <a:t> Inc.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228184" y="4221088"/>
            <a:ext cx="432048" cy="5760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9115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6733" y="6525344"/>
            <a:ext cx="9144000" cy="1143000"/>
          </a:xfrm>
        </p:spPr>
        <p:txBody>
          <a:bodyPr>
            <a:normAutofit/>
          </a:bodyPr>
          <a:lstStyle/>
          <a:p>
            <a:r>
              <a:rPr lang="en-GB" sz="3200" dirty="0" err="1"/>
              <a:t>AOSense</a:t>
            </a:r>
            <a:r>
              <a:rPr lang="en-GB" sz="3200" dirty="0"/>
              <a:t> Inc. (copied from </a:t>
            </a:r>
            <a:r>
              <a:rPr lang="en-GB" sz="3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https://aosense.com/</a:t>
            </a:r>
            <a:r>
              <a:rPr lang="en-GB" sz="3200" dirty="0"/>
              <a:t>)</a:t>
            </a:r>
          </a:p>
        </p:txBody>
      </p:sp>
      <p:pic>
        <p:nvPicPr>
          <p:cNvPr id="13314" name="Picture 2" descr="Cold Atomic Beam System">
            <a:extLst>
              <a:ext uri="{FF2B5EF4-FFF2-40B4-BE49-F238E27FC236}">
                <a16:creationId xmlns:a16="http://schemas.microsoft.com/office/drawing/2014/main" id="{C5E9DAA1-3563-481D-94FF-BCD2034E5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238500"/>
            <a:ext cx="5749230" cy="321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F242E3B-B00E-454C-84B1-D0CD959AC3BD}"/>
              </a:ext>
            </a:extLst>
          </p:cNvPr>
          <p:cNvSpPr/>
          <p:nvPr/>
        </p:nvSpPr>
        <p:spPr>
          <a:xfrm>
            <a:off x="26733" y="6458069"/>
            <a:ext cx="91267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hlinkClick r:id="rId5"/>
              </a:rPr>
              <a:t>https://aosense.com/wp-content/uploads/2018/02/Datasheet_Cold_atomic-beam_system_20180124.pdf</a:t>
            </a:r>
            <a:endParaRPr lang="en-GB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74288D-E702-41CE-8115-D2147FC4DB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584" y="0"/>
            <a:ext cx="7991475" cy="3238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FC20497-DBA6-421E-B0DC-5669D40F48B5}"/>
              </a:ext>
            </a:extLst>
          </p:cNvPr>
          <p:cNvSpPr txBox="1"/>
          <p:nvPr/>
        </p:nvSpPr>
        <p:spPr>
          <a:xfrm>
            <a:off x="7045509" y="3224585"/>
            <a:ext cx="21433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Cost &gt; $100 000?</a:t>
            </a:r>
          </a:p>
          <a:p>
            <a:endParaRPr lang="en-GB" dirty="0"/>
          </a:p>
          <a:p>
            <a:r>
              <a:rPr lang="en-GB" dirty="0"/>
              <a:t>Availability? </a:t>
            </a:r>
          </a:p>
          <a:p>
            <a:endParaRPr lang="en-GB" dirty="0"/>
          </a:p>
          <a:p>
            <a:r>
              <a:rPr lang="en-GB" dirty="0"/>
              <a:t>Quotation requested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F256463-54B2-4D0C-9E51-083FD4E90DAC}"/>
              </a:ext>
            </a:extLst>
          </p:cNvPr>
          <p:cNvCxnSpPr>
            <a:cxnSpLocks/>
          </p:cNvCxnSpPr>
          <p:nvPr/>
        </p:nvCxnSpPr>
        <p:spPr>
          <a:xfrm>
            <a:off x="2123728" y="6237312"/>
            <a:ext cx="4500500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463859C-399F-49F9-991C-3DD143CFDC26}"/>
              </a:ext>
            </a:extLst>
          </p:cNvPr>
          <p:cNvSpPr txBox="1"/>
          <p:nvPr/>
        </p:nvSpPr>
        <p:spPr>
          <a:xfrm>
            <a:off x="3131840" y="5893985"/>
            <a:ext cx="1652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25 cm (approx.)</a:t>
            </a:r>
          </a:p>
        </p:txBody>
      </p:sp>
    </p:spTree>
    <p:extLst>
      <p:ext uri="{BB962C8B-B14F-4D97-AF65-F5344CB8AC3E}">
        <p14:creationId xmlns:p14="http://schemas.microsoft.com/office/powerpoint/2010/main" val="10683125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7241" y="-99392"/>
            <a:ext cx="914400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Florian Schreck et al (Amsterdam): direct transfer from blue to red MOT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C37AA9-0639-46BA-9E37-8D84759086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2627"/>
            <a:ext cx="8822334" cy="567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88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7241" y="-99392"/>
            <a:ext cx="3653137" cy="1143000"/>
          </a:xfrm>
        </p:spPr>
        <p:txBody>
          <a:bodyPr>
            <a:normAutofit/>
          </a:bodyPr>
          <a:lstStyle/>
          <a:p>
            <a:r>
              <a:rPr lang="en-GB" sz="3200" dirty="0"/>
              <a:t>Another strontium oven (Munich)</a:t>
            </a:r>
          </a:p>
        </p:txBody>
      </p:sp>
      <p:pic>
        <p:nvPicPr>
          <p:cNvPr id="11265" name="x_990559_rs|3" descr="image001">
            <a:extLst>
              <a:ext uri="{FF2B5EF4-FFF2-40B4-BE49-F238E27FC236}">
                <a16:creationId xmlns:a16="http://schemas.microsoft.com/office/drawing/2014/main" id="{F7F0AA72-7736-4FEC-823A-065D1EB90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67134"/>
            <a:ext cx="5040560" cy="6723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F250CA-C243-4947-A8DF-51C3BEB47190}"/>
              </a:ext>
            </a:extLst>
          </p:cNvPr>
          <p:cNvSpPr txBox="1"/>
          <p:nvPr/>
        </p:nvSpPr>
        <p:spPr>
          <a:xfrm>
            <a:off x="395536" y="1772816"/>
            <a:ext cx="25657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From a book of abstracts:</a:t>
            </a:r>
          </a:p>
          <a:p>
            <a:endParaRPr lang="en-GB" dirty="0"/>
          </a:p>
          <a:p>
            <a:r>
              <a:rPr lang="en-GB" dirty="0"/>
              <a:t>1500 microchannels</a:t>
            </a:r>
          </a:p>
        </p:txBody>
      </p:sp>
    </p:spTree>
    <p:extLst>
      <p:ext uri="{BB962C8B-B14F-4D97-AF65-F5344CB8AC3E}">
        <p14:creationId xmlns:p14="http://schemas.microsoft.com/office/powerpoint/2010/main" val="17424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2C4508FA-9D27-4E17-A6DA-D8C95E501760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93"/>
          <a:stretch/>
        </p:blipFill>
        <p:spPr bwMode="auto">
          <a:xfrm>
            <a:off x="90476" y="250597"/>
            <a:ext cx="5256585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TextBox 36"/>
          <p:cNvSpPr txBox="1"/>
          <p:nvPr/>
        </p:nvSpPr>
        <p:spPr>
          <a:xfrm>
            <a:off x="5264802" y="528618"/>
            <a:ext cx="57776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Key stages: </a:t>
            </a:r>
          </a:p>
          <a:p>
            <a:pPr marL="342900" indent="-342900">
              <a:buAutoNum type="arabicPeriod"/>
            </a:pPr>
            <a:r>
              <a:rPr lang="en-GB" dirty="0"/>
              <a:t>Source of neutral strontium atoms</a:t>
            </a:r>
          </a:p>
          <a:p>
            <a:r>
              <a:rPr lang="en-GB" dirty="0"/>
              <a:t>	 - </a:t>
            </a:r>
            <a:r>
              <a:rPr lang="en-GB" dirty="0" err="1"/>
              <a:t>Oxf</a:t>
            </a:r>
            <a:r>
              <a:rPr lang="en-GB" dirty="0"/>
              <a:t> or MAGIS? </a:t>
            </a:r>
          </a:p>
          <a:p>
            <a:r>
              <a:rPr lang="en-GB" dirty="0"/>
              <a:t>2. Two stages of laser cooling</a:t>
            </a:r>
          </a:p>
          <a:p>
            <a:r>
              <a:rPr lang="en-GB" dirty="0"/>
              <a:t>	 - </a:t>
            </a:r>
            <a:r>
              <a:rPr lang="en-GB" dirty="0" err="1"/>
              <a:t>Oxf</a:t>
            </a:r>
            <a:r>
              <a:rPr lang="en-GB" dirty="0"/>
              <a:t>/NPL</a:t>
            </a:r>
          </a:p>
          <a:p>
            <a:r>
              <a:rPr lang="en-GB" dirty="0"/>
              <a:t>3</a:t>
            </a:r>
            <a:r>
              <a:rPr lang="en-GB" dirty="0">
                <a:solidFill>
                  <a:srgbClr val="FF0000"/>
                </a:solidFill>
              </a:rPr>
              <a:t>. Transport into vertical tube (injection)</a:t>
            </a:r>
          </a:p>
          <a:p>
            <a:r>
              <a:rPr lang="en-GB" dirty="0">
                <a:solidFill>
                  <a:srgbClr val="FF0000"/>
                </a:solidFill>
              </a:rPr>
              <a:t>	- Cam </a:t>
            </a:r>
          </a:p>
          <a:p>
            <a:r>
              <a:rPr lang="en-GB" dirty="0">
                <a:solidFill>
                  <a:srgbClr val="FF0000"/>
                </a:solidFill>
              </a:rPr>
              <a:t>3a. Further cooling? </a:t>
            </a:r>
          </a:p>
          <a:p>
            <a:r>
              <a:rPr lang="en-GB" dirty="0">
                <a:solidFill>
                  <a:srgbClr val="FF0000"/>
                </a:solidFill>
              </a:rPr>
              <a:t>	- TBD</a:t>
            </a:r>
          </a:p>
          <a:p>
            <a:r>
              <a:rPr lang="en-GB" dirty="0"/>
              <a:t>4. Launching (acceleration) </a:t>
            </a:r>
          </a:p>
          <a:p>
            <a:r>
              <a:rPr lang="en-GB" dirty="0"/>
              <a:t>	– copy MAGIS? </a:t>
            </a:r>
          </a:p>
          <a:p>
            <a:r>
              <a:rPr lang="en-GB" dirty="0"/>
              <a:t>5. </a:t>
            </a:r>
            <a:r>
              <a:rPr lang="en-GB" dirty="0" err="1"/>
              <a:t>ToF</a:t>
            </a:r>
            <a:r>
              <a:rPr lang="en-GB" dirty="0"/>
              <a:t> - interferometer sequence</a:t>
            </a:r>
          </a:p>
          <a:p>
            <a:r>
              <a:rPr lang="en-GB" dirty="0"/>
              <a:t>6. Detection – CCD camera</a:t>
            </a:r>
          </a:p>
          <a:p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-5570" y="-32197"/>
            <a:ext cx="9149570" cy="58477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  AOIN-10: sub-assemblies 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CE4234-390C-4617-AF22-110412516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From AION group meeting 28th June 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27DD50-C1CF-4122-981B-7958CEB170F8}"/>
              </a:ext>
            </a:extLst>
          </p:cNvPr>
          <p:cNvSpPr txBox="1"/>
          <p:nvPr/>
        </p:nvSpPr>
        <p:spPr>
          <a:xfrm>
            <a:off x="191252" y="5136695"/>
            <a:ext cx="5146870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GB" sz="2000" dirty="0"/>
              <a:t>CAD in the pre-proposal ( </a:t>
            </a:r>
            <a:r>
              <a:rPr lang="en-GB" sz="2000" dirty="0" err="1"/>
              <a:t>E.Bentine</a:t>
            </a:r>
            <a:r>
              <a:rPr lang="en-GB" sz="2000" dirty="0"/>
              <a:t>, June 2019)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1731856-CEC6-4E71-A189-3B0E46942302}"/>
              </a:ext>
            </a:extLst>
          </p:cNvPr>
          <p:cNvCxnSpPr>
            <a:cxnSpLocks/>
          </p:cNvCxnSpPr>
          <p:nvPr/>
        </p:nvCxnSpPr>
        <p:spPr>
          <a:xfrm flipH="1" flipV="1">
            <a:off x="4569215" y="4396938"/>
            <a:ext cx="434833" cy="3789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FB7F5B4-781D-49B8-8026-77E1BDC90C11}"/>
              </a:ext>
            </a:extLst>
          </p:cNvPr>
          <p:cNvSpPr txBox="1"/>
          <p:nvPr/>
        </p:nvSpPr>
        <p:spPr>
          <a:xfrm>
            <a:off x="4991621" y="4690720"/>
            <a:ext cx="369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Oxf</a:t>
            </a:r>
            <a:r>
              <a:rPr lang="en-GB" dirty="0">
                <a:solidFill>
                  <a:srgbClr val="FF0000"/>
                </a:solidFill>
              </a:rPr>
              <a:t>/MAGIS (existing </a:t>
            </a:r>
            <a:r>
              <a:rPr lang="en-GB" dirty="0" err="1">
                <a:solidFill>
                  <a:srgbClr val="FF0000"/>
                </a:solidFill>
              </a:rPr>
              <a:t>expts@Stanford</a:t>
            </a:r>
            <a:r>
              <a:rPr lang="en-GB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3C34B2D-FE1E-4F1E-B03A-E20B78A0D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328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Strontium atoms source (2D+ MOT)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20625"/>
            <a:ext cx="8424936" cy="1672156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A 2D MOT offers a more compact alternative for ZS. </a:t>
            </a:r>
          </a:p>
          <a:p>
            <a:pPr lvl="1"/>
            <a:r>
              <a:rPr lang="en-GB" dirty="0"/>
              <a:t>L</a:t>
            </a:r>
            <a:r>
              <a:rPr lang="en-US" dirty="0"/>
              <a:t>ow capture velocity (30m/s vs. 150m/s for ZS) </a:t>
            </a:r>
            <a:r>
              <a:rPr lang="en-US" dirty="0">
                <a:sym typeface="Symbol" panose="05050102010706020507" pitchFamily="18" charset="2"/>
              </a:rPr>
              <a:t> </a:t>
            </a:r>
            <a:r>
              <a:rPr lang="en-US" dirty="0"/>
              <a:t>efficient oven design.</a:t>
            </a:r>
          </a:p>
          <a:p>
            <a:pPr lvl="1"/>
            <a:endParaRPr lang="en-GB" dirty="0"/>
          </a:p>
        </p:txBody>
      </p:sp>
      <p:pic>
        <p:nvPicPr>
          <p:cNvPr id="6" name="图片 11">
            <a:extLst>
              <a:ext uri="{FF2B5EF4-FFF2-40B4-BE49-F238E27FC236}">
                <a16:creationId xmlns:a16="http://schemas.microsoft.com/office/drawing/2014/main" id="{AD333907-32C0-4F4C-A9EE-0698A379A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647729"/>
            <a:ext cx="4520342" cy="2648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59E5E1E-4A2B-46B7-8359-CEC3E66CECF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861" t="1924"/>
          <a:stretch/>
        </p:blipFill>
        <p:spPr>
          <a:xfrm>
            <a:off x="673560" y="2492896"/>
            <a:ext cx="2103659" cy="29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5245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128C805F-1EA6-44B6-87A0-70F6607D92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50"/>
          <a:stretch/>
        </p:blipFill>
        <p:spPr>
          <a:xfrm>
            <a:off x="1608920" y="1043639"/>
            <a:ext cx="6601594" cy="4846886"/>
          </a:xfrm>
          <a:prstGeom prst="rect">
            <a:avLst/>
          </a:prstGeom>
        </p:spPr>
      </p:pic>
      <p:cxnSp>
        <p:nvCxnSpPr>
          <p:cNvPr id="6" name="Gerade Verbindung mit Pfeil 50">
            <a:extLst>
              <a:ext uri="{FF2B5EF4-FFF2-40B4-BE49-F238E27FC236}">
                <a16:creationId xmlns:a16="http://schemas.microsoft.com/office/drawing/2014/main" id="{FFDDB8D8-94C7-470A-926B-B8508C5AF1B1}"/>
              </a:ext>
            </a:extLst>
          </p:cNvPr>
          <p:cNvCxnSpPr/>
          <p:nvPr/>
        </p:nvCxnSpPr>
        <p:spPr bwMode="auto">
          <a:xfrm rot="5400000" flipH="1" flipV="1">
            <a:off x="4140745" y="1773801"/>
            <a:ext cx="457200" cy="1588"/>
          </a:xfrm>
          <a:prstGeom prst="straightConnector1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Gerade Verbindung mit Pfeil 55">
            <a:extLst>
              <a:ext uri="{FF2B5EF4-FFF2-40B4-BE49-F238E27FC236}">
                <a16:creationId xmlns:a16="http://schemas.microsoft.com/office/drawing/2014/main" id="{E457E994-A434-4EA7-BCE3-F507FCF52433}"/>
              </a:ext>
            </a:extLst>
          </p:cNvPr>
          <p:cNvCxnSpPr/>
          <p:nvPr/>
        </p:nvCxnSpPr>
        <p:spPr bwMode="auto">
          <a:xfrm rot="5400000" flipH="1" flipV="1">
            <a:off x="4340770" y="1783326"/>
            <a:ext cx="457200" cy="1588"/>
          </a:xfrm>
          <a:prstGeom prst="straightConnector1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10" name="Gerade Verbindung mit Pfeil 56">
            <a:extLst>
              <a:ext uri="{FF2B5EF4-FFF2-40B4-BE49-F238E27FC236}">
                <a16:creationId xmlns:a16="http://schemas.microsoft.com/office/drawing/2014/main" id="{5661477B-F73A-490F-AC82-96CCC5182B78}"/>
              </a:ext>
            </a:extLst>
          </p:cNvPr>
          <p:cNvCxnSpPr/>
          <p:nvPr/>
        </p:nvCxnSpPr>
        <p:spPr bwMode="auto">
          <a:xfrm rot="5400000" flipH="1" flipV="1">
            <a:off x="6400250" y="1526218"/>
            <a:ext cx="457200" cy="1588"/>
          </a:xfrm>
          <a:prstGeom prst="straightConnector1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Gerade Verbindung mit Pfeil 57">
            <a:extLst>
              <a:ext uri="{FF2B5EF4-FFF2-40B4-BE49-F238E27FC236}">
                <a16:creationId xmlns:a16="http://schemas.microsoft.com/office/drawing/2014/main" id="{6EF7A0A0-B550-4331-BD72-75C1F294078F}"/>
              </a:ext>
            </a:extLst>
          </p:cNvPr>
          <p:cNvCxnSpPr/>
          <p:nvPr/>
        </p:nvCxnSpPr>
        <p:spPr bwMode="auto">
          <a:xfrm rot="5400000" flipH="1" flipV="1">
            <a:off x="6600275" y="1526218"/>
            <a:ext cx="457200" cy="1588"/>
          </a:xfrm>
          <a:prstGeom prst="straightConnector1">
            <a:avLst/>
          </a:prstGeom>
          <a:noFill/>
          <a:ln w="381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2" name="Gerade Verbindung mit Pfeil 3">
            <a:extLst>
              <a:ext uri="{FF2B5EF4-FFF2-40B4-BE49-F238E27FC236}">
                <a16:creationId xmlns:a16="http://schemas.microsoft.com/office/drawing/2014/main" id="{1CC825AA-D729-45EB-BD8E-4F39D1E3114B}"/>
              </a:ext>
            </a:extLst>
          </p:cNvPr>
          <p:cNvCxnSpPr/>
          <p:nvPr/>
        </p:nvCxnSpPr>
        <p:spPr>
          <a:xfrm flipV="1">
            <a:off x="1698552" y="2926729"/>
            <a:ext cx="957370" cy="2481738"/>
          </a:xfrm>
          <a:prstGeom prst="straightConnector1">
            <a:avLst/>
          </a:prstGeom>
          <a:ln w="76200">
            <a:solidFill>
              <a:srgbClr val="071D7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24">
            <a:extLst>
              <a:ext uri="{FF2B5EF4-FFF2-40B4-BE49-F238E27FC236}">
                <a16:creationId xmlns:a16="http://schemas.microsoft.com/office/drawing/2014/main" id="{3BC249BE-42C8-4AC4-BA2F-D28B16C7B61D}"/>
              </a:ext>
            </a:extLst>
          </p:cNvPr>
          <p:cNvCxnSpPr/>
          <p:nvPr/>
        </p:nvCxnSpPr>
        <p:spPr>
          <a:xfrm flipV="1">
            <a:off x="6917818" y="1338034"/>
            <a:ext cx="792088" cy="2272001"/>
          </a:xfrm>
          <a:prstGeom prst="straightConnector1">
            <a:avLst/>
          </a:prstGeom>
          <a:ln w="38100">
            <a:solidFill>
              <a:srgbClr val="92D05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77441C69-0100-4543-B6E7-CB3B4A271B5D}"/>
              </a:ext>
            </a:extLst>
          </p:cNvPr>
          <p:cNvSpPr/>
          <p:nvPr/>
        </p:nvSpPr>
        <p:spPr bwMode="auto">
          <a:xfrm>
            <a:off x="139175" y="2504304"/>
            <a:ext cx="1774209" cy="72333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latin typeface="Times New Roman" pitchFamily="18" charset="0"/>
            </a:endParaRPr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6E89EBDF-663A-4B89-98AE-294F1BD2394C}"/>
              </a:ext>
            </a:extLst>
          </p:cNvPr>
          <p:cNvSpPr txBox="1"/>
          <p:nvPr/>
        </p:nvSpPr>
        <p:spPr>
          <a:xfrm>
            <a:off x="137708" y="2569186"/>
            <a:ext cx="1828800" cy="584775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1600" dirty="0" err="1">
                <a:latin typeface="Calibri" pitchFamily="34" charset="0"/>
                <a:ea typeface="Adobe Song Std L" pitchFamily="18" charset="-128"/>
                <a:cs typeface="Calibri" pitchFamily="34" charset="0"/>
              </a:rPr>
              <a:t>broad</a:t>
            </a:r>
            <a:r>
              <a:rPr lang="de-AT" sz="1600" dirty="0">
                <a:latin typeface="Calibri" pitchFamily="34" charset="0"/>
                <a:ea typeface="Adobe Song Std L" pitchFamily="18" charset="-128"/>
                <a:cs typeface="Calibri" pitchFamily="34" charset="0"/>
              </a:rPr>
              <a:t> </a:t>
            </a:r>
            <a:r>
              <a:rPr lang="de-AT" sz="1600" dirty="0" err="1">
                <a:latin typeface="Calibri" pitchFamily="34" charset="0"/>
                <a:ea typeface="Adobe Song Std L" pitchFamily="18" charset="-128"/>
                <a:cs typeface="Calibri" pitchFamily="34" charset="0"/>
              </a:rPr>
              <a:t>cooling</a:t>
            </a:r>
            <a:endParaRPr lang="de-AT" sz="1600" dirty="0">
              <a:latin typeface="Calibri" pitchFamily="34" charset="0"/>
              <a:ea typeface="Adobe Song Std L" pitchFamily="18" charset="-128"/>
              <a:cs typeface="Calibri" pitchFamily="34" charset="0"/>
            </a:endParaRPr>
          </a:p>
          <a:p>
            <a:pPr algn="ctr"/>
            <a:r>
              <a:rPr lang="de-AT" sz="1600" dirty="0" err="1">
                <a:latin typeface="Calibri" pitchFamily="34" charset="0"/>
                <a:ea typeface="Adobe Song Std L" pitchFamily="18" charset="-128"/>
                <a:cs typeface="Calibri" pitchFamily="34" charset="0"/>
              </a:rPr>
              <a:t>transition</a:t>
            </a:r>
            <a:endParaRPr lang="en-US" dirty="0">
              <a:latin typeface="Calibri" pitchFamily="34" charset="0"/>
              <a:ea typeface="Adobe Song Std L" pitchFamily="18" charset="-128"/>
              <a:cs typeface="Calibri" pitchFamily="34" charset="0"/>
            </a:endParaRPr>
          </a:p>
        </p:txBody>
      </p:sp>
      <p:cxnSp>
        <p:nvCxnSpPr>
          <p:cNvPr id="16" name="Straight Arrow Connector 21">
            <a:extLst>
              <a:ext uri="{FF2B5EF4-FFF2-40B4-BE49-F238E27FC236}">
                <a16:creationId xmlns:a16="http://schemas.microsoft.com/office/drawing/2014/main" id="{8DEA3EA4-D400-4E04-9322-792B38DF58D3}"/>
              </a:ext>
            </a:extLst>
          </p:cNvPr>
          <p:cNvCxnSpPr/>
          <p:nvPr/>
        </p:nvCxnSpPr>
        <p:spPr bwMode="auto">
          <a:xfrm>
            <a:off x="1843679" y="3031332"/>
            <a:ext cx="529247" cy="26118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/>
          </a:ln>
          <a:effectLst/>
        </p:spPr>
      </p:cxnSp>
      <p:grpSp>
        <p:nvGrpSpPr>
          <p:cNvPr id="17" name="Gruppieren 44">
            <a:extLst>
              <a:ext uri="{FF2B5EF4-FFF2-40B4-BE49-F238E27FC236}">
                <a16:creationId xmlns:a16="http://schemas.microsoft.com/office/drawing/2014/main" id="{15E94ED7-8459-482E-806D-EEFAAC4FCA83}"/>
              </a:ext>
            </a:extLst>
          </p:cNvPr>
          <p:cNvGrpSpPr/>
          <p:nvPr/>
        </p:nvGrpSpPr>
        <p:grpSpPr>
          <a:xfrm>
            <a:off x="7176564" y="2964974"/>
            <a:ext cx="1948912" cy="846209"/>
            <a:chOff x="6413831" y="3894897"/>
            <a:chExt cx="1948912" cy="846209"/>
          </a:xfrm>
        </p:grpSpPr>
        <p:cxnSp>
          <p:nvCxnSpPr>
            <p:cNvPr id="18" name="Straight Arrow Connector 31">
              <a:extLst>
                <a:ext uri="{FF2B5EF4-FFF2-40B4-BE49-F238E27FC236}">
                  <a16:creationId xmlns:a16="http://schemas.microsoft.com/office/drawing/2014/main" id="{FA4CDB1C-EA47-4427-A0A8-6857CD27F915}"/>
                </a:ext>
              </a:extLst>
            </p:cNvPr>
            <p:cNvCxnSpPr>
              <a:cxnSpLocks/>
              <a:stCxn id="19" idx="4"/>
            </p:cNvCxnSpPr>
            <p:nvPr/>
          </p:nvCxnSpPr>
          <p:spPr bwMode="auto">
            <a:xfrm flipH="1">
              <a:off x="6413831" y="4618228"/>
              <a:ext cx="1131542" cy="12287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" name="Oval 42">
              <a:extLst>
                <a:ext uri="{FF2B5EF4-FFF2-40B4-BE49-F238E27FC236}">
                  <a16:creationId xmlns:a16="http://schemas.microsoft.com/office/drawing/2014/main" id="{9BF364C8-3C6F-4FB2-A4A8-C4E2D85858F4}"/>
                </a:ext>
              </a:extLst>
            </p:cNvPr>
            <p:cNvSpPr/>
            <p:nvPr/>
          </p:nvSpPr>
          <p:spPr bwMode="auto">
            <a:xfrm>
              <a:off x="6728002" y="3894897"/>
              <a:ext cx="1634741" cy="723331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imes New Roman" pitchFamily="18" charset="0"/>
              </a:endParaRPr>
            </a:p>
          </p:txBody>
        </p:sp>
        <p:sp>
          <p:nvSpPr>
            <p:cNvPr id="20" name="TextBox 8">
              <a:extLst>
                <a:ext uri="{FF2B5EF4-FFF2-40B4-BE49-F238E27FC236}">
                  <a16:creationId xmlns:a16="http://schemas.microsoft.com/office/drawing/2014/main" id="{B0E12285-11CF-4400-848C-6D6645310914}"/>
                </a:ext>
              </a:extLst>
            </p:cNvPr>
            <p:cNvSpPr txBox="1"/>
            <p:nvPr/>
          </p:nvSpPr>
          <p:spPr>
            <a:xfrm>
              <a:off x="6837528" y="3963778"/>
              <a:ext cx="1381199" cy="584775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dirty="0" err="1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metastable</a:t>
              </a:r>
              <a:r>
                <a:rPr lang="de-AT" sz="1600" dirty="0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 </a:t>
              </a:r>
              <a:r>
                <a:rPr lang="de-AT" sz="1600" dirty="0" err="1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states</a:t>
              </a:r>
              <a:endParaRPr lang="en-US" sz="1600" dirty="0">
                <a:latin typeface="Calibri" pitchFamily="34" charset="0"/>
                <a:ea typeface="Adobe Song Std L" pitchFamily="18" charset="-128"/>
                <a:cs typeface="Calibri" pitchFamily="34" charset="0"/>
              </a:endParaRPr>
            </a:p>
          </p:txBody>
        </p:sp>
      </p:grpSp>
      <p:cxnSp>
        <p:nvCxnSpPr>
          <p:cNvPr id="21" name="Gerade Verbindung mit Pfeil 49">
            <a:extLst>
              <a:ext uri="{FF2B5EF4-FFF2-40B4-BE49-F238E27FC236}">
                <a16:creationId xmlns:a16="http://schemas.microsoft.com/office/drawing/2014/main" id="{0B327C09-1201-4A31-8D27-633786B690AF}"/>
              </a:ext>
            </a:extLst>
          </p:cNvPr>
          <p:cNvCxnSpPr/>
          <p:nvPr/>
        </p:nvCxnSpPr>
        <p:spPr>
          <a:xfrm flipV="1">
            <a:off x="2171185" y="3876842"/>
            <a:ext cx="4099687" cy="1510786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uppieren 51">
            <a:extLst>
              <a:ext uri="{FF2B5EF4-FFF2-40B4-BE49-F238E27FC236}">
                <a16:creationId xmlns:a16="http://schemas.microsoft.com/office/drawing/2014/main" id="{0B921BC7-9335-4DBC-BB91-4CF009D77A4A}"/>
              </a:ext>
            </a:extLst>
          </p:cNvPr>
          <p:cNvGrpSpPr/>
          <p:nvPr/>
        </p:nvGrpSpPr>
        <p:grpSpPr>
          <a:xfrm>
            <a:off x="2753768" y="5082624"/>
            <a:ext cx="1992573" cy="1218385"/>
            <a:chOff x="7151427" y="4527321"/>
            <a:chExt cx="1992573" cy="1218385"/>
          </a:xfrm>
        </p:grpSpPr>
        <p:sp>
          <p:nvSpPr>
            <p:cNvPr id="23" name="Oval 17">
              <a:extLst>
                <a:ext uri="{FF2B5EF4-FFF2-40B4-BE49-F238E27FC236}">
                  <a16:creationId xmlns:a16="http://schemas.microsoft.com/office/drawing/2014/main" id="{E00D4797-9AB7-403E-9C56-15D7EE53FEFD}"/>
                </a:ext>
              </a:extLst>
            </p:cNvPr>
            <p:cNvSpPr/>
            <p:nvPr/>
          </p:nvSpPr>
          <p:spPr bwMode="auto">
            <a:xfrm>
              <a:off x="7356141" y="4981431"/>
              <a:ext cx="1594515" cy="7642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imes New Roman" pitchFamily="18" charset="0"/>
              </a:endParaRPr>
            </a:p>
          </p:txBody>
        </p:sp>
        <p:cxnSp>
          <p:nvCxnSpPr>
            <p:cNvPr id="24" name="Straight Arrow Connector 29">
              <a:extLst>
                <a:ext uri="{FF2B5EF4-FFF2-40B4-BE49-F238E27FC236}">
                  <a16:creationId xmlns:a16="http://schemas.microsoft.com/office/drawing/2014/main" id="{5B3E0792-3348-41BB-A182-DC5270638EB1}"/>
                </a:ext>
              </a:extLst>
            </p:cNvPr>
            <p:cNvCxnSpPr/>
            <p:nvPr/>
          </p:nvCxnSpPr>
          <p:spPr bwMode="auto">
            <a:xfrm flipH="1" flipV="1">
              <a:off x="7480337" y="4527321"/>
              <a:ext cx="342988" cy="487207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8511B110-BBB5-4D5B-B7B9-C674DAE7E942}"/>
                </a:ext>
              </a:extLst>
            </p:cNvPr>
            <p:cNvSpPr txBox="1"/>
            <p:nvPr/>
          </p:nvSpPr>
          <p:spPr>
            <a:xfrm>
              <a:off x="7151427" y="5054222"/>
              <a:ext cx="1992573" cy="584775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dirty="0" err="1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clock</a:t>
              </a:r>
              <a:r>
                <a:rPr lang="de-AT" sz="1600" dirty="0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 </a:t>
              </a:r>
            </a:p>
            <a:p>
              <a:pPr algn="ctr"/>
              <a:r>
                <a:rPr lang="de-AT" sz="1600" dirty="0" err="1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transition</a:t>
              </a:r>
              <a:r>
                <a:rPr lang="de-AT" sz="1600" dirty="0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 </a:t>
              </a:r>
              <a:endParaRPr lang="en-US" dirty="0">
                <a:latin typeface="Calibri" pitchFamily="34" charset="0"/>
                <a:ea typeface="Adobe Song Std L" pitchFamily="18" charset="-128"/>
                <a:cs typeface="Calibri" pitchFamily="34" charset="0"/>
              </a:endParaRPr>
            </a:p>
          </p:txBody>
        </p:sp>
      </p:grpSp>
      <p:cxnSp>
        <p:nvCxnSpPr>
          <p:cNvPr id="26" name="Gerade Verbindung mit Pfeil 59">
            <a:extLst>
              <a:ext uri="{FF2B5EF4-FFF2-40B4-BE49-F238E27FC236}">
                <a16:creationId xmlns:a16="http://schemas.microsoft.com/office/drawing/2014/main" id="{1A74FC64-D05E-40B1-BC6B-C26C13475355}"/>
              </a:ext>
            </a:extLst>
          </p:cNvPr>
          <p:cNvCxnSpPr/>
          <p:nvPr/>
        </p:nvCxnSpPr>
        <p:spPr>
          <a:xfrm flipV="1">
            <a:off x="1902702" y="3748792"/>
            <a:ext cx="4404363" cy="1632872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pieren 69">
            <a:extLst>
              <a:ext uri="{FF2B5EF4-FFF2-40B4-BE49-F238E27FC236}">
                <a16:creationId xmlns:a16="http://schemas.microsoft.com/office/drawing/2014/main" id="{EE8C07AB-E415-40A9-B29E-437720F9D1A0}"/>
              </a:ext>
            </a:extLst>
          </p:cNvPr>
          <p:cNvGrpSpPr/>
          <p:nvPr/>
        </p:nvGrpSpPr>
        <p:grpSpPr>
          <a:xfrm>
            <a:off x="96490" y="1162774"/>
            <a:ext cx="5937817" cy="2545071"/>
            <a:chOff x="7169357" y="4981431"/>
            <a:chExt cx="5937817" cy="2545071"/>
          </a:xfrm>
        </p:grpSpPr>
        <p:sp>
          <p:nvSpPr>
            <p:cNvPr id="28" name="Oval 17">
              <a:extLst>
                <a:ext uri="{FF2B5EF4-FFF2-40B4-BE49-F238E27FC236}">
                  <a16:creationId xmlns:a16="http://schemas.microsoft.com/office/drawing/2014/main" id="{21A2FE7A-EEB1-48F0-9BBC-E5CD44B0CD2B}"/>
                </a:ext>
              </a:extLst>
            </p:cNvPr>
            <p:cNvSpPr/>
            <p:nvPr/>
          </p:nvSpPr>
          <p:spPr bwMode="auto">
            <a:xfrm>
              <a:off x="7356141" y="4981431"/>
              <a:ext cx="1594515" cy="764275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latin typeface="Times New Roman" pitchFamily="18" charset="0"/>
              </a:endParaRPr>
            </a:p>
          </p:txBody>
        </p:sp>
        <p:cxnSp>
          <p:nvCxnSpPr>
            <p:cNvPr id="29" name="Straight Arrow Connector 29">
              <a:extLst>
                <a:ext uri="{FF2B5EF4-FFF2-40B4-BE49-F238E27FC236}">
                  <a16:creationId xmlns:a16="http://schemas.microsoft.com/office/drawing/2014/main" id="{CD9FF1D2-4973-4FB6-92E0-FF779DC64D2B}"/>
                </a:ext>
              </a:extLst>
            </p:cNvPr>
            <p:cNvCxnSpPr/>
            <p:nvPr/>
          </p:nvCxnSpPr>
          <p:spPr bwMode="auto">
            <a:xfrm>
              <a:off x="8783129" y="5585584"/>
              <a:ext cx="4324045" cy="1940918"/>
            </a:xfrm>
            <a:prstGeom prst="straightConnector1">
              <a:avLst/>
            </a:prstGeom>
            <a:noFill/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/>
            </a:ln>
            <a:effectLst/>
          </p:spPr>
        </p:cxnSp>
        <p:sp>
          <p:nvSpPr>
            <p:cNvPr id="30" name="TextBox 12">
              <a:extLst>
                <a:ext uri="{FF2B5EF4-FFF2-40B4-BE49-F238E27FC236}">
                  <a16:creationId xmlns:a16="http://schemas.microsoft.com/office/drawing/2014/main" id="{7189D1DD-2242-4883-8085-2F1CC8322C12}"/>
                </a:ext>
              </a:extLst>
            </p:cNvPr>
            <p:cNvSpPr txBox="1"/>
            <p:nvPr/>
          </p:nvSpPr>
          <p:spPr>
            <a:xfrm>
              <a:off x="7169357" y="5054222"/>
              <a:ext cx="1992573" cy="615553"/>
            </a:xfrm>
            <a:prstGeom prst="rect">
              <a:avLst/>
            </a:prstGeom>
            <a:noFill/>
            <a:ln w="63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AT" sz="1600" dirty="0" err="1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narrow</a:t>
              </a:r>
              <a:r>
                <a:rPr lang="de-AT" sz="1600" dirty="0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 </a:t>
              </a:r>
              <a:r>
                <a:rPr lang="de-AT" sz="1600" dirty="0" err="1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cooling</a:t>
              </a:r>
              <a:r>
                <a:rPr lang="de-AT" dirty="0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 </a:t>
              </a:r>
            </a:p>
            <a:p>
              <a:pPr algn="ctr"/>
              <a:r>
                <a:rPr lang="de-AT" sz="1600" dirty="0" err="1">
                  <a:latin typeface="Calibri" pitchFamily="34" charset="0"/>
                  <a:ea typeface="Adobe Song Std L" pitchFamily="18" charset="-128"/>
                  <a:cs typeface="Calibri" pitchFamily="34" charset="0"/>
                </a:rPr>
                <a:t>transition</a:t>
              </a:r>
              <a:endParaRPr lang="en-US" dirty="0">
                <a:latin typeface="Calibri" pitchFamily="34" charset="0"/>
                <a:ea typeface="Adobe Song Std L" pitchFamily="18" charset="-128"/>
                <a:cs typeface="Calibri" pitchFamily="34" charset="0"/>
              </a:endParaRPr>
            </a:p>
          </p:txBody>
        </p:sp>
      </p:grpSp>
      <p:cxnSp>
        <p:nvCxnSpPr>
          <p:cNvPr id="31" name="Gerade Verbindung mit Pfeil 73">
            <a:extLst>
              <a:ext uri="{FF2B5EF4-FFF2-40B4-BE49-F238E27FC236}">
                <a16:creationId xmlns:a16="http://schemas.microsoft.com/office/drawing/2014/main" id="{C63D193C-880A-4E4A-9BD1-882102150045}"/>
              </a:ext>
            </a:extLst>
          </p:cNvPr>
          <p:cNvCxnSpPr/>
          <p:nvPr/>
        </p:nvCxnSpPr>
        <p:spPr>
          <a:xfrm flipH="1" flipV="1">
            <a:off x="5911752" y="2157762"/>
            <a:ext cx="571882" cy="1452273"/>
          </a:xfrm>
          <a:prstGeom prst="straightConnector1">
            <a:avLst/>
          </a:prstGeom>
          <a:ln w="57150">
            <a:solidFill>
              <a:srgbClr val="FF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el 1">
            <a:extLst>
              <a:ext uri="{FF2B5EF4-FFF2-40B4-BE49-F238E27FC236}">
                <a16:creationId xmlns:a16="http://schemas.microsoft.com/office/drawing/2014/main" id="{480B324F-2FE8-4DE5-A422-42A13BC0C295}"/>
              </a:ext>
            </a:extLst>
          </p:cNvPr>
          <p:cNvSpPr txBox="1">
            <a:spLocks/>
          </p:cNvSpPr>
          <p:nvPr/>
        </p:nvSpPr>
        <p:spPr>
          <a:xfrm>
            <a:off x="-16499" y="-49849"/>
            <a:ext cx="12101611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AT" sz="4000" dirty="0">
                <a:solidFill>
                  <a:schemeClr val="bg1"/>
                </a:solidFill>
              </a:rPr>
              <a:t>Strontium atomic energy levels – strong and weak transitions</a:t>
            </a:r>
            <a:endParaRPr lang="de-DE" sz="4000" dirty="0">
              <a:solidFill>
                <a:schemeClr val="bg1"/>
              </a:solidFill>
            </a:endParaRPr>
          </a:p>
        </p:txBody>
      </p:sp>
      <p:sp>
        <p:nvSpPr>
          <p:cNvPr id="33" name="TextBox 9">
            <a:extLst>
              <a:ext uri="{FF2B5EF4-FFF2-40B4-BE49-F238E27FC236}">
                <a16:creationId xmlns:a16="http://schemas.microsoft.com/office/drawing/2014/main" id="{BDFA8EEF-6595-4962-BF68-040409CF44E2}"/>
              </a:ext>
            </a:extLst>
          </p:cNvPr>
          <p:cNvSpPr txBox="1"/>
          <p:nvPr/>
        </p:nvSpPr>
        <p:spPr>
          <a:xfrm>
            <a:off x="2554607" y="1653557"/>
            <a:ext cx="1828800" cy="400110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2000" dirty="0" err="1">
                <a:latin typeface="Calibri" pitchFamily="34" charset="0"/>
                <a:ea typeface="Adobe Song Std L" pitchFamily="18" charset="-128"/>
                <a:cs typeface="Calibri" pitchFamily="34" charset="0"/>
              </a:rPr>
              <a:t>singlet</a:t>
            </a:r>
            <a:r>
              <a:rPr lang="de-AT" sz="2000" dirty="0">
                <a:latin typeface="Calibri" pitchFamily="34" charset="0"/>
                <a:ea typeface="Adobe Song Std L" pitchFamily="18" charset="-128"/>
                <a:cs typeface="Calibri" pitchFamily="34" charset="0"/>
              </a:rPr>
              <a:t> </a:t>
            </a:r>
            <a:r>
              <a:rPr lang="de-AT" sz="2000" dirty="0" err="1">
                <a:latin typeface="Calibri" pitchFamily="34" charset="0"/>
                <a:ea typeface="Adobe Song Std L" pitchFamily="18" charset="-128"/>
                <a:cs typeface="Calibri" pitchFamily="34" charset="0"/>
              </a:rPr>
              <a:t>states</a:t>
            </a:r>
            <a:endParaRPr lang="en-US" sz="2400" dirty="0">
              <a:latin typeface="Calibri" pitchFamily="34" charset="0"/>
              <a:ea typeface="Adobe Song Std L" pitchFamily="18" charset="-128"/>
              <a:cs typeface="Calibri" pitchFamily="34" charset="0"/>
            </a:endParaRPr>
          </a:p>
        </p:txBody>
      </p:sp>
      <p:sp>
        <p:nvSpPr>
          <p:cNvPr id="34" name="TextBox 9">
            <a:extLst>
              <a:ext uri="{FF2B5EF4-FFF2-40B4-BE49-F238E27FC236}">
                <a16:creationId xmlns:a16="http://schemas.microsoft.com/office/drawing/2014/main" id="{69D34149-7289-4406-9819-20FDF129FEF1}"/>
              </a:ext>
            </a:extLst>
          </p:cNvPr>
          <p:cNvSpPr txBox="1"/>
          <p:nvPr/>
        </p:nvSpPr>
        <p:spPr>
          <a:xfrm>
            <a:off x="4935886" y="1448846"/>
            <a:ext cx="1828800" cy="400110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AT" sz="2000" dirty="0" err="1">
                <a:latin typeface="Calibri" pitchFamily="34" charset="0"/>
                <a:ea typeface="Adobe Song Std L" pitchFamily="18" charset="-128"/>
                <a:cs typeface="Calibri" pitchFamily="34" charset="0"/>
              </a:rPr>
              <a:t>triplet</a:t>
            </a:r>
            <a:r>
              <a:rPr lang="de-AT" sz="2000" dirty="0">
                <a:latin typeface="Calibri" pitchFamily="34" charset="0"/>
                <a:ea typeface="Adobe Song Std L" pitchFamily="18" charset="-128"/>
                <a:cs typeface="Calibri" pitchFamily="34" charset="0"/>
              </a:rPr>
              <a:t> </a:t>
            </a:r>
            <a:r>
              <a:rPr lang="de-AT" sz="2000" dirty="0" err="1">
                <a:latin typeface="Calibri" pitchFamily="34" charset="0"/>
                <a:ea typeface="Adobe Song Std L" pitchFamily="18" charset="-128"/>
                <a:cs typeface="Calibri" pitchFamily="34" charset="0"/>
              </a:rPr>
              <a:t>states</a:t>
            </a:r>
            <a:endParaRPr lang="en-US" sz="2400" dirty="0">
              <a:latin typeface="Calibri" pitchFamily="34" charset="0"/>
              <a:ea typeface="Adobe Song Std L" pitchFamily="18" charset="-128"/>
              <a:cs typeface="Calibri" pitchFamily="34" charset="0"/>
            </a:endParaRPr>
          </a:p>
        </p:txBody>
      </p:sp>
      <p:sp>
        <p:nvSpPr>
          <p:cNvPr id="35" name="TextBox 9">
            <a:extLst>
              <a:ext uri="{FF2B5EF4-FFF2-40B4-BE49-F238E27FC236}">
                <a16:creationId xmlns:a16="http://schemas.microsoft.com/office/drawing/2014/main" id="{013EB25D-E414-4EF7-B373-A46C7E4D748F}"/>
              </a:ext>
            </a:extLst>
          </p:cNvPr>
          <p:cNvSpPr txBox="1"/>
          <p:nvPr/>
        </p:nvSpPr>
        <p:spPr>
          <a:xfrm>
            <a:off x="3304085" y="4962445"/>
            <a:ext cx="1052329" cy="523220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de-AT" sz="1400" dirty="0">
                <a:latin typeface="Calibri" pitchFamily="34" charset="0"/>
                <a:ea typeface="Adobe Song Std L" pitchFamily="18" charset="-128"/>
                <a:cs typeface="Calibri" pitchFamily="34" charset="0"/>
              </a:rPr>
              <a:t>698 </a:t>
            </a:r>
            <a:r>
              <a:rPr lang="de-AT" sz="1400" dirty="0" err="1">
                <a:latin typeface="Calibri" pitchFamily="34" charset="0"/>
                <a:ea typeface="Adobe Song Std L" pitchFamily="18" charset="-128"/>
                <a:cs typeface="Calibri" pitchFamily="34" charset="0"/>
              </a:rPr>
              <a:t>nm</a:t>
            </a:r>
            <a:endParaRPr lang="de-AT" sz="1400" dirty="0">
              <a:latin typeface="Calibri" pitchFamily="34" charset="0"/>
              <a:ea typeface="Adobe Song Std L" pitchFamily="18" charset="-128"/>
              <a:cs typeface="Calibri" pitchFamily="34" charset="0"/>
            </a:endParaRPr>
          </a:p>
          <a:p>
            <a:pPr algn="l"/>
            <a:r>
              <a:rPr lang="de-AT" sz="1400" dirty="0">
                <a:latin typeface="Calibri" pitchFamily="34" charset="0"/>
                <a:ea typeface="Adobe Song Std L" pitchFamily="18" charset="-128"/>
                <a:cs typeface="Calibri" pitchFamily="34" charset="0"/>
              </a:rPr>
              <a:t>1 </a:t>
            </a:r>
            <a:r>
              <a:rPr lang="de-AT" sz="1400" dirty="0" err="1">
                <a:latin typeface="Calibri" pitchFamily="34" charset="0"/>
                <a:ea typeface="Adobe Song Std L" pitchFamily="18" charset="-128"/>
                <a:cs typeface="Calibri" pitchFamily="34" charset="0"/>
              </a:rPr>
              <a:t>mHz</a:t>
            </a:r>
            <a:endParaRPr lang="en-US" sz="1600" dirty="0">
              <a:latin typeface="Calibri" pitchFamily="34" charset="0"/>
              <a:ea typeface="Adobe Song Std L" pitchFamily="18" charset="-128"/>
              <a:cs typeface="Calibri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2C1FD18-568E-4A7F-842D-47F1BB7C9BBE}"/>
              </a:ext>
            </a:extLst>
          </p:cNvPr>
          <p:cNvSpPr/>
          <p:nvPr/>
        </p:nvSpPr>
        <p:spPr>
          <a:xfrm>
            <a:off x="640881" y="6322851"/>
            <a:ext cx="71602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Laser cooling used to prepare atoms, as well as probing transitions.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B0935C6-B99C-441F-9FF4-295841BB6DF5}"/>
              </a:ext>
            </a:extLst>
          </p:cNvPr>
          <p:cNvSpPr txBox="1"/>
          <p:nvPr/>
        </p:nvSpPr>
        <p:spPr>
          <a:xfrm>
            <a:off x="6650412" y="4331503"/>
            <a:ext cx="257641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Blue transition @ 461 nm</a:t>
            </a:r>
          </a:p>
          <a:p>
            <a:r>
              <a:rPr lang="en-GB" dirty="0" err="1">
                <a:solidFill>
                  <a:srgbClr val="0070C0"/>
                </a:solidFill>
              </a:rPr>
              <a:t>v</a:t>
            </a:r>
            <a:r>
              <a:rPr lang="en-GB" baseline="-25000" dirty="0" err="1">
                <a:solidFill>
                  <a:srgbClr val="0070C0"/>
                </a:solidFill>
              </a:rPr>
              <a:t>recoil</a:t>
            </a:r>
            <a:r>
              <a:rPr lang="en-GB" dirty="0">
                <a:solidFill>
                  <a:srgbClr val="0070C0"/>
                </a:solidFill>
              </a:rPr>
              <a:t> = 1.0 cm s</a:t>
            </a:r>
            <a:r>
              <a:rPr lang="en-GB" baseline="30000" dirty="0">
                <a:solidFill>
                  <a:srgbClr val="0070C0"/>
                </a:solidFill>
              </a:rPr>
              <a:t>-1</a:t>
            </a:r>
            <a:endParaRPr lang="en-GB" dirty="0">
              <a:solidFill>
                <a:srgbClr val="0070C0"/>
              </a:solidFill>
              <a:sym typeface="Symbol" panose="05050102010706020507" pitchFamily="18" charset="2"/>
            </a:endParaRPr>
          </a:p>
          <a:p>
            <a:r>
              <a:rPr lang="en-GB" dirty="0" err="1">
                <a:solidFill>
                  <a:srgbClr val="0070C0"/>
                </a:solidFill>
              </a:rPr>
              <a:t>T</a:t>
            </a:r>
            <a:r>
              <a:rPr lang="en-GB" baseline="-25000" dirty="0" err="1">
                <a:solidFill>
                  <a:srgbClr val="0070C0"/>
                </a:solidFill>
              </a:rPr>
              <a:t>Doppler</a:t>
            </a:r>
            <a:r>
              <a:rPr lang="en-GB" dirty="0">
                <a:solidFill>
                  <a:srgbClr val="0070C0"/>
                </a:solidFill>
              </a:rPr>
              <a:t> = 770 </a:t>
            </a:r>
            <a:r>
              <a:rPr lang="en-GB" dirty="0">
                <a:solidFill>
                  <a:srgbClr val="0070C0"/>
                </a:solidFill>
                <a:sym typeface="Symbol" panose="05050102010706020507" pitchFamily="18" charset="2"/>
              </a:rPr>
              <a:t>K</a:t>
            </a:r>
          </a:p>
          <a:p>
            <a:endParaRPr lang="en-GB" dirty="0">
              <a:solidFill>
                <a:srgbClr val="0070C0"/>
              </a:solidFill>
              <a:sym typeface="Symbol" panose="05050102010706020507" pitchFamily="18" charset="2"/>
            </a:endParaRPr>
          </a:p>
          <a:p>
            <a:r>
              <a:rPr lang="en-GB" dirty="0">
                <a:solidFill>
                  <a:srgbClr val="FF0000"/>
                </a:solidFill>
              </a:rPr>
              <a:t>Red transition @ 689 nm</a:t>
            </a:r>
          </a:p>
          <a:p>
            <a:r>
              <a:rPr lang="en-GB" dirty="0" err="1">
                <a:solidFill>
                  <a:srgbClr val="FF0000"/>
                </a:solidFill>
              </a:rPr>
              <a:t>v</a:t>
            </a:r>
            <a:r>
              <a:rPr lang="en-GB" baseline="-25000" dirty="0" err="1">
                <a:solidFill>
                  <a:srgbClr val="FF0000"/>
                </a:solidFill>
              </a:rPr>
              <a:t>recoil</a:t>
            </a:r>
            <a:r>
              <a:rPr lang="en-GB" dirty="0">
                <a:solidFill>
                  <a:srgbClr val="FF0000"/>
                </a:solidFill>
              </a:rPr>
              <a:t> = 0.7 cm s</a:t>
            </a:r>
            <a:r>
              <a:rPr lang="en-GB" baseline="30000" dirty="0">
                <a:solidFill>
                  <a:srgbClr val="FF0000"/>
                </a:solidFill>
              </a:rPr>
              <a:t>-1</a:t>
            </a:r>
            <a:endParaRPr lang="en-GB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en-GB" dirty="0" err="1">
                <a:solidFill>
                  <a:srgbClr val="FF0000"/>
                </a:solidFill>
              </a:rPr>
              <a:t>T</a:t>
            </a:r>
            <a:r>
              <a:rPr lang="en-GB" baseline="-25000" dirty="0" err="1">
                <a:solidFill>
                  <a:srgbClr val="FF0000"/>
                </a:solidFill>
              </a:rPr>
              <a:t>Doppler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 </a:t>
            </a:r>
            <a:r>
              <a:rPr lang="en-GB" dirty="0" err="1">
                <a:solidFill>
                  <a:srgbClr val="FF0000"/>
                </a:solidFill>
              </a:rPr>
              <a:t>T</a:t>
            </a:r>
            <a:r>
              <a:rPr lang="en-GB" baseline="-25000" dirty="0" err="1">
                <a:solidFill>
                  <a:srgbClr val="FF0000"/>
                </a:solidFill>
              </a:rPr>
              <a:t>recoil</a:t>
            </a:r>
            <a:r>
              <a:rPr lang="en-GB" dirty="0">
                <a:solidFill>
                  <a:srgbClr val="FF0000"/>
                </a:solidFill>
              </a:rPr>
              <a:t> = 0.2 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K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91254" y="2543000"/>
            <a:ext cx="843052" cy="544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7291531" y="2569718"/>
            <a:ext cx="843052" cy="35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B0935C6-B99C-441F-9FF4-295841BB6DF5}"/>
              </a:ext>
            </a:extLst>
          </p:cNvPr>
          <p:cNvSpPr txBox="1"/>
          <p:nvPr/>
        </p:nvSpPr>
        <p:spPr>
          <a:xfrm>
            <a:off x="6084168" y="1772816"/>
            <a:ext cx="19477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Repumping</a:t>
            </a:r>
            <a:r>
              <a:rPr lang="en-GB" dirty="0">
                <a:solidFill>
                  <a:srgbClr val="FF0000"/>
                </a:solidFill>
              </a:rPr>
              <a:t> transitions</a:t>
            </a:r>
          </a:p>
          <a:p>
            <a:r>
              <a:rPr lang="en-GB" dirty="0">
                <a:solidFill>
                  <a:srgbClr val="FF0000"/>
                </a:solidFill>
              </a:rPr>
              <a:t>@ 679 and</a:t>
            </a:r>
          </a:p>
          <a:p>
            <a:r>
              <a:rPr lang="en-GB" dirty="0">
                <a:solidFill>
                  <a:srgbClr val="FF0000"/>
                </a:solidFill>
              </a:rPr>
              <a:t>707 nm</a:t>
            </a:r>
          </a:p>
        </p:txBody>
      </p:sp>
    </p:spTree>
    <p:extLst>
      <p:ext uri="{BB962C8B-B14F-4D97-AF65-F5344CB8AC3E}">
        <p14:creationId xmlns:p14="http://schemas.microsoft.com/office/powerpoint/2010/main" val="3865890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886700" cy="653143"/>
          </a:xfrm>
        </p:spPr>
        <p:txBody>
          <a:bodyPr>
            <a:normAutofit/>
          </a:bodyPr>
          <a:lstStyle/>
          <a:p>
            <a:r>
              <a:rPr lang="en-GB" sz="3000" dirty="0"/>
              <a:t>AION-10: Lasers &amp; optics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65385"/>
            <a:ext cx="7886700" cy="3491807"/>
          </a:xfr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pPr marL="385763" indent="-385763">
              <a:buFont typeface="+mj-lt"/>
              <a:buAutoNum type="arabicPeriod"/>
            </a:pPr>
            <a:r>
              <a:rPr lang="en-GB" u="none" strike="noStrike" dirty="0">
                <a:effectLst/>
              </a:rPr>
              <a:t>blue cooling (1</a:t>
            </a:r>
            <a:r>
              <a:rPr lang="en-GB" u="none" strike="noStrike" baseline="30000" dirty="0">
                <a:effectLst/>
              </a:rPr>
              <a:t>st</a:t>
            </a:r>
            <a:r>
              <a:rPr lang="en-GB" u="none" strike="noStrike" dirty="0">
                <a:effectLst/>
              </a:rPr>
              <a:t> stage) – </a:t>
            </a:r>
            <a:r>
              <a:rPr lang="en-GB" u="none" strike="noStrike" dirty="0" err="1">
                <a:effectLst/>
              </a:rPr>
              <a:t>Ti:Sa</a:t>
            </a:r>
            <a:r>
              <a:rPr lang="en-GB" dirty="0"/>
              <a:t> or</a:t>
            </a:r>
            <a:r>
              <a:rPr lang="en-GB" u="none" strike="noStrike" dirty="0">
                <a:effectLst/>
              </a:rPr>
              <a:t> amplified diode laser</a:t>
            </a:r>
            <a:endParaRPr lang="en-GB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385445" indent="-385445">
              <a:buFont typeface="+mj-lt"/>
              <a:buAutoNum type="arabicPeriod"/>
            </a:pPr>
            <a:r>
              <a:rPr lang="en-GB" u="none" strike="noStrike" dirty="0">
                <a:effectLst/>
              </a:rPr>
              <a:t>red cooling (2</a:t>
            </a:r>
            <a:r>
              <a:rPr lang="en-GB" u="none" strike="noStrike" baseline="30000" dirty="0">
                <a:effectLst/>
              </a:rPr>
              <a:t>nd</a:t>
            </a:r>
            <a:r>
              <a:rPr lang="en-GB" u="none" strike="noStrike" dirty="0">
                <a:effectLst/>
              </a:rPr>
              <a:t> stage) - diode or </a:t>
            </a:r>
            <a:r>
              <a:rPr lang="en-GB" dirty="0" err="1"/>
              <a:t>Ti:Sa</a:t>
            </a:r>
            <a:r>
              <a:rPr lang="en-GB" dirty="0">
                <a:solidFill>
                  <a:srgbClr val="FF0000"/>
                </a:solidFill>
              </a:rPr>
              <a:t> or SFM of fibre lasers</a:t>
            </a:r>
            <a:endParaRPr lang="en-GB" b="0" i="0" u="none" strike="noStrike" dirty="0">
              <a:solidFill>
                <a:srgbClr val="FF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85763" indent="-385763">
              <a:buFont typeface="+mj-lt"/>
              <a:buAutoNum type="arabicPeriod"/>
            </a:pPr>
            <a:r>
              <a:rPr lang="en-GB" u="none" strike="noStrike" dirty="0">
                <a:effectLst/>
              </a:rPr>
              <a:t>clock (</a:t>
            </a:r>
            <a:r>
              <a:rPr lang="en-GB" dirty="0"/>
              <a:t>narrow bandwidth</a:t>
            </a:r>
            <a:r>
              <a:rPr lang="en-GB" u="none" strike="noStrike" dirty="0">
                <a:effectLst/>
              </a:rPr>
              <a:t>) – power critical for one-photon interferometry</a:t>
            </a:r>
          </a:p>
          <a:p>
            <a:pPr marL="385445" indent="-385445">
              <a:buFont typeface="+mj-lt"/>
              <a:buAutoNum type="arabicPeriod"/>
            </a:pPr>
            <a:r>
              <a:rPr lang="en-GB" u="none" strike="noStrike" dirty="0">
                <a:effectLst/>
              </a:rPr>
              <a:t>two repumping lasers – diodes for low power</a:t>
            </a:r>
            <a:endParaRPr lang="en-GB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85763" indent="-385763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d</a:t>
            </a:r>
            <a:r>
              <a:rPr lang="en-GB" b="0" i="0" dirty="0">
                <a:solidFill>
                  <a:srgbClr val="000000"/>
                </a:solidFill>
                <a:latin typeface="Calibri" panose="020F0502020204030204" pitchFamily="34" charset="0"/>
              </a:rPr>
              <a:t>ipole trapping lasers –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b="0" i="0" dirty="0">
                <a:solidFill>
                  <a:srgbClr val="000000"/>
                </a:solidFill>
                <a:latin typeface="Calibri" panose="020F0502020204030204" pitchFamily="34" charset="0"/>
              </a:rPr>
              <a:t>high power at a frequency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far off resonance</a:t>
            </a:r>
            <a:endParaRPr lang="en-GB" b="0" i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1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r>
              <a:rPr lang="en-GB" b="0" i="0" dirty="0">
                <a:solidFill>
                  <a:srgbClr val="000000"/>
                </a:solidFill>
                <a:latin typeface="Calibri" panose="020F0502020204030204" pitchFamily="34" charset="0"/>
              </a:rPr>
              <a:t>ransport by optical tweezers from sidearm into vertical tube</a:t>
            </a:r>
          </a:p>
          <a:p>
            <a:pPr lvl="1"/>
            <a:r>
              <a:rPr lang="en-GB" dirty="0"/>
              <a:t>optical lattice for launching </a:t>
            </a:r>
            <a:r>
              <a:rPr lang="en-GB" u="none" strike="noStrike" dirty="0">
                <a:effectLst/>
              </a:rPr>
              <a:t>without heating</a:t>
            </a:r>
          </a:p>
          <a:p>
            <a:pPr lvl="1"/>
            <a:r>
              <a:rPr lang="en-GB" dirty="0"/>
              <a:t>(Launching </a:t>
            </a:r>
            <a:r>
              <a:rPr lang="en-GB" u="none" strike="noStrike" dirty="0">
                <a:effectLst/>
              </a:rPr>
              <a:t>squeezed states in future upgrades)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/>
              <a:t>Optics: mirrors, polarisers, AOMs, EOMs, shutters, optical fibres etc. (modular system for ease of transport to different locations) </a:t>
            </a:r>
          </a:p>
          <a:p>
            <a:pPr marL="385763" indent="-385763">
              <a:buFont typeface="+mj-lt"/>
              <a:buAutoNum type="arabicPeriod"/>
            </a:pPr>
            <a:r>
              <a:rPr lang="en-GB" dirty="0"/>
              <a:t>Laser frequency stabilisation – reference cavity provided by National Physical Laboratory (NPL), or a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dirty="0"/>
              <a:t>requency comb </a:t>
            </a:r>
            <a:r>
              <a:rPr lang="en-GB" dirty="0">
                <a:solidFill>
                  <a:srgbClr val="FF0000"/>
                </a:solidFill>
              </a:rPr>
              <a:t>(not included in budget)</a:t>
            </a:r>
            <a:endParaRPr lang="en-GB" b="0" i="0" u="none" strike="noStrike" dirty="0">
              <a:solidFill>
                <a:srgbClr val="FF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1044407"/>
            <a:ext cx="7886700" cy="6313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i="1" dirty="0"/>
              <a:t>Abbreviations: 	</a:t>
            </a:r>
            <a:r>
              <a:rPr lang="en-GB" sz="1800" i="1" dirty="0" err="1"/>
              <a:t>Ti:Sa</a:t>
            </a:r>
            <a:r>
              <a:rPr lang="en-GB" sz="1800" i="1" dirty="0"/>
              <a:t> – Titanium-doped sapphire laser e.g. M Squared Lasers</a:t>
            </a:r>
          </a:p>
          <a:p>
            <a:r>
              <a:rPr lang="en-GB" sz="1800" i="1" dirty="0"/>
              <a:t>		diode – semiconductor diode lasers, e.g. AO Sense Inc., </a:t>
            </a:r>
            <a:r>
              <a:rPr lang="en-GB" sz="1800" i="1" dirty="0" err="1"/>
              <a:t>Toptica</a:t>
            </a:r>
            <a:endParaRPr lang="en-GB" sz="1800" i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A2428-0207-488D-94C4-4957AFCE9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From AION group meeting 28th June 2019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55920-FA4E-4500-8825-3381A9664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1AC5A-A4AF-43C3-83EE-012000B9CA43}" type="slidenum">
              <a:rPr lang="en-GB" smtClean="0"/>
              <a:t>22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2BB3BE-6CBD-4B33-AAC9-B0A5CEAB99FC}"/>
              </a:ext>
            </a:extLst>
          </p:cNvPr>
          <p:cNvSpPr txBox="1"/>
          <p:nvPr/>
        </p:nvSpPr>
        <p:spPr>
          <a:xfrm>
            <a:off x="624304" y="5301208"/>
            <a:ext cx="7886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To be decided and agreed in the Project Plan:</a:t>
            </a:r>
          </a:p>
          <a:p>
            <a:r>
              <a:rPr lang="en-GB" dirty="0"/>
              <a:t>How much PDRA effort and staff time from </a:t>
            </a:r>
            <a:r>
              <a:rPr lang="en-GB" b="1" dirty="0">
                <a:solidFill>
                  <a:srgbClr val="4F81BD"/>
                </a:solidFill>
                <a:ea typeface="MS Gothic" panose="020B0609070205080204" pitchFamily="49" charset="-128"/>
                <a:cs typeface="Times New Roman" panose="02020603050405020304" pitchFamily="18" charset="0"/>
              </a:rPr>
              <a:t>AION-Technology/</a:t>
            </a:r>
            <a:r>
              <a:rPr lang="en-GB" dirty="0"/>
              <a:t>other WPs, will be used to kick start AION-10, e.g. build modules for the laser system?  </a:t>
            </a:r>
          </a:p>
        </p:txBody>
      </p:sp>
    </p:spTree>
    <p:extLst>
      <p:ext uri="{BB962C8B-B14F-4D97-AF65-F5344CB8AC3E}">
        <p14:creationId xmlns:p14="http://schemas.microsoft.com/office/powerpoint/2010/main" val="9622824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Laser system, Jason Hogan’s </a:t>
            </a:r>
            <a:r>
              <a:rPr lang="en-GB" sz="3200" dirty="0" err="1"/>
              <a:t>lab@Stanford</a:t>
            </a:r>
            <a:r>
              <a:rPr lang="en-GB" sz="3200" dirty="0"/>
              <a:t> (Jan 2019)</a:t>
            </a:r>
          </a:p>
        </p:txBody>
      </p:sp>
      <p:pic>
        <p:nvPicPr>
          <p:cNvPr id="7" name="Picture 8" descr="https://lh3.googleusercontent.com/z31osis6_E8RRWKJzMRN26a2SjesBp28zkvuhCpvb2RxnWgyfruWSIHCpbosfBqfIlJ3Qi5aenbxZkHI9EpdaslKcZZkzNcEiI4YMCifqMbrLqx-9gxKFlAEeh-v2FXuoM9usqZtt1ADetwntiKPsPdxognGk6G-MGAJd720G4jK9vCEsBSj1frD2Jm7b8CivtmnNgjBTuq91XkhszBwnzlX-bitnydIJpsyQc5HtAZ1uQnCcg04jdEQMUeucC9AyEzf7Ob7pOt0gt4uUMIeIqNIvnkV1OE2TE38R5ArnCk-syOT2fSA4-Ynxchnyy4RM3odNb1TYrsGqma2iOqaXVk8MlfR10z6RAt28gaLgcTbKS0RcFyYq1GcWlpTODViE-PNtoA1QSB9yeXbsdu8EW0iGuLzoKuFg6_CLdPzEO90Ql9U7muzKUMaiaRATrjh-Srxx6iL9hpDsRPpgqHkee6pA2mRpXiu_9RxZwXhZHTNrWFQNNRQBvS05PBX9jAEKCH_5eS6OBfJLFSl53dhhTgFmosdNhuAj1lHnobj6mN6juGbLO3YhCFALPN1eV9GvAkBGU8XTISWMBFnHpu1vOWLT6K1ugKwt1xeIJEo8RpEevUcGFAmpI0jOaNM4EQJYK3QbjbbiO_p7z25wwFSy4czsnTqaQiwAKHBWLqrGNaVO9JeEMhPH15wEvaCxEoXj0iScryVLgnHhVUHFNpkLFN1Kor-oNpuYhK28of8_EcIaGIW=w1387-h1040-no">
            <a:extLst>
              <a:ext uri="{FF2B5EF4-FFF2-40B4-BE49-F238E27FC236}">
                <a16:creationId xmlns:a16="http://schemas.microsoft.com/office/drawing/2014/main" id="{1F1938E7-D5F4-46BB-87B7-368F9A938C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353020"/>
            <a:ext cx="4572000" cy="342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lh3.googleusercontent.com/Cxzx5pxVMlvhwX5pPUI7Xj9CJniF1NnWxB6CH5bA18vvwSa4wJcNoL7qjzyPLqsF7yZTNgFnu_MAq85GIl2K0m2OrHNvPMNA3FOJgW0KfKTAeBAqnQ7Qie3NYo5TSM4dooh2lUO4QMZFFFMyPDW7ZTDNDK5OZk04MV8GtBAjnqGBdWOb8kMA8_q_CSrLZw9cu3j1IlGUQG0jRY3SY2ZRYppsPL8IftbbKZZOam8k6PVh0q0hOUd4fyCBw7i5XoQHmova0fV5phJwFgPxuvKnji7bzqgTh8DQcj-8dQXPmkCETqnaia8jQoWdPe9xlNFQDetgWd1uROfYP-WoDqSbl0GnO0YklKS5UaiBnXsSWKPClOok1p6cgGmZ7Rq53LpHQPQdLw3bwsDASrYgPWdedgG5fuYp0gynZsudr52WQNl7Q5AquOaIx8TXs7bPInJAL9pB1-L29I6rzojWICkb6qxT8o0mqSTGYK8kSXtj24R_MlLAbuVESggyelN0baamU3oFyX5Yh7acs3cUQb2GRCTSJvt5FhiOYK50szux_f5O_2hhKlbOCDBrLQYN03vrvB8OJNRn0UfsykF3t1q8lIYzsGUPg2Tv3TOnf4I_HG_RlVygtstPfvDYX3ahlqbPp58Mx3Zw_UWG6ItVrqwhFBfDgpN8ERqIJEoAyAfnWAyNO7PQbiFYeOhgBrpgD75glia2f4gDIxFddej2b9oYFGHorGIqv3hYB8Rqv9g3IiSuOVru=w1387-h1040-no">
            <a:extLst>
              <a:ext uri="{FF2B5EF4-FFF2-40B4-BE49-F238E27FC236}">
                <a16:creationId xmlns:a16="http://schemas.microsoft.com/office/drawing/2014/main" id="{5800CFC4-7FDC-4BC8-9D03-829AA54F99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8" y="1353019"/>
            <a:ext cx="4572002" cy="342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406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Strontium atom source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20232"/>
            <a:ext cx="7886700" cy="956640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oven at a temperature over 500C to give adequate </a:t>
            </a:r>
            <a:r>
              <a:rPr lang="en-US" dirty="0" err="1"/>
              <a:t>vapour</a:t>
            </a:r>
            <a:r>
              <a:rPr lang="en-US" dirty="0"/>
              <a:t> pressure</a:t>
            </a:r>
            <a:endParaRPr lang="en-GB" dirty="0"/>
          </a:p>
        </p:txBody>
      </p:sp>
      <p:pic>
        <p:nvPicPr>
          <p:cNvPr id="11" name="图片 6">
            <a:extLst>
              <a:ext uri="{FF2B5EF4-FFF2-40B4-BE49-F238E27FC236}">
                <a16:creationId xmlns:a16="http://schemas.microsoft.com/office/drawing/2014/main" id="{22507C28-1456-49E2-BB58-D3AA77B81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62" y="2276872"/>
            <a:ext cx="853625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67945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17241" y="-99392"/>
            <a:ext cx="914400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Optics at Stanford</a:t>
            </a:r>
          </a:p>
        </p:txBody>
      </p:sp>
      <p:pic>
        <p:nvPicPr>
          <p:cNvPr id="4" name="Picture 4" descr="https://lh3.googleusercontent.com/Ez8NPjy-Rt88ba6jFBdlK-E2BzUIiFukVB8OblSISWKr6KEusixkW77bWQioLx64Vj4_AFSUI4AhiySmo-eSz4T__TsFpAw9kRwipAsXj2DWgmHgGBUdkww8-qTLP0PH4ekhOBSFOPifvwRLA6EZaxLrAGdqEA7lVRaBr28zrLgE0FH4nr2uATC-UoG3OeLmPkkveH5jEyimEM21saUOKm8PX6Ds3zRw7DTjZtcJ6P4XXaSRMEukqzcs31uajfHRAPJxQsJhehedHlZu1ZV4TU38UqcTcu_TiwGnxvyTYYKpYKU9YZv3yPu2ZONzruObZ09uNMJSsSjTE24haRlfE42LotSXetuK2SIfZ4ahbArK4G_PNLS5h_y3chEJ0-EwWUCFUyoFOTFs6Yapb5_oTvcEHVyypUm3UUNwnNUeuKPnfCOgI0V4EysK9BflraIMOHStM7yCiFj1nsHDY4zM_3dD4HpaGtXjjcGssHm07z6AA8mZ9FAv5OA8FzyAO5E8ep3Rd1SAIo5OoUYFWTmuXQge9xvg-82tlpnpisZuubHVbCg6LAkNPNIuqG_6YlWbKgDtFgEQqlTy0SgOx9IRg6GBBwk6KUcSCUzR-qZaFsgG8jOdrwcfrddVTKRgKSeOviHjDxw7tQIqmIIiOAw1A-H-ULpy1PJWvOLNmCw0--7IZMa0NMMHDw=w780-h1040-no">
            <a:extLst>
              <a:ext uri="{FF2B5EF4-FFF2-40B4-BE49-F238E27FC236}">
                <a16:creationId xmlns:a16="http://schemas.microsoft.com/office/drawing/2014/main" id="{71E08640-9EFC-4D1C-9768-DEBA6C0CCD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968" y="835377"/>
            <a:ext cx="4467032" cy="5956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lh3.googleusercontent.com/rCAxJeQP45RNgc6DNMrpRDU9N89vhWQS-8wRnpxKeqOaZqonqjnlgGHIsiEzoD__gZD3lltaDML464h8yafNipQuIFiu0Fza61jr5AU-vE0ijjLIxcbyO1LArkZXIdJDUd5A--SyRHtuVDhsVCdPcmuZNn8SAcpbPCXXFzriE1Q4UcbACKyvRbl4-Enb8CazhCrei9rKUM69N-G5XnC1aJg-9zNQdAudMO8Ns4vh-k6P4sx1As4Ji8HuG7nFuwaFsjlmbJPsKZ4QzZgB89JzsLqEOEIMojeYKxQhh8LXpEBhbgrdiKT8Myq-e1cF1Lfht5TGzQseVThOTImlYuQpHSkcqSk5xXaB2vZqn0ScLFnK1iFF0uoBTi05VE3NAu-2CUlk2nF_WDrXW2mGnhFL0mbg4EUXg-9Y-2RzTR9WFf_somm-wXEWUK05ndqVoBOJ6luxy97v9TG93vx608z2e7AJcFqEonv9h2DLMhqrzMjF-_gBM7YARWe8rNHP5w3aH-YuQCp4rPFxglZbmBCDEfBG3udnsU3YR9Y3venSQeCiqISooxT8R3GGHATsbsyb3Ygbz4zlB-lUKsOyu5F6DqarbOlW8yHWbPwAAMAn8ZkTvB1z9ynbkxABcxsP0-75Msy9W02nHXCEgBbU9ViqS-hvmpt0f_3XyVr06TFZXuzNlfzb9Lbj9Q=w1387-h1040-no">
            <a:extLst>
              <a:ext uri="{FF2B5EF4-FFF2-40B4-BE49-F238E27FC236}">
                <a16:creationId xmlns:a16="http://schemas.microsoft.com/office/drawing/2014/main" id="{D8F6A845-1E25-401C-AF10-89EC2221B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60373"/>
            <a:ext cx="4575788" cy="3431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287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200" dirty="0"/>
              <a:t>AION-10: Temperature vs. Number/second (Sr-87?)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0585F9E-201B-40D6-B85A-BA72B46BB5EF}"/>
              </a:ext>
            </a:extLst>
          </p:cNvPr>
          <p:cNvSpPr/>
          <p:nvPr/>
        </p:nvSpPr>
        <p:spPr>
          <a:xfrm>
            <a:off x="5292080" y="4495055"/>
            <a:ext cx="2876776" cy="56589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5E934CB9-CF5F-4E6E-B1ED-4D4F5095B0D5}"/>
              </a:ext>
            </a:extLst>
          </p:cNvPr>
          <p:cNvSpPr/>
          <p:nvPr/>
        </p:nvSpPr>
        <p:spPr>
          <a:xfrm>
            <a:off x="5189837" y="5532764"/>
            <a:ext cx="2979019" cy="565898"/>
          </a:xfrm>
          <a:prstGeom prst="wedgeRoundRectCallout">
            <a:avLst>
              <a:gd name="adj1" fmla="val -81212"/>
              <a:gd name="adj2" fmla="val 34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lowchart: Summing Junction 5">
            <a:extLst>
              <a:ext uri="{FF2B5EF4-FFF2-40B4-BE49-F238E27FC236}">
                <a16:creationId xmlns:a16="http://schemas.microsoft.com/office/drawing/2014/main" id="{B20636E6-83B3-43E3-BAF0-F96ADAC1926D}"/>
              </a:ext>
            </a:extLst>
          </p:cNvPr>
          <p:cNvSpPr/>
          <p:nvPr/>
        </p:nvSpPr>
        <p:spPr>
          <a:xfrm>
            <a:off x="4092597" y="4057161"/>
            <a:ext cx="681706" cy="681706"/>
          </a:xfrm>
          <a:prstGeom prst="flowChartSummingJunction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27C062D-54CF-4799-9DA2-51C5CCCF0897}"/>
              </a:ext>
            </a:extLst>
          </p:cNvPr>
          <p:cNvSpPr/>
          <p:nvPr/>
        </p:nvSpPr>
        <p:spPr>
          <a:xfrm>
            <a:off x="2298319" y="5099961"/>
            <a:ext cx="368020" cy="77610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lowchart: Summing Junction 7">
            <a:extLst>
              <a:ext uri="{FF2B5EF4-FFF2-40B4-BE49-F238E27FC236}">
                <a16:creationId xmlns:a16="http://schemas.microsoft.com/office/drawing/2014/main" id="{1439B899-A852-4ED3-9508-5DCC8272C63B}"/>
              </a:ext>
            </a:extLst>
          </p:cNvPr>
          <p:cNvSpPr/>
          <p:nvPr/>
        </p:nvSpPr>
        <p:spPr>
          <a:xfrm>
            <a:off x="4898055" y="3194020"/>
            <a:ext cx="631706" cy="631706"/>
          </a:xfrm>
          <a:prstGeom prst="flowChartSummingJunction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lowchart: Summing Junction 8">
            <a:extLst>
              <a:ext uri="{FF2B5EF4-FFF2-40B4-BE49-F238E27FC236}">
                <a16:creationId xmlns:a16="http://schemas.microsoft.com/office/drawing/2014/main" id="{309C940A-E93C-4D3C-A9C9-D8E4E024328D}"/>
              </a:ext>
            </a:extLst>
          </p:cNvPr>
          <p:cNvSpPr/>
          <p:nvPr/>
        </p:nvSpPr>
        <p:spPr>
          <a:xfrm>
            <a:off x="3328677" y="4026198"/>
            <a:ext cx="681706" cy="681706"/>
          </a:xfrm>
          <a:prstGeom prst="flowChartSummingJunction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lowchart: Summing Junction 9">
            <a:extLst>
              <a:ext uri="{FF2B5EF4-FFF2-40B4-BE49-F238E27FC236}">
                <a16:creationId xmlns:a16="http://schemas.microsoft.com/office/drawing/2014/main" id="{3C8E3A38-FA73-40D9-9EDD-6F6FE94EC04A}"/>
              </a:ext>
            </a:extLst>
          </p:cNvPr>
          <p:cNvSpPr/>
          <p:nvPr/>
        </p:nvSpPr>
        <p:spPr>
          <a:xfrm>
            <a:off x="3715195" y="3176565"/>
            <a:ext cx="631706" cy="631706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5CBE5F5-C5CB-409C-BC38-96DDA962A173}"/>
              </a:ext>
            </a:extLst>
          </p:cNvPr>
          <p:cNvCxnSpPr>
            <a:cxnSpLocks/>
          </p:cNvCxnSpPr>
          <p:nvPr/>
        </p:nvCxnSpPr>
        <p:spPr>
          <a:xfrm flipV="1">
            <a:off x="899592" y="1177575"/>
            <a:ext cx="0" cy="496639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A658C44-FB1F-4636-86ED-A56F37699234}"/>
              </a:ext>
            </a:extLst>
          </p:cNvPr>
          <p:cNvCxnSpPr>
            <a:cxnSpLocks/>
          </p:cNvCxnSpPr>
          <p:nvPr/>
        </p:nvCxnSpPr>
        <p:spPr>
          <a:xfrm flipV="1">
            <a:off x="899592" y="1177575"/>
            <a:ext cx="0" cy="496639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003B6B0-67A7-47AB-90EA-8119226123DB}"/>
              </a:ext>
            </a:extLst>
          </p:cNvPr>
          <p:cNvCxnSpPr>
            <a:cxnSpLocks/>
          </p:cNvCxnSpPr>
          <p:nvPr/>
        </p:nvCxnSpPr>
        <p:spPr>
          <a:xfrm flipV="1">
            <a:off x="899592" y="1177575"/>
            <a:ext cx="0" cy="505220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8740B5E-B7BA-498D-9A74-5A9CAA65A2EA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801798" y="6143967"/>
            <a:ext cx="737060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94E5838-7B30-4592-A6E5-EF9AF3511EDA}"/>
              </a:ext>
            </a:extLst>
          </p:cNvPr>
          <p:cNvSpPr txBox="1"/>
          <p:nvPr/>
        </p:nvSpPr>
        <p:spPr>
          <a:xfrm>
            <a:off x="861991" y="1038433"/>
            <a:ext cx="170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Temperature/ K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D99E28-E0AF-4241-A25A-C24DF73208EE}"/>
              </a:ext>
            </a:extLst>
          </p:cNvPr>
          <p:cNvSpPr txBox="1"/>
          <p:nvPr/>
        </p:nvSpPr>
        <p:spPr>
          <a:xfrm>
            <a:off x="7380047" y="6229776"/>
            <a:ext cx="1709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Number/second</a:t>
            </a:r>
          </a:p>
          <a:p>
            <a:r>
              <a:rPr lang="en-GB" dirty="0"/>
              <a:t>(Atom flux)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86F908-82FF-4CF9-8CD5-785EE3D3373F}"/>
              </a:ext>
            </a:extLst>
          </p:cNvPr>
          <p:cNvSpPr/>
          <p:nvPr/>
        </p:nvSpPr>
        <p:spPr>
          <a:xfrm>
            <a:off x="899274" y="3330519"/>
            <a:ext cx="6151902" cy="28867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770 </a:t>
            </a:r>
            <a:r>
              <a:rPr lang="en-GB" dirty="0">
                <a:sym typeface="Symbol" panose="05050102010706020507" pitchFamily="18" charset="2"/>
              </a:rPr>
              <a:t></a:t>
            </a:r>
            <a:r>
              <a:rPr lang="en-GB" dirty="0"/>
              <a:t>K = Doppler cooling limit (461 nm) blue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8DEC65D-CBCB-49C0-9ECA-1D2D166B314F}"/>
              </a:ext>
            </a:extLst>
          </p:cNvPr>
          <p:cNvSpPr/>
          <p:nvPr/>
        </p:nvSpPr>
        <p:spPr>
          <a:xfrm>
            <a:off x="904643" y="4215765"/>
            <a:ext cx="6151903" cy="29945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1 </a:t>
            </a:r>
            <a:r>
              <a:rPr lang="en-GB" dirty="0">
                <a:sym typeface="Symbol" panose="05050102010706020507" pitchFamily="18" charset="2"/>
              </a:rPr>
              <a:t></a:t>
            </a:r>
            <a:r>
              <a:rPr lang="en-GB" dirty="0"/>
              <a:t>K </a:t>
            </a:r>
            <a:r>
              <a:rPr lang="en-GB" dirty="0">
                <a:sym typeface="Symbol" panose="05050102010706020507" pitchFamily="18" charset="2"/>
              </a:rPr>
              <a:t></a:t>
            </a:r>
            <a:r>
              <a:rPr lang="en-GB" dirty="0"/>
              <a:t> cooling limit (689 nm) red (a few </a:t>
            </a:r>
            <a:r>
              <a:rPr lang="en-GB" dirty="0">
                <a:sym typeface="Symbol" panose="05050102010706020507" pitchFamily="18" charset="2"/>
              </a:rPr>
              <a:t></a:t>
            </a:r>
            <a:r>
              <a:rPr lang="en-GB" dirty="0"/>
              <a:t>K)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4DC1FEE-0266-447A-A5C5-4AC038568E79}"/>
              </a:ext>
            </a:extLst>
          </p:cNvPr>
          <p:cNvSpPr/>
          <p:nvPr/>
        </p:nvSpPr>
        <p:spPr>
          <a:xfrm>
            <a:off x="898079" y="1463749"/>
            <a:ext cx="6158467" cy="21601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/>
              <a:t>800 K = oven temperature – strontium source                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9E25FB-5088-4CB0-80CB-09BDF9F10611}"/>
              </a:ext>
            </a:extLst>
          </p:cNvPr>
          <p:cNvSpPr txBox="1"/>
          <p:nvPr/>
        </p:nvSpPr>
        <p:spPr>
          <a:xfrm>
            <a:off x="285220" y="127908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2CC2F4-5D46-4AEF-A5A3-4ED76F0823CE}"/>
              </a:ext>
            </a:extLst>
          </p:cNvPr>
          <p:cNvSpPr txBox="1"/>
          <p:nvPr/>
        </p:nvSpPr>
        <p:spPr>
          <a:xfrm>
            <a:off x="500112" y="22151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0D5385-849B-4DEF-B908-1E323810B945}"/>
              </a:ext>
            </a:extLst>
          </p:cNvPr>
          <p:cNvSpPr txBox="1"/>
          <p:nvPr/>
        </p:nvSpPr>
        <p:spPr>
          <a:xfrm>
            <a:off x="258059" y="3151171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-3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5C7E2A-E4EE-4516-8575-B9746C466D09}"/>
              </a:ext>
            </a:extLst>
          </p:cNvPr>
          <p:cNvSpPr txBox="1"/>
          <p:nvPr/>
        </p:nvSpPr>
        <p:spPr>
          <a:xfrm>
            <a:off x="258059" y="4087215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-6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430DDB8-21A9-4C1A-929B-165E6B909C61}"/>
              </a:ext>
            </a:extLst>
          </p:cNvPr>
          <p:cNvSpPr txBox="1"/>
          <p:nvPr/>
        </p:nvSpPr>
        <p:spPr>
          <a:xfrm>
            <a:off x="258059" y="502325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-9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8ACA37-B332-45C8-A140-F8B4B85610F1}"/>
              </a:ext>
            </a:extLst>
          </p:cNvPr>
          <p:cNvSpPr txBox="1"/>
          <p:nvPr/>
        </p:nvSpPr>
        <p:spPr>
          <a:xfrm>
            <a:off x="179512" y="5959301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-12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C3F8FA2-016C-4FC5-9D34-9546135CD47F}"/>
              </a:ext>
            </a:extLst>
          </p:cNvPr>
          <p:cNvCxnSpPr>
            <a:endCxn id="24" idx="3"/>
          </p:cNvCxnSpPr>
          <p:nvPr/>
        </p:nvCxnSpPr>
        <p:spPr>
          <a:xfrm flipH="1">
            <a:off x="801798" y="5207925"/>
            <a:ext cx="962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7D2D271-9C2C-4466-845E-A58F87BF02FC}"/>
              </a:ext>
            </a:extLst>
          </p:cNvPr>
          <p:cNvCxnSpPr>
            <a:cxnSpLocks/>
          </p:cNvCxnSpPr>
          <p:nvPr/>
        </p:nvCxnSpPr>
        <p:spPr>
          <a:xfrm flipH="1">
            <a:off x="803311" y="4273919"/>
            <a:ext cx="962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271F664-E682-44C8-8BC4-73453DC4DEBB}"/>
              </a:ext>
            </a:extLst>
          </p:cNvPr>
          <p:cNvCxnSpPr>
            <a:cxnSpLocks/>
          </p:cNvCxnSpPr>
          <p:nvPr/>
        </p:nvCxnSpPr>
        <p:spPr>
          <a:xfrm flipH="1">
            <a:off x="804824" y="3339913"/>
            <a:ext cx="962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B733176-703D-48C2-8779-331117E19FC4}"/>
              </a:ext>
            </a:extLst>
          </p:cNvPr>
          <p:cNvCxnSpPr>
            <a:cxnSpLocks/>
          </p:cNvCxnSpPr>
          <p:nvPr/>
        </p:nvCxnSpPr>
        <p:spPr>
          <a:xfrm flipH="1">
            <a:off x="806337" y="2405907"/>
            <a:ext cx="962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14A8C76-2742-4B3E-83F4-2FEF445C8802}"/>
              </a:ext>
            </a:extLst>
          </p:cNvPr>
          <p:cNvCxnSpPr>
            <a:cxnSpLocks/>
          </p:cNvCxnSpPr>
          <p:nvPr/>
        </p:nvCxnSpPr>
        <p:spPr>
          <a:xfrm flipH="1">
            <a:off x="807850" y="1471901"/>
            <a:ext cx="962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CDC800C-1052-436C-BC07-647C343035C5}"/>
              </a:ext>
            </a:extLst>
          </p:cNvPr>
          <p:cNvSpPr txBox="1"/>
          <p:nvPr/>
        </p:nvSpPr>
        <p:spPr>
          <a:xfrm>
            <a:off x="6804248" y="6229776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15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954AF8-C945-48FD-A3FF-44FAAD786E9C}"/>
              </a:ext>
            </a:extLst>
          </p:cNvPr>
          <p:cNvSpPr txBox="1"/>
          <p:nvPr/>
        </p:nvSpPr>
        <p:spPr>
          <a:xfrm>
            <a:off x="5197617" y="6229776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12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6834C3-4D67-4546-9A1E-3AA9393B459A}"/>
              </a:ext>
            </a:extLst>
          </p:cNvPr>
          <p:cNvSpPr txBox="1"/>
          <p:nvPr/>
        </p:nvSpPr>
        <p:spPr>
          <a:xfrm>
            <a:off x="3669533" y="6229776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1FDA2C6-40FC-4B7C-935F-A56FF5697B9E}"/>
              </a:ext>
            </a:extLst>
          </p:cNvPr>
          <p:cNvSpPr txBox="1"/>
          <p:nvPr/>
        </p:nvSpPr>
        <p:spPr>
          <a:xfrm>
            <a:off x="2141449" y="6229776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A4DFD56-05E0-43D8-A167-104C514DEA08}"/>
              </a:ext>
            </a:extLst>
          </p:cNvPr>
          <p:cNvSpPr txBox="1"/>
          <p:nvPr/>
        </p:nvSpPr>
        <p:spPr>
          <a:xfrm>
            <a:off x="613365" y="6229776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3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5C268DB-BB4A-43E1-8D31-B7C2C42D0D25}"/>
              </a:ext>
            </a:extLst>
          </p:cNvPr>
          <p:cNvCxnSpPr>
            <a:cxnSpLocks/>
          </p:cNvCxnSpPr>
          <p:nvPr/>
        </p:nvCxnSpPr>
        <p:spPr>
          <a:xfrm rot="16200000" flipH="1">
            <a:off x="2363619" y="6200080"/>
            <a:ext cx="962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0517AD2-A403-4AB9-A8A5-091C8DE3BF04}"/>
              </a:ext>
            </a:extLst>
          </p:cNvPr>
          <p:cNvCxnSpPr>
            <a:cxnSpLocks/>
          </p:cNvCxnSpPr>
          <p:nvPr/>
        </p:nvCxnSpPr>
        <p:spPr>
          <a:xfrm rot="16200000" flipH="1">
            <a:off x="3875787" y="6194268"/>
            <a:ext cx="962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A3A498C-4F3A-47AA-84C3-BEE2D18CA4E4}"/>
              </a:ext>
            </a:extLst>
          </p:cNvPr>
          <p:cNvCxnSpPr>
            <a:cxnSpLocks/>
          </p:cNvCxnSpPr>
          <p:nvPr/>
        </p:nvCxnSpPr>
        <p:spPr>
          <a:xfrm rot="16200000" flipH="1">
            <a:off x="5409727" y="6182644"/>
            <a:ext cx="962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149E1E8-B8B5-42C4-BAF8-DF2B16B600BE}"/>
              </a:ext>
            </a:extLst>
          </p:cNvPr>
          <p:cNvCxnSpPr>
            <a:cxnSpLocks/>
          </p:cNvCxnSpPr>
          <p:nvPr/>
        </p:nvCxnSpPr>
        <p:spPr>
          <a:xfrm rot="16200000" flipH="1">
            <a:off x="7008417" y="6176832"/>
            <a:ext cx="9628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4F884CAE-3088-4A23-91B9-C87C7F076CF7}"/>
              </a:ext>
            </a:extLst>
          </p:cNvPr>
          <p:cNvSpPr/>
          <p:nvPr/>
        </p:nvSpPr>
        <p:spPr>
          <a:xfrm>
            <a:off x="6480848" y="1331330"/>
            <a:ext cx="504053" cy="50591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Arrow: Down 40">
            <a:extLst>
              <a:ext uri="{FF2B5EF4-FFF2-40B4-BE49-F238E27FC236}">
                <a16:creationId xmlns:a16="http://schemas.microsoft.com/office/drawing/2014/main" id="{588DB6D8-7898-4E07-9A12-72BB09EFD68F}"/>
              </a:ext>
            </a:extLst>
          </p:cNvPr>
          <p:cNvSpPr/>
          <p:nvPr/>
        </p:nvSpPr>
        <p:spPr>
          <a:xfrm rot="3245023">
            <a:off x="5119821" y="1229167"/>
            <a:ext cx="587340" cy="26533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81C2BD1-7A3D-4181-888E-A7FE5AC293A5}"/>
              </a:ext>
            </a:extLst>
          </p:cNvPr>
          <p:cNvSpPr/>
          <p:nvPr/>
        </p:nvSpPr>
        <p:spPr>
          <a:xfrm>
            <a:off x="7202735" y="1331330"/>
            <a:ext cx="504053" cy="50591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row: Down 42">
            <a:extLst>
              <a:ext uri="{FF2B5EF4-FFF2-40B4-BE49-F238E27FC236}">
                <a16:creationId xmlns:a16="http://schemas.microsoft.com/office/drawing/2014/main" id="{CCAD0C24-62F4-4E7A-84FA-75D9CCEBA689}"/>
              </a:ext>
            </a:extLst>
          </p:cNvPr>
          <p:cNvSpPr/>
          <p:nvPr/>
        </p:nvSpPr>
        <p:spPr>
          <a:xfrm rot="1055065">
            <a:off x="3718764" y="3708422"/>
            <a:ext cx="287153" cy="40622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Arrow: Down 43">
            <a:extLst>
              <a:ext uri="{FF2B5EF4-FFF2-40B4-BE49-F238E27FC236}">
                <a16:creationId xmlns:a16="http://schemas.microsoft.com/office/drawing/2014/main" id="{245854E3-C2E6-4FE3-ACE3-6BD6855CF82B}"/>
              </a:ext>
            </a:extLst>
          </p:cNvPr>
          <p:cNvSpPr/>
          <p:nvPr/>
        </p:nvSpPr>
        <p:spPr>
          <a:xfrm rot="5400000">
            <a:off x="2873805" y="4061635"/>
            <a:ext cx="467706" cy="1250840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01281A3-E291-490D-B6E6-E7CA97F4DA9B}"/>
              </a:ext>
            </a:extLst>
          </p:cNvPr>
          <p:cNvSpPr/>
          <p:nvPr/>
        </p:nvSpPr>
        <p:spPr>
          <a:xfrm>
            <a:off x="3065023" y="5255892"/>
            <a:ext cx="368020" cy="776106"/>
          </a:xfrm>
          <a:prstGeom prst="ellipse">
            <a:avLst/>
          </a:prstGeom>
          <a:pattFill prst="zigZ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956BF95-BA44-4D02-8BD2-55F06EBF7873}"/>
              </a:ext>
            </a:extLst>
          </p:cNvPr>
          <p:cNvSpPr txBox="1"/>
          <p:nvPr/>
        </p:nvSpPr>
        <p:spPr>
          <a:xfrm>
            <a:off x="1382935" y="5540541"/>
            <a:ext cx="981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AION-10</a:t>
            </a:r>
          </a:p>
          <a:p>
            <a:r>
              <a:rPr lang="en-GB" dirty="0"/>
              <a:t> - initial</a:t>
            </a:r>
          </a:p>
        </p:txBody>
      </p:sp>
      <p:sp>
        <p:nvSpPr>
          <p:cNvPr id="47" name="Arrow: Down 46">
            <a:extLst>
              <a:ext uri="{FF2B5EF4-FFF2-40B4-BE49-F238E27FC236}">
                <a16:creationId xmlns:a16="http://schemas.microsoft.com/office/drawing/2014/main" id="{6934F447-DCE0-4AB7-AAF2-C62A69292FF8}"/>
              </a:ext>
            </a:extLst>
          </p:cNvPr>
          <p:cNvSpPr/>
          <p:nvPr/>
        </p:nvSpPr>
        <p:spPr>
          <a:xfrm>
            <a:off x="2338662" y="4841239"/>
            <a:ext cx="287153" cy="543958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80CA628-DB03-4527-8B72-98C48533618F}"/>
              </a:ext>
            </a:extLst>
          </p:cNvPr>
          <p:cNvCxnSpPr>
            <a:stCxn id="42" idx="3"/>
            <a:endCxn id="8" idx="7"/>
          </p:cNvCxnSpPr>
          <p:nvPr/>
        </p:nvCxnSpPr>
        <p:spPr>
          <a:xfrm flipH="1">
            <a:off x="5437250" y="1763155"/>
            <a:ext cx="1839302" cy="1523376"/>
          </a:xfrm>
          <a:prstGeom prst="straightConnector1">
            <a:avLst/>
          </a:prstGeom>
          <a:ln w="2540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7A3AE17-034B-4F21-A2F0-BC73B2DFA45C}"/>
              </a:ext>
            </a:extLst>
          </p:cNvPr>
          <p:cNvCxnSpPr>
            <a:cxnSpLocks/>
            <a:stCxn id="8" idx="3"/>
            <a:endCxn id="6" idx="7"/>
          </p:cNvCxnSpPr>
          <p:nvPr/>
        </p:nvCxnSpPr>
        <p:spPr>
          <a:xfrm flipH="1">
            <a:off x="4674469" y="3733215"/>
            <a:ext cx="316097" cy="42378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1443B8A-0AA7-4FCA-95E6-7FBD2A2D29B0}"/>
              </a:ext>
            </a:extLst>
          </p:cNvPr>
          <p:cNvCxnSpPr>
            <a:cxnSpLocks/>
          </p:cNvCxnSpPr>
          <p:nvPr/>
        </p:nvCxnSpPr>
        <p:spPr>
          <a:xfrm flipH="1">
            <a:off x="3268164" y="4748331"/>
            <a:ext cx="1158417" cy="397539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4679733-DD1C-4EA5-BB9B-1F9D39EE8EDF}"/>
              </a:ext>
            </a:extLst>
          </p:cNvPr>
          <p:cNvCxnSpPr>
            <a:cxnSpLocks/>
          </p:cNvCxnSpPr>
          <p:nvPr/>
        </p:nvCxnSpPr>
        <p:spPr>
          <a:xfrm flipH="1">
            <a:off x="3268164" y="5044730"/>
            <a:ext cx="1" cy="406381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79F3419E-4C59-4EDF-9169-023CE41AF8E8}"/>
              </a:ext>
            </a:extLst>
          </p:cNvPr>
          <p:cNvSpPr/>
          <p:nvPr/>
        </p:nvSpPr>
        <p:spPr>
          <a:xfrm>
            <a:off x="890016" y="2226636"/>
            <a:ext cx="2502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first-stage laser cooling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130413-4D42-4ED8-84BF-E452FA58CC4B}"/>
              </a:ext>
            </a:extLst>
          </p:cNvPr>
          <p:cNvSpPr/>
          <p:nvPr/>
        </p:nvSpPr>
        <p:spPr>
          <a:xfrm>
            <a:off x="908185" y="3704836"/>
            <a:ext cx="2752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second-stage laser cooling 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908E627-734E-4458-8C7D-9EC1A3B68175}"/>
              </a:ext>
            </a:extLst>
          </p:cNvPr>
          <p:cNvSpPr txBox="1"/>
          <p:nvPr/>
        </p:nvSpPr>
        <p:spPr>
          <a:xfrm>
            <a:off x="3398796" y="5540541"/>
            <a:ext cx="1265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AION-10</a:t>
            </a:r>
          </a:p>
          <a:p>
            <a:r>
              <a:rPr lang="en-GB" dirty="0"/>
              <a:t>upgraded</a:t>
            </a:r>
          </a:p>
          <a:p>
            <a:endParaRPr lang="en-GB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59CFCEF2-1FCE-4E52-A52B-7FC54967392C}"/>
              </a:ext>
            </a:extLst>
          </p:cNvPr>
          <p:cNvSpPr/>
          <p:nvPr/>
        </p:nvSpPr>
        <p:spPr>
          <a:xfrm>
            <a:off x="5284563" y="4582447"/>
            <a:ext cx="3533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Transport without heating?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evaporative cooling?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Delta-kick (adiabatic) cooling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DFAF202-5FE8-4F4C-BFDB-CC3946C3DD40}"/>
              </a:ext>
            </a:extLst>
          </p:cNvPr>
          <p:cNvSpPr txBox="1"/>
          <p:nvPr/>
        </p:nvSpPr>
        <p:spPr>
          <a:xfrm>
            <a:off x="5424108" y="5494408"/>
            <a:ext cx="4660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x100 higher flux </a:t>
            </a:r>
            <a:r>
              <a:rPr lang="en-GB" sz="1600" dirty="0">
                <a:sym typeface="Symbol" panose="05050102010706020507" pitchFamily="18" charset="2"/>
              </a:rPr>
              <a:t></a:t>
            </a:r>
            <a:r>
              <a:rPr lang="en-GB" sz="1600" dirty="0"/>
              <a:t> </a:t>
            </a:r>
          </a:p>
          <a:p>
            <a:r>
              <a:rPr lang="en-GB" sz="1600" dirty="0"/>
              <a:t>x10 improvement in sensitivity</a:t>
            </a:r>
            <a:endParaRPr lang="en-GB" dirty="0"/>
          </a:p>
        </p:txBody>
      </p:sp>
      <p:sp>
        <p:nvSpPr>
          <p:cNvPr id="58" name="Speech Bubble: Rectangle with Corners Rounded 57">
            <a:extLst>
              <a:ext uri="{FF2B5EF4-FFF2-40B4-BE49-F238E27FC236}">
                <a16:creationId xmlns:a16="http://schemas.microsoft.com/office/drawing/2014/main" id="{5F899C41-123B-4768-8E43-D025A9BD1EBD}"/>
              </a:ext>
            </a:extLst>
          </p:cNvPr>
          <p:cNvSpPr/>
          <p:nvPr/>
        </p:nvSpPr>
        <p:spPr>
          <a:xfrm>
            <a:off x="6826708" y="3658568"/>
            <a:ext cx="2153557" cy="506865"/>
          </a:xfrm>
          <a:prstGeom prst="wedgeRoundRectCallout">
            <a:avLst>
              <a:gd name="adj1" fmla="val -39757"/>
              <a:gd name="adj2" fmla="val 94047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>
                <a:solidFill>
                  <a:schemeClr val="tx1"/>
                </a:solidFill>
              </a:rPr>
              <a:t>0.18 </a:t>
            </a:r>
            <a:r>
              <a:rPr lang="en-GB" sz="1200">
                <a:solidFill>
                  <a:schemeClr val="tx1"/>
                </a:solidFill>
                <a:sym typeface="Symbol" panose="05050102010706020507" pitchFamily="18" charset="2"/>
              </a:rPr>
              <a:t></a:t>
            </a:r>
            <a:r>
              <a:rPr lang="en-GB" sz="1200">
                <a:solidFill>
                  <a:schemeClr val="tx1"/>
                </a:solidFill>
              </a:rPr>
              <a:t>K = Doppler cooling limit</a:t>
            </a:r>
          </a:p>
          <a:p>
            <a:r>
              <a:rPr lang="en-GB" sz="1200">
                <a:solidFill>
                  <a:schemeClr val="tx1"/>
                </a:solidFill>
              </a:rPr>
              <a:t>0.23 </a:t>
            </a:r>
            <a:r>
              <a:rPr lang="en-GB" sz="1200">
                <a:solidFill>
                  <a:schemeClr val="tx1"/>
                </a:solidFill>
                <a:sym typeface="Symbol" panose="05050102010706020507" pitchFamily="18" charset="2"/>
              </a:rPr>
              <a:t></a:t>
            </a:r>
            <a:r>
              <a:rPr lang="en-GB" sz="1200">
                <a:solidFill>
                  <a:schemeClr val="tx1"/>
                </a:solidFill>
              </a:rPr>
              <a:t>K = Recoil limit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94542B80-CA52-4FB0-8DFE-6144B99C70EB}"/>
              </a:ext>
            </a:extLst>
          </p:cNvPr>
          <p:cNvSpPr/>
          <p:nvPr/>
        </p:nvSpPr>
        <p:spPr>
          <a:xfrm>
            <a:off x="894943" y="4474603"/>
            <a:ext cx="1080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Transport</a:t>
            </a:r>
          </a:p>
        </p:txBody>
      </p:sp>
    </p:spTree>
    <p:extLst>
      <p:ext uri="{BB962C8B-B14F-4D97-AF65-F5344CB8AC3E}">
        <p14:creationId xmlns:p14="http://schemas.microsoft.com/office/powerpoint/2010/main" val="2993895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3" y="-27385"/>
            <a:ext cx="9036497" cy="1058817"/>
          </a:xfrm>
        </p:spPr>
        <p:txBody>
          <a:bodyPr>
            <a:normAutofit fontScale="90000"/>
          </a:bodyPr>
          <a:lstStyle/>
          <a:p>
            <a:r>
              <a:rPr lang="en-GB" dirty="0"/>
              <a:t>Source laser-cooled strontium atoms (Oxford  and NPL)_</a:t>
            </a:r>
          </a:p>
        </p:txBody>
      </p:sp>
      <p:pic>
        <p:nvPicPr>
          <p:cNvPr id="5" name="图片 11">
            <a:extLst>
              <a:ext uri="{FF2B5EF4-FFF2-40B4-BE49-F238E27FC236}">
                <a16:creationId xmlns:a16="http://schemas.microsoft.com/office/drawing/2014/main" id="{AD333907-32C0-4F4C-A9EE-0698A379A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711" y="1057810"/>
            <a:ext cx="4619814" cy="2706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2420" y="1583488"/>
            <a:ext cx="3027099" cy="4426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2D MOT cold-atom source</a:t>
            </a:r>
          </a:p>
        </p:txBody>
      </p:sp>
      <p:cxnSp>
        <p:nvCxnSpPr>
          <p:cNvPr id="7" name="直接箭头连接符 20">
            <a:extLst>
              <a:ext uri="{FF2B5EF4-FFF2-40B4-BE49-F238E27FC236}">
                <a16:creationId xmlns:a16="http://schemas.microsoft.com/office/drawing/2014/main" id="{65C6FE63-19B3-4A5E-812A-38B7CFE1A266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359519" y="1804825"/>
            <a:ext cx="708425" cy="171638"/>
          </a:xfrm>
          <a:prstGeom prst="straightConnector1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33835" y="908132"/>
            <a:ext cx="2160240" cy="44267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Loading a 3D MOT</a:t>
            </a:r>
          </a:p>
        </p:txBody>
      </p:sp>
      <p:cxnSp>
        <p:nvCxnSpPr>
          <p:cNvPr id="9" name="直接箭头连接符 20">
            <a:extLst>
              <a:ext uri="{FF2B5EF4-FFF2-40B4-BE49-F238E27FC236}">
                <a16:creationId xmlns:a16="http://schemas.microsoft.com/office/drawing/2014/main" id="{65C6FE63-19B3-4A5E-812A-38B7CFE1A266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6588224" y="1350806"/>
            <a:ext cx="725731" cy="914493"/>
          </a:xfrm>
          <a:prstGeom prst="straightConnector1">
            <a:avLst/>
          </a:prstGeom>
          <a:ln w="38100">
            <a:solidFill>
              <a:srgbClr val="FF0000"/>
            </a:solidFill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A9EF0CBD-D15D-4ED2-877B-47F9456A1A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6756"/>
          <a:stretch/>
        </p:blipFill>
        <p:spPr>
          <a:xfrm>
            <a:off x="467544" y="3645024"/>
            <a:ext cx="7714981" cy="31283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2752263"/>
            <a:ext cx="3027099" cy="78319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To replace Zeeman slower on existing set ups</a:t>
            </a:r>
          </a:p>
        </p:txBody>
      </p:sp>
      <p:sp>
        <p:nvSpPr>
          <p:cNvPr id="12" name="Oval 11"/>
          <p:cNvSpPr/>
          <p:nvPr/>
        </p:nvSpPr>
        <p:spPr>
          <a:xfrm>
            <a:off x="1691680" y="4873886"/>
            <a:ext cx="2523780" cy="136815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427309" y="4838615"/>
            <a:ext cx="2523780" cy="1368152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>
            <a:stCxn id="11" idx="2"/>
          </p:cNvCxnSpPr>
          <p:nvPr/>
        </p:nvCxnSpPr>
        <p:spPr>
          <a:xfrm>
            <a:off x="1837078" y="3535456"/>
            <a:ext cx="1116492" cy="133843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2"/>
            <a:endCxn id="13" idx="0"/>
          </p:cNvCxnSpPr>
          <p:nvPr/>
        </p:nvCxnSpPr>
        <p:spPr>
          <a:xfrm>
            <a:off x="1837078" y="3535456"/>
            <a:ext cx="3852121" cy="130315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299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Atom source: sodium (Trento, Italy)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06768"/>
            <a:ext cx="8784976" cy="1672156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permanent magnets for Zeeman slower and 2D MOT</a:t>
            </a:r>
          </a:p>
          <a:p>
            <a:pPr lvl="1"/>
            <a:r>
              <a:rPr lang="en-GB" dirty="0"/>
              <a:t>Commercially available </a:t>
            </a:r>
            <a:endParaRPr lang="en-US" dirty="0"/>
          </a:p>
          <a:p>
            <a:pPr lvl="1"/>
            <a:endParaRPr lang="en-GB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26EE9AC-A202-4FC6-989A-271C992DDA96}"/>
              </a:ext>
            </a:extLst>
          </p:cNvPr>
          <p:cNvSpPr txBox="1"/>
          <p:nvPr/>
        </p:nvSpPr>
        <p:spPr>
          <a:xfrm>
            <a:off x="30032" y="2779464"/>
            <a:ext cx="41369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Compact high-flux source of cold </a:t>
            </a:r>
            <a:r>
              <a:rPr lang="en-US" altLang="zh-CN" sz="1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sodium </a:t>
            </a:r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atoms</a:t>
            </a: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Lamporesi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G. …  and Ferrari, G., (2013)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Rev. Sci.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Instrum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84, 063102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comparison between a two-dimensional magneto-optical trap and a Zeeman slower as sources of cold sodium atoms.</a:t>
            </a:r>
          </a:p>
          <a:p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Pedrozo-Peñafiel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E. … &amp;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Bagnato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V. S. (2016).</a:t>
            </a:r>
          </a:p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Laser Physics Letters, 13, 065501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8C9390C7-92C3-4985-B5CF-A5B7F7FCC7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551" y="1977309"/>
            <a:ext cx="4946945" cy="4880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638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AA1305-5FE9-4DE3-A280-D5B7EDA8849D}"/>
              </a:ext>
            </a:extLst>
          </p:cNvPr>
          <p:cNvSpPr/>
          <p:nvPr/>
        </p:nvSpPr>
        <p:spPr>
          <a:xfrm>
            <a:off x="192379" y="5679571"/>
            <a:ext cx="85047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i="1" dirty="0">
                <a:solidFill>
                  <a:srgbClr val="333333"/>
                </a:solidFill>
              </a:rPr>
              <a:t>Two-dimensional magneto-optical trap as a source for cold strontium atoms</a:t>
            </a:r>
          </a:p>
          <a:p>
            <a:r>
              <a:rPr lang="en-GB" sz="2000" dirty="0">
                <a:solidFill>
                  <a:srgbClr val="555555"/>
                </a:solidFill>
              </a:rPr>
              <a:t>I. </a:t>
            </a:r>
            <a:r>
              <a:rPr lang="en-GB" sz="2000" dirty="0" err="1">
                <a:solidFill>
                  <a:srgbClr val="555555"/>
                </a:solidFill>
              </a:rPr>
              <a:t>Nosske</a:t>
            </a:r>
            <a:r>
              <a:rPr lang="en-GB" sz="2000" dirty="0">
                <a:solidFill>
                  <a:srgbClr val="555555"/>
                </a:solidFill>
              </a:rPr>
              <a:t>, … M. </a:t>
            </a:r>
            <a:r>
              <a:rPr lang="en-GB" sz="2000" dirty="0" err="1">
                <a:solidFill>
                  <a:srgbClr val="555555"/>
                </a:solidFill>
              </a:rPr>
              <a:t>Weidemüller</a:t>
            </a:r>
            <a:r>
              <a:rPr lang="en-GB" sz="2000" dirty="0">
                <a:solidFill>
                  <a:srgbClr val="555555"/>
                </a:solidFill>
              </a:rPr>
              <a:t> (2017)</a:t>
            </a:r>
          </a:p>
          <a:p>
            <a:r>
              <a:rPr lang="en-GB" sz="2000" dirty="0">
                <a:solidFill>
                  <a:srgbClr val="555555"/>
                </a:solidFill>
              </a:rPr>
              <a:t>Phys. Rev. A </a:t>
            </a:r>
            <a:r>
              <a:rPr lang="en-GB" sz="2000" b="1" dirty="0">
                <a:solidFill>
                  <a:srgbClr val="555555"/>
                </a:solidFill>
              </a:rPr>
              <a:t>96</a:t>
            </a:r>
            <a:r>
              <a:rPr lang="en-GB" sz="2000" dirty="0">
                <a:solidFill>
                  <a:srgbClr val="555555"/>
                </a:solidFill>
              </a:rPr>
              <a:t>, 053415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0339E06-7E20-42C9-B8FF-6973A0F0CD78}"/>
              </a:ext>
            </a:extLst>
          </p:cNvPr>
          <p:cNvSpPr txBox="1">
            <a:spLocks/>
          </p:cNvSpPr>
          <p:nvPr/>
        </p:nvSpPr>
        <p:spPr>
          <a:xfrm>
            <a:off x="192378" y="-134955"/>
            <a:ext cx="8988133" cy="14530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Atom source of strontium @ Shanghai, China with  team members from Heidelberg</a:t>
            </a:r>
          </a:p>
        </p:txBody>
      </p:sp>
      <p:pic>
        <p:nvPicPr>
          <p:cNvPr id="6146" name="Picture 2" descr="Figure 1">
            <a:extLst>
              <a:ext uri="{FF2B5EF4-FFF2-40B4-BE49-F238E27FC236}">
                <a16:creationId xmlns:a16="http://schemas.microsoft.com/office/drawing/2014/main" id="{3CEE8948-5A83-4658-9363-0A28AADC75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79" y="2053245"/>
            <a:ext cx="8759242" cy="3626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83EC12A-45E0-429D-B3AC-14D071A152A4}"/>
              </a:ext>
            </a:extLst>
          </p:cNvPr>
          <p:cNvSpPr/>
          <p:nvPr/>
        </p:nvSpPr>
        <p:spPr>
          <a:xfrm>
            <a:off x="467544" y="1318091"/>
            <a:ext cx="8676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“atomic flux exceeding 10</a:t>
            </a:r>
            <a:r>
              <a:rPr lang="en-GB" sz="2000" baseline="30000" dirty="0"/>
              <a:t>9</a:t>
            </a:r>
            <a:r>
              <a:rPr lang="en-GB" sz="2000" dirty="0"/>
              <a:t> atoms/s without indication of saturation”</a:t>
            </a:r>
            <a:endParaRPr lang="en-GB" sz="2000" dirty="0">
              <a:solidFill>
                <a:srgbClr val="55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931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3" y="-27385"/>
            <a:ext cx="9036497" cy="1058817"/>
          </a:xfrm>
        </p:spPr>
        <p:txBody>
          <a:bodyPr>
            <a:normAutofit fontScale="90000"/>
          </a:bodyPr>
          <a:lstStyle/>
          <a:p>
            <a:r>
              <a:rPr lang="en-GB" dirty="0"/>
              <a:t>A high-flux source of laser-cooled strontium atoms: Oxford Physics</a:t>
            </a:r>
          </a:p>
        </p:txBody>
      </p:sp>
      <p:pic>
        <p:nvPicPr>
          <p:cNvPr id="16" name="图片 11">
            <a:extLst>
              <a:ext uri="{FF2B5EF4-FFF2-40B4-BE49-F238E27FC236}">
                <a16:creationId xmlns:a16="http://schemas.microsoft.com/office/drawing/2014/main" id="{AD333907-32C0-4F4C-A9EE-0698A379A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76" y="1124615"/>
            <a:ext cx="5057237" cy="2962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图片 5"/>
          <p:cNvPicPr>
            <a:picLocks noChangeAspect="1"/>
          </p:cNvPicPr>
          <p:nvPr/>
        </p:nvPicPr>
        <p:blipFill rotWithShape="1">
          <a:blip r:embed="rId4"/>
          <a:srcRect l="50722"/>
          <a:stretch/>
        </p:blipFill>
        <p:spPr>
          <a:xfrm>
            <a:off x="6358063" y="1061210"/>
            <a:ext cx="2583516" cy="335147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874700" y="1229881"/>
            <a:ext cx="966726" cy="715089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Principle of 2D MOT source</a:t>
            </a:r>
          </a:p>
        </p:txBody>
      </p:sp>
      <p:pic>
        <p:nvPicPr>
          <p:cNvPr id="19" name="图片 6">
            <a:extLst>
              <a:ext uri="{FF2B5EF4-FFF2-40B4-BE49-F238E27FC236}">
                <a16:creationId xmlns:a16="http://schemas.microsoft.com/office/drawing/2014/main" id="{ED89B30D-D9D9-4904-B1AF-113F141601C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5" t="10841"/>
          <a:stretch/>
        </p:blipFill>
        <p:spPr>
          <a:xfrm>
            <a:off x="272724" y="4209514"/>
            <a:ext cx="3183152" cy="2551127"/>
          </a:xfrm>
          <a:prstGeom prst="rect">
            <a:avLst/>
          </a:prstGeom>
        </p:spPr>
      </p:pic>
      <p:pic>
        <p:nvPicPr>
          <p:cNvPr id="20" name="图片 12">
            <a:extLst>
              <a:ext uri="{FF2B5EF4-FFF2-40B4-BE49-F238E27FC236}">
                <a16:creationId xmlns:a16="http://schemas.microsoft.com/office/drawing/2014/main" id="{F0673A7B-7D4F-43B3-88FF-6CEA88267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942" y="4209514"/>
            <a:ext cx="2523407" cy="170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543377" y="6162104"/>
            <a:ext cx="5398202" cy="51077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1"/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Stainless steel oven on CF40 flange</a:t>
            </a:r>
            <a:endParaRPr lang="en-GB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18366" y="1229881"/>
            <a:ext cx="2088232" cy="7831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2D MOT cold-atom source</a:t>
            </a:r>
          </a:p>
        </p:txBody>
      </p:sp>
      <p:cxnSp>
        <p:nvCxnSpPr>
          <p:cNvPr id="23" name="直接箭头连接符 20">
            <a:extLst>
              <a:ext uri="{FF2B5EF4-FFF2-40B4-BE49-F238E27FC236}">
                <a16:creationId xmlns:a16="http://schemas.microsoft.com/office/drawing/2014/main" id="{65C6FE63-19B3-4A5E-812A-38B7CFE1A266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2012657" y="2013074"/>
            <a:ext cx="2049825" cy="551830"/>
          </a:xfrm>
          <a:prstGeom prst="straightConnector1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0"/>
          </p:cNvCxnSpPr>
          <p:nvPr/>
        </p:nvCxnSpPr>
        <p:spPr>
          <a:xfrm flipH="1" flipV="1">
            <a:off x="1770428" y="3573016"/>
            <a:ext cx="3251218" cy="6364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0" idx="0"/>
          </p:cNvCxnSpPr>
          <p:nvPr/>
        </p:nvCxnSpPr>
        <p:spPr>
          <a:xfrm flipV="1">
            <a:off x="5021646" y="4087589"/>
            <a:ext cx="2142642" cy="1219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16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dirty="0"/>
              <a:t>Test by making a 3D magneto-optical trap (MOT):</a:t>
            </a:r>
            <a:br>
              <a:rPr lang="en-GB" sz="3200" dirty="0"/>
            </a:br>
            <a:r>
              <a:rPr lang="en-GB" sz="3200" dirty="0"/>
              <a:t>preliminary results at first AION workshop (Apr 2019)</a:t>
            </a:r>
          </a:p>
        </p:txBody>
      </p:sp>
      <p:pic>
        <p:nvPicPr>
          <p:cNvPr id="4" name="图片 4">
            <a:extLst>
              <a:ext uri="{FF2B5EF4-FFF2-40B4-BE49-F238E27FC236}">
                <a16:creationId xmlns:a16="http://schemas.microsoft.com/office/drawing/2014/main" id="{86F20B47-DBCA-4039-B327-8D6C3323C3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155" y="1252788"/>
            <a:ext cx="3580691" cy="51435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945B68C-ADA0-45B1-B890-19232233D8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0" t="22001" r="18501" b="33200"/>
          <a:stretch/>
        </p:blipFill>
        <p:spPr>
          <a:xfrm>
            <a:off x="4004383" y="2188892"/>
            <a:ext cx="1869986" cy="18699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04382" y="1252788"/>
            <a:ext cx="4692761" cy="78319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Blue fluorescence from atoms in MOT. Estimated cold-atom flux &gt; 10</a:t>
            </a:r>
            <a:r>
              <a:rPr lang="en-GB" sz="2000" baseline="30000" dirty="0"/>
              <a:t>9</a:t>
            </a:r>
            <a:r>
              <a:rPr lang="en-GB" sz="2000" dirty="0"/>
              <a:t> s</a:t>
            </a:r>
            <a:r>
              <a:rPr lang="en-GB" sz="2000" baseline="30000" dirty="0"/>
              <a:t>-1 </a:t>
            </a:r>
            <a:r>
              <a:rPr lang="en-GB" sz="2000" dirty="0"/>
              <a:t> (of </a:t>
            </a:r>
            <a:r>
              <a:rPr lang="en-GB" sz="2000" baseline="30000" dirty="0"/>
              <a:t>88</a:t>
            </a:r>
            <a:r>
              <a:rPr lang="en-GB" sz="2000" dirty="0"/>
              <a:t>Sr)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351503" y="5141220"/>
            <a:ext cx="2016225" cy="1672156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 sz="1600" dirty="0"/>
              <a:t>Stainless steel oven welded to a standard CF40 flange (tested up to 700</a:t>
            </a:r>
            <a:r>
              <a:rPr lang="en-US" altLang="en-US" sz="1600" dirty="0">
                <a:sym typeface="Symbol" panose="05050102010706020507" pitchFamily="18" charset="2"/>
              </a:rPr>
              <a:t> </a:t>
            </a:r>
            <a:r>
              <a:rPr lang="en-US" altLang="en-US" sz="1600" dirty="0"/>
              <a:t>C </a:t>
            </a:r>
            <a:r>
              <a:rPr lang="en-US" sz="1600" dirty="0"/>
              <a:t>) </a:t>
            </a:r>
          </a:p>
          <a:p>
            <a:pPr lvl="1"/>
            <a:endParaRPr lang="en-GB" sz="1600" dirty="0"/>
          </a:p>
        </p:txBody>
      </p:sp>
      <p:pic>
        <p:nvPicPr>
          <p:cNvPr id="8" name="图片 12">
            <a:extLst>
              <a:ext uri="{FF2B5EF4-FFF2-40B4-BE49-F238E27FC236}">
                <a16:creationId xmlns:a16="http://schemas.microsoft.com/office/drawing/2014/main" id="{F0673A7B-7D4F-43B3-88FF-6CEA88267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351" y="4181282"/>
            <a:ext cx="3243487" cy="219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直接箭头连接符 6">
            <a:extLst>
              <a:ext uri="{FF2B5EF4-FFF2-40B4-BE49-F238E27FC236}">
                <a16:creationId xmlns:a16="http://schemas.microsoft.com/office/drawing/2014/main" id="{03488E47-FA45-49F4-BAA8-5C655F8C7AF2}"/>
              </a:ext>
            </a:extLst>
          </p:cNvPr>
          <p:cNvCxnSpPr>
            <a:cxnSpLocks/>
          </p:cNvCxnSpPr>
          <p:nvPr/>
        </p:nvCxnSpPr>
        <p:spPr>
          <a:xfrm>
            <a:off x="4939376" y="1950558"/>
            <a:ext cx="27749" cy="465371"/>
          </a:xfrm>
          <a:prstGeom prst="straightConnector1">
            <a:avLst/>
          </a:prstGeom>
          <a:ln w="38100"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11">
            <a:extLst>
              <a:ext uri="{FF2B5EF4-FFF2-40B4-BE49-F238E27FC236}">
                <a16:creationId xmlns:a16="http://schemas.microsoft.com/office/drawing/2014/main" id="{75FBD9F9-2177-4FF6-8991-1D53C7BA3379}"/>
              </a:ext>
            </a:extLst>
          </p:cNvPr>
          <p:cNvCxnSpPr>
            <a:cxnSpLocks/>
          </p:cNvCxnSpPr>
          <p:nvPr/>
        </p:nvCxnSpPr>
        <p:spPr>
          <a:xfrm flipH="1" flipV="1">
            <a:off x="2454968" y="6244485"/>
            <a:ext cx="1376878" cy="124936"/>
          </a:xfrm>
          <a:prstGeom prst="straightConnector1">
            <a:avLst/>
          </a:prstGeom>
          <a:ln w="38100"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9">
            <a:extLst>
              <a:ext uri="{FF2B5EF4-FFF2-40B4-BE49-F238E27FC236}">
                <a16:creationId xmlns:a16="http://schemas.microsoft.com/office/drawing/2014/main" id="{77597552-DDFD-46BB-9F93-184EBD426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413" y="2189911"/>
            <a:ext cx="2257425" cy="143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直接箭头连接符 20">
            <a:extLst>
              <a:ext uri="{FF2B5EF4-FFF2-40B4-BE49-F238E27FC236}">
                <a16:creationId xmlns:a16="http://schemas.microsoft.com/office/drawing/2014/main" id="{65C6FE63-19B3-4A5E-812A-38B7CFE1A266}"/>
              </a:ext>
            </a:extLst>
          </p:cNvPr>
          <p:cNvCxnSpPr>
            <a:cxnSpLocks/>
          </p:cNvCxnSpPr>
          <p:nvPr/>
        </p:nvCxnSpPr>
        <p:spPr>
          <a:xfrm flipV="1">
            <a:off x="5239000" y="5875723"/>
            <a:ext cx="1699728" cy="457187"/>
          </a:xfrm>
          <a:prstGeom prst="straightConnector1">
            <a:avLst/>
          </a:prstGeom>
          <a:ln w="38100"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6">
            <a:extLst>
              <a:ext uri="{FF2B5EF4-FFF2-40B4-BE49-F238E27FC236}">
                <a16:creationId xmlns:a16="http://schemas.microsoft.com/office/drawing/2014/main" id="{03488E47-FA45-49F4-BAA8-5C655F8C7AF2}"/>
              </a:ext>
            </a:extLst>
          </p:cNvPr>
          <p:cNvCxnSpPr>
            <a:cxnSpLocks/>
          </p:cNvCxnSpPr>
          <p:nvPr/>
        </p:nvCxnSpPr>
        <p:spPr>
          <a:xfrm flipV="1">
            <a:off x="7416620" y="3333004"/>
            <a:ext cx="274158" cy="361087"/>
          </a:xfrm>
          <a:prstGeom prst="straightConnector1">
            <a:avLst/>
          </a:prstGeom>
          <a:ln w="38100"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6111916" y="3632640"/>
            <a:ext cx="3140604" cy="3422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en-US" sz="1600" dirty="0"/>
              <a:t>Multichannel nozzle</a:t>
            </a:r>
            <a:endParaRPr lang="en-GB" sz="1600" dirty="0"/>
          </a:p>
        </p:txBody>
      </p:sp>
      <p:cxnSp>
        <p:nvCxnSpPr>
          <p:cNvPr id="15" name="直接箭头连接符 6">
            <a:extLst>
              <a:ext uri="{FF2B5EF4-FFF2-40B4-BE49-F238E27FC236}">
                <a16:creationId xmlns:a16="http://schemas.microsoft.com/office/drawing/2014/main" id="{03488E47-FA45-49F4-BAA8-5C655F8C7AF2}"/>
              </a:ext>
            </a:extLst>
          </p:cNvPr>
          <p:cNvCxnSpPr>
            <a:cxnSpLocks/>
          </p:cNvCxnSpPr>
          <p:nvPr/>
        </p:nvCxnSpPr>
        <p:spPr>
          <a:xfrm>
            <a:off x="7416620" y="3909068"/>
            <a:ext cx="176442" cy="272214"/>
          </a:xfrm>
          <a:prstGeom prst="straightConnector1">
            <a:avLst/>
          </a:prstGeom>
          <a:ln w="38100"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156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4">
            <a:extLst>
              <a:ext uri="{FF2B5EF4-FFF2-40B4-BE49-F238E27FC236}">
                <a16:creationId xmlns:a16="http://schemas.microsoft.com/office/drawing/2014/main" id="{9880E1EF-30A7-4353-A030-308BE0C6B5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988840"/>
            <a:ext cx="8861640" cy="4023425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85D5AF4C-393D-45F5-9B57-63F37DD35F6E}"/>
              </a:ext>
            </a:extLst>
          </p:cNvPr>
          <p:cNvSpPr txBox="1">
            <a:spLocks/>
          </p:cNvSpPr>
          <p:nvPr/>
        </p:nvSpPr>
        <p:spPr>
          <a:xfrm>
            <a:off x="179512" y="-24340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Strontium atom source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C2DE8E74-B35F-4C0B-84FB-5E029C091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3130" y="1980736"/>
            <a:ext cx="10515600" cy="222954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GB" dirty="0"/>
              <a:t>Vacuum region</a:t>
            </a:r>
            <a:endParaRPr lang="en-US" dirty="0"/>
          </a:p>
          <a:p>
            <a:pPr lvl="1"/>
            <a:endParaRPr lang="en-GB" dirty="0"/>
          </a:p>
        </p:txBody>
      </p:sp>
      <p:sp>
        <p:nvSpPr>
          <p:cNvPr id="22" name="文本框 11">
            <a:extLst>
              <a:ext uri="{FF2B5EF4-FFF2-40B4-BE49-F238E27FC236}">
                <a16:creationId xmlns:a16="http://schemas.microsoft.com/office/drawing/2014/main" id="{D2F06E3F-74FA-4746-802D-BD1AA4F56F43}"/>
              </a:ext>
            </a:extLst>
          </p:cNvPr>
          <p:cNvSpPr txBox="1"/>
          <p:nvPr/>
        </p:nvSpPr>
        <p:spPr>
          <a:xfrm>
            <a:off x="6830930" y="6228703"/>
            <a:ext cx="4201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Heater for nozzle</a:t>
            </a:r>
          </a:p>
        </p:txBody>
      </p:sp>
      <p:cxnSp>
        <p:nvCxnSpPr>
          <p:cNvPr id="26" name="直接箭头连接符 15">
            <a:extLst>
              <a:ext uri="{FF2B5EF4-FFF2-40B4-BE49-F238E27FC236}">
                <a16:creationId xmlns:a16="http://schemas.microsoft.com/office/drawing/2014/main" id="{9F5BB87C-EE8C-4AFA-8584-6AA948D13FB0}"/>
              </a:ext>
            </a:extLst>
          </p:cNvPr>
          <p:cNvCxnSpPr>
            <a:cxnSpLocks/>
          </p:cNvCxnSpPr>
          <p:nvPr/>
        </p:nvCxnSpPr>
        <p:spPr>
          <a:xfrm flipH="1" flipV="1">
            <a:off x="4067944" y="4210277"/>
            <a:ext cx="593742" cy="2218481"/>
          </a:xfrm>
          <a:prstGeom prst="straightConnector1">
            <a:avLst/>
          </a:prstGeom>
          <a:ln w="38100"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16">
            <a:extLst>
              <a:ext uri="{FF2B5EF4-FFF2-40B4-BE49-F238E27FC236}">
                <a16:creationId xmlns:a16="http://schemas.microsoft.com/office/drawing/2014/main" id="{43025C08-A4FF-48BB-A541-8C2BE37935F8}"/>
              </a:ext>
            </a:extLst>
          </p:cNvPr>
          <p:cNvSpPr txBox="1"/>
          <p:nvPr/>
        </p:nvSpPr>
        <p:spPr>
          <a:xfrm>
            <a:off x="2264263" y="6165304"/>
            <a:ext cx="4201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Strontium reservoir</a:t>
            </a:r>
          </a:p>
        </p:txBody>
      </p:sp>
      <p:cxnSp>
        <p:nvCxnSpPr>
          <p:cNvPr id="30" name="直接箭头连接符 15">
            <a:extLst>
              <a:ext uri="{FF2B5EF4-FFF2-40B4-BE49-F238E27FC236}">
                <a16:creationId xmlns:a16="http://schemas.microsoft.com/office/drawing/2014/main" id="{1C1EA99F-CC6E-4F81-9311-ACACF3E1B714}"/>
              </a:ext>
            </a:extLst>
          </p:cNvPr>
          <p:cNvCxnSpPr>
            <a:cxnSpLocks/>
          </p:cNvCxnSpPr>
          <p:nvPr/>
        </p:nvCxnSpPr>
        <p:spPr>
          <a:xfrm flipV="1">
            <a:off x="7424672" y="4149080"/>
            <a:ext cx="861549" cy="2069954"/>
          </a:xfrm>
          <a:prstGeom prst="straightConnector1">
            <a:avLst/>
          </a:prstGeom>
          <a:ln w="38100">
            <a:headEnd w="lg" len="lg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036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7B963D9821514B9E6C41573FBC4F36" ma:contentTypeVersion="11" ma:contentTypeDescription="Create a new document." ma:contentTypeScope="" ma:versionID="103a25dec6e25d4e0c73f38e7def8493">
  <xsd:schema xmlns:xsd="http://www.w3.org/2001/XMLSchema" xmlns:xs="http://www.w3.org/2001/XMLSchema" xmlns:p="http://schemas.microsoft.com/office/2006/metadata/properties" xmlns:ns3="4df06c9e-d9da-4bb3-a18b-5ea881c94774" xmlns:ns4="314f32be-0282-43e0-adde-cfd1ab3d35a5" targetNamespace="http://schemas.microsoft.com/office/2006/metadata/properties" ma:root="true" ma:fieldsID="f442672b232bdeb2760bb7bd48801be6" ns3:_="" ns4:_="">
    <xsd:import namespace="4df06c9e-d9da-4bb3-a18b-5ea881c94774"/>
    <xsd:import namespace="314f32be-0282-43e0-adde-cfd1ab3d35a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f06c9e-d9da-4bb3-a18b-5ea881c947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4f32be-0282-43e0-adde-cfd1ab3d35a5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81FC1B1-AEF0-469B-8FDE-90D434C254A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f06c9e-d9da-4bb3-a18b-5ea881c94774"/>
    <ds:schemaRef ds:uri="314f32be-0282-43e0-adde-cfd1ab3d35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8114291-0A47-4234-80F3-E34CE9F883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166E81-980E-483A-8D65-79EC44F23FCB}">
  <ds:schemaRefs>
    <ds:schemaRef ds:uri="http://schemas.openxmlformats.org/package/2006/metadata/core-properties"/>
    <ds:schemaRef ds:uri="http://purl.org/dc/terms/"/>
    <ds:schemaRef ds:uri="4df06c9e-d9da-4bb3-a18b-5ea881c94774"/>
    <ds:schemaRef ds:uri="http://schemas.microsoft.com/office/2006/documentManagement/types"/>
    <ds:schemaRef ds:uri="314f32be-0282-43e0-adde-cfd1ab3d35a5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1472</TotalTime>
  <Words>1878</Words>
  <Application>Microsoft Macintosh PowerPoint</Application>
  <PresentationFormat>On-screen Show (4:3)</PresentationFormat>
  <Paragraphs>236</Paragraphs>
  <Slides>25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Times New Roman</vt:lpstr>
      <vt:lpstr>Office Theme</vt:lpstr>
      <vt:lpstr>A high-flux source of laser-cooled strontium atoms</vt:lpstr>
      <vt:lpstr>PowerPoint Presentation</vt:lpstr>
      <vt:lpstr>AION-10: Temperature vs. Number/second (Sr-87?)</vt:lpstr>
      <vt:lpstr>Source laser-cooled strontium atoms (Oxford  and NPL)_</vt:lpstr>
      <vt:lpstr>Atom source: sodium (Trento, Italy)</vt:lpstr>
      <vt:lpstr>PowerPoint Presentation</vt:lpstr>
      <vt:lpstr>A high-flux source of laser-cooled strontium atoms: Oxford Physics</vt:lpstr>
      <vt:lpstr>Test by making a 3D magneto-optical trap (MOT): preliminary results at first AION workshop (Apr 2019)</vt:lpstr>
      <vt:lpstr>PowerPoint Presentation</vt:lpstr>
      <vt:lpstr>PowerPoint Presentation</vt:lpstr>
      <vt:lpstr>Cold-atom source for strontium:</vt:lpstr>
      <vt:lpstr>Strontium atom source (Singapore)</vt:lpstr>
      <vt:lpstr>Zeeman slower @ NPL</vt:lpstr>
      <vt:lpstr>PowerPoint Presentation</vt:lpstr>
      <vt:lpstr>PowerPoint Presentation</vt:lpstr>
      <vt:lpstr>Optics at Stanford</vt:lpstr>
      <vt:lpstr>AOSense Inc. (copied from https://aosense.com/)</vt:lpstr>
      <vt:lpstr>Florian Schreck et al (Amsterdam): direct transfer from blue to red MOT </vt:lpstr>
      <vt:lpstr>Another strontium oven (Munich)</vt:lpstr>
      <vt:lpstr>Strontium atoms source (2D+ MOT)</vt:lpstr>
      <vt:lpstr>PowerPoint Presentation</vt:lpstr>
      <vt:lpstr>AION-10: Lasers &amp; optics</vt:lpstr>
      <vt:lpstr>Laser system, Jason Hogan’s lab@Stanford (Jan 2019)</vt:lpstr>
      <vt:lpstr>Strontium atom source</vt:lpstr>
      <vt:lpstr>Optics at Stanford</vt:lpstr>
    </vt:vector>
  </TitlesOfParts>
  <Company>Department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Buchmueller, Oliver L</cp:lastModifiedBy>
  <cp:revision>164</cp:revision>
  <dcterms:created xsi:type="dcterms:W3CDTF">2019-02-07T12:49:08Z</dcterms:created>
  <dcterms:modified xsi:type="dcterms:W3CDTF">2019-09-26T10:26:01Z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0x010100CF7B963D9821514B9E6C41573FBC4F36</vt:lpwstr>
  </property>
</Properties>
</file>