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1841" r:id="rId2"/>
    <p:sldId id="2059" r:id="rId3"/>
    <p:sldId id="2061" r:id="rId4"/>
    <p:sldId id="2060" r:id="rId5"/>
    <p:sldId id="1857" r:id="rId6"/>
    <p:sldId id="1850" r:id="rId7"/>
    <p:sldId id="1852" r:id="rId8"/>
    <p:sldId id="1929" r:id="rId9"/>
    <p:sldId id="2058" r:id="rId10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39"/>
    <a:srgbClr val="1CE7FF"/>
    <a:srgbClr val="1C951F"/>
    <a:srgbClr val="FF9F82"/>
    <a:srgbClr val="FF8581"/>
    <a:srgbClr val="FF0000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89184" autoAdjust="0"/>
  </p:normalViewPr>
  <p:slideViewPr>
    <p:cSldViewPr>
      <p:cViewPr varScale="1">
        <p:scale>
          <a:sx n="113" d="100"/>
          <a:sy n="113" d="100"/>
        </p:scale>
        <p:origin x="112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2744438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>
                <a:latin typeface="Tahoma" charset="0"/>
              </a:rPr>
              <a:t>  O. Buchmueller  AION Planning Event Cambridge</a:t>
            </a:r>
            <a:r>
              <a:rPr lang="en-GB" sz="1100" i="0" noProof="0" dirty="0">
                <a:latin typeface="Tahoma" charset="0"/>
              </a:rPr>
              <a:t>    </a:t>
            </a: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060432" cy="1362076"/>
          </a:xfrm>
        </p:spPr>
        <p:txBody>
          <a:bodyPr/>
          <a:lstStyle/>
          <a:p>
            <a:pPr algn="ctr"/>
            <a:r>
              <a:rPr lang="en-GB" sz="3200" i="1" dirty="0"/>
              <a:t>AION Work Packages </a:t>
            </a:r>
            <a:br>
              <a:rPr lang="en-GB" sz="3200" i="1" dirty="0"/>
            </a:br>
            <a:r>
              <a:rPr lang="en-GB" sz="3200" i="1" dirty="0"/>
              <a:t>in a Nutshell </a:t>
            </a:r>
            <a:br>
              <a:rPr lang="en-GB" sz="3200" i="1" dirty="0"/>
            </a:br>
            <a:br>
              <a:rPr lang="en-GB" sz="3200" i="1" dirty="0"/>
            </a:br>
            <a:r>
              <a:rPr lang="en-GB" sz="3200" i="1" dirty="0"/>
              <a:t> </a:t>
            </a:r>
            <a:br>
              <a:rPr lang="en-GB" sz="3200" dirty="0"/>
            </a:br>
            <a:r>
              <a:rPr lang="en-GB" sz="2600" i="1" dirty="0">
                <a:solidFill>
                  <a:srgbClr val="FF0000"/>
                </a:solidFill>
              </a:rPr>
              <a:t>AION Planning Event </a:t>
            </a:r>
            <a:br>
              <a:rPr lang="en-GB" sz="2600" i="1" dirty="0">
                <a:solidFill>
                  <a:srgbClr val="FF0000"/>
                </a:solidFill>
              </a:rPr>
            </a:br>
            <a:r>
              <a:rPr lang="en-GB" sz="2600" i="1" dirty="0">
                <a:solidFill>
                  <a:srgbClr val="FF0000"/>
                </a:solidFill>
              </a:rPr>
              <a:t>in Cambridge, </a:t>
            </a:r>
            <a:br>
              <a:rPr lang="en-GB" sz="2600" i="1" dirty="0">
                <a:solidFill>
                  <a:srgbClr val="FF0000"/>
                </a:solidFill>
              </a:rPr>
            </a:br>
            <a:r>
              <a:rPr lang="en-GB" sz="2600" i="1" dirty="0">
                <a:solidFill>
                  <a:srgbClr val="FF0000"/>
                </a:solidFill>
              </a:rPr>
              <a:t>Sep 26, 2019  </a:t>
            </a:r>
            <a:endParaRPr lang="en-US" sz="2600" i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653136"/>
            <a:ext cx="7772400" cy="1716211"/>
          </a:xfrm>
        </p:spPr>
        <p:txBody>
          <a:bodyPr/>
          <a:lstStyle/>
          <a:p>
            <a:pPr algn="ctr" defTabSz="467359">
              <a:defRPr sz="2960"/>
            </a:pPr>
            <a:r>
              <a:rPr lang="en-US" sz="2400" dirty="0"/>
              <a:t>Oliver Buchmueller, Imperial College London</a:t>
            </a:r>
          </a:p>
          <a:p>
            <a:pPr algn="ctr" defTabSz="467359">
              <a:defRPr sz="2960"/>
            </a:pPr>
            <a:r>
              <a:rPr lang="en-US" sz="2400" dirty="0"/>
              <a:t>Jon </a:t>
            </a:r>
            <a:r>
              <a:rPr lang="en-US" sz="2400" dirty="0" err="1"/>
              <a:t>Colemann</a:t>
            </a:r>
            <a:r>
              <a:rPr lang="en-US" sz="2400" dirty="0"/>
              <a:t>, Liverpool University </a:t>
            </a:r>
          </a:p>
        </p:txBody>
      </p:sp>
    </p:spTree>
    <p:extLst>
      <p:ext uri="{BB962C8B-B14F-4D97-AF65-F5344CB8AC3E}">
        <p14:creationId xmlns:p14="http://schemas.microsoft.com/office/powerpoint/2010/main" val="4265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xmlns:p14="http://schemas.microsoft.com/office/powerpoint/2010/main" spd="slow" advTm="1123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FBF33-2557-154B-A5F6-EB03A7762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QTFP Funding Call [online Sep30]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8ACD52-A8C3-174A-88C0-D7A090B77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5" y="1110952"/>
            <a:ext cx="9144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122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8ACD52-A8C3-174A-88C0-D7A090B77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5" y="1110952"/>
            <a:ext cx="9144000" cy="5486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1FBF33-2557-154B-A5F6-EB03A7762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QTFP Funding Call [online Sep30]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36250B-BC22-7249-BE5E-ED36561A2E4C}"/>
              </a:ext>
            </a:extLst>
          </p:cNvPr>
          <p:cNvSpPr txBox="1"/>
          <p:nvPr/>
        </p:nvSpPr>
        <p:spPr>
          <a:xfrm>
            <a:off x="179513" y="3244334"/>
            <a:ext cx="8712968" cy="646331"/>
          </a:xfrm>
          <a:prstGeom prst="rect">
            <a:avLst/>
          </a:prstGeom>
          <a:noFill/>
          <a:ln w="38100">
            <a:solidFill>
              <a:srgbClr val="FF2F39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884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FBF33-2557-154B-A5F6-EB03A7762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QTFP Funding Call [online Sep30]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8ACD52-A8C3-174A-88C0-D7A090B77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5" y="1124744"/>
            <a:ext cx="9144000" cy="5486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78194F-DA45-0C4B-9588-D7D3497DC327}"/>
              </a:ext>
            </a:extLst>
          </p:cNvPr>
          <p:cNvSpPr txBox="1"/>
          <p:nvPr/>
        </p:nvSpPr>
        <p:spPr>
          <a:xfrm rot="19233973">
            <a:off x="1465862" y="3407557"/>
            <a:ext cx="5182829" cy="523220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rtlCol="0">
            <a:spAutoFit/>
          </a:bodyPr>
          <a:lstStyle/>
          <a:p>
            <a:r>
              <a:rPr lang="en-US" sz="2800" dirty="0"/>
              <a:t>More about it in the afternoon!  </a:t>
            </a:r>
          </a:p>
        </p:txBody>
      </p:sp>
    </p:spTree>
    <p:extLst>
      <p:ext uri="{BB962C8B-B14F-4D97-AF65-F5344CB8AC3E}">
        <p14:creationId xmlns:p14="http://schemas.microsoft.com/office/powerpoint/2010/main" val="388688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AION10 [Stage 1]: Work Packages in a Nutshell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4525963"/>
          </a:xfrm>
        </p:spPr>
        <p:txBody>
          <a:bodyPr/>
          <a:lstStyle/>
          <a:p>
            <a:pPr marL="0" lvl="0" indent="0"/>
            <a:r>
              <a:rPr lang="en-GB" sz="2000" b="1">
                <a:solidFill>
                  <a:srgbClr val="FF0000"/>
                </a:solidFill>
              </a:rPr>
              <a:t>WP-AI </a:t>
            </a:r>
          </a:p>
          <a:p>
            <a:pPr marL="285750" indent="-285750">
              <a:buFont typeface="Arial"/>
              <a:buChar char="•"/>
            </a:pPr>
            <a:r>
              <a:rPr lang="en-GB" sz="1600">
                <a:solidFill>
                  <a:schemeClr val="accent2"/>
                </a:solidFill>
              </a:rPr>
              <a:t>Form UK collaboration to design and construct AION1 and AION10 and establish a first UK AION Network by building AION-1 in selected places. </a:t>
            </a:r>
          </a:p>
          <a:p>
            <a:pPr marL="285750" indent="-285750">
              <a:buFont typeface="Arial"/>
              <a:buChar char="•"/>
            </a:pPr>
            <a:r>
              <a:rPr lang="en-GB" sz="1600">
                <a:solidFill>
                  <a:schemeClr val="accent2"/>
                </a:solidFill>
              </a:rPr>
              <a:t>Prototype AION-10 to demonstrate the technology and to establish UK expertise and leadership in the field.  </a:t>
            </a:r>
          </a:p>
          <a:p>
            <a:pPr>
              <a:buFont typeface="Arial"/>
              <a:buChar char="•"/>
            </a:pPr>
            <a:r>
              <a:rPr lang="en-GB" sz="1600">
                <a:solidFill>
                  <a:srgbClr val="3333CC"/>
                </a:solidFill>
              </a:rPr>
              <a:t>Commission AION-10, compare with AION-1 Network and perform synchronised measurement campaigns with MAGIS.</a:t>
            </a:r>
          </a:p>
          <a:p>
            <a:pPr>
              <a:buFont typeface="Arial"/>
              <a:buChar char="•"/>
            </a:pPr>
            <a:r>
              <a:rPr lang="en-GB" sz="1600">
                <a:solidFill>
                  <a:srgbClr val="3333CC"/>
                </a:solidFill>
              </a:rPr>
              <a:t>Connect to UK QTH to develop techniques and technology required to reach performance for realising science goals, in collaboration with developments in the MAGIS consortium. </a:t>
            </a:r>
          </a:p>
          <a:p>
            <a:pPr marL="0" lvl="0" indent="0"/>
            <a:r>
              <a:rPr lang="en-GB" sz="2000" b="1">
                <a:solidFill>
                  <a:srgbClr val="FF0000"/>
                </a:solidFill>
              </a:rPr>
              <a:t>WP-Physics</a:t>
            </a:r>
          </a:p>
          <a:p>
            <a:pPr marL="342900" indent="-342900">
              <a:buFont typeface="Arial"/>
              <a:buChar char="•"/>
            </a:pPr>
            <a:r>
              <a:rPr lang="en-GB" sz="1600">
                <a:solidFill>
                  <a:schemeClr val="accent2"/>
                </a:solidFill>
              </a:rPr>
              <a:t>Establish physics programme for AION-1/10 Network. </a:t>
            </a:r>
          </a:p>
          <a:p>
            <a:pPr marL="342900" indent="-342900">
              <a:buFont typeface="Arial"/>
              <a:buChar char="•"/>
            </a:pPr>
            <a:r>
              <a:rPr lang="en-GB" sz="1600">
                <a:solidFill>
                  <a:schemeClr val="accent2"/>
                </a:solidFill>
              </a:rPr>
              <a:t>Physics exploitation of AION-1/10 Network</a:t>
            </a:r>
          </a:p>
          <a:p>
            <a:pPr marL="342900" indent="-342900">
              <a:buFont typeface="Arial"/>
              <a:buChar char="•"/>
            </a:pPr>
            <a:r>
              <a:rPr lang="en-GB" sz="1600">
                <a:solidFill>
                  <a:schemeClr val="accent2"/>
                </a:solidFill>
              </a:rPr>
              <a:t>Contribute to work establishing the physics case for AION-100 and beyond. </a:t>
            </a:r>
          </a:p>
          <a:p>
            <a:pPr marL="342900" indent="-342900">
              <a:buFont typeface="Arial"/>
              <a:buChar char="•"/>
            </a:pPr>
            <a:r>
              <a:rPr lang="en-GB" sz="1600">
                <a:solidFill>
                  <a:schemeClr val="accent2"/>
                </a:solidFill>
              </a:rPr>
              <a:t>Support phenomenology for AION physics case.</a:t>
            </a:r>
            <a:endParaRPr lang="en-GB" sz="1600">
              <a:solidFill>
                <a:srgbClr val="3333CC"/>
              </a:solidFill>
            </a:endParaRPr>
          </a:p>
          <a:p>
            <a:pPr marL="0" lvl="0" indent="0"/>
            <a:r>
              <a:rPr lang="en-GB" sz="2000" b="1">
                <a:solidFill>
                  <a:srgbClr val="FF0000"/>
                </a:solidFill>
              </a:rPr>
              <a:t>WP-AION100</a:t>
            </a:r>
          </a:p>
          <a:p>
            <a:pPr>
              <a:buFont typeface="Arial"/>
              <a:buChar char="•"/>
            </a:pPr>
            <a:r>
              <a:rPr lang="en-GB" sz="1600">
                <a:solidFill>
                  <a:schemeClr val="accent2"/>
                </a:solidFill>
              </a:rPr>
              <a:t>Work towards AION-100 including design work  for AION-100 in a tower or a shaft and establish the physics case. </a:t>
            </a:r>
          </a:p>
          <a:p>
            <a:pPr marL="0" lvl="0" indent="0"/>
            <a:r>
              <a:rPr lang="en-GB" sz="2000" b="1">
                <a:solidFill>
                  <a:srgbClr val="FF0000"/>
                </a:solidFill>
              </a:rPr>
              <a:t>WP-MAGIS</a:t>
            </a:r>
          </a:p>
          <a:p>
            <a:pPr>
              <a:buFont typeface="Arial"/>
              <a:buChar char="•"/>
            </a:pPr>
            <a:r>
              <a:rPr lang="en-GB" sz="1600">
                <a:solidFill>
                  <a:schemeClr val="accent2"/>
                </a:solidFill>
              </a:rPr>
              <a:t>Collaborate with MAGIS-100 to contribute to experiment &amp; exploitation</a:t>
            </a:r>
          </a:p>
          <a:p>
            <a:pPr marL="336402" indent="-285750">
              <a:buFont typeface="Arial"/>
              <a:buChar char="•"/>
            </a:pPr>
            <a:r>
              <a:rPr lang="en-GB" sz="1600">
                <a:solidFill>
                  <a:schemeClr val="accent2"/>
                </a:solidFill>
              </a:rPr>
              <a:t>Build the foundation of a strong and lasting collaboration with US.</a:t>
            </a:r>
            <a:endParaRPr lang="en-GB" sz="1600">
              <a:solidFill>
                <a:srgbClr val="3333CC"/>
              </a:solidFill>
            </a:endParaRPr>
          </a:p>
          <a:p>
            <a:pPr>
              <a:buFont typeface="Arial"/>
              <a:buChar char="•"/>
            </a:pPr>
            <a:endParaRPr lang="en-GB">
              <a:solidFill>
                <a:schemeClr val="accent2"/>
              </a:solidFill>
            </a:endParaRPr>
          </a:p>
          <a:p>
            <a:pPr lvl="0">
              <a:buFont typeface="Arial"/>
              <a:buChar char="•"/>
            </a:pPr>
            <a:endParaRPr lang="en-GB" sz="2000">
              <a:solidFill>
                <a:srgbClr val="3333CC"/>
              </a:solidFill>
            </a:endParaRPr>
          </a:p>
          <a:p>
            <a:pPr marL="0" indent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289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AION10 [Stage 1]: Work Packages in a Nutshell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4525963"/>
          </a:xfrm>
        </p:spPr>
        <p:txBody>
          <a:bodyPr/>
          <a:lstStyle/>
          <a:p>
            <a:pPr marL="0" lvl="0" indent="0"/>
            <a:r>
              <a:rPr lang="en-GB" sz="2000" b="1">
                <a:solidFill>
                  <a:srgbClr val="FF0000"/>
                </a:solidFill>
              </a:rPr>
              <a:t>WP-AI </a:t>
            </a:r>
          </a:p>
          <a:p>
            <a:pPr marL="285750" indent="-285750"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Form UK collaboration to design and construct AI1 and AI10 and establish a first UK AI Network by building AI1 in Liverpool and other selected places. </a:t>
            </a:r>
          </a:p>
          <a:p>
            <a:pPr marL="285750" indent="-285750"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Prototype AI10 to demonstrate the technology and to establish UK expertise and leadership in the field.  </a:t>
            </a:r>
          </a:p>
          <a:p>
            <a:pPr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Commission AI10 with short baseline and compare with AI1 Network.</a:t>
            </a:r>
            <a:endParaRPr lang="en-GB" sz="2000">
              <a:solidFill>
                <a:srgbClr val="3333CC"/>
              </a:solidFill>
            </a:endParaRPr>
          </a:p>
          <a:p>
            <a:pPr marL="0" lvl="0" indent="0"/>
            <a:r>
              <a:rPr lang="en-GB" sz="2000" b="1">
                <a:solidFill>
                  <a:srgbClr val="FF0000"/>
                </a:solidFill>
              </a:rPr>
              <a:t>WP-Physics</a:t>
            </a:r>
          </a:p>
          <a:p>
            <a:pPr marL="342900" indent="-342900"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Establish physics programme for AI1/A10 Network. </a:t>
            </a:r>
          </a:p>
          <a:p>
            <a:pPr marL="342900" indent="-342900"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Physics exploitation of AI1/10 Network</a:t>
            </a:r>
          </a:p>
          <a:p>
            <a:pPr marL="342900" indent="-342900"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Contribute to work establishing the physics case for AI100 and beyond. </a:t>
            </a:r>
          </a:p>
          <a:p>
            <a:pPr marL="342900" indent="-342900"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Support phenomenology both for AI in general and AION physics case.</a:t>
            </a:r>
            <a:endParaRPr lang="en-GB" sz="2000">
              <a:solidFill>
                <a:srgbClr val="3333CC"/>
              </a:solidFill>
            </a:endParaRPr>
          </a:p>
          <a:p>
            <a:pPr marL="0" lvl="0" indent="0"/>
            <a:r>
              <a:rPr lang="en-GB" sz="2000" b="1">
                <a:solidFill>
                  <a:srgbClr val="FF0000"/>
                </a:solidFill>
              </a:rPr>
              <a:t>WP-AION100</a:t>
            </a:r>
          </a:p>
          <a:p>
            <a:pPr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Work towards AI100 including design work  for AI100 in a tower or a shaft and establish the physics case. </a:t>
            </a:r>
          </a:p>
          <a:p>
            <a:pPr marL="0" lvl="0" indent="0"/>
            <a:r>
              <a:rPr lang="en-GB" sz="2000" b="1">
                <a:solidFill>
                  <a:srgbClr val="FF0000"/>
                </a:solidFill>
              </a:rPr>
              <a:t>WP-MAGIS</a:t>
            </a:r>
          </a:p>
          <a:p>
            <a:pPr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Collaborate with MAGIS to contribute to experiment &amp; exploitation</a:t>
            </a:r>
          </a:p>
          <a:p>
            <a:pPr marL="336402" indent="-285750">
              <a:buFont typeface="Arial"/>
              <a:buChar char="•"/>
            </a:pPr>
            <a:r>
              <a:rPr lang="en-GB">
                <a:solidFill>
                  <a:schemeClr val="accent2"/>
                </a:solidFill>
              </a:rPr>
              <a:t>Build the foundation of a strong and lasting collaboration with US.</a:t>
            </a:r>
            <a:endParaRPr lang="en-GB">
              <a:solidFill>
                <a:srgbClr val="3333CC"/>
              </a:solidFill>
            </a:endParaRPr>
          </a:p>
          <a:p>
            <a:pPr>
              <a:buFont typeface="Arial"/>
              <a:buChar char="•"/>
            </a:pPr>
            <a:endParaRPr lang="en-GB">
              <a:solidFill>
                <a:schemeClr val="accent2"/>
              </a:solidFill>
            </a:endParaRPr>
          </a:p>
          <a:p>
            <a:pPr lvl="0">
              <a:buFont typeface="Arial"/>
              <a:buChar char="•"/>
            </a:pPr>
            <a:endParaRPr lang="en-GB" sz="2000">
              <a:solidFill>
                <a:srgbClr val="3333CC"/>
              </a:solidFill>
            </a:endParaRPr>
          </a:p>
          <a:p>
            <a:pPr marL="0" indent="0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1560" y="1484944"/>
            <a:ext cx="8208912" cy="1440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en-GB" sz="2400" b="1"/>
          </a:p>
          <a:p>
            <a:pPr algn="ctr"/>
            <a:r>
              <a:rPr lang="en-GB" sz="2000" b="1"/>
              <a:t>Pathway to technology and expertise and will form </a:t>
            </a:r>
          </a:p>
          <a:p>
            <a:pPr algn="ctr"/>
            <a:r>
              <a:rPr lang="en-GB" sz="2000" b="1"/>
              <a:t>a first network of AI’s in the UK. </a:t>
            </a:r>
            <a:endParaRPr lang="en-GB"/>
          </a:p>
          <a:p>
            <a:pPr algn="ctr"/>
            <a:endParaRPr lang="en-GB" sz="2000" b="1"/>
          </a:p>
        </p:txBody>
      </p:sp>
      <p:sp>
        <p:nvSpPr>
          <p:cNvPr id="5" name="TextBox 4"/>
          <p:cNvSpPr txBox="1"/>
          <p:nvPr/>
        </p:nvSpPr>
        <p:spPr>
          <a:xfrm>
            <a:off x="611560" y="3356992"/>
            <a:ext cx="8208912" cy="1260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en-GB" sz="2400" b="1"/>
          </a:p>
          <a:p>
            <a:pPr algn="ctr"/>
            <a:r>
              <a:rPr lang="en-GB" sz="2000" b="1"/>
              <a:t>This will give us physics &amp; phenomenology</a:t>
            </a:r>
          </a:p>
          <a:p>
            <a:pPr algn="ctr"/>
            <a:endParaRPr lang="en-GB" sz="2000" b="1"/>
          </a:p>
        </p:txBody>
      </p:sp>
      <p:sp>
        <p:nvSpPr>
          <p:cNvPr id="6" name="TextBox 5"/>
          <p:cNvSpPr txBox="1"/>
          <p:nvPr/>
        </p:nvSpPr>
        <p:spPr>
          <a:xfrm>
            <a:off x="611560" y="5013248"/>
            <a:ext cx="8208912" cy="648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/>
              <a:t>This will give us the path into the future (next bid)</a:t>
            </a:r>
          </a:p>
          <a:p>
            <a:pPr algn="ctr"/>
            <a:endParaRPr lang="en-GB" sz="2000" b="1"/>
          </a:p>
        </p:txBody>
      </p:sp>
      <p:sp>
        <p:nvSpPr>
          <p:cNvPr id="7" name="TextBox 6"/>
          <p:cNvSpPr txBox="1"/>
          <p:nvPr/>
        </p:nvSpPr>
        <p:spPr>
          <a:xfrm>
            <a:off x="611560" y="5961474"/>
            <a:ext cx="820891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/>
              <a:t>This will give us MAGIS and US Collaboration</a:t>
            </a:r>
          </a:p>
          <a:p>
            <a:pPr algn="ctr"/>
            <a:endParaRPr lang="en-GB" sz="2000" b="1"/>
          </a:p>
        </p:txBody>
      </p:sp>
    </p:spTree>
    <p:extLst>
      <p:ext uri="{BB962C8B-B14F-4D97-AF65-F5344CB8AC3E}">
        <p14:creationId xmlns:p14="http://schemas.microsoft.com/office/powerpoint/2010/main" val="411141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AION10 [Stage 1]: Main WP Connections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3347864" y="2924944"/>
            <a:ext cx="163448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3348088" y="2780928"/>
            <a:ext cx="2016000" cy="201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</a:t>
            </a: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084168" y="1124744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WP-Physics</a:t>
            </a:r>
          </a:p>
        </p:txBody>
      </p:sp>
      <p:sp>
        <p:nvSpPr>
          <p:cNvPr id="7" name="Rectangle 6"/>
          <p:cNvSpPr>
            <a:spLocks noChangeAspect="1"/>
          </p:cNvSpPr>
          <p:nvPr/>
        </p:nvSpPr>
        <p:spPr bwMode="auto">
          <a:xfrm>
            <a:off x="6156320" y="5085328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WP-AION100</a:t>
            </a:r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>
            <a:off x="755576" y="3213120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WP-MAGIS</a:t>
            </a:r>
          </a:p>
        </p:txBody>
      </p:sp>
      <p:sp>
        <p:nvSpPr>
          <p:cNvPr id="10" name="Left-Right Arrow 9"/>
          <p:cNvSpPr/>
          <p:nvPr/>
        </p:nvSpPr>
        <p:spPr bwMode="auto">
          <a:xfrm rot="18727168">
            <a:off x="4911526" y="2000040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 rot="2527135">
            <a:off x="4937522" y="5070387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051720" y="3573016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Left-Right Arrow 12"/>
          <p:cNvSpPr/>
          <p:nvPr/>
        </p:nvSpPr>
        <p:spPr bwMode="auto">
          <a:xfrm rot="16200000">
            <a:off x="5448548" y="3513460"/>
            <a:ext cx="2514800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1985556">
            <a:off x="1863677" y="5073999"/>
            <a:ext cx="4278188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350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AION10 [Stage 1]: Main WP Connections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3347864" y="2924944"/>
            <a:ext cx="163448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3348088" y="2780928"/>
            <a:ext cx="2016000" cy="201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084168" y="1124744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WP-Physics</a:t>
            </a:r>
          </a:p>
        </p:txBody>
      </p:sp>
      <p:sp>
        <p:nvSpPr>
          <p:cNvPr id="7" name="Rectangle 6"/>
          <p:cNvSpPr>
            <a:spLocks noChangeAspect="1"/>
          </p:cNvSpPr>
          <p:nvPr/>
        </p:nvSpPr>
        <p:spPr bwMode="auto">
          <a:xfrm>
            <a:off x="6156320" y="5085328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100</a:t>
            </a:r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>
            <a:off x="755576" y="3213120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WP-MAGIS</a:t>
            </a:r>
          </a:p>
        </p:txBody>
      </p:sp>
      <p:sp>
        <p:nvSpPr>
          <p:cNvPr id="10" name="Left-Right Arrow 9"/>
          <p:cNvSpPr/>
          <p:nvPr/>
        </p:nvSpPr>
        <p:spPr bwMode="auto">
          <a:xfrm rot="18727168">
            <a:off x="4911526" y="2000040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 rot="2527135">
            <a:off x="4937522" y="5070387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051720" y="3573016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Left-Right Arrow 12"/>
          <p:cNvSpPr/>
          <p:nvPr/>
        </p:nvSpPr>
        <p:spPr bwMode="auto">
          <a:xfrm rot="16200000">
            <a:off x="5448548" y="3513460"/>
            <a:ext cx="2514800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1985556">
            <a:off x="1863677" y="5073999"/>
            <a:ext cx="4278188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3347864" y="2853048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WP-AION-10</a:t>
            </a:r>
          </a:p>
        </p:txBody>
      </p:sp>
      <p:sp>
        <p:nvSpPr>
          <p:cNvPr id="15" name="Rectangle 14"/>
          <p:cNvSpPr>
            <a:spLocks/>
          </p:cNvSpPr>
          <p:nvPr/>
        </p:nvSpPr>
        <p:spPr bwMode="auto">
          <a:xfrm>
            <a:off x="3347864" y="3789152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WP-AION-RD</a:t>
            </a:r>
          </a:p>
        </p:txBody>
      </p:sp>
    </p:spTree>
    <p:extLst>
      <p:ext uri="{BB962C8B-B14F-4D97-AF65-F5344CB8AC3E}">
        <p14:creationId xmlns:p14="http://schemas.microsoft.com/office/powerpoint/2010/main" val="716520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AION10 [Stage 1]: Main WP Connections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3347864" y="2924944"/>
            <a:ext cx="163448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 bwMode="auto">
          <a:xfrm>
            <a:off x="3348088" y="2780928"/>
            <a:ext cx="2016000" cy="201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084168" y="1124744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WP-Physics</a:t>
            </a:r>
          </a:p>
        </p:txBody>
      </p:sp>
      <p:sp>
        <p:nvSpPr>
          <p:cNvPr id="7" name="Rectangle 6"/>
          <p:cNvSpPr>
            <a:spLocks noChangeAspect="1"/>
          </p:cNvSpPr>
          <p:nvPr/>
        </p:nvSpPr>
        <p:spPr bwMode="auto">
          <a:xfrm>
            <a:off x="6156320" y="5085328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100</a:t>
            </a:r>
          </a:p>
        </p:txBody>
      </p:sp>
      <p:sp>
        <p:nvSpPr>
          <p:cNvPr id="9" name="Rectangle 8"/>
          <p:cNvSpPr>
            <a:spLocks noChangeAspect="1"/>
          </p:cNvSpPr>
          <p:nvPr/>
        </p:nvSpPr>
        <p:spPr bwMode="auto">
          <a:xfrm>
            <a:off x="755576" y="3213120"/>
            <a:ext cx="1296000" cy="1296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WP-MAGIS</a:t>
            </a:r>
          </a:p>
        </p:txBody>
      </p:sp>
      <p:sp>
        <p:nvSpPr>
          <p:cNvPr id="10" name="Left-Right Arrow 9"/>
          <p:cNvSpPr/>
          <p:nvPr/>
        </p:nvSpPr>
        <p:spPr bwMode="auto">
          <a:xfrm rot="18727168">
            <a:off x="4911526" y="2000040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 rot="2527135">
            <a:off x="4937522" y="5070387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2051720" y="3573016"/>
            <a:ext cx="1216152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3" name="Left-Right Arrow 12"/>
          <p:cNvSpPr/>
          <p:nvPr/>
        </p:nvSpPr>
        <p:spPr bwMode="auto">
          <a:xfrm rot="16200000">
            <a:off x="5448548" y="3513460"/>
            <a:ext cx="2514800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1985556">
            <a:off x="1863677" y="5073999"/>
            <a:ext cx="4278188" cy="484632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3347864" y="2853048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WP-AION-10</a:t>
            </a:r>
          </a:p>
        </p:txBody>
      </p:sp>
      <p:sp>
        <p:nvSpPr>
          <p:cNvPr id="15" name="Rectangle 14"/>
          <p:cNvSpPr>
            <a:spLocks/>
          </p:cNvSpPr>
          <p:nvPr/>
        </p:nvSpPr>
        <p:spPr bwMode="auto">
          <a:xfrm>
            <a:off x="3347864" y="3789152"/>
            <a:ext cx="2016000" cy="100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Helvetica" charset="0"/>
              </a:rPr>
              <a:t>WP-AION-RD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358740-3205-8442-84E4-AB9AD5C5A7B6}"/>
              </a:ext>
            </a:extLst>
          </p:cNvPr>
          <p:cNvSpPr/>
          <p:nvPr/>
        </p:nvSpPr>
        <p:spPr bwMode="auto">
          <a:xfrm>
            <a:off x="3275856" y="2686042"/>
            <a:ext cx="2160240" cy="2183118"/>
          </a:xfrm>
          <a:prstGeom prst="rect">
            <a:avLst/>
          </a:prstGeom>
          <a:noFill/>
          <a:ln w="66675" cap="flat" cmpd="sng" algn="ctr">
            <a:solidFill>
              <a:srgbClr val="D315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55615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419227</TotalTime>
  <Words>444</Words>
  <Application>Microsoft Macintosh PowerPoint</Application>
  <PresentationFormat>Overhead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Helvetica</vt:lpstr>
      <vt:lpstr>Tahoma</vt:lpstr>
      <vt:lpstr>Times</vt:lpstr>
      <vt:lpstr>Blank Presentation</vt:lpstr>
      <vt:lpstr>AION Work Packages  in a Nutshell     AION Planning Event  in Cambridge,  Sep 26, 2019  </vt:lpstr>
      <vt:lpstr>QTFP Funding Call [online Sep30]</vt:lpstr>
      <vt:lpstr>QTFP Funding Call [online Sep30]</vt:lpstr>
      <vt:lpstr>QTFP Funding Call [online Sep30]</vt:lpstr>
      <vt:lpstr>AION10 [Stage 1]: Work Packages in a Nutshell</vt:lpstr>
      <vt:lpstr>AION10 [Stage 1]: Work Packages in a Nutshell</vt:lpstr>
      <vt:lpstr>AION10 [Stage 1]: Main WP Connections</vt:lpstr>
      <vt:lpstr>AION10 [Stage 1]: Main WP Connections</vt:lpstr>
      <vt:lpstr>AION10 [Stage 1]: Main WP Connections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2986</cp:revision>
  <cp:lastPrinted>2019-01-17T11:01:34Z</cp:lastPrinted>
  <dcterms:created xsi:type="dcterms:W3CDTF">2012-08-23T09:50:06Z</dcterms:created>
  <dcterms:modified xsi:type="dcterms:W3CDTF">2019-09-25T07:54:42Z</dcterms:modified>
</cp:coreProperties>
</file>