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79"/>
  </p:notesMasterIdLst>
  <p:handoutMasterIdLst>
    <p:handoutMasterId r:id="rId80"/>
  </p:handoutMasterIdLst>
  <p:sldIdLst>
    <p:sldId id="1841" r:id="rId2"/>
    <p:sldId id="1977" r:id="rId3"/>
    <p:sldId id="1976" r:id="rId4"/>
    <p:sldId id="1979" r:id="rId5"/>
    <p:sldId id="1975" r:id="rId6"/>
    <p:sldId id="1942" r:id="rId7"/>
    <p:sldId id="1943" r:id="rId8"/>
    <p:sldId id="1944" r:id="rId9"/>
    <p:sldId id="1945" r:id="rId10"/>
    <p:sldId id="1946" r:id="rId11"/>
    <p:sldId id="2064" r:id="rId12"/>
    <p:sldId id="1947" r:id="rId13"/>
    <p:sldId id="2033" r:id="rId14"/>
    <p:sldId id="1948" r:id="rId15"/>
    <p:sldId id="1904" r:id="rId16"/>
    <p:sldId id="1949" r:id="rId17"/>
    <p:sldId id="2044" r:id="rId18"/>
    <p:sldId id="2045" r:id="rId19"/>
    <p:sldId id="2046" r:id="rId20"/>
    <p:sldId id="2047" r:id="rId21"/>
    <p:sldId id="2048" r:id="rId22"/>
    <p:sldId id="2049" r:id="rId23"/>
    <p:sldId id="2014" r:id="rId24"/>
    <p:sldId id="1950" r:id="rId25"/>
    <p:sldId id="1951" r:id="rId26"/>
    <p:sldId id="1952" r:id="rId27"/>
    <p:sldId id="1953" r:id="rId28"/>
    <p:sldId id="1954" r:id="rId29"/>
    <p:sldId id="2015" r:id="rId30"/>
    <p:sldId id="2016" r:id="rId31"/>
    <p:sldId id="2018" r:id="rId32"/>
    <p:sldId id="2017" r:id="rId33"/>
    <p:sldId id="2019" r:id="rId34"/>
    <p:sldId id="2020" r:id="rId35"/>
    <p:sldId id="2021" r:id="rId36"/>
    <p:sldId id="2022" r:id="rId37"/>
    <p:sldId id="2023" r:id="rId38"/>
    <p:sldId id="2024" r:id="rId39"/>
    <p:sldId id="2013" r:id="rId40"/>
    <p:sldId id="2025" r:id="rId41"/>
    <p:sldId id="2026" r:id="rId42"/>
    <p:sldId id="2027" r:id="rId43"/>
    <p:sldId id="2028" r:id="rId44"/>
    <p:sldId id="2012" r:id="rId45"/>
    <p:sldId id="2011" r:id="rId46"/>
    <p:sldId id="2010" r:id="rId47"/>
    <p:sldId id="2009" r:id="rId48"/>
    <p:sldId id="2030" r:id="rId49"/>
    <p:sldId id="2031" r:id="rId50"/>
    <p:sldId id="2062" r:id="rId51"/>
    <p:sldId id="2063" r:id="rId52"/>
    <p:sldId id="2034" r:id="rId53"/>
    <p:sldId id="2035" r:id="rId54"/>
    <p:sldId id="2036" r:id="rId55"/>
    <p:sldId id="2037" r:id="rId56"/>
    <p:sldId id="2038" r:id="rId57"/>
    <p:sldId id="2039" r:id="rId58"/>
    <p:sldId id="1903" r:id="rId59"/>
    <p:sldId id="1918" r:id="rId60"/>
    <p:sldId id="1915" r:id="rId61"/>
    <p:sldId id="1916" r:id="rId62"/>
    <p:sldId id="1917" r:id="rId63"/>
    <p:sldId id="1908" r:id="rId64"/>
    <p:sldId id="1919" r:id="rId65"/>
    <p:sldId id="1982" r:id="rId66"/>
    <p:sldId id="1983" r:id="rId67"/>
    <p:sldId id="1984" r:id="rId68"/>
    <p:sldId id="1985" r:id="rId69"/>
    <p:sldId id="1909" r:id="rId70"/>
    <p:sldId id="1910" r:id="rId71"/>
    <p:sldId id="1911" r:id="rId72"/>
    <p:sldId id="1912" r:id="rId73"/>
    <p:sldId id="1935" r:id="rId74"/>
    <p:sldId id="1936" r:id="rId75"/>
    <p:sldId id="1914" r:id="rId76"/>
    <p:sldId id="1986" r:id="rId77"/>
    <p:sldId id="1934" r:id="rId78"/>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89184" autoAdjust="0"/>
  </p:normalViewPr>
  <p:slideViewPr>
    <p:cSldViewPr>
      <p:cViewPr varScale="1">
        <p:scale>
          <a:sx n="113" d="100"/>
          <a:sy n="113" d="100"/>
        </p:scale>
        <p:origin x="1128" y="184"/>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8E801A9-2AA2-FA4A-90DB-4BA82C5BB312}" type="slidenum">
              <a:rPr lang="en-US" smtClean="0"/>
              <a:pPr>
                <a:defRPr/>
              </a:pPr>
              <a:t>7</a:t>
            </a:fld>
            <a:endParaRPr lang="en-US"/>
          </a:p>
        </p:txBody>
      </p:sp>
    </p:spTree>
    <p:extLst>
      <p:ext uri="{BB962C8B-B14F-4D97-AF65-F5344CB8AC3E}">
        <p14:creationId xmlns:p14="http://schemas.microsoft.com/office/powerpoint/2010/main" val="1960814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7B4799-7F33-4CB2-86C3-2DA2F057AE68}" type="slidenum">
              <a:rPr lang="en-US"/>
              <a:pPr/>
              <a:t>62</a:t>
            </a:fld>
            <a:endParaRPr lang="en-US"/>
          </a:p>
        </p:txBody>
      </p:sp>
      <p:sp>
        <p:nvSpPr>
          <p:cNvPr id="638978" name="Rectangle 2"/>
          <p:cNvSpPr>
            <a:spLocks noGrp="1" noRot="1" noChangeAspect="1" noChangeArrowheads="1" noTextEdit="1"/>
          </p:cNvSpPr>
          <p:nvPr>
            <p:ph type="sldImg"/>
          </p:nvPr>
        </p:nvSpPr>
        <p:spPr bwMode="auto">
          <a:xfrm>
            <a:off x="2859088" y="514350"/>
            <a:ext cx="3429000" cy="2571750"/>
          </a:xfrm>
          <a:prstGeom prst="rect">
            <a:avLst/>
          </a:prstGeom>
          <a:solidFill>
            <a:srgbClr val="FFFFFF"/>
          </a:solidFill>
          <a:ln>
            <a:solidFill>
              <a:srgbClr val="000000"/>
            </a:solidFill>
            <a:miter lim="800000"/>
            <a:headEnd/>
            <a:tailEnd/>
          </a:ln>
        </p:spPr>
      </p:sp>
      <p:sp>
        <p:nvSpPr>
          <p:cNvPr id="638979" name="Rectangle 3"/>
          <p:cNvSpPr>
            <a:spLocks noGrp="1" noChangeArrowheads="1"/>
          </p:cNvSpPr>
          <p:nvPr>
            <p:ph type="body" idx="1"/>
          </p:nvPr>
        </p:nvSpPr>
        <p:spPr bwMode="auto">
          <a:xfrm>
            <a:off x="914400" y="3257550"/>
            <a:ext cx="7315200" cy="3086100"/>
          </a:xfrm>
          <a:prstGeom prst="rect">
            <a:avLst/>
          </a:prstGeom>
          <a:solidFill>
            <a:srgbClr val="FFFFFF"/>
          </a:solidFill>
          <a:ln>
            <a:solidFill>
              <a:srgbClr val="000000"/>
            </a:solidFill>
            <a:miter lim="800000"/>
            <a:headEnd/>
            <a:tailEnd/>
          </a:ln>
        </p:spPr>
        <p:txBody>
          <a:bodyPr lIns="91432" tIns="45716" rIns="91432" bIns="45716"/>
          <a:lstStyle/>
          <a:p>
            <a:pPr>
              <a:buFontTx/>
              <a:buNone/>
            </a:pPr>
            <a:endParaRPr lang="en-US"/>
          </a:p>
        </p:txBody>
      </p:sp>
    </p:spTree>
    <p:extLst>
      <p:ext uri="{BB962C8B-B14F-4D97-AF65-F5344CB8AC3E}">
        <p14:creationId xmlns:p14="http://schemas.microsoft.com/office/powerpoint/2010/main" val="108128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51EA0F-C86F-433F-AFA2-4AFB5A97C65C}" type="slidenum">
              <a:rPr lang="en-US" smtClean="0"/>
              <a:pPr/>
              <a:t>72</a:t>
            </a:fld>
            <a:endParaRPr lang="en-US"/>
          </a:p>
        </p:txBody>
      </p:sp>
    </p:spTree>
    <p:extLst>
      <p:ext uri="{BB962C8B-B14F-4D97-AF65-F5344CB8AC3E}">
        <p14:creationId xmlns:p14="http://schemas.microsoft.com/office/powerpoint/2010/main" val="343696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632FC9-8DE6-CA48-B2B6-C8D4B9CC22CA}"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1705644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a:buFontTx/>
              <a:buNone/>
            </a:pPr>
            <a:endParaRPr lang="en-US" baseline="0"/>
          </a:p>
        </p:txBody>
      </p:sp>
      <p:sp>
        <p:nvSpPr>
          <p:cNvPr id="45060" name="Slide Number Placeholder 3"/>
          <p:cNvSpPr>
            <a:spLocks noGrp="1"/>
          </p:cNvSpPr>
          <p:nvPr>
            <p:ph type="sldNum" sz="quarter" idx="5"/>
          </p:nvPr>
        </p:nvSpPr>
        <p:spPr>
          <a:noFill/>
        </p:spPr>
        <p:txBody>
          <a:bodyPr/>
          <a:lstStyle/>
          <a:p>
            <a:fld id="{2A1B406F-70DE-4C96-B925-2E59A01EFC16}" type="slidenum">
              <a:rPr lang="en-US" smtClean="0">
                <a:latin typeface="Source Sans Pro"/>
              </a:rPr>
              <a:pPr/>
              <a:t>74</a:t>
            </a:fld>
            <a:endParaRPr lang="en-US">
              <a:latin typeface="Source Sans Pro"/>
            </a:endParaRPr>
          </a:p>
        </p:txBody>
      </p:sp>
    </p:spTree>
    <p:extLst>
      <p:ext uri="{BB962C8B-B14F-4D97-AF65-F5344CB8AC3E}">
        <p14:creationId xmlns:p14="http://schemas.microsoft.com/office/powerpoint/2010/main" val="2176376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fld id="{7F51EA0F-C86F-433F-AFA2-4AFB5A97C65C}" type="slidenum">
              <a:rPr lang="en-US" smtClean="0"/>
              <a:pPr/>
              <a:t>75</a:t>
            </a:fld>
            <a:endParaRPr lang="en-US"/>
          </a:p>
        </p:txBody>
      </p:sp>
    </p:spTree>
    <p:extLst>
      <p:ext uri="{BB962C8B-B14F-4D97-AF65-F5344CB8AC3E}">
        <p14:creationId xmlns:p14="http://schemas.microsoft.com/office/powerpoint/2010/main" val="2168473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a:extLst>
              <a:ext uri="{FF2B5EF4-FFF2-40B4-BE49-F238E27FC236}">
                <a16:creationId xmlns:a16="http://schemas.microsoft.com/office/drawing/2014/main" id="{17D075D9-6F0A-0B44-B5C8-1297F8AD4B5B}"/>
              </a:ext>
            </a:extLst>
          </p:cNvPr>
          <p:cNvSpPr txBox="1">
            <a:spLocks noGrp="1" noChangeArrowheads="1"/>
          </p:cNvSpPr>
          <p:nvPr/>
        </p:nvSpPr>
        <p:spPr bwMode="auto">
          <a:xfrm>
            <a:off x="5438775" y="6948488"/>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eaLnBrk="1" hangingPunct="1">
              <a:spcBef>
                <a:spcPct val="0"/>
              </a:spcBef>
            </a:pPr>
            <a:fld id="{70E6D734-B130-E34F-ABCB-8B36E960AF00}" type="slidenum">
              <a:rPr lang="en-AU" altLang="en-US" b="0"/>
              <a:pPr algn="r" eaLnBrk="1" hangingPunct="1">
                <a:spcBef>
                  <a:spcPct val="0"/>
                </a:spcBef>
              </a:pPr>
              <a:t>44</a:t>
            </a:fld>
            <a:endParaRPr lang="en-AU" altLang="en-US" b="0"/>
          </a:p>
        </p:txBody>
      </p:sp>
      <p:sp>
        <p:nvSpPr>
          <p:cNvPr id="43010" name="Rectangle 2">
            <a:extLst>
              <a:ext uri="{FF2B5EF4-FFF2-40B4-BE49-F238E27FC236}">
                <a16:creationId xmlns:a16="http://schemas.microsoft.com/office/drawing/2014/main" id="{84E891DC-7AB2-5245-AC69-4A0DCF3F4475}"/>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73886483-2BF5-CC4B-90B7-83B1BB5DE93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1220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a:extLst>
              <a:ext uri="{FF2B5EF4-FFF2-40B4-BE49-F238E27FC236}">
                <a16:creationId xmlns:a16="http://schemas.microsoft.com/office/drawing/2014/main" id="{2D753FAA-3640-AF49-A8EA-E2D97C19D46E}"/>
              </a:ext>
            </a:extLst>
          </p:cNvPr>
          <p:cNvSpPr txBox="1">
            <a:spLocks noGrp="1" noChangeArrowheads="1"/>
          </p:cNvSpPr>
          <p:nvPr/>
        </p:nvSpPr>
        <p:spPr bwMode="auto">
          <a:xfrm>
            <a:off x="5438775" y="6948488"/>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eaLnBrk="1" hangingPunct="1">
              <a:spcBef>
                <a:spcPct val="0"/>
              </a:spcBef>
            </a:pPr>
            <a:fld id="{D37C3FA5-5699-3748-905B-757A5606FF40}" type="slidenum">
              <a:rPr lang="en-AU" altLang="en-US" b="0"/>
              <a:pPr algn="r" eaLnBrk="1" hangingPunct="1">
                <a:spcBef>
                  <a:spcPct val="0"/>
                </a:spcBef>
              </a:pPr>
              <a:t>45</a:t>
            </a:fld>
            <a:endParaRPr lang="en-AU" altLang="en-US" b="0"/>
          </a:p>
        </p:txBody>
      </p:sp>
      <p:sp>
        <p:nvSpPr>
          <p:cNvPr id="45058" name="Rectangle 2">
            <a:extLst>
              <a:ext uri="{FF2B5EF4-FFF2-40B4-BE49-F238E27FC236}">
                <a16:creationId xmlns:a16="http://schemas.microsoft.com/office/drawing/2014/main" id="{72BC6928-45E0-6546-AE99-8D53698EBBE6}"/>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E2EEC010-4BC1-0F44-8D5D-CC9E379ADF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2712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a:extLst>
              <a:ext uri="{FF2B5EF4-FFF2-40B4-BE49-F238E27FC236}">
                <a16:creationId xmlns:a16="http://schemas.microsoft.com/office/drawing/2014/main" id="{AD19D508-F2FD-514E-B835-D220D01E12D4}"/>
              </a:ext>
            </a:extLst>
          </p:cNvPr>
          <p:cNvSpPr txBox="1">
            <a:spLocks noGrp="1" noChangeArrowheads="1"/>
          </p:cNvSpPr>
          <p:nvPr/>
        </p:nvSpPr>
        <p:spPr bwMode="auto">
          <a:xfrm>
            <a:off x="5438775" y="6948488"/>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eaLnBrk="1" hangingPunct="1">
              <a:spcBef>
                <a:spcPct val="0"/>
              </a:spcBef>
            </a:pPr>
            <a:fld id="{1B49727A-7B2E-6D44-8B3D-A9B169559601}" type="slidenum">
              <a:rPr lang="en-AU" altLang="en-US" b="0"/>
              <a:pPr algn="r" eaLnBrk="1" hangingPunct="1">
                <a:spcBef>
                  <a:spcPct val="0"/>
                </a:spcBef>
              </a:pPr>
              <a:t>46</a:t>
            </a:fld>
            <a:endParaRPr lang="en-AU" altLang="en-US" b="0"/>
          </a:p>
        </p:txBody>
      </p:sp>
      <p:sp>
        <p:nvSpPr>
          <p:cNvPr id="47106" name="Rectangle 2">
            <a:extLst>
              <a:ext uri="{FF2B5EF4-FFF2-40B4-BE49-F238E27FC236}">
                <a16:creationId xmlns:a16="http://schemas.microsoft.com/office/drawing/2014/main" id="{F6CD46DF-EBA3-0044-BC64-1D6431C9FE02}"/>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AC94449E-63AA-8647-8C6E-9F4CE455F8B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4539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a:extLst>
              <a:ext uri="{FF2B5EF4-FFF2-40B4-BE49-F238E27FC236}">
                <a16:creationId xmlns:a16="http://schemas.microsoft.com/office/drawing/2014/main" id="{4E9142E0-F490-8F4E-85D3-28F4B84672E8}"/>
              </a:ext>
            </a:extLst>
          </p:cNvPr>
          <p:cNvSpPr txBox="1">
            <a:spLocks noGrp="1" noChangeArrowheads="1"/>
          </p:cNvSpPr>
          <p:nvPr/>
        </p:nvSpPr>
        <p:spPr bwMode="auto">
          <a:xfrm>
            <a:off x="5438775" y="6948488"/>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eaLnBrk="1" hangingPunct="1">
              <a:spcBef>
                <a:spcPct val="0"/>
              </a:spcBef>
            </a:pPr>
            <a:fld id="{4404ACA8-6024-1A40-8C45-399FF7727490}" type="slidenum">
              <a:rPr lang="en-AU" altLang="en-US" b="0"/>
              <a:pPr algn="r" eaLnBrk="1" hangingPunct="1">
                <a:spcBef>
                  <a:spcPct val="0"/>
                </a:spcBef>
              </a:pPr>
              <a:t>47</a:t>
            </a:fld>
            <a:endParaRPr lang="en-AU" altLang="en-US" b="0"/>
          </a:p>
        </p:txBody>
      </p:sp>
      <p:sp>
        <p:nvSpPr>
          <p:cNvPr id="49154" name="Rectangle 2">
            <a:extLst>
              <a:ext uri="{FF2B5EF4-FFF2-40B4-BE49-F238E27FC236}">
                <a16:creationId xmlns:a16="http://schemas.microsoft.com/office/drawing/2014/main" id="{940DA41E-5B3C-F14D-9A41-444EBF1C3D3B}"/>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F497ACC0-C74D-A94C-B249-8A80B4C33E2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1772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E7D7CB-FDAC-4FE0-B297-6D629C55CDE2}" type="slidenum">
              <a:rPr lang="en-GB" smtClean="0"/>
              <a:t>53</a:t>
            </a:fld>
            <a:endParaRPr lang="en-GB"/>
          </a:p>
        </p:txBody>
      </p:sp>
    </p:spTree>
    <p:extLst>
      <p:ext uri="{BB962C8B-B14F-4D97-AF65-F5344CB8AC3E}">
        <p14:creationId xmlns:p14="http://schemas.microsoft.com/office/powerpoint/2010/main" val="799867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E7D7CB-FDAC-4FE0-B297-6D629C55CDE2}" type="slidenum">
              <a:rPr lang="en-GB" smtClean="0"/>
              <a:t>54</a:t>
            </a:fld>
            <a:endParaRPr lang="en-GB"/>
          </a:p>
        </p:txBody>
      </p:sp>
    </p:spTree>
    <p:extLst>
      <p:ext uri="{BB962C8B-B14F-4D97-AF65-F5344CB8AC3E}">
        <p14:creationId xmlns:p14="http://schemas.microsoft.com/office/powerpoint/2010/main" val="1101282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E7D7CB-FDAC-4FE0-B297-6D629C55CDE2}" type="slidenum">
              <a:rPr lang="en-GB" smtClean="0"/>
              <a:t>55</a:t>
            </a:fld>
            <a:endParaRPr lang="en-GB"/>
          </a:p>
        </p:txBody>
      </p:sp>
    </p:spTree>
    <p:extLst>
      <p:ext uri="{BB962C8B-B14F-4D97-AF65-F5344CB8AC3E}">
        <p14:creationId xmlns:p14="http://schemas.microsoft.com/office/powerpoint/2010/main" val="2269527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E7D7CB-FDAC-4FE0-B297-6D629C55CDE2}" type="slidenum">
              <a:rPr lang="en-GB" smtClean="0"/>
              <a:t>56</a:t>
            </a:fld>
            <a:endParaRPr lang="en-GB"/>
          </a:p>
        </p:txBody>
      </p:sp>
    </p:spTree>
    <p:extLst>
      <p:ext uri="{BB962C8B-B14F-4D97-AF65-F5344CB8AC3E}">
        <p14:creationId xmlns:p14="http://schemas.microsoft.com/office/powerpoint/2010/main" val="330615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asi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3597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3"/>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2744438"/>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a:latin typeface="Tahoma" charset="0"/>
              </a:rPr>
              <a:t>  O. Buchmueller  AION Planning Event Cambridge</a:t>
            </a:r>
            <a:r>
              <a:rPr lang="en-GB" sz="1100" i="0" noProof="0" dirty="0">
                <a:latin typeface="Tahoma" charset="0"/>
              </a:rPr>
              <a:t>    </a:t>
            </a:r>
            <a:endParaRPr lang="en-GB" sz="1100" i="0" noProof="0" dirty="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Lst>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10.jp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hyperlink" Target="http://www.hep.ph.ic.ac.uk/AION2019/participants.html" TargetMode="Externa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emf"/><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jpg"/></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9.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hyperlink" Target="https://indico.cern.ch/event/802946/" TargetMode="External"/><Relationship Id="rId2" Type="http://schemas.openxmlformats.org/officeDocument/2006/relationships/hyperlink" Target="https://indico.cern.ch/event/797031/timetabl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emf"/><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49.emf"/><Relationship Id="rId5" Type="http://schemas.openxmlformats.org/officeDocument/2006/relationships/image" Target="../media/image48.emf"/><Relationship Id="rId4" Type="http://schemas.openxmlformats.org/officeDocument/2006/relationships/image" Target="../media/image47.emf"/></Relationships>
</file>

<file path=ppt/slides/_rels/slide4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6.JPG"/><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55.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1.emf"/></Relationships>
</file>

<file path=ppt/slides/_rels/slide5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5.jpeg"/><Relationship Id="rId5" Type="http://schemas.openxmlformats.org/officeDocument/2006/relationships/image" Target="../media/image64.jpg"/><Relationship Id="rId4" Type="http://schemas.openxmlformats.org/officeDocument/2006/relationships/image" Target="../media/image63.jpeg"/></Relationships>
</file>

<file path=ppt/slides/_rels/slide5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xml"/><Relationship Id="rId4" Type="http://schemas.openxmlformats.org/officeDocument/2006/relationships/image" Target="../media/image6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png"/><Relationship Id="rId1" Type="http://schemas.openxmlformats.org/officeDocument/2006/relationships/slideLayout" Target="../slideLayouts/slideLayout5.xml"/><Relationship Id="rId5" Type="http://schemas.openxmlformats.org/officeDocument/2006/relationships/image" Target="../media/image72.png"/><Relationship Id="rId4" Type="http://schemas.openxmlformats.org/officeDocument/2006/relationships/image" Target="../media/image71.jpeg"/></Relationships>
</file>

<file path=ppt/slides/_rels/slide6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wmf"/><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7.png"/><Relationship Id="rId5" Type="http://schemas.openxmlformats.org/officeDocument/2006/relationships/image" Target="../media/image74.png"/><Relationship Id="rId4" Type="http://schemas.openxmlformats.org/officeDocument/2006/relationships/image" Target="../media/image5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8.png"/><Relationship Id="rId7" Type="http://schemas.openxmlformats.org/officeDocument/2006/relationships/image" Target="../media/image77.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4.png"/><Relationship Id="rId5" Type="http://schemas.openxmlformats.org/officeDocument/2006/relationships/image" Target="../media/image50.png"/><Relationship Id="rId4" Type="http://schemas.openxmlformats.org/officeDocument/2006/relationships/image" Target="../media/image51.png"/><Relationship Id="rId9" Type="http://schemas.openxmlformats.org/officeDocument/2006/relationships/image" Target="../media/image80.png"/></Relationships>
</file>

<file path=ppt/slides/_rels/slide7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image" Target="../media/image77.png"/><Relationship Id="rId5" Type="http://schemas.openxmlformats.org/officeDocument/2006/relationships/image" Target="../media/image82.png"/><Relationship Id="rId4" Type="http://schemas.openxmlformats.org/officeDocument/2006/relationships/image" Target="../media/image81.png"/></Relationships>
</file>

<file path=ppt/slides/_rels/slide7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83.emf"/><Relationship Id="rId7"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6.emf"/><Relationship Id="rId5" Type="http://schemas.openxmlformats.org/officeDocument/2006/relationships/image" Target="../media/image85.emf"/><Relationship Id="rId4" Type="http://schemas.openxmlformats.org/officeDocument/2006/relationships/image" Target="../media/image84.emf"/></Relationships>
</file>

<file path=ppt/slides/_rels/slide7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8.png"/></Relationships>
</file>

<file path=ppt/slides/_rels/slide74.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69.png"/><Relationship Id="rId7" Type="http://schemas.openxmlformats.org/officeDocument/2006/relationships/image" Target="../media/image92.pn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 Id="rId9" Type="http://schemas.openxmlformats.org/officeDocument/2006/relationships/image" Target="../media/image94.png"/></Relationships>
</file>

<file path=ppt/slides/_rels/slide7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6.emf"/></Relationships>
</file>

<file path=ppt/slides/_rels/slide7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910" y="980728"/>
            <a:ext cx="8060432" cy="1362076"/>
          </a:xfrm>
        </p:spPr>
        <p:txBody>
          <a:bodyPr/>
          <a:lstStyle/>
          <a:p>
            <a:pPr algn="ctr"/>
            <a:r>
              <a:rPr lang="en-GB" sz="4000" i="1" dirty="0"/>
              <a:t>A UK </a:t>
            </a:r>
            <a:br>
              <a:rPr lang="en-GB" sz="4000" i="1" dirty="0"/>
            </a:br>
            <a:r>
              <a:rPr lang="en-GB" sz="4000" i="1" dirty="0"/>
              <a:t>Atom Interferometer Observatory and Network </a:t>
            </a:r>
            <a:br>
              <a:rPr lang="en-GB" sz="4000" i="1" dirty="0"/>
            </a:br>
            <a:r>
              <a:rPr lang="en-GB" sz="4000" i="1" dirty="0"/>
              <a:t>(AION)</a:t>
            </a:r>
            <a:br>
              <a:rPr lang="en-GB" sz="4000" i="1" dirty="0"/>
            </a:br>
            <a:r>
              <a:rPr lang="en-GB" sz="2000" dirty="0">
                <a:solidFill>
                  <a:srgbClr val="D315FF"/>
                </a:solidFill>
              </a:rPr>
              <a:t> for the exploration of Ultra-Light Dark Matter and Mid-Frequency Gravitational Waves</a:t>
            </a:r>
            <a:r>
              <a:rPr lang="en-GB" sz="2000" dirty="0"/>
              <a:t>.</a:t>
            </a:r>
            <a:br>
              <a:rPr lang="en-GB" sz="2000" dirty="0"/>
            </a:br>
            <a:r>
              <a:rPr lang="en-GB" sz="2000" i="1" dirty="0"/>
              <a:t> </a:t>
            </a:r>
            <a:br>
              <a:rPr lang="en-GB" sz="2000" dirty="0"/>
            </a:br>
            <a:r>
              <a:rPr lang="en-GB" sz="2600" i="1" dirty="0">
                <a:solidFill>
                  <a:srgbClr val="FF0000"/>
                </a:solidFill>
              </a:rPr>
              <a:t>AION Planning Event </a:t>
            </a:r>
            <a:br>
              <a:rPr lang="en-GB" sz="2600" i="1" dirty="0">
                <a:solidFill>
                  <a:srgbClr val="FF0000"/>
                </a:solidFill>
              </a:rPr>
            </a:br>
            <a:r>
              <a:rPr lang="en-GB" sz="2600" i="1" dirty="0">
                <a:solidFill>
                  <a:srgbClr val="FF0000"/>
                </a:solidFill>
              </a:rPr>
              <a:t>in Cambridge, </a:t>
            </a:r>
            <a:br>
              <a:rPr lang="en-GB" sz="2600" i="1" dirty="0">
                <a:solidFill>
                  <a:srgbClr val="FF0000"/>
                </a:solidFill>
              </a:rPr>
            </a:br>
            <a:r>
              <a:rPr lang="en-GB" sz="2600" i="1" dirty="0">
                <a:solidFill>
                  <a:srgbClr val="FF0000"/>
                </a:solidFill>
              </a:rPr>
              <a:t>Sep 26, 2019  </a:t>
            </a:r>
            <a:endParaRPr lang="en-US" sz="2600" i="1" dirty="0">
              <a:solidFill>
                <a:srgbClr val="FF0000"/>
              </a:solidFill>
            </a:endParaRPr>
          </a:p>
        </p:txBody>
      </p:sp>
      <p:sp>
        <p:nvSpPr>
          <p:cNvPr id="3" name="Text Placeholder 2"/>
          <p:cNvSpPr>
            <a:spLocks noGrp="1"/>
          </p:cNvSpPr>
          <p:nvPr>
            <p:ph type="body" idx="1"/>
          </p:nvPr>
        </p:nvSpPr>
        <p:spPr>
          <a:xfrm>
            <a:off x="660942" y="4941168"/>
            <a:ext cx="7772400" cy="1716211"/>
          </a:xfrm>
        </p:spPr>
        <p:txBody>
          <a:bodyPr/>
          <a:lstStyle/>
          <a:p>
            <a:pPr algn="ctr" defTabSz="467359">
              <a:defRPr sz="2960"/>
            </a:pPr>
            <a:r>
              <a:rPr lang="en-US" sz="2400" dirty="0"/>
              <a:t>Oliver Buchmueller, Imperial College London</a:t>
            </a:r>
          </a:p>
        </p:txBody>
      </p:sp>
    </p:spTree>
    <p:extLst>
      <p:ext uri="{BB962C8B-B14F-4D97-AF65-F5344CB8AC3E}">
        <p14:creationId xmlns:p14="http://schemas.microsoft.com/office/powerpoint/2010/main" val="426533459"/>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AION </a:t>
            </a:r>
            <a:r>
              <a:rPr lang="mr-IN"/>
              <a:t>–</a:t>
            </a:r>
            <a:r>
              <a:rPr lang="en-GB"/>
              <a:t> A Staged Programme** </a:t>
            </a:r>
          </a:p>
        </p:txBody>
      </p:sp>
      <p:sp>
        <p:nvSpPr>
          <p:cNvPr id="3" name="Content Placeholder 2"/>
          <p:cNvSpPr>
            <a:spLocks noGrp="1"/>
          </p:cNvSpPr>
          <p:nvPr>
            <p:ph idx="1"/>
          </p:nvPr>
        </p:nvSpPr>
        <p:spPr>
          <a:xfrm>
            <a:off x="611560" y="1351309"/>
            <a:ext cx="8229600" cy="4525963"/>
          </a:xfrm>
        </p:spPr>
        <p:txBody>
          <a:bodyPr/>
          <a:lstStyle/>
          <a:p>
            <a:r>
              <a:rPr lang="en-GB" sz="2800" b="1"/>
              <a:t>AION-10:  Stage 1 [year 1 to 3]</a:t>
            </a:r>
          </a:p>
          <a:p>
            <a:pPr marL="342900" indent="-342900">
              <a:buFont typeface="Wingdings" charset="2"/>
              <a:buChar char="§"/>
            </a:pPr>
            <a:r>
              <a:rPr lang="en-GB" sz="2800" b="1">
                <a:solidFill>
                  <a:schemeClr val="accent2"/>
                </a:solidFill>
              </a:rPr>
              <a:t> 1 &amp; 10 m Interferometers &amp; Site Development for 100m Baseline</a:t>
            </a:r>
            <a:endParaRPr lang="en-GB" sz="2800" b="1"/>
          </a:p>
          <a:p>
            <a:r>
              <a:rPr lang="en-GB" sz="2800" b="1"/>
              <a:t>AION-100: Stage 2 [year 3 to 6] </a:t>
            </a:r>
          </a:p>
          <a:p>
            <a:pPr marL="342900" indent="-342900">
              <a:buFont typeface="Wingdings" charset="2"/>
              <a:buChar char="§"/>
            </a:pPr>
            <a:r>
              <a:rPr lang="en-GB" sz="2800" b="1">
                <a:solidFill>
                  <a:srgbClr val="3333CC"/>
                </a:solidFill>
              </a:rPr>
              <a:t>100m Construction &amp; Commissioning</a:t>
            </a:r>
          </a:p>
          <a:p>
            <a:pPr marL="0" indent="0"/>
            <a:endParaRPr lang="en-GB" sz="2800" b="1"/>
          </a:p>
          <a:p>
            <a:r>
              <a:rPr lang="en-GB" sz="2800" b="1"/>
              <a:t>AION-KM: Stage 3 [ &gt; year 6 ] </a:t>
            </a:r>
          </a:p>
          <a:p>
            <a:pPr marL="342900" indent="-342900">
              <a:buFont typeface="Wingdings" charset="2"/>
              <a:buChar char="§"/>
            </a:pPr>
            <a:r>
              <a:rPr lang="en-GB" sz="2800" b="1">
                <a:solidFill>
                  <a:srgbClr val="3333CC"/>
                </a:solidFill>
              </a:rPr>
              <a:t>Operating AION-100 and planning for 1 km &amp; Beyond</a:t>
            </a:r>
          </a:p>
          <a:p>
            <a:r>
              <a:rPr lang="en-GB" sz="2800" b="1"/>
              <a:t>AION-SPACE: Stage 4 [ after AION-KM ] </a:t>
            </a:r>
          </a:p>
          <a:p>
            <a:pPr marL="342900" indent="-342900">
              <a:buFont typeface="Wingdings" charset="2"/>
              <a:buChar char="§"/>
            </a:pPr>
            <a:r>
              <a:rPr lang="en-GB" sz="2800" b="1">
                <a:solidFill>
                  <a:srgbClr val="3333CC"/>
                </a:solidFill>
              </a:rPr>
              <a:t>Space based version </a:t>
            </a:r>
            <a:endParaRPr lang="en-GB" sz="2800">
              <a:solidFill>
                <a:srgbClr val="3333CC"/>
              </a:solidFill>
            </a:endParaRPr>
          </a:p>
          <a:p>
            <a:pPr marL="342900" indent="-342900">
              <a:buFont typeface="Wingdings" charset="2"/>
              <a:buChar char="§"/>
            </a:pPr>
            <a:endParaRPr lang="en-GB" sz="2800">
              <a:solidFill>
                <a:srgbClr val="3333CC"/>
              </a:solidFill>
            </a:endParaRPr>
          </a:p>
          <a:p>
            <a:endParaRPr lang="en-GB" sz="200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a:t>**outlined in Big Ideas proposal</a:t>
            </a:r>
          </a:p>
        </p:txBody>
      </p:sp>
      <p:sp>
        <p:nvSpPr>
          <p:cNvPr id="5" name="Rectangle 4"/>
          <p:cNvSpPr/>
          <p:nvPr/>
        </p:nvSpPr>
        <p:spPr bwMode="auto">
          <a:xfrm>
            <a:off x="539552" y="1268760"/>
            <a:ext cx="8424936" cy="2664296"/>
          </a:xfrm>
          <a:prstGeom prst="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1170242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6F1207-B8C4-2A47-ABC9-F86CB43DDD26}"/>
              </a:ext>
            </a:extLst>
          </p:cNvPr>
          <p:cNvSpPr/>
          <p:nvPr/>
        </p:nvSpPr>
        <p:spPr>
          <a:xfrm>
            <a:off x="2843808" y="4077072"/>
            <a:ext cx="4572000" cy="2308324"/>
          </a:xfrm>
          <a:prstGeom prst="rect">
            <a:avLst/>
          </a:prstGeom>
        </p:spPr>
        <p:txBody>
          <a:bodyPr>
            <a:spAutoFit/>
          </a:bodyPr>
          <a:lstStyle/>
          <a:p>
            <a:pPr defTabSz="685540">
              <a:defRPr/>
            </a:pPr>
            <a:r>
              <a:rPr lang="en-US" altLang="zh-CN" sz="1600" b="1" u="sng" kern="0" dirty="0">
                <a:solidFill>
                  <a:schemeClr val="accent2"/>
                </a:solidFill>
              </a:rPr>
              <a:t>Oxford</a:t>
            </a:r>
          </a:p>
          <a:p>
            <a:pPr defTabSz="685540">
              <a:defRPr/>
            </a:pPr>
            <a:r>
              <a:rPr lang="en-US" altLang="zh-CN" sz="1600" kern="0" dirty="0">
                <a:solidFill>
                  <a:sysClr val="windowText" lastClr="000000"/>
                </a:solidFill>
              </a:rPr>
              <a:t>E. </a:t>
            </a:r>
            <a:r>
              <a:rPr lang="en-US" altLang="zh-CN" sz="1600" kern="0" dirty="0" err="1">
                <a:solidFill>
                  <a:sysClr val="windowText" lastClr="000000"/>
                </a:solidFill>
              </a:rPr>
              <a:t>Bentine</a:t>
            </a:r>
            <a:r>
              <a:rPr lang="en-US" altLang="zh-CN" sz="1600" kern="0" dirty="0">
                <a:solidFill>
                  <a:sysClr val="windowText" lastClr="000000"/>
                </a:solidFill>
              </a:rPr>
              <a:t>*</a:t>
            </a:r>
          </a:p>
          <a:p>
            <a:pPr defTabSz="685540">
              <a:defRPr/>
            </a:pPr>
            <a:r>
              <a:rPr lang="en-US" altLang="zh-CN" sz="1600" kern="0" dirty="0">
                <a:solidFill>
                  <a:sysClr val="windowText" lastClr="000000"/>
                </a:solidFill>
              </a:rPr>
              <a:t>C. Foot*</a:t>
            </a:r>
          </a:p>
          <a:p>
            <a:pPr defTabSz="685540">
              <a:defRPr/>
            </a:pPr>
            <a:r>
              <a:rPr lang="en-US" altLang="zh-CN" sz="1600" kern="0" dirty="0">
                <a:solidFill>
                  <a:sysClr val="windowText" lastClr="000000"/>
                </a:solidFill>
              </a:rPr>
              <a:t>J. March-Russell**</a:t>
            </a:r>
          </a:p>
          <a:p>
            <a:pPr defTabSz="685540">
              <a:defRPr/>
            </a:pPr>
            <a:r>
              <a:rPr lang="en-US" altLang="zh-CN" sz="1600" kern="0" dirty="0">
                <a:solidFill>
                  <a:sysClr val="windowText" lastClr="000000"/>
                </a:solidFill>
              </a:rPr>
              <a:t>I. </a:t>
            </a:r>
            <a:r>
              <a:rPr lang="en-US" altLang="zh-CN" sz="1600" kern="0" dirty="0" err="1">
                <a:solidFill>
                  <a:sysClr val="windowText" lastClr="000000"/>
                </a:solidFill>
              </a:rPr>
              <a:t>Shipsey</a:t>
            </a:r>
            <a:r>
              <a:rPr lang="en-US" altLang="zh-CN" sz="1600" kern="0" dirty="0">
                <a:solidFill>
                  <a:sysClr val="windowText" lastClr="000000"/>
                </a:solidFill>
              </a:rPr>
              <a:t>** </a:t>
            </a:r>
          </a:p>
          <a:p>
            <a:pPr defTabSz="685540">
              <a:defRPr/>
            </a:pPr>
            <a:r>
              <a:rPr lang="en-US" altLang="zh-CN" sz="1600" b="1" u="sng" kern="0" dirty="0">
                <a:solidFill>
                  <a:schemeClr val="accent2"/>
                </a:solidFill>
              </a:rPr>
              <a:t>Rutherford Appleton Lab.</a:t>
            </a:r>
          </a:p>
          <a:p>
            <a:pPr defTabSz="685540">
              <a:defRPr/>
            </a:pPr>
            <a:r>
              <a:rPr lang="en-US" altLang="zh-CN" sz="1600" kern="0" dirty="0">
                <a:solidFill>
                  <a:sysClr val="windowText" lastClr="000000"/>
                </a:solidFill>
              </a:rPr>
              <a:t>P. Majewski**</a:t>
            </a:r>
          </a:p>
          <a:p>
            <a:pPr defTabSz="685540">
              <a:defRPr/>
            </a:pPr>
            <a:r>
              <a:rPr lang="en-US" altLang="zh-CN" sz="1600" kern="0" dirty="0">
                <a:solidFill>
                  <a:sysClr val="windowText" lastClr="000000"/>
                </a:solidFill>
              </a:rPr>
              <a:t>T. Valenzuela**</a:t>
            </a:r>
          </a:p>
          <a:p>
            <a:pPr defTabSz="685540">
              <a:defRPr/>
            </a:pPr>
            <a:r>
              <a:rPr lang="en-US" altLang="zh-CN" sz="1600" kern="0" dirty="0">
                <a:solidFill>
                  <a:sysClr val="windowText" lastClr="000000"/>
                </a:solidFill>
              </a:rPr>
              <a:t>I. </a:t>
            </a:r>
            <a:r>
              <a:rPr lang="en-US" altLang="zh-CN" sz="1600" kern="0" dirty="0" err="1">
                <a:solidFill>
                  <a:sysClr val="windowText" lastClr="000000"/>
                </a:solidFill>
              </a:rPr>
              <a:t>Willmut</a:t>
            </a:r>
            <a:r>
              <a:rPr lang="en-US" altLang="zh-CN" sz="1600" kern="0" dirty="0">
                <a:solidFill>
                  <a:sysClr val="windowText" lastClr="000000"/>
                </a:solidFill>
              </a:rPr>
              <a:t>**</a:t>
            </a:r>
          </a:p>
        </p:txBody>
      </p:sp>
      <p:sp>
        <p:nvSpPr>
          <p:cNvPr id="18" name="Rectangle 17">
            <a:extLst>
              <a:ext uri="{FF2B5EF4-FFF2-40B4-BE49-F238E27FC236}">
                <a16:creationId xmlns:a16="http://schemas.microsoft.com/office/drawing/2014/main" id="{A3893C91-165C-F248-BA7E-131E72F97F7B}"/>
              </a:ext>
            </a:extLst>
          </p:cNvPr>
          <p:cNvSpPr/>
          <p:nvPr/>
        </p:nvSpPr>
        <p:spPr>
          <a:xfrm>
            <a:off x="251520" y="980728"/>
            <a:ext cx="2787943" cy="5539978"/>
          </a:xfrm>
          <a:prstGeom prst="rect">
            <a:avLst/>
          </a:prstGeom>
        </p:spPr>
        <p:txBody>
          <a:bodyPr wrap="none">
            <a:spAutoFit/>
          </a:bodyPr>
          <a:lstStyle/>
          <a:p>
            <a:pPr defTabSz="685540">
              <a:defRPr/>
            </a:pPr>
            <a:r>
              <a:rPr lang="en-US" altLang="zh-CN" sz="1600" b="1" u="sng" kern="0" dirty="0">
                <a:solidFill>
                  <a:schemeClr val="accent2"/>
                </a:solidFill>
              </a:rPr>
              <a:t>Birmingham</a:t>
            </a:r>
          </a:p>
          <a:p>
            <a:pPr defTabSz="685540">
              <a:defRPr/>
            </a:pPr>
            <a:r>
              <a:rPr lang="en-GB" sz="1600" dirty="0"/>
              <a:t>Kai Bongs* </a:t>
            </a:r>
            <a:endParaRPr lang="en-US" altLang="zh-CN" sz="1600" b="1" u="sng" kern="0" dirty="0">
              <a:solidFill>
                <a:schemeClr val="accent2"/>
              </a:solidFill>
            </a:endParaRPr>
          </a:p>
          <a:p>
            <a:pPr defTabSz="685540">
              <a:defRPr/>
            </a:pPr>
            <a:r>
              <a:rPr lang="en-US" altLang="zh-CN" sz="1600" kern="0" dirty="0">
                <a:solidFill>
                  <a:sysClr val="windowText" lastClr="000000"/>
                </a:solidFill>
              </a:rPr>
              <a:t>M. </a:t>
            </a:r>
            <a:r>
              <a:rPr lang="en-US" altLang="zh-CN" sz="1600" kern="0" dirty="0" err="1">
                <a:solidFill>
                  <a:sysClr val="windowText" lastClr="000000"/>
                </a:solidFill>
              </a:rPr>
              <a:t>Holynski</a:t>
            </a:r>
            <a:r>
              <a:rPr lang="en-US" altLang="zh-CN" sz="1600" kern="0" dirty="0">
                <a:solidFill>
                  <a:sysClr val="windowText" lastClr="000000"/>
                </a:solidFill>
              </a:rPr>
              <a:t>*</a:t>
            </a:r>
          </a:p>
          <a:p>
            <a:pPr defTabSz="685540">
              <a:defRPr/>
            </a:pPr>
            <a:r>
              <a:rPr lang="en-GB" sz="1600" dirty="0"/>
              <a:t>Y. Singh*</a:t>
            </a:r>
            <a:endParaRPr lang="en-US" altLang="zh-CN" sz="1600" b="1" kern="0" dirty="0">
              <a:solidFill>
                <a:sysClr val="windowText" lastClr="000000"/>
              </a:solidFill>
            </a:endParaRPr>
          </a:p>
          <a:p>
            <a:pPr defTabSz="685540">
              <a:defRPr/>
            </a:pPr>
            <a:r>
              <a:rPr lang="en-US" altLang="zh-CN" sz="1600" b="1" u="sng" kern="0" dirty="0">
                <a:solidFill>
                  <a:schemeClr val="accent2"/>
                </a:solidFill>
              </a:rPr>
              <a:t>Cambridge</a:t>
            </a:r>
          </a:p>
          <a:p>
            <a:pPr defTabSz="685540">
              <a:defRPr/>
            </a:pPr>
            <a:r>
              <a:rPr lang="en-US" altLang="zh-CN" sz="1600" kern="0" dirty="0">
                <a:solidFill>
                  <a:sysClr val="windowText" lastClr="000000"/>
                </a:solidFill>
              </a:rPr>
              <a:t>V. Gibson**</a:t>
            </a:r>
          </a:p>
          <a:p>
            <a:pPr defTabSz="685540">
              <a:defRPr/>
            </a:pPr>
            <a:r>
              <a:rPr lang="en-US" altLang="zh-CN" sz="1600" kern="0" dirty="0">
                <a:solidFill>
                  <a:sysClr val="windowText" lastClr="000000"/>
                </a:solidFill>
              </a:rPr>
              <a:t>U. Schneider* </a:t>
            </a:r>
          </a:p>
          <a:p>
            <a:pPr defTabSz="685540">
              <a:defRPr/>
            </a:pPr>
            <a:r>
              <a:rPr lang="en-US" altLang="zh-CN" sz="1600" b="1" u="sng" kern="0" dirty="0">
                <a:solidFill>
                  <a:schemeClr val="accent2"/>
                </a:solidFill>
              </a:rPr>
              <a:t>Imperial College London</a:t>
            </a:r>
          </a:p>
          <a:p>
            <a:pPr defTabSz="685540">
              <a:defRPr/>
            </a:pPr>
            <a:r>
              <a:rPr lang="en-US" altLang="zh-CN" sz="1600" kern="0" dirty="0"/>
              <a:t>O. Buchmueller** [co-</a:t>
            </a:r>
            <a:r>
              <a:rPr lang="en-US" altLang="zh-CN" sz="1600" kern="0" dirty="0" err="1"/>
              <a:t>coord</a:t>
            </a:r>
            <a:r>
              <a:rPr lang="en-US" altLang="zh-CN" sz="1600" kern="0" dirty="0"/>
              <a:t>.]</a:t>
            </a:r>
          </a:p>
          <a:p>
            <a:pPr defTabSz="685540">
              <a:defRPr/>
            </a:pPr>
            <a:r>
              <a:rPr lang="en-US" altLang="zh-CN" sz="1600" kern="0" dirty="0">
                <a:solidFill>
                  <a:sysClr val="windowText" lastClr="000000"/>
                </a:solidFill>
              </a:rPr>
              <a:t>M. </a:t>
            </a:r>
            <a:r>
              <a:rPr lang="en-US" altLang="zh-CN" sz="1600" kern="0" dirty="0" err="1">
                <a:solidFill>
                  <a:sysClr val="windowText" lastClr="000000"/>
                </a:solidFill>
              </a:rPr>
              <a:t>Tarbutt</a:t>
            </a:r>
            <a:r>
              <a:rPr lang="en-US" altLang="zh-CN" sz="1600" kern="0" dirty="0">
                <a:solidFill>
                  <a:sysClr val="windowText" lastClr="000000"/>
                </a:solidFill>
              </a:rPr>
              <a:t>*</a:t>
            </a:r>
          </a:p>
          <a:p>
            <a:pPr defTabSz="685540">
              <a:defRPr/>
            </a:pPr>
            <a:r>
              <a:rPr lang="en-US" altLang="zh-CN" sz="1600" kern="0" dirty="0">
                <a:solidFill>
                  <a:sysClr val="windowText" lastClr="000000"/>
                </a:solidFill>
              </a:rPr>
              <a:t>B. Sauer*</a:t>
            </a:r>
          </a:p>
          <a:p>
            <a:pPr defTabSz="685540">
              <a:defRPr/>
            </a:pPr>
            <a:r>
              <a:rPr lang="en-US" altLang="zh-CN" sz="1600" b="1" u="sng" kern="0" dirty="0">
                <a:solidFill>
                  <a:schemeClr val="accent2"/>
                </a:solidFill>
              </a:rPr>
              <a:t>Kings College London</a:t>
            </a:r>
          </a:p>
          <a:p>
            <a:pPr defTabSz="685540">
              <a:defRPr/>
            </a:pPr>
            <a:r>
              <a:rPr lang="en-US" altLang="zh-CN" sz="1600" kern="0" dirty="0">
                <a:solidFill>
                  <a:sysClr val="windowText" lastClr="000000"/>
                </a:solidFill>
              </a:rPr>
              <a:t>J. Ellis**</a:t>
            </a:r>
          </a:p>
          <a:p>
            <a:pPr defTabSz="685540">
              <a:defRPr/>
            </a:pPr>
            <a:r>
              <a:rPr lang="en-US" altLang="zh-CN" sz="1600" kern="0" dirty="0">
                <a:solidFill>
                  <a:sysClr val="windowText" lastClr="000000"/>
                </a:solidFill>
              </a:rPr>
              <a:t>C. McCabe**     </a:t>
            </a:r>
          </a:p>
          <a:p>
            <a:pPr defTabSz="685540">
              <a:defRPr/>
            </a:pPr>
            <a:r>
              <a:rPr lang="en-US" altLang="zh-CN" sz="1600" b="1" u="sng" kern="0" dirty="0">
                <a:solidFill>
                  <a:schemeClr val="accent2"/>
                </a:solidFill>
              </a:rPr>
              <a:t>Liverpool </a:t>
            </a:r>
          </a:p>
          <a:p>
            <a:pPr defTabSz="685540">
              <a:defRPr/>
            </a:pPr>
            <a:r>
              <a:rPr lang="en-US" altLang="zh-CN" sz="1600" kern="0" dirty="0">
                <a:solidFill>
                  <a:sysClr val="windowText" lastClr="000000"/>
                </a:solidFill>
              </a:rPr>
              <a:t>T. Bowcock**</a:t>
            </a:r>
          </a:p>
          <a:p>
            <a:pPr defTabSz="685540">
              <a:defRPr/>
            </a:pPr>
            <a:r>
              <a:rPr lang="en-US" altLang="zh-CN" sz="1600" kern="0" dirty="0"/>
              <a:t>J. Coleman** [co-</a:t>
            </a:r>
            <a:r>
              <a:rPr lang="en-US" altLang="zh-CN" sz="1600" kern="0" dirty="0" err="1"/>
              <a:t>coord</a:t>
            </a:r>
            <a:r>
              <a:rPr lang="en-US" altLang="zh-CN" sz="1600" kern="0" dirty="0"/>
              <a:t>.]</a:t>
            </a:r>
          </a:p>
          <a:p>
            <a:pPr defTabSz="685540">
              <a:defRPr/>
            </a:pPr>
            <a:r>
              <a:rPr lang="en-US" altLang="zh-CN" sz="1600" b="1" u="sng" kern="0" dirty="0">
                <a:solidFill>
                  <a:schemeClr val="accent2"/>
                </a:solidFill>
              </a:rPr>
              <a:t>National Physical Lab.</a:t>
            </a:r>
          </a:p>
          <a:p>
            <a:pPr defTabSz="685540">
              <a:defRPr/>
            </a:pPr>
            <a:r>
              <a:rPr lang="en-US" altLang="zh-CN" sz="1600" kern="0" dirty="0">
                <a:solidFill>
                  <a:sysClr val="windowText" lastClr="000000"/>
                </a:solidFill>
              </a:rPr>
              <a:t>W. Bowden*** </a:t>
            </a:r>
          </a:p>
          <a:p>
            <a:pPr defTabSz="685540">
              <a:defRPr/>
            </a:pPr>
            <a:r>
              <a:rPr lang="en-US" altLang="zh-CN" sz="1600" kern="0" dirty="0">
                <a:solidFill>
                  <a:sysClr val="windowText" lastClr="000000"/>
                </a:solidFill>
              </a:rPr>
              <a:t>P. Gill***</a:t>
            </a:r>
          </a:p>
          <a:p>
            <a:pPr defTabSz="685540">
              <a:defRPr/>
            </a:pPr>
            <a:r>
              <a:rPr lang="en-US" altLang="zh-CN" sz="1600" kern="0" dirty="0">
                <a:solidFill>
                  <a:sysClr val="windowText" lastClr="000000"/>
                </a:solidFill>
              </a:rPr>
              <a:t>R. Hobson*** </a:t>
            </a:r>
          </a:p>
          <a:p>
            <a:pPr algn="ctr" defTabSz="685540">
              <a:defRPr/>
            </a:pPr>
            <a:endParaRPr lang="en-US" altLang="zh-CN" b="1" kern="0" dirty="0">
              <a:solidFill>
                <a:sysClr val="windowText" lastClr="000000"/>
              </a:solidFill>
            </a:endParaRPr>
          </a:p>
        </p:txBody>
      </p:sp>
      <p:grpSp>
        <p:nvGrpSpPr>
          <p:cNvPr id="26" name="组合 56">
            <a:extLst>
              <a:ext uri="{FF2B5EF4-FFF2-40B4-BE49-F238E27FC236}">
                <a16:creationId xmlns:a16="http://schemas.microsoft.com/office/drawing/2014/main" id="{95EE8598-00B1-4A6C-8BFB-C61577CD5CF0}"/>
              </a:ext>
            </a:extLst>
          </p:cNvPr>
          <p:cNvGrpSpPr/>
          <p:nvPr/>
        </p:nvGrpSpPr>
        <p:grpSpPr>
          <a:xfrm>
            <a:off x="5095647" y="1209807"/>
            <a:ext cx="2356763" cy="3878769"/>
            <a:chOff x="1403350" y="1052513"/>
            <a:chExt cx="3405188" cy="5284787"/>
          </a:xfrm>
          <a:solidFill>
            <a:srgbClr val="426EBE"/>
          </a:solidFill>
        </p:grpSpPr>
        <p:sp>
          <p:nvSpPr>
            <p:cNvPr id="51" name="椭圆 8">
              <a:extLst>
                <a:ext uri="{FF2B5EF4-FFF2-40B4-BE49-F238E27FC236}">
                  <a16:creationId xmlns:a16="http://schemas.microsoft.com/office/drawing/2014/main" id="{3836C215-BBAB-4048-AC13-704DD625AF30}"/>
                </a:ext>
              </a:extLst>
            </p:cNvPr>
            <p:cNvSpPr>
              <a:spLocks/>
            </p:cNvSpPr>
            <p:nvPr/>
          </p:nvSpPr>
          <p:spPr bwMode="auto">
            <a:xfrm>
              <a:off x="2051050" y="1428750"/>
              <a:ext cx="2674938" cy="4873625"/>
            </a:xfrm>
            <a:custGeom>
              <a:avLst/>
              <a:gdLst>
                <a:gd name="T0" fmla="*/ 2239 w 8426"/>
                <a:gd name="T1" fmla="*/ 1224 h 15352"/>
                <a:gd name="T2" fmla="*/ 2094 w 8426"/>
                <a:gd name="T3" fmla="*/ 1676 h 15352"/>
                <a:gd name="T4" fmla="*/ 2044 w 8426"/>
                <a:gd name="T5" fmla="*/ 2067 h 15352"/>
                <a:gd name="T6" fmla="*/ 3208 w 8426"/>
                <a:gd name="T7" fmla="*/ 1687 h 15352"/>
                <a:gd name="T8" fmla="*/ 3696 w 8426"/>
                <a:gd name="T9" fmla="*/ 3379 h 15352"/>
                <a:gd name="T10" fmla="*/ 3334 w 8426"/>
                <a:gd name="T11" fmla="*/ 3944 h 15352"/>
                <a:gd name="T12" fmla="*/ 2828 w 8426"/>
                <a:gd name="T13" fmla="*/ 4656 h 15352"/>
                <a:gd name="T14" fmla="*/ 3334 w 8426"/>
                <a:gd name="T15" fmla="*/ 4630 h 15352"/>
                <a:gd name="T16" fmla="*/ 4349 w 8426"/>
                <a:gd name="T17" fmla="*/ 5257 h 15352"/>
                <a:gd name="T18" fmla="*/ 5083 w 8426"/>
                <a:gd name="T19" fmla="*/ 7077 h 15352"/>
                <a:gd name="T20" fmla="*/ 6159 w 8426"/>
                <a:gd name="T21" fmla="*/ 8150 h 15352"/>
                <a:gd name="T22" fmla="*/ 6398 w 8426"/>
                <a:gd name="T23" fmla="*/ 8878 h 15352"/>
                <a:gd name="T24" fmla="*/ 6983 w 8426"/>
                <a:gd name="T25" fmla="*/ 10021 h 15352"/>
                <a:gd name="T26" fmla="*/ 8286 w 8426"/>
                <a:gd name="T27" fmla="*/ 11324 h 15352"/>
                <a:gd name="T28" fmla="*/ 7600 w 8426"/>
                <a:gd name="T29" fmla="*/ 11857 h 15352"/>
                <a:gd name="T30" fmla="*/ 7383 w 8426"/>
                <a:gd name="T31" fmla="*/ 12460 h 15352"/>
                <a:gd name="T32" fmla="*/ 8194 w 8426"/>
                <a:gd name="T33" fmla="*/ 12725 h 15352"/>
                <a:gd name="T34" fmla="*/ 6954 w 8426"/>
                <a:gd name="T35" fmla="*/ 13792 h 15352"/>
                <a:gd name="T36" fmla="*/ 5503 w 8426"/>
                <a:gd name="T37" fmla="*/ 13809 h 15352"/>
                <a:gd name="T38" fmla="*/ 4954 w 8426"/>
                <a:gd name="T39" fmla="*/ 13969 h 15352"/>
                <a:gd name="T40" fmla="*/ 4034 w 8426"/>
                <a:gd name="T41" fmla="*/ 14149 h 15352"/>
                <a:gd name="T42" fmla="*/ 2960 w 8426"/>
                <a:gd name="T43" fmla="*/ 14189 h 15352"/>
                <a:gd name="T44" fmla="*/ 2455 w 8426"/>
                <a:gd name="T45" fmla="*/ 14904 h 15352"/>
                <a:gd name="T46" fmla="*/ 1677 w 8426"/>
                <a:gd name="T47" fmla="*/ 14731 h 15352"/>
                <a:gd name="T48" fmla="*/ 1041 w 8426"/>
                <a:gd name="T49" fmla="*/ 15262 h 15352"/>
                <a:gd name="T50" fmla="*/ 493 w 8426"/>
                <a:gd name="T51" fmla="*/ 15164 h 15352"/>
                <a:gd name="T52" fmla="*/ 1057 w 8426"/>
                <a:gd name="T53" fmla="*/ 14507 h 15352"/>
                <a:gd name="T54" fmla="*/ 1674 w 8426"/>
                <a:gd name="T55" fmla="*/ 13494 h 15352"/>
                <a:gd name="T56" fmla="*/ 2778 w 8426"/>
                <a:gd name="T57" fmla="*/ 13147 h 15352"/>
                <a:gd name="T58" fmla="*/ 3887 w 8426"/>
                <a:gd name="T59" fmla="*/ 12218 h 15352"/>
                <a:gd name="T60" fmla="*/ 2437 w 8426"/>
                <a:gd name="T61" fmla="*/ 12492 h 15352"/>
                <a:gd name="T62" fmla="*/ 1847 w 8426"/>
                <a:gd name="T63" fmla="*/ 12323 h 15352"/>
                <a:gd name="T64" fmla="*/ 1294 w 8426"/>
                <a:gd name="T65" fmla="*/ 12205 h 15352"/>
                <a:gd name="T66" fmla="*/ 978 w 8426"/>
                <a:gd name="T67" fmla="*/ 11830 h 15352"/>
                <a:gd name="T68" fmla="*/ 2121 w 8426"/>
                <a:gd name="T69" fmla="*/ 10783 h 15352"/>
                <a:gd name="T70" fmla="*/ 1566 w 8426"/>
                <a:gd name="T71" fmla="*/ 10340 h 15352"/>
                <a:gd name="T72" fmla="*/ 2085 w 8426"/>
                <a:gd name="T73" fmla="*/ 9601 h 15352"/>
                <a:gd name="T74" fmla="*/ 3201 w 8426"/>
                <a:gd name="T75" fmla="*/ 9507 h 15352"/>
                <a:gd name="T76" fmla="*/ 3554 w 8426"/>
                <a:gd name="T77" fmla="*/ 9380 h 15352"/>
                <a:gd name="T78" fmla="*/ 3195 w 8426"/>
                <a:gd name="T79" fmla="*/ 8374 h 15352"/>
                <a:gd name="T80" fmla="*/ 2995 w 8426"/>
                <a:gd name="T81" fmla="*/ 8035 h 15352"/>
                <a:gd name="T82" fmla="*/ 2756 w 8426"/>
                <a:gd name="T83" fmla="*/ 6840 h 15352"/>
                <a:gd name="T84" fmla="*/ 2377 w 8426"/>
                <a:gd name="T85" fmla="*/ 6701 h 15352"/>
                <a:gd name="T86" fmla="*/ 1841 w 8426"/>
                <a:gd name="T87" fmla="*/ 6839 h 15352"/>
                <a:gd name="T88" fmla="*/ 1250 w 8426"/>
                <a:gd name="T89" fmla="*/ 7101 h 15352"/>
                <a:gd name="T90" fmla="*/ 1279 w 8426"/>
                <a:gd name="T91" fmla="*/ 6119 h 15352"/>
                <a:gd name="T92" fmla="*/ 1411 w 8426"/>
                <a:gd name="T93" fmla="*/ 4801 h 15352"/>
                <a:gd name="T94" fmla="*/ 1308 w 8426"/>
                <a:gd name="T95" fmla="*/ 4686 h 15352"/>
                <a:gd name="T96" fmla="*/ 871 w 8426"/>
                <a:gd name="T97" fmla="*/ 4709 h 15352"/>
                <a:gd name="T98" fmla="*/ 657 w 8426"/>
                <a:gd name="T99" fmla="*/ 5809 h 15352"/>
                <a:gd name="T100" fmla="*/ 502 w 8426"/>
                <a:gd name="T101" fmla="*/ 4788 h 15352"/>
                <a:gd name="T102" fmla="*/ 872 w 8426"/>
                <a:gd name="T103" fmla="*/ 3944 h 15352"/>
                <a:gd name="T104" fmla="*/ 998 w 8426"/>
                <a:gd name="T105" fmla="*/ 3437 h 15352"/>
                <a:gd name="T106" fmla="*/ 365 w 8426"/>
                <a:gd name="T107" fmla="*/ 3487 h 15352"/>
                <a:gd name="T108" fmla="*/ 378 w 8426"/>
                <a:gd name="T109" fmla="*/ 3022 h 15352"/>
                <a:gd name="T110" fmla="*/ 642 w 8426"/>
                <a:gd name="T111" fmla="*/ 2495 h 15352"/>
                <a:gd name="T112" fmla="*/ 502 w 8426"/>
                <a:gd name="T113" fmla="*/ 2310 h 15352"/>
                <a:gd name="T114" fmla="*/ 536 w 8426"/>
                <a:gd name="T115" fmla="*/ 1687 h 15352"/>
                <a:gd name="T116" fmla="*/ 892 w 8426"/>
                <a:gd name="T117" fmla="*/ 1387 h 15352"/>
                <a:gd name="T118" fmla="*/ 898 w 8426"/>
                <a:gd name="T119" fmla="*/ 715 h 15352"/>
                <a:gd name="T120" fmla="*/ 1120 w 8426"/>
                <a:gd name="T121" fmla="*/ 278 h 15352"/>
                <a:gd name="T122" fmla="*/ 1728 w 8426"/>
                <a:gd name="T123" fmla="*/ 212 h 15352"/>
                <a:gd name="T124" fmla="*/ 2730 w 8426"/>
                <a:gd name="T125" fmla="*/ 93 h 153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426"/>
                <a:gd name="T190" fmla="*/ 0 h 15352"/>
                <a:gd name="T191" fmla="*/ 8426 w 8426"/>
                <a:gd name="T192" fmla="*/ 15352 h 153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426" h="15352">
                  <a:moveTo>
                    <a:pt x="2741" y="0"/>
                  </a:moveTo>
                  <a:lnTo>
                    <a:pt x="3031" y="40"/>
                  </a:lnTo>
                  <a:lnTo>
                    <a:pt x="2955" y="246"/>
                  </a:lnTo>
                  <a:lnTo>
                    <a:pt x="3031" y="430"/>
                  </a:lnTo>
                  <a:lnTo>
                    <a:pt x="2863" y="653"/>
                  </a:lnTo>
                  <a:lnTo>
                    <a:pt x="2678" y="752"/>
                  </a:lnTo>
                  <a:lnTo>
                    <a:pt x="2533" y="992"/>
                  </a:lnTo>
                  <a:lnTo>
                    <a:pt x="2369" y="1107"/>
                  </a:lnTo>
                  <a:lnTo>
                    <a:pt x="2239" y="1224"/>
                  </a:lnTo>
                  <a:lnTo>
                    <a:pt x="2099" y="1268"/>
                  </a:lnTo>
                  <a:lnTo>
                    <a:pt x="2150" y="1346"/>
                  </a:lnTo>
                  <a:lnTo>
                    <a:pt x="2071" y="1396"/>
                  </a:lnTo>
                  <a:lnTo>
                    <a:pt x="1848" y="1413"/>
                  </a:lnTo>
                  <a:lnTo>
                    <a:pt x="1919" y="1466"/>
                  </a:lnTo>
                  <a:lnTo>
                    <a:pt x="2228" y="1504"/>
                  </a:lnTo>
                  <a:lnTo>
                    <a:pt x="2356" y="1476"/>
                  </a:lnTo>
                  <a:lnTo>
                    <a:pt x="2179" y="1703"/>
                  </a:lnTo>
                  <a:lnTo>
                    <a:pt x="2094" y="1676"/>
                  </a:lnTo>
                  <a:lnTo>
                    <a:pt x="1843" y="1809"/>
                  </a:lnTo>
                  <a:lnTo>
                    <a:pt x="1753" y="1887"/>
                  </a:lnTo>
                  <a:lnTo>
                    <a:pt x="1820" y="1922"/>
                  </a:lnTo>
                  <a:lnTo>
                    <a:pt x="1980" y="1784"/>
                  </a:lnTo>
                  <a:lnTo>
                    <a:pt x="2117" y="1784"/>
                  </a:lnTo>
                  <a:lnTo>
                    <a:pt x="2107" y="1877"/>
                  </a:lnTo>
                  <a:lnTo>
                    <a:pt x="1888" y="2059"/>
                  </a:lnTo>
                  <a:lnTo>
                    <a:pt x="1947" y="2099"/>
                  </a:lnTo>
                  <a:lnTo>
                    <a:pt x="2044" y="2067"/>
                  </a:lnTo>
                  <a:lnTo>
                    <a:pt x="2160" y="1899"/>
                  </a:lnTo>
                  <a:lnTo>
                    <a:pt x="2306" y="1903"/>
                  </a:lnTo>
                  <a:lnTo>
                    <a:pt x="2435" y="1832"/>
                  </a:lnTo>
                  <a:lnTo>
                    <a:pt x="2600" y="1743"/>
                  </a:lnTo>
                  <a:lnTo>
                    <a:pt x="2691" y="1677"/>
                  </a:lnTo>
                  <a:lnTo>
                    <a:pt x="2833" y="1663"/>
                  </a:lnTo>
                  <a:lnTo>
                    <a:pt x="2941" y="1753"/>
                  </a:lnTo>
                  <a:lnTo>
                    <a:pt x="3098" y="1718"/>
                  </a:lnTo>
                  <a:lnTo>
                    <a:pt x="3208" y="1687"/>
                  </a:lnTo>
                  <a:lnTo>
                    <a:pt x="3549" y="1705"/>
                  </a:lnTo>
                  <a:lnTo>
                    <a:pt x="3866" y="1739"/>
                  </a:lnTo>
                  <a:lnTo>
                    <a:pt x="3973" y="1679"/>
                  </a:lnTo>
                  <a:lnTo>
                    <a:pt x="4114" y="1717"/>
                  </a:lnTo>
                  <a:lnTo>
                    <a:pt x="4222" y="1896"/>
                  </a:lnTo>
                  <a:lnTo>
                    <a:pt x="4251" y="2094"/>
                  </a:lnTo>
                  <a:lnTo>
                    <a:pt x="4053" y="2411"/>
                  </a:lnTo>
                  <a:lnTo>
                    <a:pt x="3894" y="3078"/>
                  </a:lnTo>
                  <a:lnTo>
                    <a:pt x="3696" y="3379"/>
                  </a:lnTo>
                  <a:lnTo>
                    <a:pt x="3656" y="3554"/>
                  </a:lnTo>
                  <a:lnTo>
                    <a:pt x="3590" y="3680"/>
                  </a:lnTo>
                  <a:lnTo>
                    <a:pt x="3550" y="3719"/>
                  </a:lnTo>
                  <a:lnTo>
                    <a:pt x="3391" y="3869"/>
                  </a:lnTo>
                  <a:lnTo>
                    <a:pt x="3232" y="3878"/>
                  </a:lnTo>
                  <a:lnTo>
                    <a:pt x="3004" y="3970"/>
                  </a:lnTo>
                  <a:lnTo>
                    <a:pt x="3164" y="3935"/>
                  </a:lnTo>
                  <a:lnTo>
                    <a:pt x="3280" y="3917"/>
                  </a:lnTo>
                  <a:lnTo>
                    <a:pt x="3334" y="3944"/>
                  </a:lnTo>
                  <a:lnTo>
                    <a:pt x="3308" y="4037"/>
                  </a:lnTo>
                  <a:lnTo>
                    <a:pt x="3375" y="4103"/>
                  </a:lnTo>
                  <a:lnTo>
                    <a:pt x="3494" y="4128"/>
                  </a:lnTo>
                  <a:lnTo>
                    <a:pt x="3554" y="4200"/>
                  </a:lnTo>
                  <a:lnTo>
                    <a:pt x="3432" y="4355"/>
                  </a:lnTo>
                  <a:lnTo>
                    <a:pt x="3235" y="4313"/>
                  </a:lnTo>
                  <a:lnTo>
                    <a:pt x="3058" y="4463"/>
                  </a:lnTo>
                  <a:lnTo>
                    <a:pt x="3023" y="4587"/>
                  </a:lnTo>
                  <a:lnTo>
                    <a:pt x="2828" y="4656"/>
                  </a:lnTo>
                  <a:lnTo>
                    <a:pt x="2590" y="4630"/>
                  </a:lnTo>
                  <a:lnTo>
                    <a:pt x="2472" y="4579"/>
                  </a:lnTo>
                  <a:lnTo>
                    <a:pt x="2517" y="4659"/>
                  </a:lnTo>
                  <a:lnTo>
                    <a:pt x="2596" y="4701"/>
                  </a:lnTo>
                  <a:lnTo>
                    <a:pt x="2813" y="4696"/>
                  </a:lnTo>
                  <a:lnTo>
                    <a:pt x="3007" y="4765"/>
                  </a:lnTo>
                  <a:lnTo>
                    <a:pt x="3135" y="4767"/>
                  </a:lnTo>
                  <a:lnTo>
                    <a:pt x="3258" y="4707"/>
                  </a:lnTo>
                  <a:lnTo>
                    <a:pt x="3334" y="4630"/>
                  </a:lnTo>
                  <a:lnTo>
                    <a:pt x="3446" y="4588"/>
                  </a:lnTo>
                  <a:lnTo>
                    <a:pt x="3554" y="4599"/>
                  </a:lnTo>
                  <a:lnTo>
                    <a:pt x="3591" y="4682"/>
                  </a:lnTo>
                  <a:lnTo>
                    <a:pt x="3799" y="4752"/>
                  </a:lnTo>
                  <a:lnTo>
                    <a:pt x="3920" y="4819"/>
                  </a:lnTo>
                  <a:lnTo>
                    <a:pt x="4011" y="4802"/>
                  </a:lnTo>
                  <a:lnTo>
                    <a:pt x="4155" y="4992"/>
                  </a:lnTo>
                  <a:lnTo>
                    <a:pt x="4157" y="4991"/>
                  </a:lnTo>
                  <a:lnTo>
                    <a:pt x="4349" y="5257"/>
                  </a:lnTo>
                  <a:lnTo>
                    <a:pt x="4487" y="5325"/>
                  </a:lnTo>
                  <a:lnTo>
                    <a:pt x="4641" y="5647"/>
                  </a:lnTo>
                  <a:lnTo>
                    <a:pt x="4620" y="5778"/>
                  </a:lnTo>
                  <a:lnTo>
                    <a:pt x="4726" y="6252"/>
                  </a:lnTo>
                  <a:lnTo>
                    <a:pt x="4854" y="6416"/>
                  </a:lnTo>
                  <a:lnTo>
                    <a:pt x="4898" y="6650"/>
                  </a:lnTo>
                  <a:lnTo>
                    <a:pt x="4991" y="6864"/>
                  </a:lnTo>
                  <a:lnTo>
                    <a:pt x="5065" y="6935"/>
                  </a:lnTo>
                  <a:lnTo>
                    <a:pt x="5083" y="7077"/>
                  </a:lnTo>
                  <a:lnTo>
                    <a:pt x="5257" y="7067"/>
                  </a:lnTo>
                  <a:lnTo>
                    <a:pt x="5550" y="7184"/>
                  </a:lnTo>
                  <a:lnTo>
                    <a:pt x="5791" y="7360"/>
                  </a:lnTo>
                  <a:lnTo>
                    <a:pt x="5935" y="7675"/>
                  </a:lnTo>
                  <a:lnTo>
                    <a:pt x="6069" y="7740"/>
                  </a:lnTo>
                  <a:cubicBezTo>
                    <a:pt x="6070" y="7767"/>
                    <a:pt x="6071" y="7794"/>
                    <a:pt x="6073" y="7821"/>
                  </a:cubicBezTo>
                  <a:lnTo>
                    <a:pt x="6227" y="7888"/>
                  </a:lnTo>
                  <a:lnTo>
                    <a:pt x="6131" y="8041"/>
                  </a:lnTo>
                  <a:lnTo>
                    <a:pt x="6159" y="8150"/>
                  </a:lnTo>
                  <a:lnTo>
                    <a:pt x="6224" y="8312"/>
                  </a:lnTo>
                  <a:lnTo>
                    <a:pt x="6547" y="8779"/>
                  </a:lnTo>
                  <a:lnTo>
                    <a:pt x="6275" y="8720"/>
                  </a:lnTo>
                  <a:lnTo>
                    <a:pt x="6071" y="8574"/>
                  </a:lnTo>
                  <a:lnTo>
                    <a:pt x="5712" y="8604"/>
                  </a:lnTo>
                  <a:lnTo>
                    <a:pt x="5702" y="8641"/>
                  </a:lnTo>
                  <a:lnTo>
                    <a:pt x="5844" y="8665"/>
                  </a:lnTo>
                  <a:lnTo>
                    <a:pt x="6053" y="8628"/>
                  </a:lnTo>
                  <a:lnTo>
                    <a:pt x="6398" y="8878"/>
                  </a:lnTo>
                  <a:lnTo>
                    <a:pt x="6655" y="9098"/>
                  </a:lnTo>
                  <a:lnTo>
                    <a:pt x="6813" y="9476"/>
                  </a:lnTo>
                  <a:lnTo>
                    <a:pt x="6797" y="9675"/>
                  </a:lnTo>
                  <a:lnTo>
                    <a:pt x="6630" y="9819"/>
                  </a:lnTo>
                  <a:lnTo>
                    <a:pt x="6487" y="10012"/>
                  </a:lnTo>
                  <a:lnTo>
                    <a:pt x="6628" y="10021"/>
                  </a:lnTo>
                  <a:lnTo>
                    <a:pt x="6771" y="10163"/>
                  </a:lnTo>
                  <a:lnTo>
                    <a:pt x="6913" y="10185"/>
                  </a:lnTo>
                  <a:lnTo>
                    <a:pt x="6983" y="10021"/>
                  </a:lnTo>
                  <a:lnTo>
                    <a:pt x="7045" y="9852"/>
                  </a:lnTo>
                  <a:lnTo>
                    <a:pt x="7474" y="9842"/>
                  </a:lnTo>
                  <a:lnTo>
                    <a:pt x="7560" y="9810"/>
                  </a:lnTo>
                  <a:lnTo>
                    <a:pt x="7906" y="9908"/>
                  </a:lnTo>
                  <a:lnTo>
                    <a:pt x="8285" y="10157"/>
                  </a:lnTo>
                  <a:lnTo>
                    <a:pt x="8372" y="10382"/>
                  </a:lnTo>
                  <a:lnTo>
                    <a:pt x="8426" y="10685"/>
                  </a:lnTo>
                  <a:lnTo>
                    <a:pt x="8293" y="11068"/>
                  </a:lnTo>
                  <a:cubicBezTo>
                    <a:pt x="8291" y="11153"/>
                    <a:pt x="8289" y="11239"/>
                    <a:pt x="8286" y="11324"/>
                  </a:cubicBezTo>
                  <a:lnTo>
                    <a:pt x="8112" y="11471"/>
                  </a:lnTo>
                  <a:lnTo>
                    <a:pt x="8030" y="11595"/>
                  </a:lnTo>
                  <a:lnTo>
                    <a:pt x="7906" y="11492"/>
                  </a:lnTo>
                  <a:lnTo>
                    <a:pt x="7925" y="11574"/>
                  </a:lnTo>
                  <a:cubicBezTo>
                    <a:pt x="7925" y="11610"/>
                    <a:pt x="7926" y="11646"/>
                    <a:pt x="7927" y="11683"/>
                  </a:cubicBezTo>
                  <a:lnTo>
                    <a:pt x="7996" y="11777"/>
                  </a:lnTo>
                  <a:lnTo>
                    <a:pt x="7779" y="11920"/>
                  </a:lnTo>
                  <a:lnTo>
                    <a:pt x="7660" y="11830"/>
                  </a:lnTo>
                  <a:lnTo>
                    <a:pt x="7600" y="11857"/>
                  </a:lnTo>
                  <a:lnTo>
                    <a:pt x="7548" y="11962"/>
                  </a:lnTo>
                  <a:lnTo>
                    <a:pt x="7415" y="12036"/>
                  </a:lnTo>
                  <a:lnTo>
                    <a:pt x="7595" y="12005"/>
                  </a:lnTo>
                  <a:lnTo>
                    <a:pt x="7648" y="12117"/>
                  </a:lnTo>
                  <a:lnTo>
                    <a:pt x="7587" y="12291"/>
                  </a:lnTo>
                  <a:lnTo>
                    <a:pt x="7462" y="12355"/>
                  </a:lnTo>
                  <a:lnTo>
                    <a:pt x="7189" y="12387"/>
                  </a:lnTo>
                  <a:lnTo>
                    <a:pt x="7149" y="12498"/>
                  </a:lnTo>
                  <a:lnTo>
                    <a:pt x="7383" y="12460"/>
                  </a:lnTo>
                  <a:lnTo>
                    <a:pt x="7400" y="12514"/>
                  </a:lnTo>
                  <a:lnTo>
                    <a:pt x="7273" y="12621"/>
                  </a:lnTo>
                  <a:lnTo>
                    <a:pt x="7429" y="12611"/>
                  </a:lnTo>
                  <a:lnTo>
                    <a:pt x="7566" y="12698"/>
                  </a:lnTo>
                  <a:lnTo>
                    <a:pt x="7688" y="12685"/>
                  </a:lnTo>
                  <a:lnTo>
                    <a:pt x="7904" y="12584"/>
                  </a:lnTo>
                  <a:lnTo>
                    <a:pt x="8178" y="12540"/>
                  </a:lnTo>
                  <a:lnTo>
                    <a:pt x="8267" y="12598"/>
                  </a:lnTo>
                  <a:lnTo>
                    <a:pt x="8194" y="12725"/>
                  </a:lnTo>
                  <a:lnTo>
                    <a:pt x="8219" y="12898"/>
                  </a:lnTo>
                  <a:lnTo>
                    <a:pt x="8189" y="13015"/>
                  </a:lnTo>
                  <a:lnTo>
                    <a:pt x="7893" y="13144"/>
                  </a:lnTo>
                  <a:lnTo>
                    <a:pt x="7793" y="13265"/>
                  </a:lnTo>
                  <a:lnTo>
                    <a:pt x="7772" y="13429"/>
                  </a:lnTo>
                  <a:lnTo>
                    <a:pt x="7542" y="13436"/>
                  </a:lnTo>
                  <a:lnTo>
                    <a:pt x="7421" y="13542"/>
                  </a:lnTo>
                  <a:lnTo>
                    <a:pt x="7122" y="13664"/>
                  </a:lnTo>
                  <a:lnTo>
                    <a:pt x="6954" y="13792"/>
                  </a:lnTo>
                  <a:lnTo>
                    <a:pt x="6621" y="13724"/>
                  </a:lnTo>
                  <a:lnTo>
                    <a:pt x="6479" y="13702"/>
                  </a:lnTo>
                  <a:lnTo>
                    <a:pt x="6315" y="13690"/>
                  </a:lnTo>
                  <a:lnTo>
                    <a:pt x="5886" y="13809"/>
                  </a:lnTo>
                  <a:lnTo>
                    <a:pt x="5841" y="13877"/>
                  </a:lnTo>
                  <a:lnTo>
                    <a:pt x="5725" y="13834"/>
                  </a:lnTo>
                  <a:lnTo>
                    <a:pt x="5696" y="13716"/>
                  </a:lnTo>
                  <a:lnTo>
                    <a:pt x="5593" y="13714"/>
                  </a:lnTo>
                  <a:lnTo>
                    <a:pt x="5503" y="13809"/>
                  </a:lnTo>
                  <a:lnTo>
                    <a:pt x="5488" y="13721"/>
                  </a:lnTo>
                  <a:lnTo>
                    <a:pt x="5447" y="13745"/>
                  </a:lnTo>
                  <a:lnTo>
                    <a:pt x="5406" y="13819"/>
                  </a:lnTo>
                  <a:lnTo>
                    <a:pt x="5339" y="13766"/>
                  </a:lnTo>
                  <a:lnTo>
                    <a:pt x="5155" y="13614"/>
                  </a:lnTo>
                  <a:lnTo>
                    <a:pt x="5116" y="13637"/>
                  </a:lnTo>
                  <a:lnTo>
                    <a:pt x="5237" y="13780"/>
                  </a:lnTo>
                  <a:lnTo>
                    <a:pt x="5063" y="13875"/>
                  </a:lnTo>
                  <a:lnTo>
                    <a:pt x="4954" y="13969"/>
                  </a:lnTo>
                  <a:lnTo>
                    <a:pt x="4609" y="13982"/>
                  </a:lnTo>
                  <a:lnTo>
                    <a:pt x="4575" y="14009"/>
                  </a:lnTo>
                  <a:lnTo>
                    <a:pt x="4422" y="13978"/>
                  </a:lnTo>
                  <a:lnTo>
                    <a:pt x="4436" y="14024"/>
                  </a:lnTo>
                  <a:lnTo>
                    <a:pt x="4554" y="14074"/>
                  </a:lnTo>
                  <a:lnTo>
                    <a:pt x="4565" y="14141"/>
                  </a:lnTo>
                  <a:lnTo>
                    <a:pt x="4477" y="14207"/>
                  </a:lnTo>
                  <a:lnTo>
                    <a:pt x="4132" y="14136"/>
                  </a:lnTo>
                  <a:lnTo>
                    <a:pt x="4034" y="14149"/>
                  </a:lnTo>
                  <a:lnTo>
                    <a:pt x="3998" y="14218"/>
                  </a:lnTo>
                  <a:lnTo>
                    <a:pt x="4032" y="14294"/>
                  </a:lnTo>
                  <a:lnTo>
                    <a:pt x="4012" y="14321"/>
                  </a:lnTo>
                  <a:lnTo>
                    <a:pt x="3763" y="14075"/>
                  </a:lnTo>
                  <a:lnTo>
                    <a:pt x="3456" y="13990"/>
                  </a:lnTo>
                  <a:lnTo>
                    <a:pt x="3335" y="14059"/>
                  </a:lnTo>
                  <a:lnTo>
                    <a:pt x="3221" y="14035"/>
                  </a:lnTo>
                  <a:lnTo>
                    <a:pt x="3093" y="14119"/>
                  </a:lnTo>
                  <a:lnTo>
                    <a:pt x="2960" y="14189"/>
                  </a:lnTo>
                  <a:lnTo>
                    <a:pt x="2852" y="14156"/>
                  </a:lnTo>
                  <a:lnTo>
                    <a:pt x="2839" y="14272"/>
                  </a:lnTo>
                  <a:lnTo>
                    <a:pt x="2785" y="14365"/>
                  </a:lnTo>
                  <a:lnTo>
                    <a:pt x="2826" y="14446"/>
                  </a:lnTo>
                  <a:lnTo>
                    <a:pt x="2769" y="14532"/>
                  </a:lnTo>
                  <a:lnTo>
                    <a:pt x="2799" y="14616"/>
                  </a:lnTo>
                  <a:lnTo>
                    <a:pt x="2668" y="14737"/>
                  </a:lnTo>
                  <a:lnTo>
                    <a:pt x="2629" y="14914"/>
                  </a:lnTo>
                  <a:lnTo>
                    <a:pt x="2455" y="14904"/>
                  </a:lnTo>
                  <a:lnTo>
                    <a:pt x="2392" y="14795"/>
                  </a:lnTo>
                  <a:lnTo>
                    <a:pt x="2293" y="14732"/>
                  </a:lnTo>
                  <a:lnTo>
                    <a:pt x="2138" y="14748"/>
                  </a:lnTo>
                  <a:lnTo>
                    <a:pt x="2019" y="14520"/>
                  </a:lnTo>
                  <a:lnTo>
                    <a:pt x="1927" y="14602"/>
                  </a:lnTo>
                  <a:lnTo>
                    <a:pt x="2028" y="14629"/>
                  </a:lnTo>
                  <a:lnTo>
                    <a:pt x="2043" y="14707"/>
                  </a:lnTo>
                  <a:lnTo>
                    <a:pt x="1848" y="14656"/>
                  </a:lnTo>
                  <a:lnTo>
                    <a:pt x="1677" y="14731"/>
                  </a:lnTo>
                  <a:lnTo>
                    <a:pt x="1505" y="14758"/>
                  </a:lnTo>
                  <a:lnTo>
                    <a:pt x="1421" y="14732"/>
                  </a:lnTo>
                  <a:lnTo>
                    <a:pt x="1371" y="14808"/>
                  </a:lnTo>
                  <a:cubicBezTo>
                    <a:pt x="1370" y="14831"/>
                    <a:pt x="1369" y="14853"/>
                    <a:pt x="1368" y="14876"/>
                  </a:cubicBezTo>
                  <a:lnTo>
                    <a:pt x="1119" y="15013"/>
                  </a:lnTo>
                  <a:lnTo>
                    <a:pt x="1059" y="14972"/>
                  </a:lnTo>
                  <a:lnTo>
                    <a:pt x="1015" y="15115"/>
                  </a:lnTo>
                  <a:lnTo>
                    <a:pt x="1025" y="15204"/>
                  </a:lnTo>
                  <a:lnTo>
                    <a:pt x="1041" y="15262"/>
                  </a:lnTo>
                  <a:lnTo>
                    <a:pt x="956" y="15310"/>
                  </a:lnTo>
                  <a:lnTo>
                    <a:pt x="924" y="15336"/>
                  </a:lnTo>
                  <a:lnTo>
                    <a:pt x="857" y="15352"/>
                  </a:lnTo>
                  <a:lnTo>
                    <a:pt x="819" y="15214"/>
                  </a:lnTo>
                  <a:lnTo>
                    <a:pt x="777" y="15140"/>
                  </a:lnTo>
                  <a:lnTo>
                    <a:pt x="626" y="15074"/>
                  </a:lnTo>
                  <a:lnTo>
                    <a:pt x="558" y="15064"/>
                  </a:lnTo>
                  <a:lnTo>
                    <a:pt x="516" y="15106"/>
                  </a:lnTo>
                  <a:lnTo>
                    <a:pt x="493" y="15164"/>
                  </a:lnTo>
                  <a:lnTo>
                    <a:pt x="414" y="15223"/>
                  </a:lnTo>
                  <a:lnTo>
                    <a:pt x="333" y="15186"/>
                  </a:lnTo>
                  <a:lnTo>
                    <a:pt x="332" y="15127"/>
                  </a:lnTo>
                  <a:lnTo>
                    <a:pt x="315" y="15059"/>
                  </a:lnTo>
                  <a:lnTo>
                    <a:pt x="532" y="14914"/>
                  </a:lnTo>
                  <a:lnTo>
                    <a:pt x="647" y="14945"/>
                  </a:lnTo>
                  <a:lnTo>
                    <a:pt x="833" y="14827"/>
                  </a:lnTo>
                  <a:lnTo>
                    <a:pt x="952" y="14611"/>
                  </a:lnTo>
                  <a:lnTo>
                    <a:pt x="1057" y="14507"/>
                  </a:lnTo>
                  <a:lnTo>
                    <a:pt x="1136" y="14326"/>
                  </a:lnTo>
                  <a:lnTo>
                    <a:pt x="1226" y="14365"/>
                  </a:lnTo>
                  <a:lnTo>
                    <a:pt x="1230" y="14281"/>
                  </a:lnTo>
                  <a:lnTo>
                    <a:pt x="1360" y="14214"/>
                  </a:lnTo>
                  <a:lnTo>
                    <a:pt x="1410" y="14101"/>
                  </a:lnTo>
                  <a:lnTo>
                    <a:pt x="1566" y="13970"/>
                  </a:lnTo>
                  <a:lnTo>
                    <a:pt x="1621" y="13846"/>
                  </a:lnTo>
                  <a:lnTo>
                    <a:pt x="1621" y="13608"/>
                  </a:lnTo>
                  <a:lnTo>
                    <a:pt x="1674" y="13494"/>
                  </a:lnTo>
                  <a:lnTo>
                    <a:pt x="1843" y="13528"/>
                  </a:lnTo>
                  <a:lnTo>
                    <a:pt x="1969" y="13455"/>
                  </a:lnTo>
                  <a:lnTo>
                    <a:pt x="2003" y="13379"/>
                  </a:lnTo>
                  <a:lnTo>
                    <a:pt x="1969" y="13270"/>
                  </a:lnTo>
                  <a:lnTo>
                    <a:pt x="2021" y="13186"/>
                  </a:lnTo>
                  <a:lnTo>
                    <a:pt x="2343" y="13127"/>
                  </a:lnTo>
                  <a:lnTo>
                    <a:pt x="2534" y="13094"/>
                  </a:lnTo>
                  <a:lnTo>
                    <a:pt x="2587" y="13134"/>
                  </a:lnTo>
                  <a:lnTo>
                    <a:pt x="2778" y="13147"/>
                  </a:lnTo>
                  <a:lnTo>
                    <a:pt x="3009" y="13212"/>
                  </a:lnTo>
                  <a:lnTo>
                    <a:pt x="3124" y="13146"/>
                  </a:lnTo>
                  <a:lnTo>
                    <a:pt x="3294" y="13151"/>
                  </a:lnTo>
                  <a:lnTo>
                    <a:pt x="3323" y="13036"/>
                  </a:lnTo>
                  <a:lnTo>
                    <a:pt x="3336" y="12924"/>
                  </a:lnTo>
                  <a:lnTo>
                    <a:pt x="3446" y="12774"/>
                  </a:lnTo>
                  <a:lnTo>
                    <a:pt x="3694" y="12526"/>
                  </a:lnTo>
                  <a:lnTo>
                    <a:pt x="3862" y="12302"/>
                  </a:lnTo>
                  <a:lnTo>
                    <a:pt x="3887" y="12218"/>
                  </a:lnTo>
                  <a:lnTo>
                    <a:pt x="3717" y="12382"/>
                  </a:lnTo>
                  <a:lnTo>
                    <a:pt x="3415" y="12571"/>
                  </a:lnTo>
                  <a:lnTo>
                    <a:pt x="3283" y="12569"/>
                  </a:lnTo>
                  <a:lnTo>
                    <a:pt x="3141" y="12759"/>
                  </a:lnTo>
                  <a:lnTo>
                    <a:pt x="2917" y="12847"/>
                  </a:lnTo>
                  <a:lnTo>
                    <a:pt x="2745" y="12812"/>
                  </a:lnTo>
                  <a:lnTo>
                    <a:pt x="2616" y="12761"/>
                  </a:lnTo>
                  <a:lnTo>
                    <a:pt x="2480" y="12611"/>
                  </a:lnTo>
                  <a:lnTo>
                    <a:pt x="2437" y="12492"/>
                  </a:lnTo>
                  <a:lnTo>
                    <a:pt x="2363" y="12430"/>
                  </a:lnTo>
                  <a:lnTo>
                    <a:pt x="2215" y="12543"/>
                  </a:lnTo>
                  <a:lnTo>
                    <a:pt x="2096" y="12530"/>
                  </a:lnTo>
                  <a:lnTo>
                    <a:pt x="1961" y="12574"/>
                  </a:lnTo>
                  <a:lnTo>
                    <a:pt x="1901" y="12529"/>
                  </a:lnTo>
                  <a:lnTo>
                    <a:pt x="1923" y="12430"/>
                  </a:lnTo>
                  <a:lnTo>
                    <a:pt x="2158" y="12374"/>
                  </a:lnTo>
                  <a:lnTo>
                    <a:pt x="2094" y="12358"/>
                  </a:lnTo>
                  <a:lnTo>
                    <a:pt x="1847" y="12323"/>
                  </a:lnTo>
                  <a:lnTo>
                    <a:pt x="1808" y="12178"/>
                  </a:lnTo>
                  <a:lnTo>
                    <a:pt x="1500" y="12266"/>
                  </a:lnTo>
                  <a:lnTo>
                    <a:pt x="1435" y="12400"/>
                  </a:lnTo>
                  <a:lnTo>
                    <a:pt x="1282" y="12410"/>
                  </a:lnTo>
                  <a:lnTo>
                    <a:pt x="1183" y="12456"/>
                  </a:lnTo>
                  <a:lnTo>
                    <a:pt x="1027" y="12324"/>
                  </a:lnTo>
                  <a:lnTo>
                    <a:pt x="1210" y="12297"/>
                  </a:lnTo>
                  <a:lnTo>
                    <a:pt x="1294" y="12257"/>
                  </a:lnTo>
                  <a:lnTo>
                    <a:pt x="1294" y="12205"/>
                  </a:lnTo>
                  <a:lnTo>
                    <a:pt x="1262" y="12166"/>
                  </a:lnTo>
                  <a:lnTo>
                    <a:pt x="1200" y="12257"/>
                  </a:lnTo>
                  <a:lnTo>
                    <a:pt x="906" y="12266"/>
                  </a:lnTo>
                  <a:lnTo>
                    <a:pt x="899" y="12213"/>
                  </a:lnTo>
                  <a:lnTo>
                    <a:pt x="1025" y="12059"/>
                  </a:lnTo>
                  <a:lnTo>
                    <a:pt x="973" y="12001"/>
                  </a:lnTo>
                  <a:lnTo>
                    <a:pt x="840" y="11981"/>
                  </a:lnTo>
                  <a:lnTo>
                    <a:pt x="867" y="11883"/>
                  </a:lnTo>
                  <a:lnTo>
                    <a:pt x="978" y="11830"/>
                  </a:lnTo>
                  <a:lnTo>
                    <a:pt x="1063" y="11737"/>
                  </a:lnTo>
                  <a:lnTo>
                    <a:pt x="1196" y="11744"/>
                  </a:lnTo>
                  <a:lnTo>
                    <a:pt x="1319" y="11727"/>
                  </a:lnTo>
                  <a:lnTo>
                    <a:pt x="1421" y="11569"/>
                  </a:lnTo>
                  <a:lnTo>
                    <a:pt x="1856" y="11400"/>
                  </a:lnTo>
                  <a:lnTo>
                    <a:pt x="2006" y="11265"/>
                  </a:lnTo>
                  <a:lnTo>
                    <a:pt x="2068" y="11147"/>
                  </a:lnTo>
                  <a:lnTo>
                    <a:pt x="2173" y="10872"/>
                  </a:lnTo>
                  <a:lnTo>
                    <a:pt x="2121" y="10783"/>
                  </a:lnTo>
                  <a:lnTo>
                    <a:pt x="2072" y="10662"/>
                  </a:lnTo>
                  <a:lnTo>
                    <a:pt x="2165" y="10464"/>
                  </a:lnTo>
                  <a:lnTo>
                    <a:pt x="2065" y="10371"/>
                  </a:lnTo>
                  <a:lnTo>
                    <a:pt x="2080" y="10133"/>
                  </a:lnTo>
                  <a:lnTo>
                    <a:pt x="1867" y="10147"/>
                  </a:lnTo>
                  <a:lnTo>
                    <a:pt x="1717" y="10221"/>
                  </a:lnTo>
                  <a:lnTo>
                    <a:pt x="1711" y="10328"/>
                  </a:lnTo>
                  <a:lnTo>
                    <a:pt x="1677" y="10379"/>
                  </a:lnTo>
                  <a:lnTo>
                    <a:pt x="1566" y="10340"/>
                  </a:lnTo>
                  <a:lnTo>
                    <a:pt x="1450" y="10384"/>
                  </a:lnTo>
                  <a:lnTo>
                    <a:pt x="1395" y="10365"/>
                  </a:lnTo>
                  <a:lnTo>
                    <a:pt x="1485" y="10189"/>
                  </a:lnTo>
                  <a:lnTo>
                    <a:pt x="1622" y="10075"/>
                  </a:lnTo>
                  <a:lnTo>
                    <a:pt x="1743" y="10039"/>
                  </a:lnTo>
                  <a:lnTo>
                    <a:pt x="1828" y="9896"/>
                  </a:lnTo>
                  <a:lnTo>
                    <a:pt x="1888" y="9783"/>
                  </a:lnTo>
                  <a:lnTo>
                    <a:pt x="1954" y="9679"/>
                  </a:lnTo>
                  <a:lnTo>
                    <a:pt x="2085" y="9601"/>
                  </a:lnTo>
                  <a:lnTo>
                    <a:pt x="2265" y="9553"/>
                  </a:lnTo>
                  <a:lnTo>
                    <a:pt x="2361" y="9487"/>
                  </a:lnTo>
                  <a:lnTo>
                    <a:pt x="2389" y="9416"/>
                  </a:lnTo>
                  <a:lnTo>
                    <a:pt x="2517" y="9467"/>
                  </a:lnTo>
                  <a:lnTo>
                    <a:pt x="2654" y="9441"/>
                  </a:lnTo>
                  <a:lnTo>
                    <a:pt x="2746" y="9445"/>
                  </a:lnTo>
                  <a:lnTo>
                    <a:pt x="2959" y="9379"/>
                  </a:lnTo>
                  <a:lnTo>
                    <a:pt x="3074" y="9493"/>
                  </a:lnTo>
                  <a:lnTo>
                    <a:pt x="3201" y="9507"/>
                  </a:lnTo>
                  <a:lnTo>
                    <a:pt x="3098" y="9419"/>
                  </a:lnTo>
                  <a:lnTo>
                    <a:pt x="3058" y="9327"/>
                  </a:lnTo>
                  <a:lnTo>
                    <a:pt x="3100" y="9256"/>
                  </a:lnTo>
                  <a:lnTo>
                    <a:pt x="3166" y="9234"/>
                  </a:lnTo>
                  <a:lnTo>
                    <a:pt x="3256" y="9296"/>
                  </a:lnTo>
                  <a:lnTo>
                    <a:pt x="3312" y="9427"/>
                  </a:lnTo>
                  <a:lnTo>
                    <a:pt x="3399" y="9456"/>
                  </a:lnTo>
                  <a:lnTo>
                    <a:pt x="3476" y="9448"/>
                  </a:lnTo>
                  <a:lnTo>
                    <a:pt x="3554" y="9380"/>
                  </a:lnTo>
                  <a:lnTo>
                    <a:pt x="3432" y="9405"/>
                  </a:lnTo>
                  <a:lnTo>
                    <a:pt x="3356" y="9379"/>
                  </a:lnTo>
                  <a:lnTo>
                    <a:pt x="3296" y="9303"/>
                  </a:lnTo>
                  <a:lnTo>
                    <a:pt x="3150" y="9036"/>
                  </a:lnTo>
                  <a:lnTo>
                    <a:pt x="3153" y="8928"/>
                  </a:lnTo>
                  <a:lnTo>
                    <a:pt x="3245" y="8838"/>
                  </a:lnTo>
                  <a:lnTo>
                    <a:pt x="3340" y="8702"/>
                  </a:lnTo>
                  <a:lnTo>
                    <a:pt x="3214" y="8667"/>
                  </a:lnTo>
                  <a:lnTo>
                    <a:pt x="3195" y="8374"/>
                  </a:lnTo>
                  <a:lnTo>
                    <a:pt x="3425" y="8245"/>
                  </a:lnTo>
                  <a:lnTo>
                    <a:pt x="3328" y="8147"/>
                  </a:lnTo>
                  <a:lnTo>
                    <a:pt x="3431" y="8034"/>
                  </a:lnTo>
                  <a:lnTo>
                    <a:pt x="3348" y="7862"/>
                  </a:lnTo>
                  <a:lnTo>
                    <a:pt x="3243" y="7952"/>
                  </a:lnTo>
                  <a:lnTo>
                    <a:pt x="3193" y="7878"/>
                  </a:lnTo>
                  <a:lnTo>
                    <a:pt x="3116" y="8055"/>
                  </a:lnTo>
                  <a:lnTo>
                    <a:pt x="3071" y="8084"/>
                  </a:lnTo>
                  <a:lnTo>
                    <a:pt x="2995" y="8035"/>
                  </a:lnTo>
                  <a:cubicBezTo>
                    <a:pt x="2993" y="7960"/>
                    <a:pt x="2992" y="7885"/>
                    <a:pt x="2990" y="7810"/>
                  </a:cubicBezTo>
                  <a:lnTo>
                    <a:pt x="2953" y="7883"/>
                  </a:lnTo>
                  <a:lnTo>
                    <a:pt x="2879" y="7858"/>
                  </a:lnTo>
                  <a:lnTo>
                    <a:pt x="2832" y="7759"/>
                  </a:lnTo>
                  <a:lnTo>
                    <a:pt x="2823" y="7650"/>
                  </a:lnTo>
                  <a:lnTo>
                    <a:pt x="2610" y="7415"/>
                  </a:lnTo>
                  <a:lnTo>
                    <a:pt x="2570" y="7288"/>
                  </a:lnTo>
                  <a:lnTo>
                    <a:pt x="2667" y="7021"/>
                  </a:lnTo>
                  <a:lnTo>
                    <a:pt x="2756" y="6840"/>
                  </a:lnTo>
                  <a:lnTo>
                    <a:pt x="2823" y="6643"/>
                  </a:lnTo>
                  <a:lnTo>
                    <a:pt x="2888" y="6630"/>
                  </a:lnTo>
                  <a:lnTo>
                    <a:pt x="2902" y="6557"/>
                  </a:lnTo>
                  <a:lnTo>
                    <a:pt x="3105" y="6555"/>
                  </a:lnTo>
                  <a:lnTo>
                    <a:pt x="2733" y="6494"/>
                  </a:lnTo>
                  <a:lnTo>
                    <a:pt x="2640" y="6517"/>
                  </a:lnTo>
                  <a:lnTo>
                    <a:pt x="2593" y="6583"/>
                  </a:lnTo>
                  <a:lnTo>
                    <a:pt x="2622" y="6673"/>
                  </a:lnTo>
                  <a:lnTo>
                    <a:pt x="2377" y="6701"/>
                  </a:lnTo>
                  <a:lnTo>
                    <a:pt x="2294" y="6836"/>
                  </a:lnTo>
                  <a:lnTo>
                    <a:pt x="2187" y="6890"/>
                  </a:lnTo>
                  <a:lnTo>
                    <a:pt x="2145" y="6811"/>
                  </a:lnTo>
                  <a:lnTo>
                    <a:pt x="2033" y="6877"/>
                  </a:lnTo>
                  <a:lnTo>
                    <a:pt x="1981" y="6760"/>
                  </a:lnTo>
                  <a:lnTo>
                    <a:pt x="1919" y="6745"/>
                  </a:lnTo>
                  <a:lnTo>
                    <a:pt x="1788" y="6691"/>
                  </a:lnTo>
                  <a:lnTo>
                    <a:pt x="1782" y="6782"/>
                  </a:lnTo>
                  <a:lnTo>
                    <a:pt x="1841" y="6839"/>
                  </a:lnTo>
                  <a:lnTo>
                    <a:pt x="1830" y="6955"/>
                  </a:lnTo>
                  <a:lnTo>
                    <a:pt x="1764" y="7030"/>
                  </a:lnTo>
                  <a:lnTo>
                    <a:pt x="1545" y="6840"/>
                  </a:lnTo>
                  <a:lnTo>
                    <a:pt x="1411" y="6781"/>
                  </a:lnTo>
                  <a:lnTo>
                    <a:pt x="1331" y="6733"/>
                  </a:lnTo>
                  <a:lnTo>
                    <a:pt x="1267" y="6767"/>
                  </a:lnTo>
                  <a:lnTo>
                    <a:pt x="1229" y="6847"/>
                  </a:lnTo>
                  <a:lnTo>
                    <a:pt x="1307" y="7082"/>
                  </a:lnTo>
                  <a:lnTo>
                    <a:pt x="1250" y="7101"/>
                  </a:lnTo>
                  <a:lnTo>
                    <a:pt x="1157" y="6897"/>
                  </a:lnTo>
                  <a:lnTo>
                    <a:pt x="1003" y="6680"/>
                  </a:lnTo>
                  <a:lnTo>
                    <a:pt x="983" y="6562"/>
                  </a:lnTo>
                  <a:lnTo>
                    <a:pt x="1024" y="6456"/>
                  </a:lnTo>
                  <a:lnTo>
                    <a:pt x="1104" y="6515"/>
                  </a:lnTo>
                  <a:lnTo>
                    <a:pt x="1163" y="6654"/>
                  </a:lnTo>
                  <a:lnTo>
                    <a:pt x="1170" y="6456"/>
                  </a:lnTo>
                  <a:lnTo>
                    <a:pt x="1133" y="6322"/>
                  </a:lnTo>
                  <a:lnTo>
                    <a:pt x="1279" y="6119"/>
                  </a:lnTo>
                  <a:lnTo>
                    <a:pt x="1397" y="5808"/>
                  </a:lnTo>
                  <a:lnTo>
                    <a:pt x="1553" y="5625"/>
                  </a:lnTo>
                  <a:lnTo>
                    <a:pt x="1529" y="5545"/>
                  </a:lnTo>
                  <a:lnTo>
                    <a:pt x="1452" y="5398"/>
                  </a:lnTo>
                  <a:lnTo>
                    <a:pt x="1334" y="5317"/>
                  </a:lnTo>
                  <a:lnTo>
                    <a:pt x="1279" y="5231"/>
                  </a:lnTo>
                  <a:lnTo>
                    <a:pt x="1333" y="5110"/>
                  </a:lnTo>
                  <a:cubicBezTo>
                    <a:pt x="1332" y="5020"/>
                    <a:pt x="1330" y="4930"/>
                    <a:pt x="1329" y="4841"/>
                  </a:cubicBezTo>
                  <a:lnTo>
                    <a:pt x="1411" y="4801"/>
                  </a:lnTo>
                  <a:lnTo>
                    <a:pt x="1558" y="4844"/>
                  </a:lnTo>
                  <a:lnTo>
                    <a:pt x="1582" y="4807"/>
                  </a:lnTo>
                  <a:lnTo>
                    <a:pt x="1568" y="4762"/>
                  </a:lnTo>
                  <a:lnTo>
                    <a:pt x="1413" y="4661"/>
                  </a:lnTo>
                  <a:lnTo>
                    <a:pt x="1333" y="4682"/>
                  </a:lnTo>
                  <a:lnTo>
                    <a:pt x="1320" y="4579"/>
                  </a:lnTo>
                  <a:lnTo>
                    <a:pt x="1357" y="4448"/>
                  </a:lnTo>
                  <a:lnTo>
                    <a:pt x="1288" y="4514"/>
                  </a:lnTo>
                  <a:lnTo>
                    <a:pt x="1308" y="4686"/>
                  </a:lnTo>
                  <a:lnTo>
                    <a:pt x="1262" y="4765"/>
                  </a:lnTo>
                  <a:lnTo>
                    <a:pt x="1267" y="4847"/>
                  </a:lnTo>
                  <a:lnTo>
                    <a:pt x="1188" y="4960"/>
                  </a:lnTo>
                  <a:lnTo>
                    <a:pt x="1096" y="4743"/>
                  </a:lnTo>
                  <a:lnTo>
                    <a:pt x="1064" y="4833"/>
                  </a:lnTo>
                  <a:lnTo>
                    <a:pt x="975" y="4801"/>
                  </a:lnTo>
                  <a:lnTo>
                    <a:pt x="919" y="4952"/>
                  </a:lnTo>
                  <a:lnTo>
                    <a:pt x="843" y="4841"/>
                  </a:lnTo>
                  <a:lnTo>
                    <a:pt x="871" y="4709"/>
                  </a:lnTo>
                  <a:lnTo>
                    <a:pt x="1028" y="4464"/>
                  </a:lnTo>
                  <a:lnTo>
                    <a:pt x="958" y="4484"/>
                  </a:lnTo>
                  <a:lnTo>
                    <a:pt x="845" y="4688"/>
                  </a:lnTo>
                  <a:lnTo>
                    <a:pt x="748" y="4699"/>
                  </a:lnTo>
                  <a:lnTo>
                    <a:pt x="866" y="5091"/>
                  </a:lnTo>
                  <a:lnTo>
                    <a:pt x="719" y="5332"/>
                  </a:lnTo>
                  <a:lnTo>
                    <a:pt x="708" y="5498"/>
                  </a:lnTo>
                  <a:lnTo>
                    <a:pt x="632" y="5676"/>
                  </a:lnTo>
                  <a:lnTo>
                    <a:pt x="657" y="5809"/>
                  </a:lnTo>
                  <a:lnTo>
                    <a:pt x="618" y="5895"/>
                  </a:lnTo>
                  <a:lnTo>
                    <a:pt x="473" y="5955"/>
                  </a:lnTo>
                  <a:lnTo>
                    <a:pt x="370" y="5913"/>
                  </a:lnTo>
                  <a:lnTo>
                    <a:pt x="422" y="5709"/>
                  </a:lnTo>
                  <a:lnTo>
                    <a:pt x="463" y="5433"/>
                  </a:lnTo>
                  <a:lnTo>
                    <a:pt x="628" y="5123"/>
                  </a:lnTo>
                  <a:lnTo>
                    <a:pt x="510" y="5050"/>
                  </a:lnTo>
                  <a:lnTo>
                    <a:pt x="553" y="4923"/>
                  </a:lnTo>
                  <a:lnTo>
                    <a:pt x="502" y="4788"/>
                  </a:lnTo>
                  <a:lnTo>
                    <a:pt x="553" y="4628"/>
                  </a:lnTo>
                  <a:lnTo>
                    <a:pt x="661" y="4511"/>
                  </a:lnTo>
                  <a:lnTo>
                    <a:pt x="669" y="4424"/>
                  </a:lnTo>
                  <a:lnTo>
                    <a:pt x="592" y="4392"/>
                  </a:lnTo>
                  <a:lnTo>
                    <a:pt x="607" y="4147"/>
                  </a:lnTo>
                  <a:lnTo>
                    <a:pt x="685" y="4076"/>
                  </a:lnTo>
                  <a:lnTo>
                    <a:pt x="674" y="3994"/>
                  </a:lnTo>
                  <a:lnTo>
                    <a:pt x="774" y="3920"/>
                  </a:lnTo>
                  <a:lnTo>
                    <a:pt x="872" y="3944"/>
                  </a:lnTo>
                  <a:lnTo>
                    <a:pt x="970" y="3905"/>
                  </a:lnTo>
                  <a:lnTo>
                    <a:pt x="829" y="3878"/>
                  </a:lnTo>
                  <a:lnTo>
                    <a:pt x="752" y="3817"/>
                  </a:lnTo>
                  <a:lnTo>
                    <a:pt x="914" y="3773"/>
                  </a:lnTo>
                  <a:lnTo>
                    <a:pt x="803" y="3751"/>
                  </a:lnTo>
                  <a:lnTo>
                    <a:pt x="792" y="3682"/>
                  </a:lnTo>
                  <a:lnTo>
                    <a:pt x="932" y="3548"/>
                  </a:lnTo>
                  <a:lnTo>
                    <a:pt x="1004" y="3498"/>
                  </a:lnTo>
                  <a:lnTo>
                    <a:pt x="998" y="3437"/>
                  </a:lnTo>
                  <a:lnTo>
                    <a:pt x="1041" y="3303"/>
                  </a:lnTo>
                  <a:lnTo>
                    <a:pt x="681" y="3725"/>
                  </a:lnTo>
                  <a:lnTo>
                    <a:pt x="521" y="3785"/>
                  </a:lnTo>
                  <a:lnTo>
                    <a:pt x="449" y="3732"/>
                  </a:lnTo>
                  <a:lnTo>
                    <a:pt x="318" y="3693"/>
                  </a:lnTo>
                  <a:lnTo>
                    <a:pt x="252" y="3580"/>
                  </a:lnTo>
                  <a:lnTo>
                    <a:pt x="378" y="3579"/>
                  </a:lnTo>
                  <a:lnTo>
                    <a:pt x="410" y="3525"/>
                  </a:lnTo>
                  <a:lnTo>
                    <a:pt x="365" y="3487"/>
                  </a:lnTo>
                  <a:lnTo>
                    <a:pt x="75" y="3495"/>
                  </a:lnTo>
                  <a:lnTo>
                    <a:pt x="0" y="3419"/>
                  </a:lnTo>
                  <a:lnTo>
                    <a:pt x="259" y="3308"/>
                  </a:lnTo>
                  <a:lnTo>
                    <a:pt x="335" y="3363"/>
                  </a:lnTo>
                  <a:lnTo>
                    <a:pt x="436" y="3245"/>
                  </a:lnTo>
                  <a:lnTo>
                    <a:pt x="468" y="3157"/>
                  </a:lnTo>
                  <a:lnTo>
                    <a:pt x="433" y="3138"/>
                  </a:lnTo>
                  <a:lnTo>
                    <a:pt x="352" y="3128"/>
                  </a:lnTo>
                  <a:lnTo>
                    <a:pt x="378" y="3022"/>
                  </a:lnTo>
                  <a:lnTo>
                    <a:pt x="430" y="2915"/>
                  </a:lnTo>
                  <a:lnTo>
                    <a:pt x="523" y="2946"/>
                  </a:lnTo>
                  <a:lnTo>
                    <a:pt x="554" y="2914"/>
                  </a:lnTo>
                  <a:lnTo>
                    <a:pt x="473" y="2825"/>
                  </a:lnTo>
                  <a:lnTo>
                    <a:pt x="553" y="2733"/>
                  </a:lnTo>
                  <a:lnTo>
                    <a:pt x="747" y="2782"/>
                  </a:lnTo>
                  <a:lnTo>
                    <a:pt x="747" y="2742"/>
                  </a:lnTo>
                  <a:lnTo>
                    <a:pt x="561" y="2653"/>
                  </a:lnTo>
                  <a:lnTo>
                    <a:pt x="642" y="2495"/>
                  </a:lnTo>
                  <a:lnTo>
                    <a:pt x="726" y="2479"/>
                  </a:lnTo>
                  <a:cubicBezTo>
                    <a:pt x="725" y="2454"/>
                    <a:pt x="723" y="2429"/>
                    <a:pt x="722" y="2405"/>
                  </a:cubicBezTo>
                  <a:lnTo>
                    <a:pt x="647" y="2452"/>
                  </a:lnTo>
                  <a:lnTo>
                    <a:pt x="528" y="2424"/>
                  </a:lnTo>
                  <a:lnTo>
                    <a:pt x="562" y="2347"/>
                  </a:lnTo>
                  <a:lnTo>
                    <a:pt x="679" y="2325"/>
                  </a:lnTo>
                  <a:lnTo>
                    <a:pt x="761" y="2244"/>
                  </a:lnTo>
                  <a:lnTo>
                    <a:pt x="619" y="2254"/>
                  </a:lnTo>
                  <a:lnTo>
                    <a:pt x="502" y="2310"/>
                  </a:lnTo>
                  <a:lnTo>
                    <a:pt x="422" y="2297"/>
                  </a:lnTo>
                  <a:lnTo>
                    <a:pt x="434" y="2178"/>
                  </a:lnTo>
                  <a:lnTo>
                    <a:pt x="396" y="2049"/>
                  </a:lnTo>
                  <a:lnTo>
                    <a:pt x="447" y="1925"/>
                  </a:lnTo>
                  <a:lnTo>
                    <a:pt x="576" y="2035"/>
                  </a:lnTo>
                  <a:lnTo>
                    <a:pt x="708" y="1994"/>
                  </a:lnTo>
                  <a:lnTo>
                    <a:pt x="576" y="1949"/>
                  </a:lnTo>
                  <a:lnTo>
                    <a:pt x="444" y="1811"/>
                  </a:lnTo>
                  <a:lnTo>
                    <a:pt x="536" y="1687"/>
                  </a:lnTo>
                  <a:lnTo>
                    <a:pt x="468" y="1504"/>
                  </a:lnTo>
                  <a:lnTo>
                    <a:pt x="526" y="1410"/>
                  </a:lnTo>
                  <a:lnTo>
                    <a:pt x="640" y="1578"/>
                  </a:lnTo>
                  <a:lnTo>
                    <a:pt x="660" y="1553"/>
                  </a:lnTo>
                  <a:lnTo>
                    <a:pt x="628" y="1367"/>
                  </a:lnTo>
                  <a:lnTo>
                    <a:pt x="682" y="1359"/>
                  </a:lnTo>
                  <a:lnTo>
                    <a:pt x="739" y="1434"/>
                  </a:lnTo>
                  <a:lnTo>
                    <a:pt x="803" y="1368"/>
                  </a:lnTo>
                  <a:lnTo>
                    <a:pt x="892" y="1387"/>
                  </a:lnTo>
                  <a:lnTo>
                    <a:pt x="885" y="1309"/>
                  </a:lnTo>
                  <a:lnTo>
                    <a:pt x="1069" y="1347"/>
                  </a:lnTo>
                  <a:lnTo>
                    <a:pt x="972" y="1251"/>
                  </a:lnTo>
                  <a:lnTo>
                    <a:pt x="830" y="1151"/>
                  </a:lnTo>
                  <a:lnTo>
                    <a:pt x="805" y="1046"/>
                  </a:lnTo>
                  <a:lnTo>
                    <a:pt x="937" y="1057"/>
                  </a:lnTo>
                  <a:lnTo>
                    <a:pt x="972" y="938"/>
                  </a:lnTo>
                  <a:lnTo>
                    <a:pt x="867" y="761"/>
                  </a:lnTo>
                  <a:lnTo>
                    <a:pt x="898" y="715"/>
                  </a:lnTo>
                  <a:lnTo>
                    <a:pt x="965" y="753"/>
                  </a:lnTo>
                  <a:lnTo>
                    <a:pt x="1115" y="708"/>
                  </a:lnTo>
                  <a:lnTo>
                    <a:pt x="1262" y="781"/>
                  </a:lnTo>
                  <a:cubicBezTo>
                    <a:pt x="1263" y="762"/>
                    <a:pt x="1264" y="743"/>
                    <a:pt x="1265" y="723"/>
                  </a:cubicBezTo>
                  <a:lnTo>
                    <a:pt x="1118" y="641"/>
                  </a:lnTo>
                  <a:lnTo>
                    <a:pt x="1078" y="499"/>
                  </a:lnTo>
                  <a:lnTo>
                    <a:pt x="1155" y="471"/>
                  </a:lnTo>
                  <a:lnTo>
                    <a:pt x="1186" y="383"/>
                  </a:lnTo>
                  <a:lnTo>
                    <a:pt x="1120" y="278"/>
                  </a:lnTo>
                  <a:lnTo>
                    <a:pt x="1199" y="236"/>
                  </a:lnTo>
                  <a:lnTo>
                    <a:pt x="1263" y="80"/>
                  </a:lnTo>
                  <a:lnTo>
                    <a:pt x="1384" y="101"/>
                  </a:lnTo>
                  <a:lnTo>
                    <a:pt x="1412" y="186"/>
                  </a:lnTo>
                  <a:lnTo>
                    <a:pt x="1516" y="182"/>
                  </a:lnTo>
                  <a:lnTo>
                    <a:pt x="1486" y="343"/>
                  </a:lnTo>
                  <a:lnTo>
                    <a:pt x="1515" y="352"/>
                  </a:lnTo>
                  <a:lnTo>
                    <a:pt x="1630" y="169"/>
                  </a:lnTo>
                  <a:lnTo>
                    <a:pt x="1728" y="212"/>
                  </a:lnTo>
                  <a:lnTo>
                    <a:pt x="1712" y="354"/>
                  </a:lnTo>
                  <a:lnTo>
                    <a:pt x="1844" y="233"/>
                  </a:lnTo>
                  <a:lnTo>
                    <a:pt x="1915" y="261"/>
                  </a:lnTo>
                  <a:lnTo>
                    <a:pt x="2107" y="129"/>
                  </a:lnTo>
                  <a:lnTo>
                    <a:pt x="2204" y="186"/>
                  </a:lnTo>
                  <a:lnTo>
                    <a:pt x="2344" y="180"/>
                  </a:lnTo>
                  <a:lnTo>
                    <a:pt x="2542" y="55"/>
                  </a:lnTo>
                  <a:lnTo>
                    <a:pt x="2600" y="120"/>
                  </a:lnTo>
                  <a:lnTo>
                    <a:pt x="2730" y="93"/>
                  </a:lnTo>
                  <a:lnTo>
                    <a:pt x="2688" y="22"/>
                  </a:lnTo>
                  <a:lnTo>
                    <a:pt x="2741" y="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2" name="Freeform 31">
              <a:extLst>
                <a:ext uri="{FF2B5EF4-FFF2-40B4-BE49-F238E27FC236}">
                  <a16:creationId xmlns:a16="http://schemas.microsoft.com/office/drawing/2014/main" id="{9D390089-8CA1-426F-BFD9-3884A8953B9F}"/>
                </a:ext>
              </a:extLst>
            </p:cNvPr>
            <p:cNvSpPr>
              <a:spLocks/>
            </p:cNvSpPr>
            <p:nvPr/>
          </p:nvSpPr>
          <p:spPr bwMode="auto">
            <a:xfrm>
              <a:off x="1403350" y="3348038"/>
              <a:ext cx="895350" cy="695325"/>
            </a:xfrm>
            <a:custGeom>
              <a:avLst/>
              <a:gdLst>
                <a:gd name="T0" fmla="*/ 2147483647 w 3208"/>
                <a:gd name="T1" fmla="*/ 2147483647 h 2491"/>
                <a:gd name="T2" fmla="*/ 2147483647 w 3208"/>
                <a:gd name="T3" fmla="*/ 2147483647 h 2491"/>
                <a:gd name="T4" fmla="*/ 2147483647 w 3208"/>
                <a:gd name="T5" fmla="*/ 2147483647 h 2491"/>
                <a:gd name="T6" fmla="*/ 2147483647 w 3208"/>
                <a:gd name="T7" fmla="*/ 2147483647 h 2491"/>
                <a:gd name="T8" fmla="*/ 2147483647 w 3208"/>
                <a:gd name="T9" fmla="*/ 2147483647 h 2491"/>
                <a:gd name="T10" fmla="*/ 2147483647 w 3208"/>
                <a:gd name="T11" fmla="*/ 2147483647 h 2491"/>
                <a:gd name="T12" fmla="*/ 2147483647 w 3208"/>
                <a:gd name="T13" fmla="*/ 2147483647 h 2491"/>
                <a:gd name="T14" fmla="*/ 2147483647 w 3208"/>
                <a:gd name="T15" fmla="*/ 2147483647 h 2491"/>
                <a:gd name="T16" fmla="*/ 2147483647 w 3208"/>
                <a:gd name="T17" fmla="*/ 2147483647 h 2491"/>
                <a:gd name="T18" fmla="*/ 2147483647 w 3208"/>
                <a:gd name="T19" fmla="*/ 2147483647 h 2491"/>
                <a:gd name="T20" fmla="*/ 2147483647 w 3208"/>
                <a:gd name="T21" fmla="*/ 2147483647 h 2491"/>
                <a:gd name="T22" fmla="*/ 2147483647 w 3208"/>
                <a:gd name="T23" fmla="*/ 2147483647 h 2491"/>
                <a:gd name="T24" fmla="*/ 2147483647 w 3208"/>
                <a:gd name="T25" fmla="*/ 2147483647 h 2491"/>
                <a:gd name="T26" fmla="*/ 2147483647 w 3208"/>
                <a:gd name="T27" fmla="*/ 2147483647 h 2491"/>
                <a:gd name="T28" fmla="*/ 2147483647 w 3208"/>
                <a:gd name="T29" fmla="*/ 2147483647 h 2491"/>
                <a:gd name="T30" fmla="*/ 2147483647 w 3208"/>
                <a:gd name="T31" fmla="*/ 2147483647 h 2491"/>
                <a:gd name="T32" fmla="*/ 2147483647 w 3208"/>
                <a:gd name="T33" fmla="*/ 2147483647 h 2491"/>
                <a:gd name="T34" fmla="*/ 2147483647 w 3208"/>
                <a:gd name="T35" fmla="*/ 2147483647 h 2491"/>
                <a:gd name="T36" fmla="*/ 2147483647 w 3208"/>
                <a:gd name="T37" fmla="*/ 2147483647 h 2491"/>
                <a:gd name="T38" fmla="*/ 2147483647 w 3208"/>
                <a:gd name="T39" fmla="*/ 2147483647 h 2491"/>
                <a:gd name="T40" fmla="*/ 2147483647 w 3208"/>
                <a:gd name="T41" fmla="*/ 2147483647 h 2491"/>
                <a:gd name="T42" fmla="*/ 2147483647 w 3208"/>
                <a:gd name="T43" fmla="*/ 2147483647 h 2491"/>
                <a:gd name="T44" fmla="*/ 2147483647 w 3208"/>
                <a:gd name="T45" fmla="*/ 2147483647 h 2491"/>
                <a:gd name="T46" fmla="*/ 2147483647 w 3208"/>
                <a:gd name="T47" fmla="*/ 2147483647 h 2491"/>
                <a:gd name="T48" fmla="*/ 2147483647 w 3208"/>
                <a:gd name="T49" fmla="*/ 2147483647 h 2491"/>
                <a:gd name="T50" fmla="*/ 2147483647 w 3208"/>
                <a:gd name="T51" fmla="*/ 2147483647 h 2491"/>
                <a:gd name="T52" fmla="*/ 2147483647 w 3208"/>
                <a:gd name="T53" fmla="*/ 2147483647 h 2491"/>
                <a:gd name="T54" fmla="*/ 2147483647 w 3208"/>
                <a:gd name="T55" fmla="*/ 2147483647 h 2491"/>
                <a:gd name="T56" fmla="*/ 2147483647 w 3208"/>
                <a:gd name="T57" fmla="*/ 2147483647 h 2491"/>
                <a:gd name="T58" fmla="*/ 2147483647 w 3208"/>
                <a:gd name="T59" fmla="*/ 2147483647 h 2491"/>
                <a:gd name="T60" fmla="*/ 2147483647 w 3208"/>
                <a:gd name="T61" fmla="*/ 2147483647 h 2491"/>
                <a:gd name="T62" fmla="*/ 2147483647 w 3208"/>
                <a:gd name="T63" fmla="*/ 2147483647 h 2491"/>
                <a:gd name="T64" fmla="*/ 2147483647 w 3208"/>
                <a:gd name="T65" fmla="*/ 2147483647 h 2491"/>
                <a:gd name="T66" fmla="*/ 2147483647 w 3208"/>
                <a:gd name="T67" fmla="*/ 2147483647 h 2491"/>
                <a:gd name="T68" fmla="*/ 2147483647 w 3208"/>
                <a:gd name="T69" fmla="*/ 2147483647 h 2491"/>
                <a:gd name="T70" fmla="*/ 2147483647 w 3208"/>
                <a:gd name="T71" fmla="*/ 2147483647 h 2491"/>
                <a:gd name="T72" fmla="*/ 2147483647 w 3208"/>
                <a:gd name="T73" fmla="*/ 2147483647 h 2491"/>
                <a:gd name="T74" fmla="*/ 2147483647 w 3208"/>
                <a:gd name="T75" fmla="*/ 2147483647 h 2491"/>
                <a:gd name="T76" fmla="*/ 2147483647 w 3208"/>
                <a:gd name="T77" fmla="*/ 2147483647 h 2491"/>
                <a:gd name="T78" fmla="*/ 2147483647 w 3208"/>
                <a:gd name="T79" fmla="*/ 2147483647 h 2491"/>
                <a:gd name="T80" fmla="*/ 2147483647 w 3208"/>
                <a:gd name="T81" fmla="*/ 2147483647 h 2491"/>
                <a:gd name="T82" fmla="*/ 2147483647 w 3208"/>
                <a:gd name="T83" fmla="*/ 2147483647 h 2491"/>
                <a:gd name="T84" fmla="*/ 2147483647 w 3208"/>
                <a:gd name="T85" fmla="*/ 2147483647 h 2491"/>
                <a:gd name="T86" fmla="*/ 2147483647 w 3208"/>
                <a:gd name="T87" fmla="*/ 2147483647 h 2491"/>
                <a:gd name="T88" fmla="*/ 2147483647 w 3208"/>
                <a:gd name="T89" fmla="*/ 2147483647 h 2491"/>
                <a:gd name="T90" fmla="*/ 2147483647 w 3208"/>
                <a:gd name="T91" fmla="*/ 2147483647 h 2491"/>
                <a:gd name="T92" fmla="*/ 2147483647 w 3208"/>
                <a:gd name="T93" fmla="*/ 2147483647 h 2491"/>
                <a:gd name="T94" fmla="*/ 2147483647 w 3208"/>
                <a:gd name="T95" fmla="*/ 2147483647 h 2491"/>
                <a:gd name="T96" fmla="*/ 2147483647 w 3208"/>
                <a:gd name="T97" fmla="*/ 2147483647 h 2491"/>
                <a:gd name="T98" fmla="*/ 2147483647 w 3208"/>
                <a:gd name="T99" fmla="*/ 2147483647 h 2491"/>
                <a:gd name="T100" fmla="*/ 0 w 3208"/>
                <a:gd name="T101" fmla="*/ 2147483647 h 24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08"/>
                <a:gd name="T154" fmla="*/ 0 h 2491"/>
                <a:gd name="T155" fmla="*/ 3208 w 3208"/>
                <a:gd name="T156" fmla="*/ 2491 h 24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08" h="2491">
                  <a:moveTo>
                    <a:pt x="0" y="1627"/>
                  </a:moveTo>
                  <a:lnTo>
                    <a:pt x="135" y="1756"/>
                  </a:lnTo>
                  <a:lnTo>
                    <a:pt x="297" y="1887"/>
                  </a:lnTo>
                  <a:lnTo>
                    <a:pt x="294" y="2040"/>
                  </a:lnTo>
                  <a:lnTo>
                    <a:pt x="379" y="2067"/>
                  </a:lnTo>
                  <a:lnTo>
                    <a:pt x="492" y="2067"/>
                  </a:lnTo>
                  <a:lnTo>
                    <a:pt x="676" y="2247"/>
                  </a:lnTo>
                  <a:lnTo>
                    <a:pt x="736" y="2155"/>
                  </a:lnTo>
                  <a:lnTo>
                    <a:pt x="615" y="1951"/>
                  </a:lnTo>
                  <a:lnTo>
                    <a:pt x="688" y="1929"/>
                  </a:lnTo>
                  <a:lnTo>
                    <a:pt x="829" y="2172"/>
                  </a:lnTo>
                  <a:lnTo>
                    <a:pt x="843" y="2245"/>
                  </a:lnTo>
                  <a:lnTo>
                    <a:pt x="913" y="2241"/>
                  </a:lnTo>
                  <a:lnTo>
                    <a:pt x="925" y="2163"/>
                  </a:lnTo>
                  <a:lnTo>
                    <a:pt x="957" y="2155"/>
                  </a:lnTo>
                  <a:lnTo>
                    <a:pt x="993" y="2217"/>
                  </a:lnTo>
                  <a:lnTo>
                    <a:pt x="1033" y="2214"/>
                  </a:lnTo>
                  <a:lnTo>
                    <a:pt x="1030" y="2094"/>
                  </a:lnTo>
                  <a:lnTo>
                    <a:pt x="1167" y="2022"/>
                  </a:lnTo>
                  <a:lnTo>
                    <a:pt x="1077" y="1900"/>
                  </a:lnTo>
                  <a:lnTo>
                    <a:pt x="1099" y="1840"/>
                  </a:lnTo>
                  <a:lnTo>
                    <a:pt x="1213" y="1795"/>
                  </a:lnTo>
                  <a:lnTo>
                    <a:pt x="1291" y="1665"/>
                  </a:lnTo>
                  <a:lnTo>
                    <a:pt x="1392" y="1720"/>
                  </a:lnTo>
                  <a:lnTo>
                    <a:pt x="1468" y="1845"/>
                  </a:lnTo>
                  <a:lnTo>
                    <a:pt x="1501" y="2008"/>
                  </a:lnTo>
                  <a:lnTo>
                    <a:pt x="1605" y="2155"/>
                  </a:lnTo>
                  <a:lnTo>
                    <a:pt x="1665" y="2139"/>
                  </a:lnTo>
                  <a:lnTo>
                    <a:pt x="1749" y="2146"/>
                  </a:lnTo>
                  <a:lnTo>
                    <a:pt x="1738" y="2245"/>
                  </a:lnTo>
                  <a:lnTo>
                    <a:pt x="1699" y="2379"/>
                  </a:lnTo>
                  <a:lnTo>
                    <a:pt x="1771" y="2458"/>
                  </a:lnTo>
                  <a:lnTo>
                    <a:pt x="1932" y="2380"/>
                  </a:lnTo>
                  <a:lnTo>
                    <a:pt x="1980" y="2425"/>
                  </a:lnTo>
                  <a:lnTo>
                    <a:pt x="2056" y="2409"/>
                  </a:lnTo>
                  <a:lnTo>
                    <a:pt x="2053" y="2313"/>
                  </a:lnTo>
                  <a:lnTo>
                    <a:pt x="2146" y="2338"/>
                  </a:lnTo>
                  <a:lnTo>
                    <a:pt x="2275" y="2365"/>
                  </a:lnTo>
                  <a:lnTo>
                    <a:pt x="2374" y="2424"/>
                  </a:lnTo>
                  <a:lnTo>
                    <a:pt x="2380" y="2491"/>
                  </a:lnTo>
                  <a:lnTo>
                    <a:pt x="2497" y="2465"/>
                  </a:lnTo>
                  <a:lnTo>
                    <a:pt x="2626" y="2353"/>
                  </a:lnTo>
                  <a:lnTo>
                    <a:pt x="2655" y="2178"/>
                  </a:lnTo>
                  <a:lnTo>
                    <a:pt x="2682" y="2095"/>
                  </a:lnTo>
                  <a:lnTo>
                    <a:pt x="2788" y="2055"/>
                  </a:lnTo>
                  <a:lnTo>
                    <a:pt x="2923" y="2101"/>
                  </a:lnTo>
                  <a:lnTo>
                    <a:pt x="3087" y="1900"/>
                  </a:lnTo>
                  <a:lnTo>
                    <a:pt x="3130" y="1773"/>
                  </a:lnTo>
                  <a:lnTo>
                    <a:pt x="3208" y="1602"/>
                  </a:lnTo>
                  <a:lnTo>
                    <a:pt x="3118" y="1353"/>
                  </a:lnTo>
                  <a:lnTo>
                    <a:pt x="3031" y="1206"/>
                  </a:lnTo>
                  <a:lnTo>
                    <a:pt x="2877" y="1180"/>
                  </a:lnTo>
                  <a:lnTo>
                    <a:pt x="2695" y="1284"/>
                  </a:lnTo>
                  <a:lnTo>
                    <a:pt x="2616" y="1317"/>
                  </a:lnTo>
                  <a:lnTo>
                    <a:pt x="2653" y="1254"/>
                  </a:lnTo>
                  <a:lnTo>
                    <a:pt x="2667" y="1099"/>
                  </a:lnTo>
                  <a:lnTo>
                    <a:pt x="2683" y="1147"/>
                  </a:lnTo>
                  <a:lnTo>
                    <a:pt x="2803" y="1104"/>
                  </a:lnTo>
                  <a:lnTo>
                    <a:pt x="2877" y="1102"/>
                  </a:lnTo>
                  <a:lnTo>
                    <a:pt x="2913" y="958"/>
                  </a:lnTo>
                  <a:lnTo>
                    <a:pt x="2832" y="808"/>
                  </a:lnTo>
                  <a:lnTo>
                    <a:pt x="2805" y="841"/>
                  </a:lnTo>
                  <a:lnTo>
                    <a:pt x="2808" y="913"/>
                  </a:lnTo>
                  <a:lnTo>
                    <a:pt x="2758" y="853"/>
                  </a:lnTo>
                  <a:lnTo>
                    <a:pt x="2764" y="790"/>
                  </a:lnTo>
                  <a:lnTo>
                    <a:pt x="2653" y="582"/>
                  </a:lnTo>
                  <a:lnTo>
                    <a:pt x="2578" y="553"/>
                  </a:lnTo>
                  <a:lnTo>
                    <a:pt x="2583" y="475"/>
                  </a:lnTo>
                  <a:lnTo>
                    <a:pt x="2544" y="405"/>
                  </a:lnTo>
                  <a:lnTo>
                    <a:pt x="2488" y="397"/>
                  </a:lnTo>
                  <a:lnTo>
                    <a:pt x="2473" y="328"/>
                  </a:lnTo>
                  <a:lnTo>
                    <a:pt x="2497" y="196"/>
                  </a:lnTo>
                  <a:lnTo>
                    <a:pt x="2367" y="54"/>
                  </a:lnTo>
                  <a:lnTo>
                    <a:pt x="2278" y="99"/>
                  </a:lnTo>
                  <a:lnTo>
                    <a:pt x="2055" y="0"/>
                  </a:lnTo>
                  <a:lnTo>
                    <a:pt x="1918" y="55"/>
                  </a:lnTo>
                  <a:lnTo>
                    <a:pt x="1588" y="172"/>
                  </a:lnTo>
                  <a:lnTo>
                    <a:pt x="1561" y="130"/>
                  </a:lnTo>
                  <a:lnTo>
                    <a:pt x="1410" y="103"/>
                  </a:lnTo>
                  <a:lnTo>
                    <a:pt x="1357" y="180"/>
                  </a:lnTo>
                  <a:lnTo>
                    <a:pt x="1216" y="369"/>
                  </a:lnTo>
                  <a:lnTo>
                    <a:pt x="1114" y="360"/>
                  </a:lnTo>
                  <a:lnTo>
                    <a:pt x="1075" y="310"/>
                  </a:lnTo>
                  <a:lnTo>
                    <a:pt x="912" y="423"/>
                  </a:lnTo>
                  <a:lnTo>
                    <a:pt x="886" y="538"/>
                  </a:lnTo>
                  <a:lnTo>
                    <a:pt x="826" y="585"/>
                  </a:lnTo>
                  <a:lnTo>
                    <a:pt x="840" y="729"/>
                  </a:lnTo>
                  <a:lnTo>
                    <a:pt x="717" y="852"/>
                  </a:lnTo>
                  <a:lnTo>
                    <a:pt x="747" y="952"/>
                  </a:lnTo>
                  <a:lnTo>
                    <a:pt x="744" y="997"/>
                  </a:lnTo>
                  <a:lnTo>
                    <a:pt x="616" y="960"/>
                  </a:lnTo>
                  <a:lnTo>
                    <a:pt x="480" y="1050"/>
                  </a:lnTo>
                  <a:lnTo>
                    <a:pt x="357" y="973"/>
                  </a:lnTo>
                  <a:lnTo>
                    <a:pt x="232" y="1105"/>
                  </a:lnTo>
                  <a:lnTo>
                    <a:pt x="436" y="1224"/>
                  </a:lnTo>
                  <a:lnTo>
                    <a:pt x="513" y="1198"/>
                  </a:lnTo>
                  <a:lnTo>
                    <a:pt x="538" y="1245"/>
                  </a:lnTo>
                  <a:lnTo>
                    <a:pt x="313" y="1359"/>
                  </a:lnTo>
                  <a:lnTo>
                    <a:pt x="162" y="1350"/>
                  </a:lnTo>
                  <a:lnTo>
                    <a:pt x="103" y="1440"/>
                  </a:lnTo>
                  <a:lnTo>
                    <a:pt x="11" y="1485"/>
                  </a:lnTo>
                  <a:lnTo>
                    <a:pt x="0" y="1627"/>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3" name="Freeform 95">
              <a:extLst>
                <a:ext uri="{FF2B5EF4-FFF2-40B4-BE49-F238E27FC236}">
                  <a16:creationId xmlns:a16="http://schemas.microsoft.com/office/drawing/2014/main" id="{45711FD6-BD7A-484B-B54C-0D797826ED00}"/>
                </a:ext>
              </a:extLst>
            </p:cNvPr>
            <p:cNvSpPr>
              <a:spLocks/>
            </p:cNvSpPr>
            <p:nvPr/>
          </p:nvSpPr>
          <p:spPr bwMode="auto">
            <a:xfrm>
              <a:off x="2560638" y="4365625"/>
              <a:ext cx="171450" cy="163513"/>
            </a:xfrm>
            <a:custGeom>
              <a:avLst/>
              <a:gdLst>
                <a:gd name="T0" fmla="*/ 2147483647 w 123"/>
                <a:gd name="T1" fmla="*/ 2147483647 h 117"/>
                <a:gd name="T2" fmla="*/ 2147483647 w 123"/>
                <a:gd name="T3" fmla="*/ 2147483647 h 117"/>
                <a:gd name="T4" fmla="*/ 2147483647 w 123"/>
                <a:gd name="T5" fmla="*/ 0 h 117"/>
                <a:gd name="T6" fmla="*/ 0 w 123"/>
                <a:gd name="T7" fmla="*/ 2147483647 h 117"/>
                <a:gd name="T8" fmla="*/ 2147483647 w 123"/>
                <a:gd name="T9" fmla="*/ 2147483647 h 117"/>
                <a:gd name="T10" fmla="*/ 2147483647 w 123"/>
                <a:gd name="T11" fmla="*/ 2147483647 h 117"/>
                <a:gd name="T12" fmla="*/ 2147483647 w 123"/>
                <a:gd name="T13" fmla="*/ 2147483647 h 117"/>
                <a:gd name="T14" fmla="*/ 2147483647 w 123"/>
                <a:gd name="T15" fmla="*/ 2147483647 h 117"/>
                <a:gd name="T16" fmla="*/ 2147483647 w 123"/>
                <a:gd name="T17" fmla="*/ 2147483647 h 117"/>
                <a:gd name="T18" fmla="*/ 2147483647 w 123"/>
                <a:gd name="T19" fmla="*/ 2147483647 h 117"/>
                <a:gd name="T20" fmla="*/ 2147483647 w 123"/>
                <a:gd name="T21" fmla="*/ 2147483647 h 117"/>
                <a:gd name="T22" fmla="*/ 2147483647 w 123"/>
                <a:gd name="T23" fmla="*/ 2147483647 h 1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3"/>
                <a:gd name="T37" fmla="*/ 0 h 117"/>
                <a:gd name="T38" fmla="*/ 123 w 123"/>
                <a:gd name="T39" fmla="*/ 117 h 1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3" h="117">
                  <a:moveTo>
                    <a:pt x="81" y="30"/>
                  </a:moveTo>
                  <a:lnTo>
                    <a:pt x="61" y="3"/>
                  </a:lnTo>
                  <a:lnTo>
                    <a:pt x="34" y="0"/>
                  </a:lnTo>
                  <a:lnTo>
                    <a:pt x="0" y="12"/>
                  </a:lnTo>
                  <a:lnTo>
                    <a:pt x="6" y="63"/>
                  </a:lnTo>
                  <a:lnTo>
                    <a:pt x="31" y="117"/>
                  </a:lnTo>
                  <a:lnTo>
                    <a:pt x="58" y="111"/>
                  </a:lnTo>
                  <a:lnTo>
                    <a:pt x="73" y="90"/>
                  </a:lnTo>
                  <a:lnTo>
                    <a:pt x="123" y="59"/>
                  </a:lnTo>
                  <a:lnTo>
                    <a:pt x="123" y="39"/>
                  </a:lnTo>
                  <a:lnTo>
                    <a:pt x="93" y="47"/>
                  </a:lnTo>
                  <a:lnTo>
                    <a:pt x="81" y="3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4" name="Freeform 96">
              <a:extLst>
                <a:ext uri="{FF2B5EF4-FFF2-40B4-BE49-F238E27FC236}">
                  <a16:creationId xmlns:a16="http://schemas.microsoft.com/office/drawing/2014/main" id="{C0CE325F-2139-427F-BD89-766749E37D9C}"/>
                </a:ext>
              </a:extLst>
            </p:cNvPr>
            <p:cNvSpPr>
              <a:spLocks/>
            </p:cNvSpPr>
            <p:nvPr/>
          </p:nvSpPr>
          <p:spPr bwMode="auto">
            <a:xfrm>
              <a:off x="2520950" y="4427538"/>
              <a:ext cx="41275" cy="33337"/>
            </a:xfrm>
            <a:custGeom>
              <a:avLst/>
              <a:gdLst>
                <a:gd name="T0" fmla="*/ 2147483647 w 30"/>
                <a:gd name="T1" fmla="*/ 2147483647 h 23"/>
                <a:gd name="T2" fmla="*/ 2147483647 w 30"/>
                <a:gd name="T3" fmla="*/ 0 h 23"/>
                <a:gd name="T4" fmla="*/ 0 w 30"/>
                <a:gd name="T5" fmla="*/ 2147483647 h 23"/>
                <a:gd name="T6" fmla="*/ 2147483647 w 30"/>
                <a:gd name="T7" fmla="*/ 2147483647 h 23"/>
                <a:gd name="T8" fmla="*/ 2147483647 w 30"/>
                <a:gd name="T9" fmla="*/ 2147483647 h 23"/>
                <a:gd name="T10" fmla="*/ 0 60000 65536"/>
                <a:gd name="T11" fmla="*/ 0 60000 65536"/>
                <a:gd name="T12" fmla="*/ 0 60000 65536"/>
                <a:gd name="T13" fmla="*/ 0 60000 65536"/>
                <a:gd name="T14" fmla="*/ 0 60000 65536"/>
                <a:gd name="T15" fmla="*/ 0 w 30"/>
                <a:gd name="T16" fmla="*/ 0 h 23"/>
                <a:gd name="T17" fmla="*/ 30 w 30"/>
                <a:gd name="T18" fmla="*/ 23 h 23"/>
              </a:gdLst>
              <a:ahLst/>
              <a:cxnLst>
                <a:cxn ang="T10">
                  <a:pos x="T0" y="T1"/>
                </a:cxn>
                <a:cxn ang="T11">
                  <a:pos x="T2" y="T3"/>
                </a:cxn>
                <a:cxn ang="T12">
                  <a:pos x="T4" y="T5"/>
                </a:cxn>
                <a:cxn ang="T13">
                  <a:pos x="T6" y="T7"/>
                </a:cxn>
                <a:cxn ang="T14">
                  <a:pos x="T8" y="T9"/>
                </a:cxn>
              </a:cxnLst>
              <a:rect l="T15" t="T16" r="T17" b="T18"/>
              <a:pathLst>
                <a:path w="30" h="23">
                  <a:moveTo>
                    <a:pt x="30" y="18"/>
                  </a:moveTo>
                  <a:lnTo>
                    <a:pt x="15" y="0"/>
                  </a:lnTo>
                  <a:lnTo>
                    <a:pt x="0" y="5"/>
                  </a:lnTo>
                  <a:lnTo>
                    <a:pt x="18" y="23"/>
                  </a:lnTo>
                  <a:lnTo>
                    <a:pt x="30" y="18"/>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5" name="Freeform 100">
              <a:extLst>
                <a:ext uri="{FF2B5EF4-FFF2-40B4-BE49-F238E27FC236}">
                  <a16:creationId xmlns:a16="http://schemas.microsoft.com/office/drawing/2014/main" id="{33BDB842-35A3-4472-8F29-8E46B04D5DD2}"/>
                </a:ext>
              </a:extLst>
            </p:cNvPr>
            <p:cNvSpPr>
              <a:spLocks/>
            </p:cNvSpPr>
            <p:nvPr/>
          </p:nvSpPr>
          <p:spPr bwMode="auto">
            <a:xfrm>
              <a:off x="2901950" y="1289050"/>
              <a:ext cx="73025" cy="76200"/>
            </a:xfrm>
            <a:custGeom>
              <a:avLst/>
              <a:gdLst>
                <a:gd name="T0" fmla="*/ 2147483647 w 53"/>
                <a:gd name="T1" fmla="*/ 2147483647 h 54"/>
                <a:gd name="T2" fmla="*/ 2147483647 w 53"/>
                <a:gd name="T3" fmla="*/ 2147483647 h 54"/>
                <a:gd name="T4" fmla="*/ 0 w 53"/>
                <a:gd name="T5" fmla="*/ 2147483647 h 54"/>
                <a:gd name="T6" fmla="*/ 2147483647 w 53"/>
                <a:gd name="T7" fmla="*/ 0 h 54"/>
                <a:gd name="T8" fmla="*/ 2147483647 w 53"/>
                <a:gd name="T9" fmla="*/ 2147483647 h 54"/>
                <a:gd name="T10" fmla="*/ 2147483647 w 53"/>
                <a:gd name="T11" fmla="*/ 2147483647 h 54"/>
                <a:gd name="T12" fmla="*/ 2147483647 w 53"/>
                <a:gd name="T13" fmla="*/ 2147483647 h 54"/>
                <a:gd name="T14" fmla="*/ 2147483647 w 53"/>
                <a:gd name="T15" fmla="*/ 2147483647 h 54"/>
                <a:gd name="T16" fmla="*/ 2147483647 w 53"/>
                <a:gd name="T17" fmla="*/ 2147483647 h 54"/>
                <a:gd name="T18" fmla="*/ 2147483647 w 53"/>
                <a:gd name="T19" fmla="*/ 2147483647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
                <a:gd name="T31" fmla="*/ 0 h 54"/>
                <a:gd name="T32" fmla="*/ 53 w 53"/>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 h="54">
                  <a:moveTo>
                    <a:pt x="16" y="44"/>
                  </a:moveTo>
                  <a:lnTo>
                    <a:pt x="11" y="33"/>
                  </a:lnTo>
                  <a:lnTo>
                    <a:pt x="0" y="16"/>
                  </a:lnTo>
                  <a:lnTo>
                    <a:pt x="6" y="0"/>
                  </a:lnTo>
                  <a:lnTo>
                    <a:pt x="28" y="3"/>
                  </a:lnTo>
                  <a:lnTo>
                    <a:pt x="47" y="24"/>
                  </a:lnTo>
                  <a:lnTo>
                    <a:pt x="44" y="37"/>
                  </a:lnTo>
                  <a:lnTo>
                    <a:pt x="53" y="49"/>
                  </a:lnTo>
                  <a:lnTo>
                    <a:pt x="31" y="54"/>
                  </a:lnTo>
                  <a:lnTo>
                    <a:pt x="16" y="44"/>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6" name="Freeform 101">
              <a:extLst>
                <a:ext uri="{FF2B5EF4-FFF2-40B4-BE49-F238E27FC236}">
                  <a16:creationId xmlns:a16="http://schemas.microsoft.com/office/drawing/2014/main" id="{6F7C5A5B-DA84-411F-B413-76377C68D849}"/>
                </a:ext>
              </a:extLst>
            </p:cNvPr>
            <p:cNvSpPr>
              <a:spLocks/>
            </p:cNvSpPr>
            <p:nvPr/>
          </p:nvSpPr>
          <p:spPr bwMode="auto">
            <a:xfrm>
              <a:off x="2997200" y="1052513"/>
              <a:ext cx="63500" cy="50800"/>
            </a:xfrm>
            <a:custGeom>
              <a:avLst/>
              <a:gdLst>
                <a:gd name="T0" fmla="*/ 2147483647 w 46"/>
                <a:gd name="T1" fmla="*/ 2147483647 h 36"/>
                <a:gd name="T2" fmla="*/ 0 w 46"/>
                <a:gd name="T3" fmla="*/ 2147483647 h 36"/>
                <a:gd name="T4" fmla="*/ 2147483647 w 46"/>
                <a:gd name="T5" fmla="*/ 2147483647 h 36"/>
                <a:gd name="T6" fmla="*/ 2147483647 w 46"/>
                <a:gd name="T7" fmla="*/ 0 h 36"/>
                <a:gd name="T8" fmla="*/ 2147483647 w 46"/>
                <a:gd name="T9" fmla="*/ 2147483647 h 36"/>
                <a:gd name="T10" fmla="*/ 2147483647 w 46"/>
                <a:gd name="T11" fmla="*/ 2147483647 h 36"/>
                <a:gd name="T12" fmla="*/ 2147483647 w 46"/>
                <a:gd name="T13" fmla="*/ 2147483647 h 36"/>
                <a:gd name="T14" fmla="*/ 0 60000 65536"/>
                <a:gd name="T15" fmla="*/ 0 60000 65536"/>
                <a:gd name="T16" fmla="*/ 0 60000 65536"/>
                <a:gd name="T17" fmla="*/ 0 60000 65536"/>
                <a:gd name="T18" fmla="*/ 0 60000 65536"/>
                <a:gd name="T19" fmla="*/ 0 60000 65536"/>
                <a:gd name="T20" fmla="*/ 0 60000 65536"/>
                <a:gd name="T21" fmla="*/ 0 w 46"/>
                <a:gd name="T22" fmla="*/ 0 h 36"/>
                <a:gd name="T23" fmla="*/ 46 w 4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36">
                  <a:moveTo>
                    <a:pt x="15" y="36"/>
                  </a:moveTo>
                  <a:lnTo>
                    <a:pt x="0" y="12"/>
                  </a:lnTo>
                  <a:lnTo>
                    <a:pt x="4" y="2"/>
                  </a:lnTo>
                  <a:lnTo>
                    <a:pt x="27" y="0"/>
                  </a:lnTo>
                  <a:lnTo>
                    <a:pt x="46" y="33"/>
                  </a:lnTo>
                  <a:lnTo>
                    <a:pt x="22" y="26"/>
                  </a:lnTo>
                  <a:lnTo>
                    <a:pt x="15" y="3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7" name="Freeform 102">
              <a:extLst>
                <a:ext uri="{FF2B5EF4-FFF2-40B4-BE49-F238E27FC236}">
                  <a16:creationId xmlns:a16="http://schemas.microsoft.com/office/drawing/2014/main" id="{79130B40-8724-4AC4-8C60-7F2E407CD207}"/>
                </a:ext>
              </a:extLst>
            </p:cNvPr>
            <p:cNvSpPr>
              <a:spLocks/>
            </p:cNvSpPr>
            <p:nvPr/>
          </p:nvSpPr>
          <p:spPr bwMode="auto">
            <a:xfrm>
              <a:off x="2914650" y="1160463"/>
              <a:ext cx="196850" cy="142875"/>
            </a:xfrm>
            <a:custGeom>
              <a:avLst/>
              <a:gdLst>
                <a:gd name="T0" fmla="*/ 2147483647 w 141"/>
                <a:gd name="T1" fmla="*/ 2147483647 h 102"/>
                <a:gd name="T2" fmla="*/ 2147483647 w 141"/>
                <a:gd name="T3" fmla="*/ 2147483647 h 102"/>
                <a:gd name="T4" fmla="*/ 2147483647 w 141"/>
                <a:gd name="T5" fmla="*/ 2147483647 h 102"/>
                <a:gd name="T6" fmla="*/ 2147483647 w 141"/>
                <a:gd name="T7" fmla="*/ 2147483647 h 102"/>
                <a:gd name="T8" fmla="*/ 2147483647 w 141"/>
                <a:gd name="T9" fmla="*/ 2147483647 h 102"/>
                <a:gd name="T10" fmla="*/ 2147483647 w 141"/>
                <a:gd name="T11" fmla="*/ 2147483647 h 102"/>
                <a:gd name="T12" fmla="*/ 2147483647 w 141"/>
                <a:gd name="T13" fmla="*/ 2147483647 h 102"/>
                <a:gd name="T14" fmla="*/ 2147483647 w 141"/>
                <a:gd name="T15" fmla="*/ 2147483647 h 102"/>
                <a:gd name="T16" fmla="*/ 2147483647 w 141"/>
                <a:gd name="T17" fmla="*/ 2147483647 h 102"/>
                <a:gd name="T18" fmla="*/ 0 w 141"/>
                <a:gd name="T19" fmla="*/ 2147483647 h 102"/>
                <a:gd name="T20" fmla="*/ 0 w 141"/>
                <a:gd name="T21" fmla="*/ 2147483647 h 102"/>
                <a:gd name="T22" fmla="*/ 2147483647 w 141"/>
                <a:gd name="T23" fmla="*/ 0 h 102"/>
                <a:gd name="T24" fmla="*/ 2147483647 w 141"/>
                <a:gd name="T25" fmla="*/ 2147483647 h 102"/>
                <a:gd name="T26" fmla="*/ 2147483647 w 141"/>
                <a:gd name="T27" fmla="*/ 2147483647 h 102"/>
                <a:gd name="T28" fmla="*/ 2147483647 w 141"/>
                <a:gd name="T29" fmla="*/ 2147483647 h 102"/>
                <a:gd name="T30" fmla="*/ 2147483647 w 141"/>
                <a:gd name="T31" fmla="*/ 2147483647 h 102"/>
                <a:gd name="T32" fmla="*/ 2147483647 w 141"/>
                <a:gd name="T33" fmla="*/ 2147483647 h 102"/>
                <a:gd name="T34" fmla="*/ 2147483647 w 141"/>
                <a:gd name="T35" fmla="*/ 2147483647 h 102"/>
                <a:gd name="T36" fmla="*/ 2147483647 w 141"/>
                <a:gd name="T37" fmla="*/ 2147483647 h 102"/>
                <a:gd name="T38" fmla="*/ 2147483647 w 141"/>
                <a:gd name="T39" fmla="*/ 2147483647 h 102"/>
                <a:gd name="T40" fmla="*/ 2147483647 w 141"/>
                <a:gd name="T41" fmla="*/ 2147483647 h 1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1"/>
                <a:gd name="T64" fmla="*/ 0 h 102"/>
                <a:gd name="T65" fmla="*/ 141 w 141"/>
                <a:gd name="T66" fmla="*/ 102 h 10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1" h="102">
                  <a:moveTo>
                    <a:pt x="129" y="92"/>
                  </a:moveTo>
                  <a:lnTo>
                    <a:pt x="108" y="102"/>
                  </a:lnTo>
                  <a:lnTo>
                    <a:pt x="95" y="99"/>
                  </a:lnTo>
                  <a:lnTo>
                    <a:pt x="74" y="78"/>
                  </a:lnTo>
                  <a:lnTo>
                    <a:pt x="54" y="87"/>
                  </a:lnTo>
                  <a:lnTo>
                    <a:pt x="32" y="90"/>
                  </a:lnTo>
                  <a:lnTo>
                    <a:pt x="35" y="53"/>
                  </a:lnTo>
                  <a:lnTo>
                    <a:pt x="23" y="51"/>
                  </a:lnTo>
                  <a:lnTo>
                    <a:pt x="12" y="72"/>
                  </a:lnTo>
                  <a:lnTo>
                    <a:pt x="0" y="59"/>
                  </a:lnTo>
                  <a:lnTo>
                    <a:pt x="0" y="23"/>
                  </a:lnTo>
                  <a:lnTo>
                    <a:pt x="18" y="0"/>
                  </a:lnTo>
                  <a:lnTo>
                    <a:pt x="54" y="12"/>
                  </a:lnTo>
                  <a:lnTo>
                    <a:pt x="68" y="27"/>
                  </a:lnTo>
                  <a:lnTo>
                    <a:pt x="57" y="51"/>
                  </a:lnTo>
                  <a:lnTo>
                    <a:pt x="74" y="65"/>
                  </a:lnTo>
                  <a:lnTo>
                    <a:pt x="100" y="57"/>
                  </a:lnTo>
                  <a:lnTo>
                    <a:pt x="114" y="78"/>
                  </a:lnTo>
                  <a:lnTo>
                    <a:pt x="132" y="71"/>
                  </a:lnTo>
                  <a:lnTo>
                    <a:pt x="141" y="77"/>
                  </a:lnTo>
                  <a:lnTo>
                    <a:pt x="129" y="9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8" name="Freeform 103">
              <a:extLst>
                <a:ext uri="{FF2B5EF4-FFF2-40B4-BE49-F238E27FC236}">
                  <a16:creationId xmlns:a16="http://schemas.microsoft.com/office/drawing/2014/main" id="{6952081C-F9F6-4405-8AB9-687656895552}"/>
                </a:ext>
              </a:extLst>
            </p:cNvPr>
            <p:cNvSpPr>
              <a:spLocks/>
            </p:cNvSpPr>
            <p:nvPr/>
          </p:nvSpPr>
          <p:spPr bwMode="auto">
            <a:xfrm>
              <a:off x="3062288" y="1106488"/>
              <a:ext cx="34925" cy="41275"/>
            </a:xfrm>
            <a:custGeom>
              <a:avLst/>
              <a:gdLst>
                <a:gd name="T0" fmla="*/ 2147483647 w 25"/>
                <a:gd name="T1" fmla="*/ 2147483647 h 29"/>
                <a:gd name="T2" fmla="*/ 0 w 25"/>
                <a:gd name="T3" fmla="*/ 2147483647 h 29"/>
                <a:gd name="T4" fmla="*/ 2147483647 w 25"/>
                <a:gd name="T5" fmla="*/ 0 h 29"/>
                <a:gd name="T6" fmla="*/ 2147483647 w 25"/>
                <a:gd name="T7" fmla="*/ 2147483647 h 29"/>
                <a:gd name="T8" fmla="*/ 2147483647 w 25"/>
                <a:gd name="T9" fmla="*/ 2147483647 h 29"/>
                <a:gd name="T10" fmla="*/ 2147483647 w 25"/>
                <a:gd name="T11" fmla="*/ 2147483647 h 29"/>
                <a:gd name="T12" fmla="*/ 0 60000 65536"/>
                <a:gd name="T13" fmla="*/ 0 60000 65536"/>
                <a:gd name="T14" fmla="*/ 0 60000 65536"/>
                <a:gd name="T15" fmla="*/ 0 60000 65536"/>
                <a:gd name="T16" fmla="*/ 0 60000 65536"/>
                <a:gd name="T17" fmla="*/ 0 60000 65536"/>
                <a:gd name="T18" fmla="*/ 0 w 25"/>
                <a:gd name="T19" fmla="*/ 0 h 29"/>
                <a:gd name="T20" fmla="*/ 25 w 25"/>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5" h="29">
                  <a:moveTo>
                    <a:pt x="11" y="29"/>
                  </a:moveTo>
                  <a:lnTo>
                    <a:pt x="0" y="18"/>
                  </a:lnTo>
                  <a:lnTo>
                    <a:pt x="10" y="0"/>
                  </a:lnTo>
                  <a:lnTo>
                    <a:pt x="22" y="11"/>
                  </a:lnTo>
                  <a:lnTo>
                    <a:pt x="25" y="26"/>
                  </a:lnTo>
                  <a:lnTo>
                    <a:pt x="11" y="2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59" name="Freeform 104">
              <a:extLst>
                <a:ext uri="{FF2B5EF4-FFF2-40B4-BE49-F238E27FC236}">
                  <a16:creationId xmlns:a16="http://schemas.microsoft.com/office/drawing/2014/main" id="{BBB9EC0C-E9C0-4304-887D-A2E16B1A1B3D}"/>
                </a:ext>
              </a:extLst>
            </p:cNvPr>
            <p:cNvSpPr>
              <a:spLocks/>
            </p:cNvSpPr>
            <p:nvPr/>
          </p:nvSpPr>
          <p:spPr bwMode="auto">
            <a:xfrm>
              <a:off x="2981325" y="1131888"/>
              <a:ext cx="44450" cy="41275"/>
            </a:xfrm>
            <a:custGeom>
              <a:avLst/>
              <a:gdLst>
                <a:gd name="T0" fmla="*/ 2147483647 w 32"/>
                <a:gd name="T1" fmla="*/ 2147483647 h 29"/>
                <a:gd name="T2" fmla="*/ 0 w 32"/>
                <a:gd name="T3" fmla="*/ 2147483647 h 29"/>
                <a:gd name="T4" fmla="*/ 2147483647 w 32"/>
                <a:gd name="T5" fmla="*/ 0 h 29"/>
                <a:gd name="T6" fmla="*/ 2147483647 w 32"/>
                <a:gd name="T7" fmla="*/ 2147483647 h 29"/>
                <a:gd name="T8" fmla="*/ 2147483647 w 32"/>
                <a:gd name="T9" fmla="*/ 2147483647 h 29"/>
                <a:gd name="T10" fmla="*/ 2147483647 w 32"/>
                <a:gd name="T11" fmla="*/ 2147483647 h 29"/>
                <a:gd name="T12" fmla="*/ 0 60000 65536"/>
                <a:gd name="T13" fmla="*/ 0 60000 65536"/>
                <a:gd name="T14" fmla="*/ 0 60000 65536"/>
                <a:gd name="T15" fmla="*/ 0 60000 65536"/>
                <a:gd name="T16" fmla="*/ 0 60000 65536"/>
                <a:gd name="T17" fmla="*/ 0 60000 65536"/>
                <a:gd name="T18" fmla="*/ 0 w 32"/>
                <a:gd name="T19" fmla="*/ 0 h 29"/>
                <a:gd name="T20" fmla="*/ 32 w 32"/>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32" h="29">
                  <a:moveTo>
                    <a:pt x="17" y="29"/>
                  </a:moveTo>
                  <a:lnTo>
                    <a:pt x="0" y="9"/>
                  </a:lnTo>
                  <a:lnTo>
                    <a:pt x="16" y="0"/>
                  </a:lnTo>
                  <a:lnTo>
                    <a:pt x="26" y="3"/>
                  </a:lnTo>
                  <a:lnTo>
                    <a:pt x="32" y="21"/>
                  </a:lnTo>
                  <a:lnTo>
                    <a:pt x="17" y="2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0" name="Freeform 105">
              <a:extLst>
                <a:ext uri="{FF2B5EF4-FFF2-40B4-BE49-F238E27FC236}">
                  <a16:creationId xmlns:a16="http://schemas.microsoft.com/office/drawing/2014/main" id="{BBA3DF27-5666-4D31-B984-6C39279859F6}"/>
                </a:ext>
              </a:extLst>
            </p:cNvPr>
            <p:cNvSpPr>
              <a:spLocks/>
            </p:cNvSpPr>
            <p:nvPr/>
          </p:nvSpPr>
          <p:spPr bwMode="auto">
            <a:xfrm>
              <a:off x="3111500" y="1154113"/>
              <a:ext cx="38100" cy="36512"/>
            </a:xfrm>
            <a:custGeom>
              <a:avLst/>
              <a:gdLst>
                <a:gd name="T0" fmla="*/ 2147483647 w 28"/>
                <a:gd name="T1" fmla="*/ 2147483647 h 26"/>
                <a:gd name="T2" fmla="*/ 0 w 28"/>
                <a:gd name="T3" fmla="*/ 2147483647 h 26"/>
                <a:gd name="T4" fmla="*/ 2147483647 w 28"/>
                <a:gd name="T5" fmla="*/ 0 h 26"/>
                <a:gd name="T6" fmla="*/ 2147483647 w 28"/>
                <a:gd name="T7" fmla="*/ 2147483647 h 26"/>
                <a:gd name="T8" fmla="*/ 2147483647 w 28"/>
                <a:gd name="T9" fmla="*/ 2147483647 h 26"/>
                <a:gd name="T10" fmla="*/ 2147483647 w 28"/>
                <a:gd name="T11" fmla="*/ 2147483647 h 26"/>
                <a:gd name="T12" fmla="*/ 0 60000 65536"/>
                <a:gd name="T13" fmla="*/ 0 60000 65536"/>
                <a:gd name="T14" fmla="*/ 0 60000 65536"/>
                <a:gd name="T15" fmla="*/ 0 60000 65536"/>
                <a:gd name="T16" fmla="*/ 0 60000 65536"/>
                <a:gd name="T17" fmla="*/ 0 60000 65536"/>
                <a:gd name="T18" fmla="*/ 0 w 28"/>
                <a:gd name="T19" fmla="*/ 0 h 26"/>
                <a:gd name="T20" fmla="*/ 28 w 28"/>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28" h="26">
                  <a:moveTo>
                    <a:pt x="6" y="26"/>
                  </a:moveTo>
                  <a:lnTo>
                    <a:pt x="0" y="10"/>
                  </a:lnTo>
                  <a:lnTo>
                    <a:pt x="12" y="0"/>
                  </a:lnTo>
                  <a:lnTo>
                    <a:pt x="22" y="3"/>
                  </a:lnTo>
                  <a:lnTo>
                    <a:pt x="28" y="21"/>
                  </a:lnTo>
                  <a:lnTo>
                    <a:pt x="6" y="2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1" name="Freeform 106">
              <a:extLst>
                <a:ext uri="{FF2B5EF4-FFF2-40B4-BE49-F238E27FC236}">
                  <a16:creationId xmlns:a16="http://schemas.microsoft.com/office/drawing/2014/main" id="{D6DC02E8-6069-407F-9841-2A0C6FE0CFF6}"/>
                </a:ext>
              </a:extLst>
            </p:cNvPr>
            <p:cNvSpPr>
              <a:spLocks/>
            </p:cNvSpPr>
            <p:nvPr/>
          </p:nvSpPr>
          <p:spPr bwMode="auto">
            <a:xfrm>
              <a:off x="3014663" y="1330325"/>
              <a:ext cx="44450" cy="55563"/>
            </a:xfrm>
            <a:custGeom>
              <a:avLst/>
              <a:gdLst>
                <a:gd name="T0" fmla="*/ 2147483647 w 32"/>
                <a:gd name="T1" fmla="*/ 2147483647 h 40"/>
                <a:gd name="T2" fmla="*/ 0 w 32"/>
                <a:gd name="T3" fmla="*/ 2147483647 h 40"/>
                <a:gd name="T4" fmla="*/ 2147483647 w 32"/>
                <a:gd name="T5" fmla="*/ 0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0 60000 65536"/>
                <a:gd name="T15" fmla="*/ 0 60000 65536"/>
                <a:gd name="T16" fmla="*/ 0 60000 65536"/>
                <a:gd name="T17" fmla="*/ 0 60000 65536"/>
                <a:gd name="T18" fmla="*/ 0 60000 65536"/>
                <a:gd name="T19" fmla="*/ 0 60000 65536"/>
                <a:gd name="T20" fmla="*/ 0 60000 65536"/>
                <a:gd name="T21" fmla="*/ 0 w 32"/>
                <a:gd name="T22" fmla="*/ 0 h 40"/>
                <a:gd name="T23" fmla="*/ 32 w 32"/>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40">
                  <a:moveTo>
                    <a:pt x="14" y="32"/>
                  </a:moveTo>
                  <a:lnTo>
                    <a:pt x="0" y="9"/>
                  </a:lnTo>
                  <a:lnTo>
                    <a:pt x="16" y="0"/>
                  </a:lnTo>
                  <a:lnTo>
                    <a:pt x="26" y="3"/>
                  </a:lnTo>
                  <a:lnTo>
                    <a:pt x="32" y="21"/>
                  </a:lnTo>
                  <a:lnTo>
                    <a:pt x="21" y="40"/>
                  </a:lnTo>
                  <a:lnTo>
                    <a:pt x="14" y="3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2" name="Freeform 107">
              <a:extLst>
                <a:ext uri="{FF2B5EF4-FFF2-40B4-BE49-F238E27FC236}">
                  <a16:creationId xmlns:a16="http://schemas.microsoft.com/office/drawing/2014/main" id="{215EF7E5-153D-4648-9D19-6373D6F9F178}"/>
                </a:ext>
              </a:extLst>
            </p:cNvPr>
            <p:cNvSpPr>
              <a:spLocks/>
            </p:cNvSpPr>
            <p:nvPr/>
          </p:nvSpPr>
          <p:spPr bwMode="auto">
            <a:xfrm>
              <a:off x="3040063" y="1196975"/>
              <a:ext cx="38100" cy="33338"/>
            </a:xfrm>
            <a:custGeom>
              <a:avLst/>
              <a:gdLst>
                <a:gd name="T0" fmla="*/ 2147483647 w 27"/>
                <a:gd name="T1" fmla="*/ 2147483647 h 23"/>
                <a:gd name="T2" fmla="*/ 0 w 27"/>
                <a:gd name="T3" fmla="*/ 2147483647 h 23"/>
                <a:gd name="T4" fmla="*/ 2147483647 w 27"/>
                <a:gd name="T5" fmla="*/ 0 h 23"/>
                <a:gd name="T6" fmla="*/ 2147483647 w 27"/>
                <a:gd name="T7" fmla="*/ 2147483647 h 23"/>
                <a:gd name="T8" fmla="*/ 2147483647 w 27"/>
                <a:gd name="T9" fmla="*/ 2147483647 h 23"/>
                <a:gd name="T10" fmla="*/ 2147483647 w 27"/>
                <a:gd name="T11" fmla="*/ 2147483647 h 23"/>
                <a:gd name="T12" fmla="*/ 0 60000 65536"/>
                <a:gd name="T13" fmla="*/ 0 60000 65536"/>
                <a:gd name="T14" fmla="*/ 0 60000 65536"/>
                <a:gd name="T15" fmla="*/ 0 60000 65536"/>
                <a:gd name="T16" fmla="*/ 0 60000 65536"/>
                <a:gd name="T17" fmla="*/ 0 60000 65536"/>
                <a:gd name="T18" fmla="*/ 0 w 27"/>
                <a:gd name="T19" fmla="*/ 0 h 23"/>
                <a:gd name="T20" fmla="*/ 27 w 27"/>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7" h="23">
                  <a:moveTo>
                    <a:pt x="11" y="23"/>
                  </a:moveTo>
                  <a:lnTo>
                    <a:pt x="0" y="12"/>
                  </a:lnTo>
                  <a:lnTo>
                    <a:pt x="14" y="0"/>
                  </a:lnTo>
                  <a:lnTo>
                    <a:pt x="27" y="9"/>
                  </a:lnTo>
                  <a:lnTo>
                    <a:pt x="25" y="20"/>
                  </a:lnTo>
                  <a:lnTo>
                    <a:pt x="11" y="23"/>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3" name="Freeform 108">
              <a:extLst>
                <a:ext uri="{FF2B5EF4-FFF2-40B4-BE49-F238E27FC236}">
                  <a16:creationId xmlns:a16="http://schemas.microsoft.com/office/drawing/2014/main" id="{7EF5ACF4-6A0A-4681-97F0-13BC30277A8A}"/>
                </a:ext>
              </a:extLst>
            </p:cNvPr>
            <p:cNvSpPr>
              <a:spLocks/>
            </p:cNvSpPr>
            <p:nvPr/>
          </p:nvSpPr>
          <p:spPr bwMode="auto">
            <a:xfrm>
              <a:off x="3116263" y="1069975"/>
              <a:ext cx="65087" cy="41275"/>
            </a:xfrm>
            <a:custGeom>
              <a:avLst/>
              <a:gdLst>
                <a:gd name="T0" fmla="*/ 2147483647 w 47"/>
                <a:gd name="T1" fmla="*/ 2147483647 h 29"/>
                <a:gd name="T2" fmla="*/ 0 w 47"/>
                <a:gd name="T3" fmla="*/ 2147483647 h 29"/>
                <a:gd name="T4" fmla="*/ 2147483647 w 47"/>
                <a:gd name="T5" fmla="*/ 0 h 29"/>
                <a:gd name="T6" fmla="*/ 2147483647 w 47"/>
                <a:gd name="T7" fmla="*/ 2147483647 h 29"/>
                <a:gd name="T8" fmla="*/ 2147483647 w 47"/>
                <a:gd name="T9" fmla="*/ 2147483647 h 29"/>
                <a:gd name="T10" fmla="*/ 2147483647 w 47"/>
                <a:gd name="T11" fmla="*/ 2147483647 h 29"/>
                <a:gd name="T12" fmla="*/ 2147483647 w 47"/>
                <a:gd name="T13" fmla="*/ 2147483647 h 29"/>
                <a:gd name="T14" fmla="*/ 2147483647 w 47"/>
                <a:gd name="T15" fmla="*/ 2147483647 h 29"/>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29"/>
                <a:gd name="T26" fmla="*/ 47 w 47"/>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29">
                  <a:moveTo>
                    <a:pt x="11" y="29"/>
                  </a:moveTo>
                  <a:lnTo>
                    <a:pt x="0" y="18"/>
                  </a:lnTo>
                  <a:lnTo>
                    <a:pt x="10" y="0"/>
                  </a:lnTo>
                  <a:lnTo>
                    <a:pt x="29" y="4"/>
                  </a:lnTo>
                  <a:lnTo>
                    <a:pt x="47" y="1"/>
                  </a:lnTo>
                  <a:lnTo>
                    <a:pt x="37" y="17"/>
                  </a:lnTo>
                  <a:lnTo>
                    <a:pt x="25" y="26"/>
                  </a:lnTo>
                  <a:lnTo>
                    <a:pt x="11" y="2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4" name="Freeform 109">
              <a:extLst>
                <a:ext uri="{FF2B5EF4-FFF2-40B4-BE49-F238E27FC236}">
                  <a16:creationId xmlns:a16="http://schemas.microsoft.com/office/drawing/2014/main" id="{4FDA177E-2DE0-4181-AC9A-A30CCDBBD13A}"/>
                </a:ext>
              </a:extLst>
            </p:cNvPr>
            <p:cNvSpPr>
              <a:spLocks/>
            </p:cNvSpPr>
            <p:nvPr/>
          </p:nvSpPr>
          <p:spPr bwMode="auto">
            <a:xfrm>
              <a:off x="1806575" y="1512888"/>
              <a:ext cx="296863" cy="423862"/>
            </a:xfrm>
            <a:custGeom>
              <a:avLst/>
              <a:gdLst>
                <a:gd name="T0" fmla="*/ 2147483647 w 212"/>
                <a:gd name="T1" fmla="*/ 0 h 304"/>
                <a:gd name="T2" fmla="*/ 2147483647 w 212"/>
                <a:gd name="T3" fmla="*/ 2147483647 h 304"/>
                <a:gd name="T4" fmla="*/ 2147483647 w 212"/>
                <a:gd name="T5" fmla="*/ 2147483647 h 304"/>
                <a:gd name="T6" fmla="*/ 2147483647 w 212"/>
                <a:gd name="T7" fmla="*/ 2147483647 h 304"/>
                <a:gd name="T8" fmla="*/ 2147483647 w 212"/>
                <a:gd name="T9" fmla="*/ 2147483647 h 304"/>
                <a:gd name="T10" fmla="*/ 2147483647 w 212"/>
                <a:gd name="T11" fmla="*/ 2147483647 h 304"/>
                <a:gd name="T12" fmla="*/ 2147483647 w 212"/>
                <a:gd name="T13" fmla="*/ 2147483647 h 304"/>
                <a:gd name="T14" fmla="*/ 2147483647 w 212"/>
                <a:gd name="T15" fmla="*/ 2147483647 h 304"/>
                <a:gd name="T16" fmla="*/ 2147483647 w 212"/>
                <a:gd name="T17" fmla="*/ 2147483647 h 304"/>
                <a:gd name="T18" fmla="*/ 2147483647 w 212"/>
                <a:gd name="T19" fmla="*/ 2147483647 h 304"/>
                <a:gd name="T20" fmla="*/ 2147483647 w 212"/>
                <a:gd name="T21" fmla="*/ 2147483647 h 304"/>
                <a:gd name="T22" fmla="*/ 2147483647 w 212"/>
                <a:gd name="T23" fmla="*/ 2147483647 h 304"/>
                <a:gd name="T24" fmla="*/ 2147483647 w 212"/>
                <a:gd name="T25" fmla="*/ 2147483647 h 304"/>
                <a:gd name="T26" fmla="*/ 2147483647 w 212"/>
                <a:gd name="T27" fmla="*/ 2147483647 h 304"/>
                <a:gd name="T28" fmla="*/ 2147483647 w 212"/>
                <a:gd name="T29" fmla="*/ 2147483647 h 304"/>
                <a:gd name="T30" fmla="*/ 2147483647 w 212"/>
                <a:gd name="T31" fmla="*/ 2147483647 h 304"/>
                <a:gd name="T32" fmla="*/ 2147483647 w 212"/>
                <a:gd name="T33" fmla="*/ 2147483647 h 304"/>
                <a:gd name="T34" fmla="*/ 2147483647 w 212"/>
                <a:gd name="T35" fmla="*/ 2147483647 h 304"/>
                <a:gd name="T36" fmla="*/ 2147483647 w 212"/>
                <a:gd name="T37" fmla="*/ 2147483647 h 304"/>
                <a:gd name="T38" fmla="*/ 2147483647 w 212"/>
                <a:gd name="T39" fmla="*/ 2147483647 h 304"/>
                <a:gd name="T40" fmla="*/ 2147483647 w 212"/>
                <a:gd name="T41" fmla="*/ 2147483647 h 304"/>
                <a:gd name="T42" fmla="*/ 2147483647 w 212"/>
                <a:gd name="T43" fmla="*/ 2147483647 h 304"/>
                <a:gd name="T44" fmla="*/ 0 w 212"/>
                <a:gd name="T45" fmla="*/ 2147483647 h 304"/>
                <a:gd name="T46" fmla="*/ 2147483647 w 212"/>
                <a:gd name="T47" fmla="*/ 2147483647 h 304"/>
                <a:gd name="T48" fmla="*/ 2147483647 w 212"/>
                <a:gd name="T49" fmla="*/ 2147483647 h 304"/>
                <a:gd name="T50" fmla="*/ 2147483647 w 212"/>
                <a:gd name="T51" fmla="*/ 2147483647 h 304"/>
                <a:gd name="T52" fmla="*/ 2147483647 w 212"/>
                <a:gd name="T53" fmla="*/ 2147483647 h 304"/>
                <a:gd name="T54" fmla="*/ 2147483647 w 212"/>
                <a:gd name="T55" fmla="*/ 2147483647 h 304"/>
                <a:gd name="T56" fmla="*/ 2147483647 w 212"/>
                <a:gd name="T57" fmla="*/ 2147483647 h 304"/>
                <a:gd name="T58" fmla="*/ 2147483647 w 212"/>
                <a:gd name="T59" fmla="*/ 2147483647 h 304"/>
                <a:gd name="T60" fmla="*/ 2147483647 w 212"/>
                <a:gd name="T61" fmla="*/ 2147483647 h 304"/>
                <a:gd name="T62" fmla="*/ 2147483647 w 212"/>
                <a:gd name="T63" fmla="*/ 2147483647 h 304"/>
                <a:gd name="T64" fmla="*/ 2147483647 w 212"/>
                <a:gd name="T65" fmla="*/ 2147483647 h 304"/>
                <a:gd name="T66" fmla="*/ 2147483647 w 212"/>
                <a:gd name="T67" fmla="*/ 2147483647 h 304"/>
                <a:gd name="T68" fmla="*/ 2147483647 w 212"/>
                <a:gd name="T69" fmla="*/ 2147483647 h 304"/>
                <a:gd name="T70" fmla="*/ 2147483647 w 212"/>
                <a:gd name="T71" fmla="*/ 2147483647 h 304"/>
                <a:gd name="T72" fmla="*/ 2147483647 w 212"/>
                <a:gd name="T73" fmla="*/ 2147483647 h 304"/>
                <a:gd name="T74" fmla="*/ 2147483647 w 212"/>
                <a:gd name="T75" fmla="*/ 2147483647 h 304"/>
                <a:gd name="T76" fmla="*/ 2147483647 w 212"/>
                <a:gd name="T77" fmla="*/ 2147483647 h 304"/>
                <a:gd name="T78" fmla="*/ 2147483647 w 212"/>
                <a:gd name="T79" fmla="*/ 2147483647 h 304"/>
                <a:gd name="T80" fmla="*/ 2147483647 w 212"/>
                <a:gd name="T81" fmla="*/ 2147483647 h 304"/>
                <a:gd name="T82" fmla="*/ 2147483647 w 212"/>
                <a:gd name="T83" fmla="*/ 2147483647 h 304"/>
                <a:gd name="T84" fmla="*/ 2147483647 w 212"/>
                <a:gd name="T85" fmla="*/ 2147483647 h 304"/>
                <a:gd name="T86" fmla="*/ 2147483647 w 212"/>
                <a:gd name="T87" fmla="*/ 2147483647 h 304"/>
                <a:gd name="T88" fmla="*/ 2147483647 w 212"/>
                <a:gd name="T89" fmla="*/ 0 h 3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2"/>
                <a:gd name="T136" fmla="*/ 0 h 304"/>
                <a:gd name="T137" fmla="*/ 212 w 212"/>
                <a:gd name="T138" fmla="*/ 304 h 30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2" h="304">
                  <a:moveTo>
                    <a:pt x="187" y="0"/>
                  </a:moveTo>
                  <a:lnTo>
                    <a:pt x="138" y="47"/>
                  </a:lnTo>
                  <a:lnTo>
                    <a:pt x="103" y="62"/>
                  </a:lnTo>
                  <a:lnTo>
                    <a:pt x="73" y="84"/>
                  </a:lnTo>
                  <a:lnTo>
                    <a:pt x="90" y="126"/>
                  </a:lnTo>
                  <a:lnTo>
                    <a:pt x="73" y="128"/>
                  </a:lnTo>
                  <a:lnTo>
                    <a:pt x="66" y="107"/>
                  </a:lnTo>
                  <a:lnTo>
                    <a:pt x="55" y="102"/>
                  </a:lnTo>
                  <a:lnTo>
                    <a:pt x="64" y="143"/>
                  </a:lnTo>
                  <a:lnTo>
                    <a:pt x="58" y="149"/>
                  </a:lnTo>
                  <a:lnTo>
                    <a:pt x="54" y="140"/>
                  </a:lnTo>
                  <a:lnTo>
                    <a:pt x="45" y="123"/>
                  </a:lnTo>
                  <a:lnTo>
                    <a:pt x="37" y="105"/>
                  </a:lnTo>
                  <a:lnTo>
                    <a:pt x="24" y="113"/>
                  </a:lnTo>
                  <a:lnTo>
                    <a:pt x="1" y="144"/>
                  </a:lnTo>
                  <a:lnTo>
                    <a:pt x="12" y="168"/>
                  </a:lnTo>
                  <a:lnTo>
                    <a:pt x="31" y="183"/>
                  </a:lnTo>
                  <a:lnTo>
                    <a:pt x="13" y="207"/>
                  </a:lnTo>
                  <a:lnTo>
                    <a:pt x="46" y="225"/>
                  </a:lnTo>
                  <a:lnTo>
                    <a:pt x="54" y="239"/>
                  </a:lnTo>
                  <a:lnTo>
                    <a:pt x="36" y="245"/>
                  </a:lnTo>
                  <a:lnTo>
                    <a:pt x="22" y="266"/>
                  </a:lnTo>
                  <a:lnTo>
                    <a:pt x="0" y="275"/>
                  </a:lnTo>
                  <a:lnTo>
                    <a:pt x="13" y="299"/>
                  </a:lnTo>
                  <a:lnTo>
                    <a:pt x="31" y="304"/>
                  </a:lnTo>
                  <a:lnTo>
                    <a:pt x="58" y="281"/>
                  </a:lnTo>
                  <a:lnTo>
                    <a:pt x="73" y="278"/>
                  </a:lnTo>
                  <a:lnTo>
                    <a:pt x="70" y="248"/>
                  </a:lnTo>
                  <a:lnTo>
                    <a:pt x="94" y="245"/>
                  </a:lnTo>
                  <a:lnTo>
                    <a:pt x="87" y="218"/>
                  </a:lnTo>
                  <a:lnTo>
                    <a:pt x="82" y="194"/>
                  </a:lnTo>
                  <a:lnTo>
                    <a:pt x="93" y="200"/>
                  </a:lnTo>
                  <a:lnTo>
                    <a:pt x="100" y="224"/>
                  </a:lnTo>
                  <a:lnTo>
                    <a:pt x="118" y="233"/>
                  </a:lnTo>
                  <a:lnTo>
                    <a:pt x="148" y="222"/>
                  </a:lnTo>
                  <a:lnTo>
                    <a:pt x="133" y="204"/>
                  </a:lnTo>
                  <a:lnTo>
                    <a:pt x="162" y="203"/>
                  </a:lnTo>
                  <a:lnTo>
                    <a:pt x="165" y="174"/>
                  </a:lnTo>
                  <a:lnTo>
                    <a:pt x="138" y="161"/>
                  </a:lnTo>
                  <a:lnTo>
                    <a:pt x="162" y="147"/>
                  </a:lnTo>
                  <a:lnTo>
                    <a:pt x="169" y="116"/>
                  </a:lnTo>
                  <a:lnTo>
                    <a:pt x="212" y="77"/>
                  </a:lnTo>
                  <a:lnTo>
                    <a:pt x="198" y="60"/>
                  </a:lnTo>
                  <a:lnTo>
                    <a:pt x="205" y="29"/>
                  </a:lnTo>
                  <a:lnTo>
                    <a:pt x="187" y="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5" name="Freeform 110">
              <a:extLst>
                <a:ext uri="{FF2B5EF4-FFF2-40B4-BE49-F238E27FC236}">
                  <a16:creationId xmlns:a16="http://schemas.microsoft.com/office/drawing/2014/main" id="{9317860F-9DC7-413E-9600-9EF0CD626B1B}"/>
                </a:ext>
              </a:extLst>
            </p:cNvPr>
            <p:cNvSpPr>
              <a:spLocks/>
            </p:cNvSpPr>
            <p:nvPr/>
          </p:nvSpPr>
          <p:spPr bwMode="auto">
            <a:xfrm>
              <a:off x="1695450" y="2124075"/>
              <a:ext cx="69850" cy="168275"/>
            </a:xfrm>
            <a:custGeom>
              <a:avLst/>
              <a:gdLst>
                <a:gd name="T0" fmla="*/ 2147483647 w 50"/>
                <a:gd name="T1" fmla="*/ 2147483647 h 120"/>
                <a:gd name="T2" fmla="*/ 2147483647 w 50"/>
                <a:gd name="T3" fmla="*/ 2147483647 h 120"/>
                <a:gd name="T4" fmla="*/ 0 w 50"/>
                <a:gd name="T5" fmla="*/ 2147483647 h 120"/>
                <a:gd name="T6" fmla="*/ 2147483647 w 50"/>
                <a:gd name="T7" fmla="*/ 2147483647 h 120"/>
                <a:gd name="T8" fmla="*/ 2147483647 w 50"/>
                <a:gd name="T9" fmla="*/ 2147483647 h 120"/>
                <a:gd name="T10" fmla="*/ 2147483647 w 50"/>
                <a:gd name="T11" fmla="*/ 0 h 120"/>
                <a:gd name="T12" fmla="*/ 2147483647 w 50"/>
                <a:gd name="T13" fmla="*/ 2147483647 h 120"/>
                <a:gd name="T14" fmla="*/ 2147483647 w 50"/>
                <a:gd name="T15" fmla="*/ 2147483647 h 120"/>
                <a:gd name="T16" fmla="*/ 2147483647 w 50"/>
                <a:gd name="T17" fmla="*/ 2147483647 h 120"/>
                <a:gd name="T18" fmla="*/ 2147483647 w 50"/>
                <a:gd name="T19" fmla="*/ 2147483647 h 120"/>
                <a:gd name="T20" fmla="*/ 2147483647 w 50"/>
                <a:gd name="T21" fmla="*/ 2147483647 h 120"/>
                <a:gd name="T22" fmla="*/ 2147483647 w 50"/>
                <a:gd name="T23" fmla="*/ 2147483647 h 120"/>
                <a:gd name="T24" fmla="*/ 2147483647 w 50"/>
                <a:gd name="T25" fmla="*/ 2147483647 h 120"/>
                <a:gd name="T26" fmla="*/ 2147483647 w 50"/>
                <a:gd name="T27" fmla="*/ 2147483647 h 120"/>
                <a:gd name="T28" fmla="*/ 2147483647 w 50"/>
                <a:gd name="T29" fmla="*/ 2147483647 h 120"/>
                <a:gd name="T30" fmla="*/ 2147483647 w 50"/>
                <a:gd name="T31" fmla="*/ 2147483647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120"/>
                <a:gd name="T50" fmla="*/ 50 w 50"/>
                <a:gd name="T51" fmla="*/ 120 h 1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120">
                  <a:moveTo>
                    <a:pt x="11" y="120"/>
                  </a:moveTo>
                  <a:lnTo>
                    <a:pt x="2" y="92"/>
                  </a:lnTo>
                  <a:lnTo>
                    <a:pt x="0" y="59"/>
                  </a:lnTo>
                  <a:lnTo>
                    <a:pt x="6" y="24"/>
                  </a:lnTo>
                  <a:lnTo>
                    <a:pt x="8" y="9"/>
                  </a:lnTo>
                  <a:lnTo>
                    <a:pt x="24" y="0"/>
                  </a:lnTo>
                  <a:lnTo>
                    <a:pt x="45" y="15"/>
                  </a:lnTo>
                  <a:lnTo>
                    <a:pt x="42" y="23"/>
                  </a:lnTo>
                  <a:lnTo>
                    <a:pt x="21" y="20"/>
                  </a:lnTo>
                  <a:lnTo>
                    <a:pt x="44" y="39"/>
                  </a:lnTo>
                  <a:lnTo>
                    <a:pt x="50" y="56"/>
                  </a:lnTo>
                  <a:lnTo>
                    <a:pt x="36" y="71"/>
                  </a:lnTo>
                  <a:lnTo>
                    <a:pt x="41" y="83"/>
                  </a:lnTo>
                  <a:lnTo>
                    <a:pt x="32" y="99"/>
                  </a:lnTo>
                  <a:lnTo>
                    <a:pt x="47" y="117"/>
                  </a:lnTo>
                  <a:lnTo>
                    <a:pt x="11" y="12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6" name="Freeform 111">
              <a:extLst>
                <a:ext uri="{FF2B5EF4-FFF2-40B4-BE49-F238E27FC236}">
                  <a16:creationId xmlns:a16="http://schemas.microsoft.com/office/drawing/2014/main" id="{2B1193CF-F541-46B1-977A-8C019730CAF7}"/>
                </a:ext>
              </a:extLst>
            </p:cNvPr>
            <p:cNvSpPr>
              <a:spLocks/>
            </p:cNvSpPr>
            <p:nvPr/>
          </p:nvSpPr>
          <p:spPr bwMode="auto">
            <a:xfrm>
              <a:off x="1997075" y="2328863"/>
              <a:ext cx="50800" cy="63500"/>
            </a:xfrm>
            <a:custGeom>
              <a:avLst/>
              <a:gdLst>
                <a:gd name="T0" fmla="*/ 2147483647 w 36"/>
                <a:gd name="T1" fmla="*/ 2147483647 h 46"/>
                <a:gd name="T2" fmla="*/ 2147483647 w 36"/>
                <a:gd name="T3" fmla="*/ 2147483647 h 46"/>
                <a:gd name="T4" fmla="*/ 2147483647 w 36"/>
                <a:gd name="T5" fmla="*/ 2147483647 h 46"/>
                <a:gd name="T6" fmla="*/ 0 w 36"/>
                <a:gd name="T7" fmla="*/ 2147483647 h 46"/>
                <a:gd name="T8" fmla="*/ 2147483647 w 36"/>
                <a:gd name="T9" fmla="*/ 0 h 46"/>
                <a:gd name="T10" fmla="*/ 2147483647 w 36"/>
                <a:gd name="T11" fmla="*/ 2147483647 h 46"/>
                <a:gd name="T12" fmla="*/ 2147483647 w 36"/>
                <a:gd name="T13" fmla="*/ 2147483647 h 46"/>
                <a:gd name="T14" fmla="*/ 2147483647 w 36"/>
                <a:gd name="T15" fmla="*/ 2147483647 h 46"/>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46"/>
                <a:gd name="T26" fmla="*/ 36 w 36"/>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46">
                  <a:moveTo>
                    <a:pt x="36" y="37"/>
                  </a:moveTo>
                  <a:lnTo>
                    <a:pt x="29" y="46"/>
                  </a:lnTo>
                  <a:lnTo>
                    <a:pt x="12" y="34"/>
                  </a:lnTo>
                  <a:lnTo>
                    <a:pt x="0" y="12"/>
                  </a:lnTo>
                  <a:lnTo>
                    <a:pt x="17" y="0"/>
                  </a:lnTo>
                  <a:lnTo>
                    <a:pt x="30" y="3"/>
                  </a:lnTo>
                  <a:lnTo>
                    <a:pt x="36" y="22"/>
                  </a:lnTo>
                  <a:lnTo>
                    <a:pt x="36" y="37"/>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7" name="Freeform 112">
              <a:extLst>
                <a:ext uri="{FF2B5EF4-FFF2-40B4-BE49-F238E27FC236}">
                  <a16:creationId xmlns:a16="http://schemas.microsoft.com/office/drawing/2014/main" id="{BD2EBAD7-8491-4E35-8142-FF723035EBF6}"/>
                </a:ext>
              </a:extLst>
            </p:cNvPr>
            <p:cNvSpPr>
              <a:spLocks/>
            </p:cNvSpPr>
            <p:nvPr/>
          </p:nvSpPr>
          <p:spPr bwMode="auto">
            <a:xfrm>
              <a:off x="1677988" y="1958975"/>
              <a:ext cx="134937" cy="104775"/>
            </a:xfrm>
            <a:custGeom>
              <a:avLst/>
              <a:gdLst>
                <a:gd name="T0" fmla="*/ 2147483647 w 97"/>
                <a:gd name="T1" fmla="*/ 2147483647 h 75"/>
                <a:gd name="T2" fmla="*/ 2147483647 w 97"/>
                <a:gd name="T3" fmla="*/ 2147483647 h 75"/>
                <a:gd name="T4" fmla="*/ 2147483647 w 97"/>
                <a:gd name="T5" fmla="*/ 2147483647 h 75"/>
                <a:gd name="T6" fmla="*/ 2147483647 w 97"/>
                <a:gd name="T7" fmla="*/ 2147483647 h 75"/>
                <a:gd name="T8" fmla="*/ 0 w 97"/>
                <a:gd name="T9" fmla="*/ 2147483647 h 75"/>
                <a:gd name="T10" fmla="*/ 2147483647 w 97"/>
                <a:gd name="T11" fmla="*/ 2147483647 h 75"/>
                <a:gd name="T12" fmla="*/ 2147483647 w 97"/>
                <a:gd name="T13" fmla="*/ 0 h 75"/>
                <a:gd name="T14" fmla="*/ 2147483647 w 97"/>
                <a:gd name="T15" fmla="*/ 2147483647 h 75"/>
                <a:gd name="T16" fmla="*/ 2147483647 w 97"/>
                <a:gd name="T17" fmla="*/ 2147483647 h 75"/>
                <a:gd name="T18" fmla="*/ 2147483647 w 97"/>
                <a:gd name="T19" fmla="*/ 2147483647 h 75"/>
                <a:gd name="T20" fmla="*/ 2147483647 w 97"/>
                <a:gd name="T21" fmla="*/ 2147483647 h 75"/>
                <a:gd name="T22" fmla="*/ 2147483647 w 97"/>
                <a:gd name="T23" fmla="*/ 2147483647 h 75"/>
                <a:gd name="T24" fmla="*/ 2147483647 w 97"/>
                <a:gd name="T25" fmla="*/ 2147483647 h 75"/>
                <a:gd name="T26" fmla="*/ 2147483647 w 97"/>
                <a:gd name="T27" fmla="*/ 2147483647 h 75"/>
                <a:gd name="T28" fmla="*/ 2147483647 w 97"/>
                <a:gd name="T29" fmla="*/ 2147483647 h 7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7"/>
                <a:gd name="T46" fmla="*/ 0 h 75"/>
                <a:gd name="T47" fmla="*/ 97 w 97"/>
                <a:gd name="T48" fmla="*/ 75 h 7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7" h="75">
                  <a:moveTo>
                    <a:pt x="79" y="75"/>
                  </a:moveTo>
                  <a:lnTo>
                    <a:pt x="55" y="75"/>
                  </a:lnTo>
                  <a:lnTo>
                    <a:pt x="33" y="57"/>
                  </a:lnTo>
                  <a:lnTo>
                    <a:pt x="9" y="54"/>
                  </a:lnTo>
                  <a:lnTo>
                    <a:pt x="0" y="24"/>
                  </a:lnTo>
                  <a:lnTo>
                    <a:pt x="54" y="12"/>
                  </a:lnTo>
                  <a:lnTo>
                    <a:pt x="70" y="0"/>
                  </a:lnTo>
                  <a:lnTo>
                    <a:pt x="90" y="15"/>
                  </a:lnTo>
                  <a:lnTo>
                    <a:pt x="97" y="28"/>
                  </a:lnTo>
                  <a:lnTo>
                    <a:pt x="90" y="30"/>
                  </a:lnTo>
                  <a:lnTo>
                    <a:pt x="76" y="28"/>
                  </a:lnTo>
                  <a:lnTo>
                    <a:pt x="70" y="34"/>
                  </a:lnTo>
                  <a:lnTo>
                    <a:pt x="84" y="54"/>
                  </a:lnTo>
                  <a:lnTo>
                    <a:pt x="78" y="58"/>
                  </a:lnTo>
                  <a:lnTo>
                    <a:pt x="79" y="75"/>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8" name="Freeform 113">
              <a:extLst>
                <a:ext uri="{FF2B5EF4-FFF2-40B4-BE49-F238E27FC236}">
                  <a16:creationId xmlns:a16="http://schemas.microsoft.com/office/drawing/2014/main" id="{2EDDDCCB-FE66-42EB-AF0F-0DA1CDA3B458}"/>
                </a:ext>
              </a:extLst>
            </p:cNvPr>
            <p:cNvSpPr>
              <a:spLocks/>
            </p:cNvSpPr>
            <p:nvPr/>
          </p:nvSpPr>
          <p:spPr bwMode="auto">
            <a:xfrm>
              <a:off x="1714500" y="2081213"/>
              <a:ext cx="50800" cy="34925"/>
            </a:xfrm>
            <a:custGeom>
              <a:avLst/>
              <a:gdLst>
                <a:gd name="T0" fmla="*/ 2147483647 w 36"/>
                <a:gd name="T1" fmla="*/ 2147483647 h 25"/>
                <a:gd name="T2" fmla="*/ 2147483647 w 36"/>
                <a:gd name="T3" fmla="*/ 2147483647 h 25"/>
                <a:gd name="T4" fmla="*/ 0 w 36"/>
                <a:gd name="T5" fmla="*/ 0 h 25"/>
                <a:gd name="T6" fmla="*/ 2147483647 w 36"/>
                <a:gd name="T7" fmla="*/ 0 h 25"/>
                <a:gd name="T8" fmla="*/ 2147483647 w 36"/>
                <a:gd name="T9" fmla="*/ 0 h 25"/>
                <a:gd name="T10" fmla="*/ 2147483647 w 36"/>
                <a:gd name="T11" fmla="*/ 2147483647 h 25"/>
                <a:gd name="T12" fmla="*/ 2147483647 w 36"/>
                <a:gd name="T13" fmla="*/ 2147483647 h 25"/>
                <a:gd name="T14" fmla="*/ 0 60000 65536"/>
                <a:gd name="T15" fmla="*/ 0 60000 65536"/>
                <a:gd name="T16" fmla="*/ 0 60000 65536"/>
                <a:gd name="T17" fmla="*/ 0 60000 65536"/>
                <a:gd name="T18" fmla="*/ 0 60000 65536"/>
                <a:gd name="T19" fmla="*/ 0 60000 65536"/>
                <a:gd name="T20" fmla="*/ 0 60000 65536"/>
                <a:gd name="T21" fmla="*/ 0 w 36"/>
                <a:gd name="T22" fmla="*/ 0 h 25"/>
                <a:gd name="T23" fmla="*/ 36 w 36"/>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25">
                  <a:moveTo>
                    <a:pt x="36" y="25"/>
                  </a:moveTo>
                  <a:lnTo>
                    <a:pt x="12" y="22"/>
                  </a:lnTo>
                  <a:lnTo>
                    <a:pt x="0" y="0"/>
                  </a:lnTo>
                  <a:lnTo>
                    <a:pt x="18" y="0"/>
                  </a:lnTo>
                  <a:lnTo>
                    <a:pt x="33" y="0"/>
                  </a:lnTo>
                  <a:lnTo>
                    <a:pt x="36" y="10"/>
                  </a:lnTo>
                  <a:lnTo>
                    <a:pt x="36" y="25"/>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69" name="Freeform 114">
              <a:extLst>
                <a:ext uri="{FF2B5EF4-FFF2-40B4-BE49-F238E27FC236}">
                  <a16:creationId xmlns:a16="http://schemas.microsoft.com/office/drawing/2014/main" id="{9B149B30-849F-47D4-ABFA-D482944D8050}"/>
                </a:ext>
              </a:extLst>
            </p:cNvPr>
            <p:cNvSpPr>
              <a:spLocks/>
            </p:cNvSpPr>
            <p:nvPr/>
          </p:nvSpPr>
          <p:spPr bwMode="auto">
            <a:xfrm>
              <a:off x="1657350" y="2325688"/>
              <a:ext cx="44450" cy="52387"/>
            </a:xfrm>
            <a:custGeom>
              <a:avLst/>
              <a:gdLst>
                <a:gd name="T0" fmla="*/ 0 w 32"/>
                <a:gd name="T1" fmla="*/ 2147483647 h 38"/>
                <a:gd name="T2" fmla="*/ 2147483647 w 32"/>
                <a:gd name="T3" fmla="*/ 2147483647 h 38"/>
                <a:gd name="T4" fmla="*/ 2147483647 w 32"/>
                <a:gd name="T5" fmla="*/ 0 h 38"/>
                <a:gd name="T6" fmla="*/ 2147483647 w 32"/>
                <a:gd name="T7" fmla="*/ 2147483647 h 38"/>
                <a:gd name="T8" fmla="*/ 2147483647 w 32"/>
                <a:gd name="T9" fmla="*/ 2147483647 h 38"/>
                <a:gd name="T10" fmla="*/ 2147483647 w 32"/>
                <a:gd name="T11" fmla="*/ 2147483647 h 38"/>
                <a:gd name="T12" fmla="*/ 0 w 32"/>
                <a:gd name="T13" fmla="*/ 2147483647 h 38"/>
                <a:gd name="T14" fmla="*/ 0 60000 65536"/>
                <a:gd name="T15" fmla="*/ 0 60000 65536"/>
                <a:gd name="T16" fmla="*/ 0 60000 65536"/>
                <a:gd name="T17" fmla="*/ 0 60000 65536"/>
                <a:gd name="T18" fmla="*/ 0 60000 65536"/>
                <a:gd name="T19" fmla="*/ 0 60000 65536"/>
                <a:gd name="T20" fmla="*/ 0 60000 65536"/>
                <a:gd name="T21" fmla="*/ 0 w 32"/>
                <a:gd name="T22" fmla="*/ 0 h 38"/>
                <a:gd name="T23" fmla="*/ 32 w 32"/>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8">
                  <a:moveTo>
                    <a:pt x="0" y="38"/>
                  </a:moveTo>
                  <a:lnTo>
                    <a:pt x="3" y="15"/>
                  </a:lnTo>
                  <a:lnTo>
                    <a:pt x="20" y="0"/>
                  </a:lnTo>
                  <a:lnTo>
                    <a:pt x="31" y="12"/>
                  </a:lnTo>
                  <a:lnTo>
                    <a:pt x="32" y="24"/>
                  </a:lnTo>
                  <a:lnTo>
                    <a:pt x="21" y="36"/>
                  </a:lnTo>
                  <a:lnTo>
                    <a:pt x="0" y="38"/>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0" name="Freeform 115">
              <a:extLst>
                <a:ext uri="{FF2B5EF4-FFF2-40B4-BE49-F238E27FC236}">
                  <a16:creationId xmlns:a16="http://schemas.microsoft.com/office/drawing/2014/main" id="{D8697D10-E5A0-4E69-B57D-A2FF09806E5F}"/>
                </a:ext>
              </a:extLst>
            </p:cNvPr>
            <p:cNvSpPr>
              <a:spLocks/>
            </p:cNvSpPr>
            <p:nvPr/>
          </p:nvSpPr>
          <p:spPr bwMode="auto">
            <a:xfrm>
              <a:off x="2063750" y="1657350"/>
              <a:ext cx="42863" cy="31750"/>
            </a:xfrm>
            <a:custGeom>
              <a:avLst/>
              <a:gdLst>
                <a:gd name="T0" fmla="*/ 2147483647 w 30"/>
                <a:gd name="T1" fmla="*/ 2147483647 h 23"/>
                <a:gd name="T2" fmla="*/ 0 w 30"/>
                <a:gd name="T3" fmla="*/ 2147483647 h 23"/>
                <a:gd name="T4" fmla="*/ 2147483647 w 30"/>
                <a:gd name="T5" fmla="*/ 0 h 23"/>
                <a:gd name="T6" fmla="*/ 2147483647 w 30"/>
                <a:gd name="T7" fmla="*/ 2147483647 h 23"/>
                <a:gd name="T8" fmla="*/ 2147483647 w 30"/>
                <a:gd name="T9" fmla="*/ 2147483647 h 23"/>
                <a:gd name="T10" fmla="*/ 0 60000 65536"/>
                <a:gd name="T11" fmla="*/ 0 60000 65536"/>
                <a:gd name="T12" fmla="*/ 0 60000 65536"/>
                <a:gd name="T13" fmla="*/ 0 60000 65536"/>
                <a:gd name="T14" fmla="*/ 0 60000 65536"/>
                <a:gd name="T15" fmla="*/ 0 w 30"/>
                <a:gd name="T16" fmla="*/ 0 h 23"/>
                <a:gd name="T17" fmla="*/ 30 w 30"/>
                <a:gd name="T18" fmla="*/ 23 h 23"/>
              </a:gdLst>
              <a:ahLst/>
              <a:cxnLst>
                <a:cxn ang="T10">
                  <a:pos x="T0" y="T1"/>
                </a:cxn>
                <a:cxn ang="T11">
                  <a:pos x="T2" y="T3"/>
                </a:cxn>
                <a:cxn ang="T12">
                  <a:pos x="T4" y="T5"/>
                </a:cxn>
                <a:cxn ang="T13">
                  <a:pos x="T6" y="T7"/>
                </a:cxn>
                <a:cxn ang="T14">
                  <a:pos x="T8" y="T9"/>
                </a:cxn>
              </a:cxnLst>
              <a:rect l="T15" t="T16" r="T17" b="T18"/>
              <a:pathLst>
                <a:path w="30" h="23">
                  <a:moveTo>
                    <a:pt x="11" y="23"/>
                  </a:moveTo>
                  <a:lnTo>
                    <a:pt x="0" y="12"/>
                  </a:lnTo>
                  <a:lnTo>
                    <a:pt x="17" y="0"/>
                  </a:lnTo>
                  <a:lnTo>
                    <a:pt x="30" y="3"/>
                  </a:lnTo>
                  <a:lnTo>
                    <a:pt x="11" y="23"/>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1" name="Freeform 116">
              <a:extLst>
                <a:ext uri="{FF2B5EF4-FFF2-40B4-BE49-F238E27FC236}">
                  <a16:creationId xmlns:a16="http://schemas.microsoft.com/office/drawing/2014/main" id="{C81FBDB9-26A0-4E7D-9EFA-3F4FC5CFB0DA}"/>
                </a:ext>
              </a:extLst>
            </p:cNvPr>
            <p:cNvSpPr>
              <a:spLocks/>
            </p:cNvSpPr>
            <p:nvPr/>
          </p:nvSpPr>
          <p:spPr bwMode="auto">
            <a:xfrm>
              <a:off x="1900238" y="1976438"/>
              <a:ext cx="325437" cy="365125"/>
            </a:xfrm>
            <a:custGeom>
              <a:avLst/>
              <a:gdLst>
                <a:gd name="T0" fmla="*/ 2147483647 w 233"/>
                <a:gd name="T1" fmla="*/ 0 h 262"/>
                <a:gd name="T2" fmla="*/ 2147483647 w 233"/>
                <a:gd name="T3" fmla="*/ 2147483647 h 262"/>
                <a:gd name="T4" fmla="*/ 2147483647 w 233"/>
                <a:gd name="T5" fmla="*/ 2147483647 h 262"/>
                <a:gd name="T6" fmla="*/ 2147483647 w 233"/>
                <a:gd name="T7" fmla="*/ 2147483647 h 262"/>
                <a:gd name="T8" fmla="*/ 2147483647 w 233"/>
                <a:gd name="T9" fmla="*/ 2147483647 h 262"/>
                <a:gd name="T10" fmla="*/ 2147483647 w 233"/>
                <a:gd name="T11" fmla="*/ 2147483647 h 262"/>
                <a:gd name="T12" fmla="*/ 2147483647 w 233"/>
                <a:gd name="T13" fmla="*/ 2147483647 h 262"/>
                <a:gd name="T14" fmla="*/ 2147483647 w 233"/>
                <a:gd name="T15" fmla="*/ 2147483647 h 262"/>
                <a:gd name="T16" fmla="*/ 2147483647 w 233"/>
                <a:gd name="T17" fmla="*/ 2147483647 h 262"/>
                <a:gd name="T18" fmla="*/ 2147483647 w 233"/>
                <a:gd name="T19" fmla="*/ 2147483647 h 262"/>
                <a:gd name="T20" fmla="*/ 2147483647 w 233"/>
                <a:gd name="T21" fmla="*/ 2147483647 h 262"/>
                <a:gd name="T22" fmla="*/ 0 w 233"/>
                <a:gd name="T23" fmla="*/ 2147483647 h 262"/>
                <a:gd name="T24" fmla="*/ 2147483647 w 233"/>
                <a:gd name="T25" fmla="*/ 2147483647 h 262"/>
                <a:gd name="T26" fmla="*/ 2147483647 w 233"/>
                <a:gd name="T27" fmla="*/ 2147483647 h 262"/>
                <a:gd name="T28" fmla="*/ 2147483647 w 233"/>
                <a:gd name="T29" fmla="*/ 2147483647 h 262"/>
                <a:gd name="T30" fmla="*/ 2147483647 w 233"/>
                <a:gd name="T31" fmla="*/ 2147483647 h 262"/>
                <a:gd name="T32" fmla="*/ 2147483647 w 233"/>
                <a:gd name="T33" fmla="*/ 2147483647 h 262"/>
                <a:gd name="T34" fmla="*/ 2147483647 w 233"/>
                <a:gd name="T35" fmla="*/ 2147483647 h 262"/>
                <a:gd name="T36" fmla="*/ 2147483647 w 233"/>
                <a:gd name="T37" fmla="*/ 2147483647 h 262"/>
                <a:gd name="T38" fmla="*/ 2147483647 w 233"/>
                <a:gd name="T39" fmla="*/ 2147483647 h 262"/>
                <a:gd name="T40" fmla="*/ 2147483647 w 233"/>
                <a:gd name="T41" fmla="*/ 2147483647 h 262"/>
                <a:gd name="T42" fmla="*/ 2147483647 w 233"/>
                <a:gd name="T43" fmla="*/ 2147483647 h 262"/>
                <a:gd name="T44" fmla="*/ 2147483647 w 233"/>
                <a:gd name="T45" fmla="*/ 2147483647 h 262"/>
                <a:gd name="T46" fmla="*/ 2147483647 w 233"/>
                <a:gd name="T47" fmla="*/ 2147483647 h 262"/>
                <a:gd name="T48" fmla="*/ 2147483647 w 233"/>
                <a:gd name="T49" fmla="*/ 2147483647 h 262"/>
                <a:gd name="T50" fmla="*/ 2147483647 w 233"/>
                <a:gd name="T51" fmla="*/ 2147483647 h 262"/>
                <a:gd name="T52" fmla="*/ 2147483647 w 233"/>
                <a:gd name="T53" fmla="*/ 2147483647 h 262"/>
                <a:gd name="T54" fmla="*/ 2147483647 w 233"/>
                <a:gd name="T55" fmla="*/ 2147483647 h 262"/>
                <a:gd name="T56" fmla="*/ 2147483647 w 233"/>
                <a:gd name="T57" fmla="*/ 2147483647 h 262"/>
                <a:gd name="T58" fmla="*/ 2147483647 w 233"/>
                <a:gd name="T59" fmla="*/ 2147483647 h 262"/>
                <a:gd name="T60" fmla="*/ 2147483647 w 233"/>
                <a:gd name="T61" fmla="*/ 2147483647 h 262"/>
                <a:gd name="T62" fmla="*/ 2147483647 w 233"/>
                <a:gd name="T63" fmla="*/ 2147483647 h 262"/>
                <a:gd name="T64" fmla="*/ 2147483647 w 233"/>
                <a:gd name="T65" fmla="*/ 2147483647 h 262"/>
                <a:gd name="T66" fmla="*/ 2147483647 w 233"/>
                <a:gd name="T67" fmla="*/ 2147483647 h 262"/>
                <a:gd name="T68" fmla="*/ 2147483647 w 233"/>
                <a:gd name="T69" fmla="*/ 2147483647 h 262"/>
                <a:gd name="T70" fmla="*/ 2147483647 w 233"/>
                <a:gd name="T71" fmla="*/ 2147483647 h 262"/>
                <a:gd name="T72" fmla="*/ 2147483647 w 233"/>
                <a:gd name="T73" fmla="*/ 2147483647 h 262"/>
                <a:gd name="T74" fmla="*/ 2147483647 w 233"/>
                <a:gd name="T75" fmla="*/ 2147483647 h 262"/>
                <a:gd name="T76" fmla="*/ 2147483647 w 233"/>
                <a:gd name="T77" fmla="*/ 2147483647 h 262"/>
                <a:gd name="T78" fmla="*/ 2147483647 w 233"/>
                <a:gd name="T79" fmla="*/ 2147483647 h 262"/>
                <a:gd name="T80" fmla="*/ 2147483647 w 233"/>
                <a:gd name="T81" fmla="*/ 2147483647 h 262"/>
                <a:gd name="T82" fmla="*/ 2147483647 w 233"/>
                <a:gd name="T83" fmla="*/ 2147483647 h 262"/>
                <a:gd name="T84" fmla="*/ 2147483647 w 233"/>
                <a:gd name="T85" fmla="*/ 2147483647 h 262"/>
                <a:gd name="T86" fmla="*/ 2147483647 w 233"/>
                <a:gd name="T87" fmla="*/ 0 h 262"/>
                <a:gd name="T88" fmla="*/ 2147483647 w 233"/>
                <a:gd name="T89" fmla="*/ 0 h 2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3"/>
                <a:gd name="T136" fmla="*/ 0 h 262"/>
                <a:gd name="T137" fmla="*/ 233 w 233"/>
                <a:gd name="T138" fmla="*/ 262 h 2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3" h="262">
                  <a:moveTo>
                    <a:pt x="95" y="0"/>
                  </a:moveTo>
                  <a:lnTo>
                    <a:pt x="83" y="16"/>
                  </a:lnTo>
                  <a:lnTo>
                    <a:pt x="89" y="63"/>
                  </a:lnTo>
                  <a:lnTo>
                    <a:pt x="69" y="69"/>
                  </a:lnTo>
                  <a:lnTo>
                    <a:pt x="60" y="54"/>
                  </a:lnTo>
                  <a:lnTo>
                    <a:pt x="47" y="33"/>
                  </a:lnTo>
                  <a:lnTo>
                    <a:pt x="35" y="33"/>
                  </a:lnTo>
                  <a:lnTo>
                    <a:pt x="33" y="46"/>
                  </a:lnTo>
                  <a:lnTo>
                    <a:pt x="39" y="64"/>
                  </a:lnTo>
                  <a:lnTo>
                    <a:pt x="30" y="79"/>
                  </a:lnTo>
                  <a:lnTo>
                    <a:pt x="17" y="72"/>
                  </a:lnTo>
                  <a:lnTo>
                    <a:pt x="0" y="96"/>
                  </a:lnTo>
                  <a:lnTo>
                    <a:pt x="21" y="130"/>
                  </a:lnTo>
                  <a:lnTo>
                    <a:pt x="39" y="132"/>
                  </a:lnTo>
                  <a:lnTo>
                    <a:pt x="56" y="115"/>
                  </a:lnTo>
                  <a:lnTo>
                    <a:pt x="65" y="133"/>
                  </a:lnTo>
                  <a:lnTo>
                    <a:pt x="78" y="127"/>
                  </a:lnTo>
                  <a:lnTo>
                    <a:pt x="86" y="141"/>
                  </a:lnTo>
                  <a:lnTo>
                    <a:pt x="69" y="148"/>
                  </a:lnTo>
                  <a:lnTo>
                    <a:pt x="66" y="165"/>
                  </a:lnTo>
                  <a:lnTo>
                    <a:pt x="81" y="174"/>
                  </a:lnTo>
                  <a:lnTo>
                    <a:pt x="86" y="189"/>
                  </a:lnTo>
                  <a:lnTo>
                    <a:pt x="98" y="196"/>
                  </a:lnTo>
                  <a:lnTo>
                    <a:pt x="99" y="208"/>
                  </a:lnTo>
                  <a:lnTo>
                    <a:pt x="128" y="195"/>
                  </a:lnTo>
                  <a:lnTo>
                    <a:pt x="140" y="214"/>
                  </a:lnTo>
                  <a:lnTo>
                    <a:pt x="158" y="196"/>
                  </a:lnTo>
                  <a:lnTo>
                    <a:pt x="180" y="205"/>
                  </a:lnTo>
                  <a:lnTo>
                    <a:pt x="168" y="219"/>
                  </a:lnTo>
                  <a:lnTo>
                    <a:pt x="156" y="243"/>
                  </a:lnTo>
                  <a:lnTo>
                    <a:pt x="159" y="259"/>
                  </a:lnTo>
                  <a:lnTo>
                    <a:pt x="176" y="262"/>
                  </a:lnTo>
                  <a:lnTo>
                    <a:pt x="195" y="241"/>
                  </a:lnTo>
                  <a:lnTo>
                    <a:pt x="228" y="198"/>
                  </a:lnTo>
                  <a:lnTo>
                    <a:pt x="233" y="177"/>
                  </a:lnTo>
                  <a:lnTo>
                    <a:pt x="227" y="171"/>
                  </a:lnTo>
                  <a:lnTo>
                    <a:pt x="192" y="181"/>
                  </a:lnTo>
                  <a:lnTo>
                    <a:pt x="145" y="154"/>
                  </a:lnTo>
                  <a:lnTo>
                    <a:pt x="137" y="145"/>
                  </a:lnTo>
                  <a:lnTo>
                    <a:pt x="138" y="120"/>
                  </a:lnTo>
                  <a:lnTo>
                    <a:pt x="129" y="96"/>
                  </a:lnTo>
                  <a:lnTo>
                    <a:pt x="138" y="55"/>
                  </a:lnTo>
                  <a:lnTo>
                    <a:pt x="123" y="18"/>
                  </a:lnTo>
                  <a:lnTo>
                    <a:pt x="114" y="0"/>
                  </a:lnTo>
                  <a:lnTo>
                    <a:pt x="95" y="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2" name="Freeform 117">
              <a:extLst>
                <a:ext uri="{FF2B5EF4-FFF2-40B4-BE49-F238E27FC236}">
                  <a16:creationId xmlns:a16="http://schemas.microsoft.com/office/drawing/2014/main" id="{F4C870CD-7211-49FC-8146-E12D35A98334}"/>
                </a:ext>
              </a:extLst>
            </p:cNvPr>
            <p:cNvSpPr>
              <a:spLocks/>
            </p:cNvSpPr>
            <p:nvPr/>
          </p:nvSpPr>
          <p:spPr bwMode="auto">
            <a:xfrm>
              <a:off x="2003425" y="2551113"/>
              <a:ext cx="230188" cy="217487"/>
            </a:xfrm>
            <a:custGeom>
              <a:avLst/>
              <a:gdLst>
                <a:gd name="T0" fmla="*/ 0 w 165"/>
                <a:gd name="T1" fmla="*/ 2147483647 h 155"/>
                <a:gd name="T2" fmla="*/ 2147483647 w 165"/>
                <a:gd name="T3" fmla="*/ 2147483647 h 155"/>
                <a:gd name="T4" fmla="*/ 2147483647 w 165"/>
                <a:gd name="T5" fmla="*/ 2147483647 h 155"/>
                <a:gd name="T6" fmla="*/ 2147483647 w 165"/>
                <a:gd name="T7" fmla="*/ 2147483647 h 155"/>
                <a:gd name="T8" fmla="*/ 2147483647 w 165"/>
                <a:gd name="T9" fmla="*/ 2147483647 h 155"/>
                <a:gd name="T10" fmla="*/ 2147483647 w 165"/>
                <a:gd name="T11" fmla="*/ 2147483647 h 155"/>
                <a:gd name="T12" fmla="*/ 2147483647 w 165"/>
                <a:gd name="T13" fmla="*/ 2147483647 h 155"/>
                <a:gd name="T14" fmla="*/ 2147483647 w 165"/>
                <a:gd name="T15" fmla="*/ 2147483647 h 155"/>
                <a:gd name="T16" fmla="*/ 2147483647 w 165"/>
                <a:gd name="T17" fmla="*/ 2147483647 h 155"/>
                <a:gd name="T18" fmla="*/ 2147483647 w 165"/>
                <a:gd name="T19" fmla="*/ 2147483647 h 155"/>
                <a:gd name="T20" fmla="*/ 2147483647 w 165"/>
                <a:gd name="T21" fmla="*/ 2147483647 h 155"/>
                <a:gd name="T22" fmla="*/ 2147483647 w 165"/>
                <a:gd name="T23" fmla="*/ 2147483647 h 155"/>
                <a:gd name="T24" fmla="*/ 2147483647 w 165"/>
                <a:gd name="T25" fmla="*/ 0 h 155"/>
                <a:gd name="T26" fmla="*/ 2147483647 w 165"/>
                <a:gd name="T27" fmla="*/ 2147483647 h 155"/>
                <a:gd name="T28" fmla="*/ 2147483647 w 165"/>
                <a:gd name="T29" fmla="*/ 2147483647 h 155"/>
                <a:gd name="T30" fmla="*/ 2147483647 w 165"/>
                <a:gd name="T31" fmla="*/ 2147483647 h 155"/>
                <a:gd name="T32" fmla="*/ 2147483647 w 165"/>
                <a:gd name="T33" fmla="*/ 2147483647 h 155"/>
                <a:gd name="T34" fmla="*/ 2147483647 w 165"/>
                <a:gd name="T35" fmla="*/ 2147483647 h 155"/>
                <a:gd name="T36" fmla="*/ 2147483647 w 165"/>
                <a:gd name="T37" fmla="*/ 2147483647 h 155"/>
                <a:gd name="T38" fmla="*/ 2147483647 w 165"/>
                <a:gd name="T39" fmla="*/ 2147483647 h 155"/>
                <a:gd name="T40" fmla="*/ 2147483647 w 165"/>
                <a:gd name="T41" fmla="*/ 2147483647 h 155"/>
                <a:gd name="T42" fmla="*/ 2147483647 w 165"/>
                <a:gd name="T43" fmla="*/ 2147483647 h 155"/>
                <a:gd name="T44" fmla="*/ 2147483647 w 165"/>
                <a:gd name="T45" fmla="*/ 2147483647 h 155"/>
                <a:gd name="T46" fmla="*/ 2147483647 w 165"/>
                <a:gd name="T47" fmla="*/ 2147483647 h 155"/>
                <a:gd name="T48" fmla="*/ 0 w 165"/>
                <a:gd name="T49" fmla="*/ 2147483647 h 15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5"/>
                <a:gd name="T76" fmla="*/ 0 h 155"/>
                <a:gd name="T77" fmla="*/ 165 w 165"/>
                <a:gd name="T78" fmla="*/ 155 h 15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5" h="155">
                  <a:moveTo>
                    <a:pt x="0" y="140"/>
                  </a:moveTo>
                  <a:lnTo>
                    <a:pt x="13" y="125"/>
                  </a:lnTo>
                  <a:lnTo>
                    <a:pt x="36" y="128"/>
                  </a:lnTo>
                  <a:lnTo>
                    <a:pt x="75" y="117"/>
                  </a:lnTo>
                  <a:lnTo>
                    <a:pt x="49" y="111"/>
                  </a:lnTo>
                  <a:lnTo>
                    <a:pt x="57" y="90"/>
                  </a:lnTo>
                  <a:lnTo>
                    <a:pt x="75" y="72"/>
                  </a:lnTo>
                  <a:lnTo>
                    <a:pt x="79" y="65"/>
                  </a:lnTo>
                  <a:lnTo>
                    <a:pt x="51" y="65"/>
                  </a:lnTo>
                  <a:lnTo>
                    <a:pt x="34" y="57"/>
                  </a:lnTo>
                  <a:lnTo>
                    <a:pt x="16" y="42"/>
                  </a:lnTo>
                  <a:lnTo>
                    <a:pt x="26" y="14"/>
                  </a:lnTo>
                  <a:lnTo>
                    <a:pt x="49" y="0"/>
                  </a:lnTo>
                  <a:lnTo>
                    <a:pt x="75" y="8"/>
                  </a:lnTo>
                  <a:lnTo>
                    <a:pt x="96" y="47"/>
                  </a:lnTo>
                  <a:lnTo>
                    <a:pt x="156" y="71"/>
                  </a:lnTo>
                  <a:lnTo>
                    <a:pt x="165" y="96"/>
                  </a:lnTo>
                  <a:lnTo>
                    <a:pt x="148" y="108"/>
                  </a:lnTo>
                  <a:lnTo>
                    <a:pt x="148" y="129"/>
                  </a:lnTo>
                  <a:lnTo>
                    <a:pt x="121" y="138"/>
                  </a:lnTo>
                  <a:lnTo>
                    <a:pt x="102" y="129"/>
                  </a:lnTo>
                  <a:lnTo>
                    <a:pt x="64" y="149"/>
                  </a:lnTo>
                  <a:lnTo>
                    <a:pt x="42" y="149"/>
                  </a:lnTo>
                  <a:lnTo>
                    <a:pt x="22" y="155"/>
                  </a:lnTo>
                  <a:lnTo>
                    <a:pt x="0" y="14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3" name="Freeform 118">
              <a:extLst>
                <a:ext uri="{FF2B5EF4-FFF2-40B4-BE49-F238E27FC236}">
                  <a16:creationId xmlns:a16="http://schemas.microsoft.com/office/drawing/2014/main" id="{0672404D-0462-4985-9B8B-69BAC2A9BB70}"/>
                </a:ext>
              </a:extLst>
            </p:cNvPr>
            <p:cNvSpPr>
              <a:spLocks/>
            </p:cNvSpPr>
            <p:nvPr/>
          </p:nvSpPr>
          <p:spPr bwMode="auto">
            <a:xfrm>
              <a:off x="1911350" y="2530475"/>
              <a:ext cx="76200" cy="69850"/>
            </a:xfrm>
            <a:custGeom>
              <a:avLst/>
              <a:gdLst>
                <a:gd name="T0" fmla="*/ 2147483647 w 54"/>
                <a:gd name="T1" fmla="*/ 2147483647 h 50"/>
                <a:gd name="T2" fmla="*/ 2147483647 w 54"/>
                <a:gd name="T3" fmla="*/ 0 h 50"/>
                <a:gd name="T4" fmla="*/ 2147483647 w 54"/>
                <a:gd name="T5" fmla="*/ 2147483647 h 50"/>
                <a:gd name="T6" fmla="*/ 2147483647 w 54"/>
                <a:gd name="T7" fmla="*/ 2147483647 h 50"/>
                <a:gd name="T8" fmla="*/ 0 w 54"/>
                <a:gd name="T9" fmla="*/ 2147483647 h 50"/>
                <a:gd name="T10" fmla="*/ 2147483647 w 54"/>
                <a:gd name="T11" fmla="*/ 2147483647 h 50"/>
                <a:gd name="T12" fmla="*/ 0 60000 65536"/>
                <a:gd name="T13" fmla="*/ 0 60000 65536"/>
                <a:gd name="T14" fmla="*/ 0 60000 65536"/>
                <a:gd name="T15" fmla="*/ 0 60000 65536"/>
                <a:gd name="T16" fmla="*/ 0 60000 65536"/>
                <a:gd name="T17" fmla="*/ 0 60000 65536"/>
                <a:gd name="T18" fmla="*/ 0 w 54"/>
                <a:gd name="T19" fmla="*/ 0 h 50"/>
                <a:gd name="T20" fmla="*/ 54 w 54"/>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54" h="50">
                  <a:moveTo>
                    <a:pt x="4" y="35"/>
                  </a:moveTo>
                  <a:lnTo>
                    <a:pt x="33" y="0"/>
                  </a:lnTo>
                  <a:lnTo>
                    <a:pt x="54" y="3"/>
                  </a:lnTo>
                  <a:lnTo>
                    <a:pt x="42" y="29"/>
                  </a:lnTo>
                  <a:lnTo>
                    <a:pt x="0" y="50"/>
                  </a:lnTo>
                  <a:lnTo>
                    <a:pt x="4" y="35"/>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4" name="Freeform 119">
              <a:extLst>
                <a:ext uri="{FF2B5EF4-FFF2-40B4-BE49-F238E27FC236}">
                  <a16:creationId xmlns:a16="http://schemas.microsoft.com/office/drawing/2014/main" id="{66027C17-1A34-4C30-A705-69875164EFCF}"/>
                </a:ext>
              </a:extLst>
            </p:cNvPr>
            <p:cNvSpPr>
              <a:spLocks/>
            </p:cNvSpPr>
            <p:nvPr/>
          </p:nvSpPr>
          <p:spPr bwMode="auto">
            <a:xfrm>
              <a:off x="2303463" y="3086100"/>
              <a:ext cx="103187" cy="160338"/>
            </a:xfrm>
            <a:custGeom>
              <a:avLst/>
              <a:gdLst>
                <a:gd name="T0" fmla="*/ 2147483647 w 75"/>
                <a:gd name="T1" fmla="*/ 2147483647 h 115"/>
                <a:gd name="T2" fmla="*/ 2147483647 w 75"/>
                <a:gd name="T3" fmla="*/ 2147483647 h 115"/>
                <a:gd name="T4" fmla="*/ 0 w 75"/>
                <a:gd name="T5" fmla="*/ 2147483647 h 115"/>
                <a:gd name="T6" fmla="*/ 2147483647 w 75"/>
                <a:gd name="T7" fmla="*/ 0 h 115"/>
                <a:gd name="T8" fmla="*/ 2147483647 w 75"/>
                <a:gd name="T9" fmla="*/ 2147483647 h 115"/>
                <a:gd name="T10" fmla="*/ 2147483647 w 75"/>
                <a:gd name="T11" fmla="*/ 2147483647 h 115"/>
                <a:gd name="T12" fmla="*/ 2147483647 w 75"/>
                <a:gd name="T13" fmla="*/ 2147483647 h 115"/>
                <a:gd name="T14" fmla="*/ 2147483647 w 75"/>
                <a:gd name="T15" fmla="*/ 2147483647 h 115"/>
                <a:gd name="T16" fmla="*/ 2147483647 w 75"/>
                <a:gd name="T17" fmla="*/ 2147483647 h 115"/>
                <a:gd name="T18" fmla="*/ 2147483647 w 75"/>
                <a:gd name="T19" fmla="*/ 2147483647 h 1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115"/>
                <a:gd name="T32" fmla="*/ 75 w 75"/>
                <a:gd name="T33" fmla="*/ 115 h 1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115">
                  <a:moveTo>
                    <a:pt x="12" y="94"/>
                  </a:moveTo>
                  <a:lnTo>
                    <a:pt x="2" y="51"/>
                  </a:lnTo>
                  <a:lnTo>
                    <a:pt x="0" y="16"/>
                  </a:lnTo>
                  <a:lnTo>
                    <a:pt x="36" y="0"/>
                  </a:lnTo>
                  <a:lnTo>
                    <a:pt x="51" y="15"/>
                  </a:lnTo>
                  <a:lnTo>
                    <a:pt x="60" y="49"/>
                  </a:lnTo>
                  <a:lnTo>
                    <a:pt x="75" y="70"/>
                  </a:lnTo>
                  <a:lnTo>
                    <a:pt x="71" y="108"/>
                  </a:lnTo>
                  <a:lnTo>
                    <a:pt x="41" y="115"/>
                  </a:lnTo>
                  <a:lnTo>
                    <a:pt x="12" y="94"/>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5" name="Freeform 120">
              <a:extLst>
                <a:ext uri="{FF2B5EF4-FFF2-40B4-BE49-F238E27FC236}">
                  <a16:creationId xmlns:a16="http://schemas.microsoft.com/office/drawing/2014/main" id="{C9FEF7F2-5E0D-429B-AA10-2FD1F814909E}"/>
                </a:ext>
              </a:extLst>
            </p:cNvPr>
            <p:cNvSpPr>
              <a:spLocks/>
            </p:cNvSpPr>
            <p:nvPr/>
          </p:nvSpPr>
          <p:spPr bwMode="auto">
            <a:xfrm>
              <a:off x="2087563" y="2840038"/>
              <a:ext cx="130175" cy="187325"/>
            </a:xfrm>
            <a:custGeom>
              <a:avLst/>
              <a:gdLst>
                <a:gd name="T0" fmla="*/ 0 w 93"/>
                <a:gd name="T1" fmla="*/ 2147483647 h 134"/>
                <a:gd name="T2" fmla="*/ 2147483647 w 93"/>
                <a:gd name="T3" fmla="*/ 2147483647 h 134"/>
                <a:gd name="T4" fmla="*/ 2147483647 w 93"/>
                <a:gd name="T5" fmla="*/ 2147483647 h 134"/>
                <a:gd name="T6" fmla="*/ 2147483647 w 93"/>
                <a:gd name="T7" fmla="*/ 2147483647 h 134"/>
                <a:gd name="T8" fmla="*/ 2147483647 w 93"/>
                <a:gd name="T9" fmla="*/ 2147483647 h 134"/>
                <a:gd name="T10" fmla="*/ 2147483647 w 93"/>
                <a:gd name="T11" fmla="*/ 2147483647 h 134"/>
                <a:gd name="T12" fmla="*/ 2147483647 w 93"/>
                <a:gd name="T13" fmla="*/ 2147483647 h 134"/>
                <a:gd name="T14" fmla="*/ 2147483647 w 93"/>
                <a:gd name="T15" fmla="*/ 0 h 134"/>
                <a:gd name="T16" fmla="*/ 2147483647 w 93"/>
                <a:gd name="T17" fmla="*/ 2147483647 h 134"/>
                <a:gd name="T18" fmla="*/ 2147483647 w 93"/>
                <a:gd name="T19" fmla="*/ 2147483647 h 134"/>
                <a:gd name="T20" fmla="*/ 2147483647 w 93"/>
                <a:gd name="T21" fmla="*/ 2147483647 h 134"/>
                <a:gd name="T22" fmla="*/ 0 w 93"/>
                <a:gd name="T23" fmla="*/ 2147483647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
                <a:gd name="T37" fmla="*/ 0 h 134"/>
                <a:gd name="T38" fmla="*/ 93 w 93"/>
                <a:gd name="T39" fmla="*/ 134 h 1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 h="134">
                  <a:moveTo>
                    <a:pt x="0" y="119"/>
                  </a:moveTo>
                  <a:lnTo>
                    <a:pt x="11" y="79"/>
                  </a:lnTo>
                  <a:lnTo>
                    <a:pt x="40" y="77"/>
                  </a:lnTo>
                  <a:lnTo>
                    <a:pt x="45" y="68"/>
                  </a:lnTo>
                  <a:lnTo>
                    <a:pt x="25" y="65"/>
                  </a:lnTo>
                  <a:lnTo>
                    <a:pt x="19" y="54"/>
                  </a:lnTo>
                  <a:lnTo>
                    <a:pt x="57" y="17"/>
                  </a:lnTo>
                  <a:lnTo>
                    <a:pt x="93" y="0"/>
                  </a:lnTo>
                  <a:lnTo>
                    <a:pt x="58" y="84"/>
                  </a:lnTo>
                  <a:lnTo>
                    <a:pt x="39" y="116"/>
                  </a:lnTo>
                  <a:lnTo>
                    <a:pt x="15" y="134"/>
                  </a:lnTo>
                  <a:lnTo>
                    <a:pt x="0" y="11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6" name="Freeform 121">
              <a:extLst>
                <a:ext uri="{FF2B5EF4-FFF2-40B4-BE49-F238E27FC236}">
                  <a16:creationId xmlns:a16="http://schemas.microsoft.com/office/drawing/2014/main" id="{06B53215-55B9-497E-B966-5889C11274ED}"/>
                </a:ext>
              </a:extLst>
            </p:cNvPr>
            <p:cNvSpPr>
              <a:spLocks/>
            </p:cNvSpPr>
            <p:nvPr/>
          </p:nvSpPr>
          <p:spPr bwMode="auto">
            <a:xfrm>
              <a:off x="1957388" y="2962275"/>
              <a:ext cx="138112" cy="179388"/>
            </a:xfrm>
            <a:custGeom>
              <a:avLst/>
              <a:gdLst>
                <a:gd name="T0" fmla="*/ 2147483647 w 99"/>
                <a:gd name="T1" fmla="*/ 2147483647 h 129"/>
                <a:gd name="T2" fmla="*/ 2147483647 w 99"/>
                <a:gd name="T3" fmla="*/ 2147483647 h 129"/>
                <a:gd name="T4" fmla="*/ 2147483647 w 99"/>
                <a:gd name="T5" fmla="*/ 2147483647 h 129"/>
                <a:gd name="T6" fmla="*/ 2147483647 w 99"/>
                <a:gd name="T7" fmla="*/ 2147483647 h 129"/>
                <a:gd name="T8" fmla="*/ 2147483647 w 99"/>
                <a:gd name="T9" fmla="*/ 2147483647 h 129"/>
                <a:gd name="T10" fmla="*/ 2147483647 w 99"/>
                <a:gd name="T11" fmla="*/ 2147483647 h 129"/>
                <a:gd name="T12" fmla="*/ 2147483647 w 99"/>
                <a:gd name="T13" fmla="*/ 2147483647 h 129"/>
                <a:gd name="T14" fmla="*/ 0 w 99"/>
                <a:gd name="T15" fmla="*/ 2147483647 h 129"/>
                <a:gd name="T16" fmla="*/ 2147483647 w 99"/>
                <a:gd name="T17" fmla="*/ 2147483647 h 129"/>
                <a:gd name="T18" fmla="*/ 2147483647 w 99"/>
                <a:gd name="T19" fmla="*/ 2147483647 h 129"/>
                <a:gd name="T20" fmla="*/ 2147483647 w 99"/>
                <a:gd name="T21" fmla="*/ 2147483647 h 129"/>
                <a:gd name="T22" fmla="*/ 2147483647 w 99"/>
                <a:gd name="T23" fmla="*/ 0 h 129"/>
                <a:gd name="T24" fmla="*/ 2147483647 w 99"/>
                <a:gd name="T25" fmla="*/ 2147483647 h 129"/>
                <a:gd name="T26" fmla="*/ 2147483647 w 99"/>
                <a:gd name="T27" fmla="*/ 2147483647 h 129"/>
                <a:gd name="T28" fmla="*/ 2147483647 w 99"/>
                <a:gd name="T29" fmla="*/ 2147483647 h 129"/>
                <a:gd name="T30" fmla="*/ 2147483647 w 99"/>
                <a:gd name="T31" fmla="*/ 2147483647 h 129"/>
                <a:gd name="T32" fmla="*/ 2147483647 w 99"/>
                <a:gd name="T33" fmla="*/ 2147483647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29"/>
                <a:gd name="T53" fmla="*/ 99 w 99"/>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29">
                  <a:moveTo>
                    <a:pt x="54" y="129"/>
                  </a:moveTo>
                  <a:lnTo>
                    <a:pt x="34" y="129"/>
                  </a:lnTo>
                  <a:lnTo>
                    <a:pt x="55" y="107"/>
                  </a:lnTo>
                  <a:lnTo>
                    <a:pt x="43" y="80"/>
                  </a:lnTo>
                  <a:lnTo>
                    <a:pt x="54" y="60"/>
                  </a:lnTo>
                  <a:lnTo>
                    <a:pt x="34" y="57"/>
                  </a:lnTo>
                  <a:lnTo>
                    <a:pt x="7" y="99"/>
                  </a:lnTo>
                  <a:lnTo>
                    <a:pt x="0" y="84"/>
                  </a:lnTo>
                  <a:lnTo>
                    <a:pt x="4" y="56"/>
                  </a:lnTo>
                  <a:lnTo>
                    <a:pt x="25" y="21"/>
                  </a:lnTo>
                  <a:lnTo>
                    <a:pt x="42" y="32"/>
                  </a:lnTo>
                  <a:lnTo>
                    <a:pt x="76" y="0"/>
                  </a:lnTo>
                  <a:lnTo>
                    <a:pt x="91" y="56"/>
                  </a:lnTo>
                  <a:lnTo>
                    <a:pt x="99" y="83"/>
                  </a:lnTo>
                  <a:lnTo>
                    <a:pt x="94" y="110"/>
                  </a:lnTo>
                  <a:lnTo>
                    <a:pt x="72" y="117"/>
                  </a:lnTo>
                  <a:lnTo>
                    <a:pt x="54" y="12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7" name="Freeform 122">
              <a:extLst>
                <a:ext uri="{FF2B5EF4-FFF2-40B4-BE49-F238E27FC236}">
                  <a16:creationId xmlns:a16="http://schemas.microsoft.com/office/drawing/2014/main" id="{4A2A0B32-13EB-476F-9EF7-CA4AF0AB62F4}"/>
                </a:ext>
              </a:extLst>
            </p:cNvPr>
            <p:cNvSpPr>
              <a:spLocks/>
            </p:cNvSpPr>
            <p:nvPr/>
          </p:nvSpPr>
          <p:spPr bwMode="auto">
            <a:xfrm>
              <a:off x="1824038" y="2608263"/>
              <a:ext cx="60325" cy="60325"/>
            </a:xfrm>
            <a:custGeom>
              <a:avLst/>
              <a:gdLst>
                <a:gd name="T0" fmla="*/ 0 w 43"/>
                <a:gd name="T1" fmla="*/ 2147483647 h 43"/>
                <a:gd name="T2" fmla="*/ 2147483647 w 43"/>
                <a:gd name="T3" fmla="*/ 2147483647 h 43"/>
                <a:gd name="T4" fmla="*/ 2147483647 w 43"/>
                <a:gd name="T5" fmla="*/ 2147483647 h 43"/>
                <a:gd name="T6" fmla="*/ 2147483647 w 43"/>
                <a:gd name="T7" fmla="*/ 0 h 43"/>
                <a:gd name="T8" fmla="*/ 2147483647 w 43"/>
                <a:gd name="T9" fmla="*/ 2147483647 h 43"/>
                <a:gd name="T10" fmla="*/ 2147483647 w 43"/>
                <a:gd name="T11" fmla="*/ 2147483647 h 43"/>
                <a:gd name="T12" fmla="*/ 0 w 43"/>
                <a:gd name="T13" fmla="*/ 2147483647 h 43"/>
                <a:gd name="T14" fmla="*/ 0 60000 65536"/>
                <a:gd name="T15" fmla="*/ 0 60000 65536"/>
                <a:gd name="T16" fmla="*/ 0 60000 65536"/>
                <a:gd name="T17" fmla="*/ 0 60000 65536"/>
                <a:gd name="T18" fmla="*/ 0 60000 65536"/>
                <a:gd name="T19" fmla="*/ 0 60000 65536"/>
                <a:gd name="T20" fmla="*/ 0 60000 65536"/>
                <a:gd name="T21" fmla="*/ 0 w 43"/>
                <a:gd name="T22" fmla="*/ 0 h 43"/>
                <a:gd name="T23" fmla="*/ 43 w 43"/>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3">
                  <a:moveTo>
                    <a:pt x="0" y="22"/>
                  </a:moveTo>
                  <a:lnTo>
                    <a:pt x="12" y="10"/>
                  </a:lnTo>
                  <a:lnTo>
                    <a:pt x="28" y="4"/>
                  </a:lnTo>
                  <a:lnTo>
                    <a:pt x="43" y="0"/>
                  </a:lnTo>
                  <a:lnTo>
                    <a:pt x="31" y="21"/>
                  </a:lnTo>
                  <a:lnTo>
                    <a:pt x="4" y="43"/>
                  </a:lnTo>
                  <a:lnTo>
                    <a:pt x="0" y="2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8" name="Freeform 123">
              <a:extLst>
                <a:ext uri="{FF2B5EF4-FFF2-40B4-BE49-F238E27FC236}">
                  <a16:creationId xmlns:a16="http://schemas.microsoft.com/office/drawing/2014/main" id="{0F40854C-AAC3-40FE-8605-3941A2DFA06E}"/>
                </a:ext>
              </a:extLst>
            </p:cNvPr>
            <p:cNvSpPr>
              <a:spLocks/>
            </p:cNvSpPr>
            <p:nvPr/>
          </p:nvSpPr>
          <p:spPr bwMode="auto">
            <a:xfrm>
              <a:off x="2373313" y="2978150"/>
              <a:ext cx="46037" cy="74613"/>
            </a:xfrm>
            <a:custGeom>
              <a:avLst/>
              <a:gdLst>
                <a:gd name="T0" fmla="*/ 2147483647 w 32"/>
                <a:gd name="T1" fmla="*/ 2147483647 h 54"/>
                <a:gd name="T2" fmla="*/ 2147483647 w 32"/>
                <a:gd name="T3" fmla="*/ 2147483647 h 54"/>
                <a:gd name="T4" fmla="*/ 0 w 32"/>
                <a:gd name="T5" fmla="*/ 2147483647 h 54"/>
                <a:gd name="T6" fmla="*/ 2147483647 w 32"/>
                <a:gd name="T7" fmla="*/ 0 h 54"/>
                <a:gd name="T8" fmla="*/ 2147483647 w 32"/>
                <a:gd name="T9" fmla="*/ 2147483647 h 54"/>
                <a:gd name="T10" fmla="*/ 2147483647 w 32"/>
                <a:gd name="T11" fmla="*/ 2147483647 h 54"/>
                <a:gd name="T12" fmla="*/ 2147483647 w 32"/>
                <a:gd name="T13" fmla="*/ 2147483647 h 54"/>
                <a:gd name="T14" fmla="*/ 2147483647 w 32"/>
                <a:gd name="T15" fmla="*/ 2147483647 h 54"/>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4"/>
                <a:gd name="T26" fmla="*/ 32 w 3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4">
                  <a:moveTo>
                    <a:pt x="8" y="48"/>
                  </a:moveTo>
                  <a:lnTo>
                    <a:pt x="2" y="32"/>
                  </a:lnTo>
                  <a:lnTo>
                    <a:pt x="0" y="12"/>
                  </a:lnTo>
                  <a:lnTo>
                    <a:pt x="7" y="0"/>
                  </a:lnTo>
                  <a:lnTo>
                    <a:pt x="21" y="20"/>
                  </a:lnTo>
                  <a:lnTo>
                    <a:pt x="32" y="40"/>
                  </a:lnTo>
                  <a:lnTo>
                    <a:pt x="29" y="54"/>
                  </a:lnTo>
                  <a:lnTo>
                    <a:pt x="8" y="48"/>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79" name="Freeform 124">
              <a:extLst>
                <a:ext uri="{FF2B5EF4-FFF2-40B4-BE49-F238E27FC236}">
                  <a16:creationId xmlns:a16="http://schemas.microsoft.com/office/drawing/2014/main" id="{315FAD83-F520-4B5C-8379-3F50621F0D3C}"/>
                </a:ext>
              </a:extLst>
            </p:cNvPr>
            <p:cNvSpPr>
              <a:spLocks/>
            </p:cNvSpPr>
            <p:nvPr/>
          </p:nvSpPr>
          <p:spPr bwMode="auto">
            <a:xfrm>
              <a:off x="2060575" y="2397125"/>
              <a:ext cx="34925" cy="28575"/>
            </a:xfrm>
            <a:custGeom>
              <a:avLst/>
              <a:gdLst>
                <a:gd name="T0" fmla="*/ 2147483647 w 25"/>
                <a:gd name="T1" fmla="*/ 2147483647 h 21"/>
                <a:gd name="T2" fmla="*/ 0 w 25"/>
                <a:gd name="T3" fmla="*/ 2147483647 h 21"/>
                <a:gd name="T4" fmla="*/ 2147483647 w 25"/>
                <a:gd name="T5" fmla="*/ 0 h 21"/>
                <a:gd name="T6" fmla="*/ 2147483647 w 25"/>
                <a:gd name="T7" fmla="*/ 2147483647 h 21"/>
                <a:gd name="T8" fmla="*/ 2147483647 w 25"/>
                <a:gd name="T9" fmla="*/ 2147483647 h 21"/>
                <a:gd name="T10" fmla="*/ 2147483647 w 25"/>
                <a:gd name="T11" fmla="*/ 2147483647 h 21"/>
                <a:gd name="T12" fmla="*/ 0 60000 65536"/>
                <a:gd name="T13" fmla="*/ 0 60000 65536"/>
                <a:gd name="T14" fmla="*/ 0 60000 65536"/>
                <a:gd name="T15" fmla="*/ 0 60000 65536"/>
                <a:gd name="T16" fmla="*/ 0 60000 65536"/>
                <a:gd name="T17" fmla="*/ 0 60000 65536"/>
                <a:gd name="T18" fmla="*/ 0 w 25"/>
                <a:gd name="T19" fmla="*/ 0 h 21"/>
                <a:gd name="T20" fmla="*/ 25 w 25"/>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5" h="21">
                  <a:moveTo>
                    <a:pt x="1" y="21"/>
                  </a:moveTo>
                  <a:lnTo>
                    <a:pt x="0" y="8"/>
                  </a:lnTo>
                  <a:lnTo>
                    <a:pt x="20" y="0"/>
                  </a:lnTo>
                  <a:lnTo>
                    <a:pt x="25" y="11"/>
                  </a:lnTo>
                  <a:lnTo>
                    <a:pt x="19" y="21"/>
                  </a:lnTo>
                  <a:lnTo>
                    <a:pt x="1" y="21"/>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0" name="Freeform 125">
              <a:extLst>
                <a:ext uri="{FF2B5EF4-FFF2-40B4-BE49-F238E27FC236}">
                  <a16:creationId xmlns:a16="http://schemas.microsoft.com/office/drawing/2014/main" id="{0DF5D744-EDDF-4340-A360-CA68E60797AB}"/>
                </a:ext>
              </a:extLst>
            </p:cNvPr>
            <p:cNvSpPr>
              <a:spLocks/>
            </p:cNvSpPr>
            <p:nvPr/>
          </p:nvSpPr>
          <p:spPr bwMode="auto">
            <a:xfrm>
              <a:off x="2106613" y="2095500"/>
              <a:ext cx="25400" cy="71438"/>
            </a:xfrm>
            <a:custGeom>
              <a:avLst/>
              <a:gdLst>
                <a:gd name="T0" fmla="*/ 0 w 19"/>
                <a:gd name="T1" fmla="*/ 2147483647 h 51"/>
                <a:gd name="T2" fmla="*/ 2147483647 w 19"/>
                <a:gd name="T3" fmla="*/ 2147483647 h 51"/>
                <a:gd name="T4" fmla="*/ 2147483647 w 19"/>
                <a:gd name="T5" fmla="*/ 0 h 51"/>
                <a:gd name="T6" fmla="*/ 2147483647 w 19"/>
                <a:gd name="T7" fmla="*/ 2147483647 h 51"/>
                <a:gd name="T8" fmla="*/ 2147483647 w 19"/>
                <a:gd name="T9" fmla="*/ 2147483647 h 51"/>
                <a:gd name="T10" fmla="*/ 0 w 19"/>
                <a:gd name="T11" fmla="*/ 2147483647 h 51"/>
                <a:gd name="T12" fmla="*/ 0 60000 65536"/>
                <a:gd name="T13" fmla="*/ 0 60000 65536"/>
                <a:gd name="T14" fmla="*/ 0 60000 65536"/>
                <a:gd name="T15" fmla="*/ 0 60000 65536"/>
                <a:gd name="T16" fmla="*/ 0 60000 65536"/>
                <a:gd name="T17" fmla="*/ 0 60000 65536"/>
                <a:gd name="T18" fmla="*/ 0 w 19"/>
                <a:gd name="T19" fmla="*/ 0 h 51"/>
                <a:gd name="T20" fmla="*/ 19 w 1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19" h="51">
                  <a:moveTo>
                    <a:pt x="0" y="41"/>
                  </a:moveTo>
                  <a:lnTo>
                    <a:pt x="5" y="14"/>
                  </a:lnTo>
                  <a:lnTo>
                    <a:pt x="12" y="0"/>
                  </a:lnTo>
                  <a:lnTo>
                    <a:pt x="19" y="23"/>
                  </a:lnTo>
                  <a:lnTo>
                    <a:pt x="15" y="51"/>
                  </a:lnTo>
                  <a:lnTo>
                    <a:pt x="0" y="41"/>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1" name="Freeform 126">
              <a:extLst>
                <a:ext uri="{FF2B5EF4-FFF2-40B4-BE49-F238E27FC236}">
                  <a16:creationId xmlns:a16="http://schemas.microsoft.com/office/drawing/2014/main" id="{7C568A13-F9F3-432A-A1DA-26671DD59B8D}"/>
                </a:ext>
              </a:extLst>
            </p:cNvPr>
            <p:cNvSpPr>
              <a:spLocks/>
            </p:cNvSpPr>
            <p:nvPr/>
          </p:nvSpPr>
          <p:spPr bwMode="auto">
            <a:xfrm>
              <a:off x="2036763" y="2860675"/>
              <a:ext cx="34925" cy="46038"/>
            </a:xfrm>
            <a:custGeom>
              <a:avLst/>
              <a:gdLst>
                <a:gd name="T0" fmla="*/ 0 w 24"/>
                <a:gd name="T1" fmla="*/ 2147483647 h 33"/>
                <a:gd name="T2" fmla="*/ 2147483647 w 24"/>
                <a:gd name="T3" fmla="*/ 0 h 33"/>
                <a:gd name="T4" fmla="*/ 2147483647 w 24"/>
                <a:gd name="T5" fmla="*/ 0 h 33"/>
                <a:gd name="T6" fmla="*/ 2147483647 w 24"/>
                <a:gd name="T7" fmla="*/ 2147483647 h 33"/>
                <a:gd name="T8" fmla="*/ 0 w 24"/>
                <a:gd name="T9" fmla="*/ 2147483647 h 33"/>
                <a:gd name="T10" fmla="*/ 0 60000 65536"/>
                <a:gd name="T11" fmla="*/ 0 60000 65536"/>
                <a:gd name="T12" fmla="*/ 0 60000 65536"/>
                <a:gd name="T13" fmla="*/ 0 60000 65536"/>
                <a:gd name="T14" fmla="*/ 0 60000 65536"/>
                <a:gd name="T15" fmla="*/ 0 w 24"/>
                <a:gd name="T16" fmla="*/ 0 h 33"/>
                <a:gd name="T17" fmla="*/ 24 w 24"/>
                <a:gd name="T18" fmla="*/ 33 h 33"/>
              </a:gdLst>
              <a:ahLst/>
              <a:cxnLst>
                <a:cxn ang="T10">
                  <a:pos x="T0" y="T1"/>
                </a:cxn>
                <a:cxn ang="T11">
                  <a:pos x="T2" y="T3"/>
                </a:cxn>
                <a:cxn ang="T12">
                  <a:pos x="T4" y="T5"/>
                </a:cxn>
                <a:cxn ang="T13">
                  <a:pos x="T6" y="T7"/>
                </a:cxn>
                <a:cxn ang="T14">
                  <a:pos x="T8" y="T9"/>
                </a:cxn>
              </a:cxnLst>
              <a:rect l="T15" t="T16" r="T17" b="T18"/>
              <a:pathLst>
                <a:path w="24" h="33">
                  <a:moveTo>
                    <a:pt x="0" y="27"/>
                  </a:moveTo>
                  <a:lnTo>
                    <a:pt x="5" y="0"/>
                  </a:lnTo>
                  <a:lnTo>
                    <a:pt x="24" y="0"/>
                  </a:lnTo>
                  <a:lnTo>
                    <a:pt x="13" y="33"/>
                  </a:lnTo>
                  <a:lnTo>
                    <a:pt x="0" y="27"/>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2" name="Freeform 127">
              <a:extLst>
                <a:ext uri="{FF2B5EF4-FFF2-40B4-BE49-F238E27FC236}">
                  <a16:creationId xmlns:a16="http://schemas.microsoft.com/office/drawing/2014/main" id="{EFD321CD-2B2A-405C-82F9-5D935D4F5039}"/>
                </a:ext>
              </a:extLst>
            </p:cNvPr>
            <p:cNvSpPr>
              <a:spLocks/>
            </p:cNvSpPr>
            <p:nvPr/>
          </p:nvSpPr>
          <p:spPr bwMode="auto">
            <a:xfrm>
              <a:off x="2130425" y="2168525"/>
              <a:ext cx="25400" cy="30163"/>
            </a:xfrm>
            <a:custGeom>
              <a:avLst/>
              <a:gdLst>
                <a:gd name="T0" fmla="*/ 2147483647 w 18"/>
                <a:gd name="T1" fmla="*/ 2147483647 h 21"/>
                <a:gd name="T2" fmla="*/ 0 w 18"/>
                <a:gd name="T3" fmla="*/ 2147483647 h 21"/>
                <a:gd name="T4" fmla="*/ 2147483647 w 18"/>
                <a:gd name="T5" fmla="*/ 0 h 21"/>
                <a:gd name="T6" fmla="*/ 2147483647 w 18"/>
                <a:gd name="T7" fmla="*/ 2147483647 h 21"/>
                <a:gd name="T8" fmla="*/ 2147483647 w 18"/>
                <a:gd name="T9" fmla="*/ 2147483647 h 21"/>
                <a:gd name="T10" fmla="*/ 2147483647 w 18"/>
                <a:gd name="T11" fmla="*/ 2147483647 h 21"/>
                <a:gd name="T12" fmla="*/ 0 60000 65536"/>
                <a:gd name="T13" fmla="*/ 0 60000 65536"/>
                <a:gd name="T14" fmla="*/ 0 60000 65536"/>
                <a:gd name="T15" fmla="*/ 0 60000 65536"/>
                <a:gd name="T16" fmla="*/ 0 60000 65536"/>
                <a:gd name="T17" fmla="*/ 0 60000 65536"/>
                <a:gd name="T18" fmla="*/ 0 w 18"/>
                <a:gd name="T19" fmla="*/ 0 h 21"/>
                <a:gd name="T20" fmla="*/ 18 w 1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8" h="21">
                  <a:moveTo>
                    <a:pt x="1" y="19"/>
                  </a:moveTo>
                  <a:lnTo>
                    <a:pt x="0" y="6"/>
                  </a:lnTo>
                  <a:lnTo>
                    <a:pt x="15" y="0"/>
                  </a:lnTo>
                  <a:lnTo>
                    <a:pt x="18" y="10"/>
                  </a:lnTo>
                  <a:lnTo>
                    <a:pt x="17" y="21"/>
                  </a:lnTo>
                  <a:lnTo>
                    <a:pt x="1" y="1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3" name="Freeform 90">
              <a:extLst>
                <a:ext uri="{FF2B5EF4-FFF2-40B4-BE49-F238E27FC236}">
                  <a16:creationId xmlns:a16="http://schemas.microsoft.com/office/drawing/2014/main" id="{A1E30D1E-58A6-4335-8BF7-6E74E40A7BFA}"/>
                </a:ext>
              </a:extLst>
            </p:cNvPr>
            <p:cNvSpPr>
              <a:spLocks/>
            </p:cNvSpPr>
            <p:nvPr/>
          </p:nvSpPr>
          <p:spPr bwMode="auto">
            <a:xfrm>
              <a:off x="4427538" y="5410200"/>
              <a:ext cx="60325" cy="36513"/>
            </a:xfrm>
            <a:custGeom>
              <a:avLst/>
              <a:gdLst>
                <a:gd name="T0" fmla="*/ 2147483647 w 44"/>
                <a:gd name="T1" fmla="*/ 2147483647 h 26"/>
                <a:gd name="T2" fmla="*/ 2147483647 w 44"/>
                <a:gd name="T3" fmla="*/ 2147483647 h 26"/>
                <a:gd name="T4" fmla="*/ 2147483647 w 44"/>
                <a:gd name="T5" fmla="*/ 2147483647 h 26"/>
                <a:gd name="T6" fmla="*/ 0 w 44"/>
                <a:gd name="T7" fmla="*/ 2147483647 h 26"/>
                <a:gd name="T8" fmla="*/ 2147483647 w 44"/>
                <a:gd name="T9" fmla="*/ 0 h 26"/>
                <a:gd name="T10" fmla="*/ 2147483647 w 44"/>
                <a:gd name="T11" fmla="*/ 2147483647 h 26"/>
                <a:gd name="T12" fmla="*/ 2147483647 w 44"/>
                <a:gd name="T13" fmla="*/ 2147483647 h 26"/>
                <a:gd name="T14" fmla="*/ 0 60000 65536"/>
                <a:gd name="T15" fmla="*/ 0 60000 65536"/>
                <a:gd name="T16" fmla="*/ 0 60000 65536"/>
                <a:gd name="T17" fmla="*/ 0 60000 65536"/>
                <a:gd name="T18" fmla="*/ 0 60000 65536"/>
                <a:gd name="T19" fmla="*/ 0 60000 65536"/>
                <a:gd name="T20" fmla="*/ 0 60000 65536"/>
                <a:gd name="T21" fmla="*/ 0 w 44"/>
                <a:gd name="T22" fmla="*/ 0 h 26"/>
                <a:gd name="T23" fmla="*/ 44 w 44"/>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26">
                  <a:moveTo>
                    <a:pt x="44" y="21"/>
                  </a:moveTo>
                  <a:lnTo>
                    <a:pt x="32" y="26"/>
                  </a:lnTo>
                  <a:lnTo>
                    <a:pt x="15" y="24"/>
                  </a:lnTo>
                  <a:lnTo>
                    <a:pt x="0" y="12"/>
                  </a:lnTo>
                  <a:lnTo>
                    <a:pt x="12" y="0"/>
                  </a:lnTo>
                  <a:lnTo>
                    <a:pt x="29" y="3"/>
                  </a:lnTo>
                  <a:lnTo>
                    <a:pt x="44" y="21"/>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4" name="Freeform 92">
              <a:extLst>
                <a:ext uri="{FF2B5EF4-FFF2-40B4-BE49-F238E27FC236}">
                  <a16:creationId xmlns:a16="http://schemas.microsoft.com/office/drawing/2014/main" id="{D6556748-E3CC-4192-95E8-7937057C758A}"/>
                </a:ext>
              </a:extLst>
            </p:cNvPr>
            <p:cNvSpPr>
              <a:spLocks/>
            </p:cNvSpPr>
            <p:nvPr/>
          </p:nvSpPr>
          <p:spPr bwMode="auto">
            <a:xfrm>
              <a:off x="3633788" y="5829300"/>
              <a:ext cx="179387" cy="109538"/>
            </a:xfrm>
            <a:custGeom>
              <a:avLst/>
              <a:gdLst>
                <a:gd name="T0" fmla="*/ 2147483647 w 128"/>
                <a:gd name="T1" fmla="*/ 2147483647 h 78"/>
                <a:gd name="T2" fmla="*/ 2147483647 w 128"/>
                <a:gd name="T3" fmla="*/ 2147483647 h 78"/>
                <a:gd name="T4" fmla="*/ 2147483647 w 128"/>
                <a:gd name="T5" fmla="*/ 2147483647 h 78"/>
                <a:gd name="T6" fmla="*/ 0 w 128"/>
                <a:gd name="T7" fmla="*/ 2147483647 h 78"/>
                <a:gd name="T8" fmla="*/ 2147483647 w 128"/>
                <a:gd name="T9" fmla="*/ 2147483647 h 78"/>
                <a:gd name="T10" fmla="*/ 2147483647 w 128"/>
                <a:gd name="T11" fmla="*/ 0 h 78"/>
                <a:gd name="T12" fmla="*/ 2147483647 w 128"/>
                <a:gd name="T13" fmla="*/ 2147483647 h 78"/>
                <a:gd name="T14" fmla="*/ 2147483647 w 128"/>
                <a:gd name="T15" fmla="*/ 2147483647 h 78"/>
                <a:gd name="T16" fmla="*/ 2147483647 w 128"/>
                <a:gd name="T17" fmla="*/ 2147483647 h 78"/>
                <a:gd name="T18" fmla="*/ 2147483647 w 128"/>
                <a:gd name="T19" fmla="*/ 2147483647 h 78"/>
                <a:gd name="T20" fmla="*/ 2147483647 w 128"/>
                <a:gd name="T21" fmla="*/ 2147483647 h 78"/>
                <a:gd name="T22" fmla="*/ 2147483647 w 128"/>
                <a:gd name="T23" fmla="*/ 2147483647 h 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8"/>
                <a:gd name="T37" fmla="*/ 0 h 78"/>
                <a:gd name="T38" fmla="*/ 128 w 128"/>
                <a:gd name="T39" fmla="*/ 78 h 7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8" h="78">
                  <a:moveTo>
                    <a:pt x="78" y="78"/>
                  </a:moveTo>
                  <a:lnTo>
                    <a:pt x="62" y="69"/>
                  </a:lnTo>
                  <a:lnTo>
                    <a:pt x="32" y="51"/>
                  </a:lnTo>
                  <a:lnTo>
                    <a:pt x="0" y="40"/>
                  </a:lnTo>
                  <a:lnTo>
                    <a:pt x="38" y="18"/>
                  </a:lnTo>
                  <a:lnTo>
                    <a:pt x="60" y="0"/>
                  </a:lnTo>
                  <a:lnTo>
                    <a:pt x="89" y="10"/>
                  </a:lnTo>
                  <a:lnTo>
                    <a:pt x="105" y="10"/>
                  </a:lnTo>
                  <a:lnTo>
                    <a:pt x="128" y="25"/>
                  </a:lnTo>
                  <a:lnTo>
                    <a:pt x="102" y="52"/>
                  </a:lnTo>
                  <a:lnTo>
                    <a:pt x="92" y="72"/>
                  </a:lnTo>
                  <a:lnTo>
                    <a:pt x="78" y="78"/>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5" name="任意多边形 4">
              <a:extLst>
                <a:ext uri="{FF2B5EF4-FFF2-40B4-BE49-F238E27FC236}">
                  <a16:creationId xmlns:a16="http://schemas.microsoft.com/office/drawing/2014/main" id="{8EB22C9E-9DC9-4228-9720-644EC0DDA45E}"/>
                </a:ext>
              </a:extLst>
            </p:cNvPr>
            <p:cNvSpPr>
              <a:spLocks/>
            </p:cNvSpPr>
            <p:nvPr/>
          </p:nvSpPr>
          <p:spPr bwMode="auto">
            <a:xfrm>
              <a:off x="4532313" y="1273175"/>
              <a:ext cx="180975" cy="444500"/>
            </a:xfrm>
            <a:custGeom>
              <a:avLst/>
              <a:gdLst>
                <a:gd name="T0" fmla="*/ 2147483647 w 1344"/>
                <a:gd name="T1" fmla="*/ 0 h 3309"/>
                <a:gd name="T2" fmla="*/ 0 w 1344"/>
                <a:gd name="T3" fmla="*/ 2147483647 h 3309"/>
                <a:gd name="T4" fmla="*/ 2147483647 w 1344"/>
                <a:gd name="T5" fmla="*/ 2147483647 h 3309"/>
                <a:gd name="T6" fmla="*/ 2147483647 w 1344"/>
                <a:gd name="T7" fmla="*/ 0 h 3309"/>
                <a:gd name="T8" fmla="*/ 0 60000 65536"/>
                <a:gd name="T9" fmla="*/ 0 60000 65536"/>
                <a:gd name="T10" fmla="*/ 0 60000 65536"/>
                <a:gd name="T11" fmla="*/ 0 60000 65536"/>
                <a:gd name="T12" fmla="*/ 0 w 1344"/>
                <a:gd name="T13" fmla="*/ 0 h 3309"/>
                <a:gd name="T14" fmla="*/ 1344 w 1344"/>
                <a:gd name="T15" fmla="*/ 3309 h 3309"/>
              </a:gdLst>
              <a:ahLst/>
              <a:cxnLst>
                <a:cxn ang="T8">
                  <a:pos x="T0" y="T1"/>
                </a:cxn>
                <a:cxn ang="T9">
                  <a:pos x="T2" y="T3"/>
                </a:cxn>
                <a:cxn ang="T10">
                  <a:pos x="T4" y="T5"/>
                </a:cxn>
                <a:cxn ang="T11">
                  <a:pos x="T6" y="T7"/>
                </a:cxn>
              </a:cxnLst>
              <a:rect l="T12" t="T13" r="T14" b="T15"/>
              <a:pathLst>
                <a:path w="1344" h="3309">
                  <a:moveTo>
                    <a:pt x="0" y="1479"/>
                  </a:moveTo>
                  <a:lnTo>
                    <a:pt x="42" y="1518"/>
                  </a:lnTo>
                  <a:lnTo>
                    <a:pt x="18" y="1620"/>
                  </a:lnTo>
                  <a:lnTo>
                    <a:pt x="6" y="1675"/>
                  </a:lnTo>
                  <a:lnTo>
                    <a:pt x="72" y="1713"/>
                  </a:lnTo>
                  <a:lnTo>
                    <a:pt x="117" y="1725"/>
                  </a:lnTo>
                  <a:lnTo>
                    <a:pt x="123" y="1779"/>
                  </a:lnTo>
                  <a:lnTo>
                    <a:pt x="183" y="1806"/>
                  </a:lnTo>
                  <a:lnTo>
                    <a:pt x="222" y="1800"/>
                  </a:lnTo>
                  <a:lnTo>
                    <a:pt x="213" y="1839"/>
                  </a:lnTo>
                  <a:lnTo>
                    <a:pt x="237" y="1860"/>
                  </a:lnTo>
                  <a:lnTo>
                    <a:pt x="258" y="1875"/>
                  </a:lnTo>
                  <a:lnTo>
                    <a:pt x="288" y="1863"/>
                  </a:lnTo>
                  <a:lnTo>
                    <a:pt x="315" y="1857"/>
                  </a:lnTo>
                  <a:lnTo>
                    <a:pt x="333" y="1923"/>
                  </a:lnTo>
                  <a:lnTo>
                    <a:pt x="396" y="1923"/>
                  </a:lnTo>
                  <a:lnTo>
                    <a:pt x="390" y="1995"/>
                  </a:lnTo>
                  <a:lnTo>
                    <a:pt x="450" y="1989"/>
                  </a:lnTo>
                  <a:lnTo>
                    <a:pt x="513" y="2046"/>
                  </a:lnTo>
                  <a:lnTo>
                    <a:pt x="534" y="1998"/>
                  </a:lnTo>
                  <a:lnTo>
                    <a:pt x="531" y="1953"/>
                  </a:lnTo>
                  <a:lnTo>
                    <a:pt x="555" y="1890"/>
                  </a:lnTo>
                  <a:lnTo>
                    <a:pt x="561" y="1947"/>
                  </a:lnTo>
                  <a:lnTo>
                    <a:pt x="600" y="1980"/>
                  </a:lnTo>
                  <a:lnTo>
                    <a:pt x="630" y="1944"/>
                  </a:lnTo>
                  <a:lnTo>
                    <a:pt x="633" y="1884"/>
                  </a:lnTo>
                  <a:lnTo>
                    <a:pt x="657" y="1830"/>
                  </a:lnTo>
                  <a:lnTo>
                    <a:pt x="705" y="1794"/>
                  </a:lnTo>
                  <a:lnTo>
                    <a:pt x="693" y="1734"/>
                  </a:lnTo>
                  <a:lnTo>
                    <a:pt x="669" y="1692"/>
                  </a:lnTo>
                  <a:lnTo>
                    <a:pt x="567" y="1608"/>
                  </a:lnTo>
                  <a:lnTo>
                    <a:pt x="645" y="1629"/>
                  </a:lnTo>
                  <a:lnTo>
                    <a:pt x="696" y="1638"/>
                  </a:lnTo>
                  <a:lnTo>
                    <a:pt x="726" y="1662"/>
                  </a:lnTo>
                  <a:lnTo>
                    <a:pt x="699" y="1698"/>
                  </a:lnTo>
                  <a:lnTo>
                    <a:pt x="723" y="1758"/>
                  </a:lnTo>
                  <a:lnTo>
                    <a:pt x="729" y="1809"/>
                  </a:lnTo>
                  <a:lnTo>
                    <a:pt x="699" y="1869"/>
                  </a:lnTo>
                  <a:lnTo>
                    <a:pt x="717" y="1896"/>
                  </a:lnTo>
                  <a:lnTo>
                    <a:pt x="759" y="1824"/>
                  </a:lnTo>
                  <a:lnTo>
                    <a:pt x="792" y="1773"/>
                  </a:lnTo>
                  <a:lnTo>
                    <a:pt x="816" y="1698"/>
                  </a:lnTo>
                  <a:lnTo>
                    <a:pt x="846" y="1620"/>
                  </a:lnTo>
                  <a:lnTo>
                    <a:pt x="864" y="1635"/>
                  </a:lnTo>
                  <a:lnTo>
                    <a:pt x="834" y="1734"/>
                  </a:lnTo>
                  <a:lnTo>
                    <a:pt x="828" y="1785"/>
                  </a:lnTo>
                  <a:lnTo>
                    <a:pt x="864" y="1749"/>
                  </a:lnTo>
                  <a:lnTo>
                    <a:pt x="906" y="1671"/>
                  </a:lnTo>
                  <a:lnTo>
                    <a:pt x="918" y="1728"/>
                  </a:lnTo>
                  <a:lnTo>
                    <a:pt x="843" y="1827"/>
                  </a:lnTo>
                  <a:lnTo>
                    <a:pt x="810" y="1869"/>
                  </a:lnTo>
                  <a:lnTo>
                    <a:pt x="786" y="1929"/>
                  </a:lnTo>
                  <a:lnTo>
                    <a:pt x="762" y="1986"/>
                  </a:lnTo>
                  <a:lnTo>
                    <a:pt x="807" y="1992"/>
                  </a:lnTo>
                  <a:lnTo>
                    <a:pt x="831" y="2031"/>
                  </a:lnTo>
                  <a:lnTo>
                    <a:pt x="840" y="2091"/>
                  </a:lnTo>
                  <a:lnTo>
                    <a:pt x="861" y="2127"/>
                  </a:lnTo>
                  <a:lnTo>
                    <a:pt x="831" y="2154"/>
                  </a:lnTo>
                  <a:lnTo>
                    <a:pt x="798" y="2193"/>
                  </a:lnTo>
                  <a:lnTo>
                    <a:pt x="756" y="2223"/>
                  </a:lnTo>
                  <a:lnTo>
                    <a:pt x="774" y="2268"/>
                  </a:lnTo>
                  <a:lnTo>
                    <a:pt x="729" y="2310"/>
                  </a:lnTo>
                  <a:lnTo>
                    <a:pt x="750" y="2349"/>
                  </a:lnTo>
                  <a:lnTo>
                    <a:pt x="846" y="2253"/>
                  </a:lnTo>
                  <a:lnTo>
                    <a:pt x="900" y="2256"/>
                  </a:lnTo>
                  <a:lnTo>
                    <a:pt x="849" y="2316"/>
                  </a:lnTo>
                  <a:lnTo>
                    <a:pt x="792" y="2373"/>
                  </a:lnTo>
                  <a:lnTo>
                    <a:pt x="696" y="2457"/>
                  </a:lnTo>
                  <a:lnTo>
                    <a:pt x="732" y="2493"/>
                  </a:lnTo>
                  <a:lnTo>
                    <a:pt x="780" y="2496"/>
                  </a:lnTo>
                  <a:lnTo>
                    <a:pt x="831" y="2424"/>
                  </a:lnTo>
                  <a:lnTo>
                    <a:pt x="843" y="2481"/>
                  </a:lnTo>
                  <a:lnTo>
                    <a:pt x="798" y="2577"/>
                  </a:lnTo>
                  <a:lnTo>
                    <a:pt x="795" y="2631"/>
                  </a:lnTo>
                  <a:lnTo>
                    <a:pt x="750" y="2667"/>
                  </a:lnTo>
                  <a:lnTo>
                    <a:pt x="762" y="2730"/>
                  </a:lnTo>
                  <a:lnTo>
                    <a:pt x="717" y="2778"/>
                  </a:lnTo>
                  <a:lnTo>
                    <a:pt x="732" y="2811"/>
                  </a:lnTo>
                  <a:lnTo>
                    <a:pt x="771" y="2805"/>
                  </a:lnTo>
                  <a:lnTo>
                    <a:pt x="771" y="2844"/>
                  </a:lnTo>
                  <a:lnTo>
                    <a:pt x="771" y="2871"/>
                  </a:lnTo>
                  <a:lnTo>
                    <a:pt x="720" y="2883"/>
                  </a:lnTo>
                  <a:lnTo>
                    <a:pt x="702" y="2940"/>
                  </a:lnTo>
                  <a:lnTo>
                    <a:pt x="705" y="3003"/>
                  </a:lnTo>
                  <a:lnTo>
                    <a:pt x="666" y="3033"/>
                  </a:lnTo>
                  <a:lnTo>
                    <a:pt x="678" y="3135"/>
                  </a:lnTo>
                  <a:lnTo>
                    <a:pt x="729" y="3141"/>
                  </a:lnTo>
                  <a:lnTo>
                    <a:pt x="753" y="3114"/>
                  </a:lnTo>
                  <a:lnTo>
                    <a:pt x="792" y="3090"/>
                  </a:lnTo>
                  <a:lnTo>
                    <a:pt x="837" y="3138"/>
                  </a:lnTo>
                  <a:lnTo>
                    <a:pt x="831" y="3177"/>
                  </a:lnTo>
                  <a:lnTo>
                    <a:pt x="783" y="3210"/>
                  </a:lnTo>
                  <a:lnTo>
                    <a:pt x="813" y="3243"/>
                  </a:lnTo>
                  <a:lnTo>
                    <a:pt x="819" y="3309"/>
                  </a:lnTo>
                  <a:lnTo>
                    <a:pt x="840" y="3300"/>
                  </a:lnTo>
                  <a:lnTo>
                    <a:pt x="858" y="3228"/>
                  </a:lnTo>
                  <a:lnTo>
                    <a:pt x="885" y="3249"/>
                  </a:lnTo>
                  <a:lnTo>
                    <a:pt x="894" y="3294"/>
                  </a:lnTo>
                  <a:lnTo>
                    <a:pt x="927" y="3285"/>
                  </a:lnTo>
                  <a:lnTo>
                    <a:pt x="924" y="3204"/>
                  </a:lnTo>
                  <a:lnTo>
                    <a:pt x="894" y="3168"/>
                  </a:lnTo>
                  <a:lnTo>
                    <a:pt x="918" y="3129"/>
                  </a:lnTo>
                  <a:lnTo>
                    <a:pt x="918" y="3063"/>
                  </a:lnTo>
                  <a:lnTo>
                    <a:pt x="879" y="3009"/>
                  </a:lnTo>
                  <a:lnTo>
                    <a:pt x="927" y="2976"/>
                  </a:lnTo>
                  <a:lnTo>
                    <a:pt x="930" y="2892"/>
                  </a:lnTo>
                  <a:lnTo>
                    <a:pt x="942" y="2802"/>
                  </a:lnTo>
                  <a:lnTo>
                    <a:pt x="903" y="2724"/>
                  </a:lnTo>
                  <a:lnTo>
                    <a:pt x="948" y="2697"/>
                  </a:lnTo>
                  <a:lnTo>
                    <a:pt x="984" y="2730"/>
                  </a:lnTo>
                  <a:lnTo>
                    <a:pt x="1023" y="2727"/>
                  </a:lnTo>
                  <a:lnTo>
                    <a:pt x="1038" y="2781"/>
                  </a:lnTo>
                  <a:lnTo>
                    <a:pt x="1065" y="2781"/>
                  </a:lnTo>
                  <a:lnTo>
                    <a:pt x="1047" y="2670"/>
                  </a:lnTo>
                  <a:lnTo>
                    <a:pt x="996" y="2568"/>
                  </a:lnTo>
                  <a:lnTo>
                    <a:pt x="1041" y="2529"/>
                  </a:lnTo>
                  <a:lnTo>
                    <a:pt x="1092" y="2520"/>
                  </a:lnTo>
                  <a:lnTo>
                    <a:pt x="1128" y="2517"/>
                  </a:lnTo>
                  <a:lnTo>
                    <a:pt x="1116" y="2475"/>
                  </a:lnTo>
                  <a:lnTo>
                    <a:pt x="1077" y="2463"/>
                  </a:lnTo>
                  <a:lnTo>
                    <a:pt x="1050" y="2406"/>
                  </a:lnTo>
                  <a:lnTo>
                    <a:pt x="1035" y="2337"/>
                  </a:lnTo>
                  <a:lnTo>
                    <a:pt x="1008" y="2247"/>
                  </a:lnTo>
                  <a:lnTo>
                    <a:pt x="1062" y="2226"/>
                  </a:lnTo>
                  <a:lnTo>
                    <a:pt x="1059" y="2157"/>
                  </a:lnTo>
                  <a:lnTo>
                    <a:pt x="1104" y="2166"/>
                  </a:lnTo>
                  <a:lnTo>
                    <a:pt x="1131" y="2121"/>
                  </a:lnTo>
                  <a:lnTo>
                    <a:pt x="1164" y="2109"/>
                  </a:lnTo>
                  <a:lnTo>
                    <a:pt x="1143" y="2058"/>
                  </a:lnTo>
                  <a:lnTo>
                    <a:pt x="1194" y="2040"/>
                  </a:lnTo>
                  <a:lnTo>
                    <a:pt x="1137" y="1968"/>
                  </a:lnTo>
                  <a:lnTo>
                    <a:pt x="1164" y="1911"/>
                  </a:lnTo>
                  <a:lnTo>
                    <a:pt x="1146" y="1839"/>
                  </a:lnTo>
                  <a:lnTo>
                    <a:pt x="1113" y="1866"/>
                  </a:lnTo>
                  <a:lnTo>
                    <a:pt x="1056" y="1920"/>
                  </a:lnTo>
                  <a:lnTo>
                    <a:pt x="1011" y="1953"/>
                  </a:lnTo>
                  <a:lnTo>
                    <a:pt x="1014" y="1908"/>
                  </a:lnTo>
                  <a:lnTo>
                    <a:pt x="1065" y="1854"/>
                  </a:lnTo>
                  <a:lnTo>
                    <a:pt x="1107" y="1809"/>
                  </a:lnTo>
                  <a:lnTo>
                    <a:pt x="1101" y="1776"/>
                  </a:lnTo>
                  <a:lnTo>
                    <a:pt x="1056" y="1812"/>
                  </a:lnTo>
                  <a:lnTo>
                    <a:pt x="1011" y="1842"/>
                  </a:lnTo>
                  <a:lnTo>
                    <a:pt x="1002" y="1809"/>
                  </a:lnTo>
                  <a:lnTo>
                    <a:pt x="1065" y="1740"/>
                  </a:lnTo>
                  <a:lnTo>
                    <a:pt x="1056" y="1722"/>
                  </a:lnTo>
                  <a:lnTo>
                    <a:pt x="1011" y="1689"/>
                  </a:lnTo>
                  <a:lnTo>
                    <a:pt x="1092" y="1662"/>
                  </a:lnTo>
                  <a:lnTo>
                    <a:pt x="1140" y="1686"/>
                  </a:lnTo>
                  <a:lnTo>
                    <a:pt x="1182" y="1665"/>
                  </a:lnTo>
                  <a:lnTo>
                    <a:pt x="1182" y="1605"/>
                  </a:lnTo>
                  <a:lnTo>
                    <a:pt x="1215" y="1572"/>
                  </a:lnTo>
                  <a:lnTo>
                    <a:pt x="1266" y="1545"/>
                  </a:lnTo>
                  <a:lnTo>
                    <a:pt x="1227" y="1509"/>
                  </a:lnTo>
                  <a:lnTo>
                    <a:pt x="1152" y="1527"/>
                  </a:lnTo>
                  <a:lnTo>
                    <a:pt x="1167" y="1467"/>
                  </a:lnTo>
                  <a:lnTo>
                    <a:pt x="1236" y="1392"/>
                  </a:lnTo>
                  <a:lnTo>
                    <a:pt x="1287" y="1395"/>
                  </a:lnTo>
                  <a:lnTo>
                    <a:pt x="1295" y="1323"/>
                  </a:lnTo>
                  <a:lnTo>
                    <a:pt x="1227" y="1308"/>
                  </a:lnTo>
                  <a:lnTo>
                    <a:pt x="1182" y="1290"/>
                  </a:lnTo>
                  <a:lnTo>
                    <a:pt x="1125" y="1287"/>
                  </a:lnTo>
                  <a:lnTo>
                    <a:pt x="1083" y="1203"/>
                  </a:lnTo>
                  <a:lnTo>
                    <a:pt x="1164" y="1200"/>
                  </a:lnTo>
                  <a:lnTo>
                    <a:pt x="1227" y="1215"/>
                  </a:lnTo>
                  <a:lnTo>
                    <a:pt x="1290" y="1173"/>
                  </a:lnTo>
                  <a:lnTo>
                    <a:pt x="1344" y="1173"/>
                  </a:lnTo>
                  <a:lnTo>
                    <a:pt x="1335" y="1128"/>
                  </a:lnTo>
                  <a:lnTo>
                    <a:pt x="1299" y="1101"/>
                  </a:lnTo>
                  <a:lnTo>
                    <a:pt x="1299" y="1047"/>
                  </a:lnTo>
                  <a:lnTo>
                    <a:pt x="1254" y="1032"/>
                  </a:lnTo>
                  <a:lnTo>
                    <a:pt x="1203" y="1047"/>
                  </a:lnTo>
                  <a:lnTo>
                    <a:pt x="1155" y="1044"/>
                  </a:lnTo>
                  <a:lnTo>
                    <a:pt x="1119" y="996"/>
                  </a:lnTo>
                  <a:lnTo>
                    <a:pt x="1104" y="903"/>
                  </a:lnTo>
                  <a:lnTo>
                    <a:pt x="1125" y="864"/>
                  </a:lnTo>
                  <a:lnTo>
                    <a:pt x="1185" y="813"/>
                  </a:lnTo>
                  <a:lnTo>
                    <a:pt x="1191" y="768"/>
                  </a:lnTo>
                  <a:lnTo>
                    <a:pt x="1131" y="789"/>
                  </a:lnTo>
                  <a:lnTo>
                    <a:pt x="1068" y="792"/>
                  </a:lnTo>
                  <a:lnTo>
                    <a:pt x="1095" y="729"/>
                  </a:lnTo>
                  <a:lnTo>
                    <a:pt x="1029" y="732"/>
                  </a:lnTo>
                  <a:lnTo>
                    <a:pt x="1035" y="654"/>
                  </a:lnTo>
                  <a:lnTo>
                    <a:pt x="990" y="606"/>
                  </a:lnTo>
                  <a:lnTo>
                    <a:pt x="945" y="621"/>
                  </a:lnTo>
                  <a:lnTo>
                    <a:pt x="915" y="669"/>
                  </a:lnTo>
                  <a:lnTo>
                    <a:pt x="867" y="630"/>
                  </a:lnTo>
                  <a:lnTo>
                    <a:pt x="837" y="714"/>
                  </a:lnTo>
                  <a:lnTo>
                    <a:pt x="870" y="753"/>
                  </a:lnTo>
                  <a:lnTo>
                    <a:pt x="915" y="795"/>
                  </a:lnTo>
                  <a:lnTo>
                    <a:pt x="855" y="819"/>
                  </a:lnTo>
                  <a:lnTo>
                    <a:pt x="765" y="846"/>
                  </a:lnTo>
                  <a:lnTo>
                    <a:pt x="732" y="837"/>
                  </a:lnTo>
                  <a:lnTo>
                    <a:pt x="750" y="789"/>
                  </a:lnTo>
                  <a:lnTo>
                    <a:pt x="774" y="738"/>
                  </a:lnTo>
                  <a:lnTo>
                    <a:pt x="780" y="657"/>
                  </a:lnTo>
                  <a:lnTo>
                    <a:pt x="813" y="591"/>
                  </a:lnTo>
                  <a:lnTo>
                    <a:pt x="771" y="591"/>
                  </a:lnTo>
                  <a:lnTo>
                    <a:pt x="768" y="531"/>
                  </a:lnTo>
                  <a:lnTo>
                    <a:pt x="756" y="471"/>
                  </a:lnTo>
                  <a:lnTo>
                    <a:pt x="729" y="420"/>
                  </a:lnTo>
                  <a:lnTo>
                    <a:pt x="777" y="411"/>
                  </a:lnTo>
                  <a:lnTo>
                    <a:pt x="804" y="363"/>
                  </a:lnTo>
                  <a:lnTo>
                    <a:pt x="810" y="297"/>
                  </a:lnTo>
                  <a:lnTo>
                    <a:pt x="765" y="240"/>
                  </a:lnTo>
                  <a:lnTo>
                    <a:pt x="810" y="207"/>
                  </a:lnTo>
                  <a:lnTo>
                    <a:pt x="819" y="144"/>
                  </a:lnTo>
                  <a:lnTo>
                    <a:pt x="822" y="54"/>
                  </a:lnTo>
                  <a:lnTo>
                    <a:pt x="798" y="0"/>
                  </a:lnTo>
                  <a:lnTo>
                    <a:pt x="771" y="42"/>
                  </a:lnTo>
                  <a:lnTo>
                    <a:pt x="726" y="54"/>
                  </a:lnTo>
                  <a:lnTo>
                    <a:pt x="720" y="120"/>
                  </a:lnTo>
                  <a:lnTo>
                    <a:pt x="630" y="105"/>
                  </a:lnTo>
                  <a:lnTo>
                    <a:pt x="558" y="63"/>
                  </a:lnTo>
                  <a:lnTo>
                    <a:pt x="540" y="93"/>
                  </a:lnTo>
                  <a:lnTo>
                    <a:pt x="564" y="153"/>
                  </a:lnTo>
                  <a:lnTo>
                    <a:pt x="525" y="210"/>
                  </a:lnTo>
                  <a:lnTo>
                    <a:pt x="540" y="264"/>
                  </a:lnTo>
                  <a:lnTo>
                    <a:pt x="489" y="300"/>
                  </a:lnTo>
                  <a:lnTo>
                    <a:pt x="453" y="351"/>
                  </a:lnTo>
                  <a:lnTo>
                    <a:pt x="426" y="402"/>
                  </a:lnTo>
                  <a:lnTo>
                    <a:pt x="462" y="450"/>
                  </a:lnTo>
                  <a:lnTo>
                    <a:pt x="498" y="507"/>
                  </a:lnTo>
                  <a:lnTo>
                    <a:pt x="555" y="516"/>
                  </a:lnTo>
                  <a:lnTo>
                    <a:pt x="624" y="501"/>
                  </a:lnTo>
                  <a:lnTo>
                    <a:pt x="636" y="525"/>
                  </a:lnTo>
                  <a:lnTo>
                    <a:pt x="600" y="540"/>
                  </a:lnTo>
                  <a:lnTo>
                    <a:pt x="525" y="546"/>
                  </a:lnTo>
                  <a:lnTo>
                    <a:pt x="474" y="519"/>
                  </a:lnTo>
                  <a:lnTo>
                    <a:pt x="432" y="489"/>
                  </a:lnTo>
                  <a:lnTo>
                    <a:pt x="375" y="441"/>
                  </a:lnTo>
                  <a:lnTo>
                    <a:pt x="375" y="381"/>
                  </a:lnTo>
                  <a:lnTo>
                    <a:pt x="351" y="345"/>
                  </a:lnTo>
                  <a:lnTo>
                    <a:pt x="294" y="402"/>
                  </a:lnTo>
                  <a:lnTo>
                    <a:pt x="276" y="480"/>
                  </a:lnTo>
                  <a:lnTo>
                    <a:pt x="267" y="552"/>
                  </a:lnTo>
                  <a:lnTo>
                    <a:pt x="186" y="546"/>
                  </a:lnTo>
                  <a:lnTo>
                    <a:pt x="153" y="627"/>
                  </a:lnTo>
                  <a:lnTo>
                    <a:pt x="141" y="693"/>
                  </a:lnTo>
                  <a:lnTo>
                    <a:pt x="230" y="684"/>
                  </a:lnTo>
                  <a:lnTo>
                    <a:pt x="290" y="660"/>
                  </a:lnTo>
                  <a:lnTo>
                    <a:pt x="326" y="642"/>
                  </a:lnTo>
                  <a:lnTo>
                    <a:pt x="395" y="678"/>
                  </a:lnTo>
                  <a:lnTo>
                    <a:pt x="374" y="738"/>
                  </a:lnTo>
                  <a:lnTo>
                    <a:pt x="431" y="789"/>
                  </a:lnTo>
                  <a:lnTo>
                    <a:pt x="470" y="753"/>
                  </a:lnTo>
                  <a:lnTo>
                    <a:pt x="509" y="801"/>
                  </a:lnTo>
                  <a:lnTo>
                    <a:pt x="518" y="915"/>
                  </a:lnTo>
                  <a:lnTo>
                    <a:pt x="593" y="972"/>
                  </a:lnTo>
                  <a:lnTo>
                    <a:pt x="635" y="1023"/>
                  </a:lnTo>
                  <a:lnTo>
                    <a:pt x="710" y="1038"/>
                  </a:lnTo>
                  <a:lnTo>
                    <a:pt x="722" y="1089"/>
                  </a:lnTo>
                  <a:lnTo>
                    <a:pt x="737" y="1134"/>
                  </a:lnTo>
                  <a:lnTo>
                    <a:pt x="716" y="1179"/>
                  </a:lnTo>
                  <a:lnTo>
                    <a:pt x="743" y="1230"/>
                  </a:lnTo>
                  <a:lnTo>
                    <a:pt x="704" y="1260"/>
                  </a:lnTo>
                  <a:lnTo>
                    <a:pt x="644" y="1245"/>
                  </a:lnTo>
                  <a:lnTo>
                    <a:pt x="647" y="1314"/>
                  </a:lnTo>
                  <a:lnTo>
                    <a:pt x="617" y="1338"/>
                  </a:lnTo>
                  <a:lnTo>
                    <a:pt x="542" y="1278"/>
                  </a:lnTo>
                  <a:lnTo>
                    <a:pt x="467" y="1254"/>
                  </a:lnTo>
                  <a:lnTo>
                    <a:pt x="449" y="1311"/>
                  </a:lnTo>
                  <a:lnTo>
                    <a:pt x="416" y="1350"/>
                  </a:lnTo>
                  <a:lnTo>
                    <a:pt x="315" y="1407"/>
                  </a:lnTo>
                  <a:lnTo>
                    <a:pt x="255" y="1431"/>
                  </a:lnTo>
                  <a:lnTo>
                    <a:pt x="198" y="1389"/>
                  </a:lnTo>
                  <a:lnTo>
                    <a:pt x="105" y="1380"/>
                  </a:lnTo>
                  <a:lnTo>
                    <a:pt x="36" y="1422"/>
                  </a:lnTo>
                  <a:lnTo>
                    <a:pt x="0" y="147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6" name="任意多边形 4">
              <a:extLst>
                <a:ext uri="{FF2B5EF4-FFF2-40B4-BE49-F238E27FC236}">
                  <a16:creationId xmlns:a16="http://schemas.microsoft.com/office/drawing/2014/main" id="{39E7FC5B-E24C-4509-8E31-F04B7F218B08}"/>
                </a:ext>
              </a:extLst>
            </p:cNvPr>
            <p:cNvSpPr>
              <a:spLocks/>
            </p:cNvSpPr>
            <p:nvPr/>
          </p:nvSpPr>
          <p:spPr bwMode="auto">
            <a:xfrm>
              <a:off x="4664075" y="1219200"/>
              <a:ext cx="71438" cy="139700"/>
            </a:xfrm>
            <a:custGeom>
              <a:avLst/>
              <a:gdLst>
                <a:gd name="T0" fmla="*/ 2147483647 w 537"/>
                <a:gd name="T1" fmla="*/ 0 h 1041"/>
                <a:gd name="T2" fmla="*/ 0 w 537"/>
                <a:gd name="T3" fmla="*/ 2147483647 h 1041"/>
                <a:gd name="T4" fmla="*/ 2147483647 w 537"/>
                <a:gd name="T5" fmla="*/ 2147483647 h 1041"/>
                <a:gd name="T6" fmla="*/ 2147483647 w 537"/>
                <a:gd name="T7" fmla="*/ 0 h 1041"/>
                <a:gd name="T8" fmla="*/ 0 60000 65536"/>
                <a:gd name="T9" fmla="*/ 0 60000 65536"/>
                <a:gd name="T10" fmla="*/ 0 60000 65536"/>
                <a:gd name="T11" fmla="*/ 0 60000 65536"/>
                <a:gd name="T12" fmla="*/ 0 w 537"/>
                <a:gd name="T13" fmla="*/ 0 h 1041"/>
                <a:gd name="T14" fmla="*/ 537 w 537"/>
                <a:gd name="T15" fmla="*/ 1041 h 1041"/>
              </a:gdLst>
              <a:ahLst/>
              <a:cxnLst>
                <a:cxn ang="T8">
                  <a:pos x="T0" y="T1"/>
                </a:cxn>
                <a:cxn ang="T9">
                  <a:pos x="T2" y="T3"/>
                </a:cxn>
                <a:cxn ang="T10">
                  <a:pos x="T4" y="T5"/>
                </a:cxn>
                <a:cxn ang="T11">
                  <a:pos x="T6" y="T7"/>
                </a:cxn>
              </a:cxnLst>
              <a:rect l="T12" t="T13" r="T14" b="T15"/>
              <a:pathLst>
                <a:path w="537" h="1041">
                  <a:moveTo>
                    <a:pt x="180" y="306"/>
                  </a:moveTo>
                  <a:lnTo>
                    <a:pt x="180" y="369"/>
                  </a:lnTo>
                  <a:lnTo>
                    <a:pt x="189" y="435"/>
                  </a:lnTo>
                  <a:lnTo>
                    <a:pt x="225" y="468"/>
                  </a:lnTo>
                  <a:lnTo>
                    <a:pt x="243" y="525"/>
                  </a:lnTo>
                  <a:lnTo>
                    <a:pt x="219" y="531"/>
                  </a:lnTo>
                  <a:lnTo>
                    <a:pt x="201" y="501"/>
                  </a:lnTo>
                  <a:lnTo>
                    <a:pt x="186" y="474"/>
                  </a:lnTo>
                  <a:lnTo>
                    <a:pt x="156" y="456"/>
                  </a:lnTo>
                  <a:lnTo>
                    <a:pt x="144" y="408"/>
                  </a:lnTo>
                  <a:lnTo>
                    <a:pt x="144" y="351"/>
                  </a:lnTo>
                  <a:lnTo>
                    <a:pt x="90" y="402"/>
                  </a:lnTo>
                  <a:lnTo>
                    <a:pt x="54" y="525"/>
                  </a:lnTo>
                  <a:lnTo>
                    <a:pt x="78" y="603"/>
                  </a:lnTo>
                  <a:lnTo>
                    <a:pt x="90" y="696"/>
                  </a:lnTo>
                  <a:lnTo>
                    <a:pt x="87" y="817"/>
                  </a:lnTo>
                  <a:lnTo>
                    <a:pt x="120" y="864"/>
                  </a:lnTo>
                  <a:lnTo>
                    <a:pt x="93" y="909"/>
                  </a:lnTo>
                  <a:lnTo>
                    <a:pt x="54" y="918"/>
                  </a:lnTo>
                  <a:lnTo>
                    <a:pt x="12" y="897"/>
                  </a:lnTo>
                  <a:lnTo>
                    <a:pt x="0" y="921"/>
                  </a:lnTo>
                  <a:lnTo>
                    <a:pt x="60" y="945"/>
                  </a:lnTo>
                  <a:lnTo>
                    <a:pt x="114" y="954"/>
                  </a:lnTo>
                  <a:lnTo>
                    <a:pt x="150" y="1005"/>
                  </a:lnTo>
                  <a:lnTo>
                    <a:pt x="213" y="1041"/>
                  </a:lnTo>
                  <a:lnTo>
                    <a:pt x="249" y="1041"/>
                  </a:lnTo>
                  <a:lnTo>
                    <a:pt x="234" y="963"/>
                  </a:lnTo>
                  <a:lnTo>
                    <a:pt x="270" y="972"/>
                  </a:lnTo>
                  <a:lnTo>
                    <a:pt x="294" y="996"/>
                  </a:lnTo>
                  <a:lnTo>
                    <a:pt x="354" y="1014"/>
                  </a:lnTo>
                  <a:lnTo>
                    <a:pt x="411" y="990"/>
                  </a:lnTo>
                  <a:lnTo>
                    <a:pt x="435" y="915"/>
                  </a:lnTo>
                  <a:lnTo>
                    <a:pt x="420" y="837"/>
                  </a:lnTo>
                  <a:lnTo>
                    <a:pt x="375" y="780"/>
                  </a:lnTo>
                  <a:lnTo>
                    <a:pt x="411" y="768"/>
                  </a:lnTo>
                  <a:lnTo>
                    <a:pt x="465" y="744"/>
                  </a:lnTo>
                  <a:lnTo>
                    <a:pt x="471" y="672"/>
                  </a:lnTo>
                  <a:lnTo>
                    <a:pt x="450" y="612"/>
                  </a:lnTo>
                  <a:lnTo>
                    <a:pt x="381" y="564"/>
                  </a:lnTo>
                  <a:lnTo>
                    <a:pt x="312" y="543"/>
                  </a:lnTo>
                  <a:lnTo>
                    <a:pt x="324" y="507"/>
                  </a:lnTo>
                  <a:lnTo>
                    <a:pt x="363" y="522"/>
                  </a:lnTo>
                  <a:lnTo>
                    <a:pt x="423" y="531"/>
                  </a:lnTo>
                  <a:lnTo>
                    <a:pt x="447" y="462"/>
                  </a:lnTo>
                  <a:lnTo>
                    <a:pt x="408" y="426"/>
                  </a:lnTo>
                  <a:lnTo>
                    <a:pt x="360" y="369"/>
                  </a:lnTo>
                  <a:lnTo>
                    <a:pt x="330" y="288"/>
                  </a:lnTo>
                  <a:lnTo>
                    <a:pt x="351" y="273"/>
                  </a:lnTo>
                  <a:lnTo>
                    <a:pt x="396" y="345"/>
                  </a:lnTo>
                  <a:lnTo>
                    <a:pt x="438" y="390"/>
                  </a:lnTo>
                  <a:lnTo>
                    <a:pt x="495" y="408"/>
                  </a:lnTo>
                  <a:lnTo>
                    <a:pt x="492" y="309"/>
                  </a:lnTo>
                  <a:lnTo>
                    <a:pt x="537" y="285"/>
                  </a:lnTo>
                  <a:lnTo>
                    <a:pt x="465" y="219"/>
                  </a:lnTo>
                  <a:lnTo>
                    <a:pt x="474" y="138"/>
                  </a:lnTo>
                  <a:lnTo>
                    <a:pt x="447" y="84"/>
                  </a:lnTo>
                  <a:lnTo>
                    <a:pt x="456" y="42"/>
                  </a:lnTo>
                  <a:lnTo>
                    <a:pt x="381" y="9"/>
                  </a:lnTo>
                  <a:lnTo>
                    <a:pt x="309" y="0"/>
                  </a:lnTo>
                  <a:lnTo>
                    <a:pt x="321" y="72"/>
                  </a:lnTo>
                  <a:lnTo>
                    <a:pt x="300" y="90"/>
                  </a:lnTo>
                  <a:lnTo>
                    <a:pt x="279" y="18"/>
                  </a:lnTo>
                  <a:lnTo>
                    <a:pt x="237" y="6"/>
                  </a:lnTo>
                  <a:lnTo>
                    <a:pt x="207" y="42"/>
                  </a:lnTo>
                  <a:lnTo>
                    <a:pt x="198" y="126"/>
                  </a:lnTo>
                  <a:lnTo>
                    <a:pt x="207" y="180"/>
                  </a:lnTo>
                  <a:lnTo>
                    <a:pt x="213" y="252"/>
                  </a:lnTo>
                  <a:lnTo>
                    <a:pt x="180" y="30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7" name="任意多边形 4">
              <a:extLst>
                <a:ext uri="{FF2B5EF4-FFF2-40B4-BE49-F238E27FC236}">
                  <a16:creationId xmlns:a16="http://schemas.microsoft.com/office/drawing/2014/main" id="{6F6D386A-D38C-440F-B018-27CB81399AAF}"/>
                </a:ext>
              </a:extLst>
            </p:cNvPr>
            <p:cNvSpPr>
              <a:spLocks/>
            </p:cNvSpPr>
            <p:nvPr/>
          </p:nvSpPr>
          <p:spPr bwMode="auto">
            <a:xfrm>
              <a:off x="4741863" y="1273175"/>
              <a:ext cx="50800" cy="39688"/>
            </a:xfrm>
            <a:custGeom>
              <a:avLst/>
              <a:gdLst>
                <a:gd name="T0" fmla="*/ 2147483647 w 384"/>
                <a:gd name="T1" fmla="*/ 0 h 288"/>
                <a:gd name="T2" fmla="*/ 0 w 384"/>
                <a:gd name="T3" fmla="*/ 2147483647 h 288"/>
                <a:gd name="T4" fmla="*/ 2147483647 w 384"/>
                <a:gd name="T5" fmla="*/ 2147483647 h 288"/>
                <a:gd name="T6" fmla="*/ 2147483647 w 384"/>
                <a:gd name="T7" fmla="*/ 0 h 288"/>
                <a:gd name="T8" fmla="*/ 0 60000 65536"/>
                <a:gd name="T9" fmla="*/ 0 60000 65536"/>
                <a:gd name="T10" fmla="*/ 0 60000 65536"/>
                <a:gd name="T11" fmla="*/ 0 60000 65536"/>
                <a:gd name="T12" fmla="*/ 0 w 384"/>
                <a:gd name="T13" fmla="*/ 0 h 288"/>
                <a:gd name="T14" fmla="*/ 384 w 384"/>
                <a:gd name="T15" fmla="*/ 288 h 288"/>
              </a:gdLst>
              <a:ahLst/>
              <a:cxnLst>
                <a:cxn ang="T8">
                  <a:pos x="T0" y="T1"/>
                </a:cxn>
                <a:cxn ang="T9">
                  <a:pos x="T2" y="T3"/>
                </a:cxn>
                <a:cxn ang="T10">
                  <a:pos x="T4" y="T5"/>
                </a:cxn>
                <a:cxn ang="T11">
                  <a:pos x="T6" y="T7"/>
                </a:cxn>
              </a:cxnLst>
              <a:rect l="T12" t="T13" r="T14" b="T15"/>
              <a:pathLst>
                <a:path w="384" h="288">
                  <a:moveTo>
                    <a:pt x="120" y="51"/>
                  </a:moveTo>
                  <a:lnTo>
                    <a:pt x="72" y="18"/>
                  </a:lnTo>
                  <a:lnTo>
                    <a:pt x="21" y="33"/>
                  </a:lnTo>
                  <a:lnTo>
                    <a:pt x="0" y="93"/>
                  </a:lnTo>
                  <a:lnTo>
                    <a:pt x="42" y="147"/>
                  </a:lnTo>
                  <a:lnTo>
                    <a:pt x="51" y="195"/>
                  </a:lnTo>
                  <a:lnTo>
                    <a:pt x="81" y="249"/>
                  </a:lnTo>
                  <a:lnTo>
                    <a:pt x="120" y="288"/>
                  </a:lnTo>
                  <a:lnTo>
                    <a:pt x="180" y="285"/>
                  </a:lnTo>
                  <a:lnTo>
                    <a:pt x="159" y="252"/>
                  </a:lnTo>
                  <a:lnTo>
                    <a:pt x="132" y="198"/>
                  </a:lnTo>
                  <a:lnTo>
                    <a:pt x="168" y="162"/>
                  </a:lnTo>
                  <a:lnTo>
                    <a:pt x="210" y="192"/>
                  </a:lnTo>
                  <a:lnTo>
                    <a:pt x="252" y="201"/>
                  </a:lnTo>
                  <a:lnTo>
                    <a:pt x="312" y="258"/>
                  </a:lnTo>
                  <a:lnTo>
                    <a:pt x="342" y="186"/>
                  </a:lnTo>
                  <a:lnTo>
                    <a:pt x="384" y="147"/>
                  </a:lnTo>
                  <a:lnTo>
                    <a:pt x="381" y="114"/>
                  </a:lnTo>
                  <a:lnTo>
                    <a:pt x="360" y="57"/>
                  </a:lnTo>
                  <a:lnTo>
                    <a:pt x="318" y="78"/>
                  </a:lnTo>
                  <a:lnTo>
                    <a:pt x="285" y="120"/>
                  </a:lnTo>
                  <a:lnTo>
                    <a:pt x="264" y="69"/>
                  </a:lnTo>
                  <a:lnTo>
                    <a:pt x="255" y="24"/>
                  </a:lnTo>
                  <a:lnTo>
                    <a:pt x="171" y="0"/>
                  </a:lnTo>
                  <a:lnTo>
                    <a:pt x="120" y="51"/>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8" name="任意多边形 4">
              <a:extLst>
                <a:ext uri="{FF2B5EF4-FFF2-40B4-BE49-F238E27FC236}">
                  <a16:creationId xmlns:a16="http://schemas.microsoft.com/office/drawing/2014/main" id="{4C8A9C18-4E7A-429E-A232-4ECEAB46D003}"/>
                </a:ext>
              </a:extLst>
            </p:cNvPr>
            <p:cNvSpPr>
              <a:spLocks/>
            </p:cNvSpPr>
            <p:nvPr/>
          </p:nvSpPr>
          <p:spPr bwMode="auto">
            <a:xfrm>
              <a:off x="4733925" y="1144588"/>
              <a:ext cx="60325" cy="117475"/>
            </a:xfrm>
            <a:custGeom>
              <a:avLst/>
              <a:gdLst>
                <a:gd name="T0" fmla="*/ 2147483647 w 450"/>
                <a:gd name="T1" fmla="*/ 0 h 870"/>
                <a:gd name="T2" fmla="*/ 0 w 450"/>
                <a:gd name="T3" fmla="*/ 2147483647 h 870"/>
                <a:gd name="T4" fmla="*/ 2147483647 w 450"/>
                <a:gd name="T5" fmla="*/ 2147483647 h 870"/>
                <a:gd name="T6" fmla="*/ 2147483647 w 450"/>
                <a:gd name="T7" fmla="*/ 0 h 870"/>
                <a:gd name="T8" fmla="*/ 0 60000 65536"/>
                <a:gd name="T9" fmla="*/ 0 60000 65536"/>
                <a:gd name="T10" fmla="*/ 0 60000 65536"/>
                <a:gd name="T11" fmla="*/ 0 60000 65536"/>
                <a:gd name="T12" fmla="*/ 0 w 450"/>
                <a:gd name="T13" fmla="*/ 0 h 870"/>
                <a:gd name="T14" fmla="*/ 450 w 450"/>
                <a:gd name="T15" fmla="*/ 870 h 870"/>
              </a:gdLst>
              <a:ahLst/>
              <a:cxnLst>
                <a:cxn ang="T8">
                  <a:pos x="T0" y="T1"/>
                </a:cxn>
                <a:cxn ang="T9">
                  <a:pos x="T2" y="T3"/>
                </a:cxn>
                <a:cxn ang="T10">
                  <a:pos x="T4" y="T5"/>
                </a:cxn>
                <a:cxn ang="T11">
                  <a:pos x="T6" y="T7"/>
                </a:cxn>
              </a:cxnLst>
              <a:rect l="T12" t="T13" r="T14" b="T15"/>
              <a:pathLst>
                <a:path w="450" h="870">
                  <a:moveTo>
                    <a:pt x="150" y="48"/>
                  </a:moveTo>
                  <a:lnTo>
                    <a:pt x="150" y="120"/>
                  </a:lnTo>
                  <a:lnTo>
                    <a:pt x="123" y="180"/>
                  </a:lnTo>
                  <a:lnTo>
                    <a:pt x="84" y="201"/>
                  </a:lnTo>
                  <a:lnTo>
                    <a:pt x="60" y="267"/>
                  </a:lnTo>
                  <a:lnTo>
                    <a:pt x="54" y="333"/>
                  </a:lnTo>
                  <a:lnTo>
                    <a:pt x="81" y="354"/>
                  </a:lnTo>
                  <a:lnTo>
                    <a:pt x="66" y="408"/>
                  </a:lnTo>
                  <a:lnTo>
                    <a:pt x="72" y="459"/>
                  </a:lnTo>
                  <a:lnTo>
                    <a:pt x="12" y="534"/>
                  </a:lnTo>
                  <a:lnTo>
                    <a:pt x="27" y="570"/>
                  </a:lnTo>
                  <a:lnTo>
                    <a:pt x="0" y="609"/>
                  </a:lnTo>
                  <a:lnTo>
                    <a:pt x="9" y="678"/>
                  </a:lnTo>
                  <a:lnTo>
                    <a:pt x="6" y="738"/>
                  </a:lnTo>
                  <a:lnTo>
                    <a:pt x="57" y="807"/>
                  </a:lnTo>
                  <a:lnTo>
                    <a:pt x="108" y="780"/>
                  </a:lnTo>
                  <a:lnTo>
                    <a:pt x="126" y="816"/>
                  </a:lnTo>
                  <a:lnTo>
                    <a:pt x="141" y="846"/>
                  </a:lnTo>
                  <a:lnTo>
                    <a:pt x="180" y="867"/>
                  </a:lnTo>
                  <a:lnTo>
                    <a:pt x="213" y="870"/>
                  </a:lnTo>
                  <a:lnTo>
                    <a:pt x="207" y="801"/>
                  </a:lnTo>
                  <a:lnTo>
                    <a:pt x="252" y="792"/>
                  </a:lnTo>
                  <a:lnTo>
                    <a:pt x="300" y="759"/>
                  </a:lnTo>
                  <a:lnTo>
                    <a:pt x="297" y="705"/>
                  </a:lnTo>
                  <a:lnTo>
                    <a:pt x="255" y="693"/>
                  </a:lnTo>
                  <a:lnTo>
                    <a:pt x="213" y="669"/>
                  </a:lnTo>
                  <a:lnTo>
                    <a:pt x="249" y="603"/>
                  </a:lnTo>
                  <a:lnTo>
                    <a:pt x="318" y="540"/>
                  </a:lnTo>
                  <a:lnTo>
                    <a:pt x="389" y="486"/>
                  </a:lnTo>
                  <a:lnTo>
                    <a:pt x="396" y="438"/>
                  </a:lnTo>
                  <a:lnTo>
                    <a:pt x="351" y="420"/>
                  </a:lnTo>
                  <a:lnTo>
                    <a:pt x="303" y="453"/>
                  </a:lnTo>
                  <a:lnTo>
                    <a:pt x="252" y="462"/>
                  </a:lnTo>
                  <a:lnTo>
                    <a:pt x="252" y="429"/>
                  </a:lnTo>
                  <a:lnTo>
                    <a:pt x="306" y="429"/>
                  </a:lnTo>
                  <a:lnTo>
                    <a:pt x="333" y="399"/>
                  </a:lnTo>
                  <a:lnTo>
                    <a:pt x="312" y="339"/>
                  </a:lnTo>
                  <a:lnTo>
                    <a:pt x="339" y="318"/>
                  </a:lnTo>
                  <a:lnTo>
                    <a:pt x="399" y="339"/>
                  </a:lnTo>
                  <a:lnTo>
                    <a:pt x="408" y="258"/>
                  </a:lnTo>
                  <a:lnTo>
                    <a:pt x="360" y="222"/>
                  </a:lnTo>
                  <a:lnTo>
                    <a:pt x="396" y="207"/>
                  </a:lnTo>
                  <a:lnTo>
                    <a:pt x="444" y="213"/>
                  </a:lnTo>
                  <a:lnTo>
                    <a:pt x="450" y="177"/>
                  </a:lnTo>
                  <a:lnTo>
                    <a:pt x="405" y="156"/>
                  </a:lnTo>
                  <a:lnTo>
                    <a:pt x="438" y="123"/>
                  </a:lnTo>
                  <a:lnTo>
                    <a:pt x="426" y="99"/>
                  </a:lnTo>
                  <a:lnTo>
                    <a:pt x="366" y="114"/>
                  </a:lnTo>
                  <a:lnTo>
                    <a:pt x="321" y="126"/>
                  </a:lnTo>
                  <a:lnTo>
                    <a:pt x="270" y="87"/>
                  </a:lnTo>
                  <a:lnTo>
                    <a:pt x="252" y="117"/>
                  </a:lnTo>
                  <a:lnTo>
                    <a:pt x="249" y="174"/>
                  </a:lnTo>
                  <a:lnTo>
                    <a:pt x="228" y="231"/>
                  </a:lnTo>
                  <a:lnTo>
                    <a:pt x="198" y="222"/>
                  </a:lnTo>
                  <a:lnTo>
                    <a:pt x="222" y="165"/>
                  </a:lnTo>
                  <a:lnTo>
                    <a:pt x="222" y="93"/>
                  </a:lnTo>
                  <a:lnTo>
                    <a:pt x="192" y="48"/>
                  </a:lnTo>
                  <a:lnTo>
                    <a:pt x="216" y="0"/>
                  </a:lnTo>
                  <a:lnTo>
                    <a:pt x="183" y="3"/>
                  </a:lnTo>
                  <a:lnTo>
                    <a:pt x="150" y="48"/>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89" name="任意多边形 4">
              <a:extLst>
                <a:ext uri="{FF2B5EF4-FFF2-40B4-BE49-F238E27FC236}">
                  <a16:creationId xmlns:a16="http://schemas.microsoft.com/office/drawing/2014/main" id="{A08F4AF6-5B93-48AF-BFAD-A6678CCC1825}"/>
                </a:ext>
              </a:extLst>
            </p:cNvPr>
            <p:cNvSpPr>
              <a:spLocks/>
            </p:cNvSpPr>
            <p:nvPr/>
          </p:nvSpPr>
          <p:spPr bwMode="auto">
            <a:xfrm>
              <a:off x="4725988" y="1281113"/>
              <a:ext cx="12700" cy="14287"/>
            </a:xfrm>
            <a:custGeom>
              <a:avLst/>
              <a:gdLst>
                <a:gd name="T0" fmla="*/ 2147483647 w 93"/>
                <a:gd name="T1" fmla="*/ 0 h 108"/>
                <a:gd name="T2" fmla="*/ 0 w 93"/>
                <a:gd name="T3" fmla="*/ 2147483647 h 108"/>
                <a:gd name="T4" fmla="*/ 2147483647 w 93"/>
                <a:gd name="T5" fmla="*/ 2147483647 h 108"/>
                <a:gd name="T6" fmla="*/ 2147483647 w 93"/>
                <a:gd name="T7" fmla="*/ 0 h 108"/>
                <a:gd name="T8" fmla="*/ 0 60000 65536"/>
                <a:gd name="T9" fmla="*/ 0 60000 65536"/>
                <a:gd name="T10" fmla="*/ 0 60000 65536"/>
                <a:gd name="T11" fmla="*/ 0 60000 65536"/>
                <a:gd name="T12" fmla="*/ 0 w 93"/>
                <a:gd name="T13" fmla="*/ 0 h 108"/>
                <a:gd name="T14" fmla="*/ 93 w 93"/>
                <a:gd name="T15" fmla="*/ 108 h 108"/>
              </a:gdLst>
              <a:ahLst/>
              <a:cxnLst>
                <a:cxn ang="T8">
                  <a:pos x="T0" y="T1"/>
                </a:cxn>
                <a:cxn ang="T9">
                  <a:pos x="T2" y="T3"/>
                </a:cxn>
                <a:cxn ang="T10">
                  <a:pos x="T4" y="T5"/>
                </a:cxn>
                <a:cxn ang="T11">
                  <a:pos x="T6" y="T7"/>
                </a:cxn>
              </a:cxnLst>
              <a:rect l="T12" t="T13" r="T14" b="T15"/>
              <a:pathLst>
                <a:path w="93" h="108">
                  <a:moveTo>
                    <a:pt x="66" y="0"/>
                  </a:moveTo>
                  <a:lnTo>
                    <a:pt x="24" y="21"/>
                  </a:lnTo>
                  <a:lnTo>
                    <a:pt x="0" y="63"/>
                  </a:lnTo>
                  <a:lnTo>
                    <a:pt x="9" y="108"/>
                  </a:lnTo>
                  <a:lnTo>
                    <a:pt x="48" y="78"/>
                  </a:lnTo>
                  <a:lnTo>
                    <a:pt x="84" y="60"/>
                  </a:lnTo>
                  <a:lnTo>
                    <a:pt x="93" y="24"/>
                  </a:lnTo>
                  <a:lnTo>
                    <a:pt x="66" y="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0" name="任意多边形 4">
              <a:extLst>
                <a:ext uri="{FF2B5EF4-FFF2-40B4-BE49-F238E27FC236}">
                  <a16:creationId xmlns:a16="http://schemas.microsoft.com/office/drawing/2014/main" id="{1A765459-BD07-48BD-980E-6B26733C0402}"/>
                </a:ext>
              </a:extLst>
            </p:cNvPr>
            <p:cNvSpPr>
              <a:spLocks/>
            </p:cNvSpPr>
            <p:nvPr/>
          </p:nvSpPr>
          <p:spPr bwMode="auto">
            <a:xfrm>
              <a:off x="4519613" y="1436688"/>
              <a:ext cx="28575" cy="19050"/>
            </a:xfrm>
            <a:custGeom>
              <a:avLst/>
              <a:gdLst>
                <a:gd name="T0" fmla="*/ 2147483647 w 213"/>
                <a:gd name="T1" fmla="*/ 0 h 144"/>
                <a:gd name="T2" fmla="*/ 0 w 213"/>
                <a:gd name="T3" fmla="*/ 2147483647 h 144"/>
                <a:gd name="T4" fmla="*/ 2147483647 w 213"/>
                <a:gd name="T5" fmla="*/ 2147483647 h 144"/>
                <a:gd name="T6" fmla="*/ 2147483647 w 213"/>
                <a:gd name="T7" fmla="*/ 0 h 144"/>
                <a:gd name="T8" fmla="*/ 0 60000 65536"/>
                <a:gd name="T9" fmla="*/ 0 60000 65536"/>
                <a:gd name="T10" fmla="*/ 0 60000 65536"/>
                <a:gd name="T11" fmla="*/ 0 60000 65536"/>
                <a:gd name="T12" fmla="*/ 0 w 213"/>
                <a:gd name="T13" fmla="*/ 0 h 144"/>
                <a:gd name="T14" fmla="*/ 213 w 213"/>
                <a:gd name="T15" fmla="*/ 144 h 144"/>
              </a:gdLst>
              <a:ahLst/>
              <a:cxnLst>
                <a:cxn ang="T8">
                  <a:pos x="T0" y="T1"/>
                </a:cxn>
                <a:cxn ang="T9">
                  <a:pos x="T2" y="T3"/>
                </a:cxn>
                <a:cxn ang="T10">
                  <a:pos x="T4" y="T5"/>
                </a:cxn>
                <a:cxn ang="T11">
                  <a:pos x="T6" y="T7"/>
                </a:cxn>
              </a:cxnLst>
              <a:rect l="T12" t="T13" r="T14" b="T15"/>
              <a:pathLst>
                <a:path w="213" h="144">
                  <a:moveTo>
                    <a:pt x="57" y="9"/>
                  </a:moveTo>
                  <a:lnTo>
                    <a:pt x="0" y="54"/>
                  </a:lnTo>
                  <a:lnTo>
                    <a:pt x="51" y="75"/>
                  </a:lnTo>
                  <a:lnTo>
                    <a:pt x="72" y="117"/>
                  </a:lnTo>
                  <a:lnTo>
                    <a:pt x="117" y="144"/>
                  </a:lnTo>
                  <a:lnTo>
                    <a:pt x="189" y="123"/>
                  </a:lnTo>
                  <a:lnTo>
                    <a:pt x="213" y="78"/>
                  </a:lnTo>
                  <a:lnTo>
                    <a:pt x="192" y="15"/>
                  </a:lnTo>
                  <a:lnTo>
                    <a:pt x="138" y="24"/>
                  </a:lnTo>
                  <a:lnTo>
                    <a:pt x="99" y="0"/>
                  </a:lnTo>
                  <a:lnTo>
                    <a:pt x="57" y="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1" name="任意多边形 4">
              <a:extLst>
                <a:ext uri="{FF2B5EF4-FFF2-40B4-BE49-F238E27FC236}">
                  <a16:creationId xmlns:a16="http://schemas.microsoft.com/office/drawing/2014/main" id="{2182A3E4-1069-4507-A4C3-09CD7B2E0992}"/>
                </a:ext>
              </a:extLst>
            </p:cNvPr>
            <p:cNvSpPr>
              <a:spLocks/>
            </p:cNvSpPr>
            <p:nvPr/>
          </p:nvSpPr>
          <p:spPr bwMode="auto">
            <a:xfrm>
              <a:off x="4781550" y="1384300"/>
              <a:ext cx="26988" cy="23813"/>
            </a:xfrm>
            <a:custGeom>
              <a:avLst/>
              <a:gdLst>
                <a:gd name="T0" fmla="*/ 2147483647 w 207"/>
                <a:gd name="T1" fmla="*/ 0 h 189"/>
                <a:gd name="T2" fmla="*/ 0 w 207"/>
                <a:gd name="T3" fmla="*/ 2147483647 h 189"/>
                <a:gd name="T4" fmla="*/ 2147483647 w 207"/>
                <a:gd name="T5" fmla="*/ 2147483647 h 189"/>
                <a:gd name="T6" fmla="*/ 2147483647 w 207"/>
                <a:gd name="T7" fmla="*/ 0 h 189"/>
                <a:gd name="T8" fmla="*/ 0 60000 65536"/>
                <a:gd name="T9" fmla="*/ 0 60000 65536"/>
                <a:gd name="T10" fmla="*/ 0 60000 65536"/>
                <a:gd name="T11" fmla="*/ 0 60000 65536"/>
                <a:gd name="T12" fmla="*/ 0 w 207"/>
                <a:gd name="T13" fmla="*/ 0 h 189"/>
                <a:gd name="T14" fmla="*/ 207 w 207"/>
                <a:gd name="T15" fmla="*/ 189 h 189"/>
              </a:gdLst>
              <a:ahLst/>
              <a:cxnLst>
                <a:cxn ang="T8">
                  <a:pos x="T0" y="T1"/>
                </a:cxn>
                <a:cxn ang="T9">
                  <a:pos x="T2" y="T3"/>
                </a:cxn>
                <a:cxn ang="T10">
                  <a:pos x="T4" y="T5"/>
                </a:cxn>
                <a:cxn ang="T11">
                  <a:pos x="T6" y="T7"/>
                </a:cxn>
              </a:cxnLst>
              <a:rect l="T12" t="T13" r="T14" b="T15"/>
              <a:pathLst>
                <a:path w="207" h="189">
                  <a:moveTo>
                    <a:pt x="168" y="21"/>
                  </a:moveTo>
                  <a:lnTo>
                    <a:pt x="111" y="0"/>
                  </a:lnTo>
                  <a:lnTo>
                    <a:pt x="81" y="18"/>
                  </a:lnTo>
                  <a:lnTo>
                    <a:pt x="57" y="54"/>
                  </a:lnTo>
                  <a:lnTo>
                    <a:pt x="21" y="111"/>
                  </a:lnTo>
                  <a:lnTo>
                    <a:pt x="0" y="186"/>
                  </a:lnTo>
                  <a:lnTo>
                    <a:pt x="42" y="189"/>
                  </a:lnTo>
                  <a:lnTo>
                    <a:pt x="69" y="150"/>
                  </a:lnTo>
                  <a:lnTo>
                    <a:pt x="66" y="111"/>
                  </a:lnTo>
                  <a:lnTo>
                    <a:pt x="114" y="90"/>
                  </a:lnTo>
                  <a:lnTo>
                    <a:pt x="207" y="69"/>
                  </a:lnTo>
                  <a:lnTo>
                    <a:pt x="168" y="21"/>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2" name="任意多边形 4">
              <a:extLst>
                <a:ext uri="{FF2B5EF4-FFF2-40B4-BE49-F238E27FC236}">
                  <a16:creationId xmlns:a16="http://schemas.microsoft.com/office/drawing/2014/main" id="{B58AAB49-2AC5-45D2-9F25-1CF5D0D4173C}"/>
                </a:ext>
              </a:extLst>
            </p:cNvPr>
            <p:cNvSpPr>
              <a:spLocks/>
            </p:cNvSpPr>
            <p:nvPr/>
          </p:nvSpPr>
          <p:spPr bwMode="auto">
            <a:xfrm>
              <a:off x="4719638" y="1411288"/>
              <a:ext cx="42862" cy="36512"/>
            </a:xfrm>
            <a:custGeom>
              <a:avLst/>
              <a:gdLst>
                <a:gd name="T0" fmla="*/ 2147483647 w 321"/>
                <a:gd name="T1" fmla="*/ 0 h 279"/>
                <a:gd name="T2" fmla="*/ 0 w 321"/>
                <a:gd name="T3" fmla="*/ 2147483647 h 279"/>
                <a:gd name="T4" fmla="*/ 2147483647 w 321"/>
                <a:gd name="T5" fmla="*/ 2147483647 h 279"/>
                <a:gd name="T6" fmla="*/ 2147483647 w 321"/>
                <a:gd name="T7" fmla="*/ 0 h 279"/>
                <a:gd name="T8" fmla="*/ 0 60000 65536"/>
                <a:gd name="T9" fmla="*/ 0 60000 65536"/>
                <a:gd name="T10" fmla="*/ 0 60000 65536"/>
                <a:gd name="T11" fmla="*/ 0 60000 65536"/>
                <a:gd name="T12" fmla="*/ 0 w 321"/>
                <a:gd name="T13" fmla="*/ 0 h 279"/>
                <a:gd name="T14" fmla="*/ 321 w 321"/>
                <a:gd name="T15" fmla="*/ 279 h 279"/>
              </a:gdLst>
              <a:ahLst/>
              <a:cxnLst>
                <a:cxn ang="T8">
                  <a:pos x="T0" y="T1"/>
                </a:cxn>
                <a:cxn ang="T9">
                  <a:pos x="T2" y="T3"/>
                </a:cxn>
                <a:cxn ang="T10">
                  <a:pos x="T4" y="T5"/>
                </a:cxn>
                <a:cxn ang="T11">
                  <a:pos x="T6" y="T7"/>
                </a:cxn>
              </a:cxnLst>
              <a:rect l="T12" t="T13" r="T14" b="T15"/>
              <a:pathLst>
                <a:path w="321" h="279">
                  <a:moveTo>
                    <a:pt x="107" y="60"/>
                  </a:moveTo>
                  <a:lnTo>
                    <a:pt x="72" y="87"/>
                  </a:lnTo>
                  <a:lnTo>
                    <a:pt x="24" y="81"/>
                  </a:lnTo>
                  <a:lnTo>
                    <a:pt x="0" y="114"/>
                  </a:lnTo>
                  <a:lnTo>
                    <a:pt x="12" y="153"/>
                  </a:lnTo>
                  <a:lnTo>
                    <a:pt x="12" y="189"/>
                  </a:lnTo>
                  <a:lnTo>
                    <a:pt x="3" y="265"/>
                  </a:lnTo>
                  <a:lnTo>
                    <a:pt x="51" y="279"/>
                  </a:lnTo>
                  <a:lnTo>
                    <a:pt x="105" y="267"/>
                  </a:lnTo>
                  <a:lnTo>
                    <a:pt x="156" y="210"/>
                  </a:lnTo>
                  <a:lnTo>
                    <a:pt x="255" y="75"/>
                  </a:lnTo>
                  <a:lnTo>
                    <a:pt x="285" y="75"/>
                  </a:lnTo>
                  <a:lnTo>
                    <a:pt x="276" y="114"/>
                  </a:lnTo>
                  <a:lnTo>
                    <a:pt x="258" y="147"/>
                  </a:lnTo>
                  <a:lnTo>
                    <a:pt x="288" y="147"/>
                  </a:lnTo>
                  <a:lnTo>
                    <a:pt x="321" y="69"/>
                  </a:lnTo>
                  <a:lnTo>
                    <a:pt x="288" y="30"/>
                  </a:lnTo>
                  <a:lnTo>
                    <a:pt x="252" y="0"/>
                  </a:lnTo>
                  <a:lnTo>
                    <a:pt x="219" y="39"/>
                  </a:lnTo>
                  <a:lnTo>
                    <a:pt x="159" y="27"/>
                  </a:lnTo>
                  <a:lnTo>
                    <a:pt x="107" y="6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3" name="任意多边形 4">
              <a:extLst>
                <a:ext uri="{FF2B5EF4-FFF2-40B4-BE49-F238E27FC236}">
                  <a16:creationId xmlns:a16="http://schemas.microsoft.com/office/drawing/2014/main" id="{3F37AFA3-BAC2-4EAC-9B8E-1D9D609644D2}"/>
                </a:ext>
              </a:extLst>
            </p:cNvPr>
            <p:cNvSpPr>
              <a:spLocks/>
            </p:cNvSpPr>
            <p:nvPr/>
          </p:nvSpPr>
          <p:spPr bwMode="auto">
            <a:xfrm>
              <a:off x="4691063" y="1373188"/>
              <a:ext cx="30162" cy="34925"/>
            </a:xfrm>
            <a:custGeom>
              <a:avLst/>
              <a:gdLst>
                <a:gd name="T0" fmla="*/ 2147483647 w 222"/>
                <a:gd name="T1" fmla="*/ 0 h 255"/>
                <a:gd name="T2" fmla="*/ 0 w 222"/>
                <a:gd name="T3" fmla="*/ 2147483647 h 255"/>
                <a:gd name="T4" fmla="*/ 2147483647 w 222"/>
                <a:gd name="T5" fmla="*/ 2147483647 h 255"/>
                <a:gd name="T6" fmla="*/ 2147483647 w 222"/>
                <a:gd name="T7" fmla="*/ 0 h 255"/>
                <a:gd name="T8" fmla="*/ 0 60000 65536"/>
                <a:gd name="T9" fmla="*/ 0 60000 65536"/>
                <a:gd name="T10" fmla="*/ 0 60000 65536"/>
                <a:gd name="T11" fmla="*/ 0 60000 65536"/>
                <a:gd name="T12" fmla="*/ 0 w 222"/>
                <a:gd name="T13" fmla="*/ 0 h 255"/>
                <a:gd name="T14" fmla="*/ 222 w 222"/>
                <a:gd name="T15" fmla="*/ 255 h 255"/>
              </a:gdLst>
              <a:ahLst/>
              <a:cxnLst>
                <a:cxn ang="T8">
                  <a:pos x="T0" y="T1"/>
                </a:cxn>
                <a:cxn ang="T9">
                  <a:pos x="T2" y="T3"/>
                </a:cxn>
                <a:cxn ang="T10">
                  <a:pos x="T4" y="T5"/>
                </a:cxn>
                <a:cxn ang="T11">
                  <a:pos x="T6" y="T7"/>
                </a:cxn>
              </a:cxnLst>
              <a:rect l="T12" t="T13" r="T14" b="T15"/>
              <a:pathLst>
                <a:path w="222" h="255">
                  <a:moveTo>
                    <a:pt x="146" y="24"/>
                  </a:moveTo>
                  <a:lnTo>
                    <a:pt x="66" y="117"/>
                  </a:lnTo>
                  <a:lnTo>
                    <a:pt x="27" y="123"/>
                  </a:lnTo>
                  <a:lnTo>
                    <a:pt x="15" y="174"/>
                  </a:lnTo>
                  <a:lnTo>
                    <a:pt x="0" y="240"/>
                  </a:lnTo>
                  <a:lnTo>
                    <a:pt x="42" y="255"/>
                  </a:lnTo>
                  <a:lnTo>
                    <a:pt x="93" y="222"/>
                  </a:lnTo>
                  <a:lnTo>
                    <a:pt x="150" y="156"/>
                  </a:lnTo>
                  <a:lnTo>
                    <a:pt x="204" y="84"/>
                  </a:lnTo>
                  <a:lnTo>
                    <a:pt x="198" y="42"/>
                  </a:lnTo>
                  <a:lnTo>
                    <a:pt x="222" y="6"/>
                  </a:lnTo>
                  <a:lnTo>
                    <a:pt x="198" y="0"/>
                  </a:lnTo>
                  <a:lnTo>
                    <a:pt x="146" y="24"/>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4" name="任意多边形 4">
              <a:extLst>
                <a:ext uri="{FF2B5EF4-FFF2-40B4-BE49-F238E27FC236}">
                  <a16:creationId xmlns:a16="http://schemas.microsoft.com/office/drawing/2014/main" id="{F40AFC2B-250C-40E1-8136-8333C321ED26}"/>
                </a:ext>
              </a:extLst>
            </p:cNvPr>
            <p:cNvSpPr>
              <a:spLocks/>
            </p:cNvSpPr>
            <p:nvPr/>
          </p:nvSpPr>
          <p:spPr bwMode="auto">
            <a:xfrm>
              <a:off x="4691063" y="1520825"/>
              <a:ext cx="42862" cy="52388"/>
            </a:xfrm>
            <a:custGeom>
              <a:avLst/>
              <a:gdLst>
                <a:gd name="T0" fmla="*/ 2147483647 w 315"/>
                <a:gd name="T1" fmla="*/ 0 h 390"/>
                <a:gd name="T2" fmla="*/ 0 w 315"/>
                <a:gd name="T3" fmla="*/ 2147483647 h 390"/>
                <a:gd name="T4" fmla="*/ 2147483647 w 315"/>
                <a:gd name="T5" fmla="*/ 2147483647 h 390"/>
                <a:gd name="T6" fmla="*/ 2147483647 w 315"/>
                <a:gd name="T7" fmla="*/ 0 h 390"/>
                <a:gd name="T8" fmla="*/ 0 60000 65536"/>
                <a:gd name="T9" fmla="*/ 0 60000 65536"/>
                <a:gd name="T10" fmla="*/ 0 60000 65536"/>
                <a:gd name="T11" fmla="*/ 0 60000 65536"/>
                <a:gd name="T12" fmla="*/ 0 w 315"/>
                <a:gd name="T13" fmla="*/ 0 h 390"/>
                <a:gd name="T14" fmla="*/ 315 w 315"/>
                <a:gd name="T15" fmla="*/ 390 h 390"/>
              </a:gdLst>
              <a:ahLst/>
              <a:cxnLst>
                <a:cxn ang="T8">
                  <a:pos x="T0" y="T1"/>
                </a:cxn>
                <a:cxn ang="T9">
                  <a:pos x="T2" y="T3"/>
                </a:cxn>
                <a:cxn ang="T10">
                  <a:pos x="T4" y="T5"/>
                </a:cxn>
                <a:cxn ang="T11">
                  <a:pos x="T6" y="T7"/>
                </a:cxn>
              </a:cxnLst>
              <a:rect l="T12" t="T13" r="T14" b="T15"/>
              <a:pathLst>
                <a:path w="315" h="390">
                  <a:moveTo>
                    <a:pt x="126" y="66"/>
                  </a:moveTo>
                  <a:lnTo>
                    <a:pt x="162" y="21"/>
                  </a:lnTo>
                  <a:lnTo>
                    <a:pt x="144" y="0"/>
                  </a:lnTo>
                  <a:lnTo>
                    <a:pt x="114" y="15"/>
                  </a:lnTo>
                  <a:lnTo>
                    <a:pt x="72" y="57"/>
                  </a:lnTo>
                  <a:lnTo>
                    <a:pt x="27" y="57"/>
                  </a:lnTo>
                  <a:lnTo>
                    <a:pt x="0" y="90"/>
                  </a:lnTo>
                  <a:lnTo>
                    <a:pt x="9" y="126"/>
                  </a:lnTo>
                  <a:lnTo>
                    <a:pt x="48" y="165"/>
                  </a:lnTo>
                  <a:lnTo>
                    <a:pt x="51" y="210"/>
                  </a:lnTo>
                  <a:lnTo>
                    <a:pt x="39" y="295"/>
                  </a:lnTo>
                  <a:lnTo>
                    <a:pt x="72" y="345"/>
                  </a:lnTo>
                  <a:lnTo>
                    <a:pt x="129" y="369"/>
                  </a:lnTo>
                  <a:lnTo>
                    <a:pt x="159" y="390"/>
                  </a:lnTo>
                  <a:lnTo>
                    <a:pt x="165" y="327"/>
                  </a:lnTo>
                  <a:lnTo>
                    <a:pt x="168" y="270"/>
                  </a:lnTo>
                  <a:lnTo>
                    <a:pt x="186" y="234"/>
                  </a:lnTo>
                  <a:lnTo>
                    <a:pt x="216" y="219"/>
                  </a:lnTo>
                  <a:lnTo>
                    <a:pt x="252" y="270"/>
                  </a:lnTo>
                  <a:lnTo>
                    <a:pt x="291" y="264"/>
                  </a:lnTo>
                  <a:lnTo>
                    <a:pt x="315" y="222"/>
                  </a:lnTo>
                  <a:lnTo>
                    <a:pt x="288" y="165"/>
                  </a:lnTo>
                  <a:lnTo>
                    <a:pt x="240" y="168"/>
                  </a:lnTo>
                  <a:lnTo>
                    <a:pt x="216" y="147"/>
                  </a:lnTo>
                  <a:lnTo>
                    <a:pt x="207" y="111"/>
                  </a:lnTo>
                  <a:lnTo>
                    <a:pt x="165" y="117"/>
                  </a:lnTo>
                  <a:lnTo>
                    <a:pt x="126" y="6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5" name="任意多边形 4">
              <a:extLst>
                <a:ext uri="{FF2B5EF4-FFF2-40B4-BE49-F238E27FC236}">
                  <a16:creationId xmlns:a16="http://schemas.microsoft.com/office/drawing/2014/main" id="{49749068-D0CE-42DE-B669-9A12CD2F885B}"/>
                </a:ext>
              </a:extLst>
            </p:cNvPr>
            <p:cNvSpPr>
              <a:spLocks/>
            </p:cNvSpPr>
            <p:nvPr/>
          </p:nvSpPr>
          <p:spPr bwMode="auto">
            <a:xfrm>
              <a:off x="4598988" y="1414463"/>
              <a:ext cx="30162" cy="23812"/>
            </a:xfrm>
            <a:custGeom>
              <a:avLst/>
              <a:gdLst>
                <a:gd name="T0" fmla="*/ 2147483647 w 225"/>
                <a:gd name="T1" fmla="*/ 0 h 177"/>
                <a:gd name="T2" fmla="*/ 0 w 225"/>
                <a:gd name="T3" fmla="*/ 2147483647 h 177"/>
                <a:gd name="T4" fmla="*/ 2147483647 w 225"/>
                <a:gd name="T5" fmla="*/ 2147483647 h 177"/>
                <a:gd name="T6" fmla="*/ 2147483647 w 225"/>
                <a:gd name="T7" fmla="*/ 0 h 177"/>
                <a:gd name="T8" fmla="*/ 0 60000 65536"/>
                <a:gd name="T9" fmla="*/ 0 60000 65536"/>
                <a:gd name="T10" fmla="*/ 0 60000 65536"/>
                <a:gd name="T11" fmla="*/ 0 60000 65536"/>
                <a:gd name="T12" fmla="*/ 0 w 225"/>
                <a:gd name="T13" fmla="*/ 0 h 177"/>
                <a:gd name="T14" fmla="*/ 225 w 225"/>
                <a:gd name="T15" fmla="*/ 177 h 177"/>
              </a:gdLst>
              <a:ahLst/>
              <a:cxnLst>
                <a:cxn ang="T8">
                  <a:pos x="T0" y="T1"/>
                </a:cxn>
                <a:cxn ang="T9">
                  <a:pos x="T2" y="T3"/>
                </a:cxn>
                <a:cxn ang="T10">
                  <a:pos x="T4" y="T5"/>
                </a:cxn>
                <a:cxn ang="T11">
                  <a:pos x="T6" y="T7"/>
                </a:cxn>
              </a:cxnLst>
              <a:rect l="T12" t="T13" r="T14" b="T15"/>
              <a:pathLst>
                <a:path w="225" h="177">
                  <a:moveTo>
                    <a:pt x="39" y="6"/>
                  </a:moveTo>
                  <a:lnTo>
                    <a:pt x="0" y="78"/>
                  </a:lnTo>
                  <a:lnTo>
                    <a:pt x="12" y="129"/>
                  </a:lnTo>
                  <a:lnTo>
                    <a:pt x="66" y="177"/>
                  </a:lnTo>
                  <a:lnTo>
                    <a:pt x="138" y="177"/>
                  </a:lnTo>
                  <a:lnTo>
                    <a:pt x="189" y="129"/>
                  </a:lnTo>
                  <a:lnTo>
                    <a:pt x="225" y="90"/>
                  </a:lnTo>
                  <a:lnTo>
                    <a:pt x="171" y="27"/>
                  </a:lnTo>
                  <a:lnTo>
                    <a:pt x="96" y="0"/>
                  </a:lnTo>
                  <a:lnTo>
                    <a:pt x="39" y="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6" name="任意多边形 4">
              <a:extLst>
                <a:ext uri="{FF2B5EF4-FFF2-40B4-BE49-F238E27FC236}">
                  <a16:creationId xmlns:a16="http://schemas.microsoft.com/office/drawing/2014/main" id="{F5E045D5-B69F-471D-81BA-9C249CAD85F1}"/>
                </a:ext>
              </a:extLst>
            </p:cNvPr>
            <p:cNvSpPr>
              <a:spLocks/>
            </p:cNvSpPr>
            <p:nvPr/>
          </p:nvSpPr>
          <p:spPr bwMode="auto">
            <a:xfrm>
              <a:off x="4622800" y="1555750"/>
              <a:ext cx="15875" cy="15875"/>
            </a:xfrm>
            <a:custGeom>
              <a:avLst/>
              <a:gdLst>
                <a:gd name="T0" fmla="*/ 2147483647 w 114"/>
                <a:gd name="T1" fmla="*/ 0 h 117"/>
                <a:gd name="T2" fmla="*/ 0 w 114"/>
                <a:gd name="T3" fmla="*/ 2147483647 h 117"/>
                <a:gd name="T4" fmla="*/ 2147483647 w 114"/>
                <a:gd name="T5" fmla="*/ 2147483647 h 117"/>
                <a:gd name="T6" fmla="*/ 2147483647 w 114"/>
                <a:gd name="T7" fmla="*/ 0 h 117"/>
                <a:gd name="T8" fmla="*/ 0 60000 65536"/>
                <a:gd name="T9" fmla="*/ 0 60000 65536"/>
                <a:gd name="T10" fmla="*/ 0 60000 65536"/>
                <a:gd name="T11" fmla="*/ 0 60000 65536"/>
                <a:gd name="T12" fmla="*/ 0 w 114"/>
                <a:gd name="T13" fmla="*/ 0 h 117"/>
                <a:gd name="T14" fmla="*/ 114 w 114"/>
                <a:gd name="T15" fmla="*/ 117 h 117"/>
              </a:gdLst>
              <a:ahLst/>
              <a:cxnLst>
                <a:cxn ang="T8">
                  <a:pos x="T0" y="T1"/>
                </a:cxn>
                <a:cxn ang="T9">
                  <a:pos x="T2" y="T3"/>
                </a:cxn>
                <a:cxn ang="T10">
                  <a:pos x="T4" y="T5"/>
                </a:cxn>
                <a:cxn ang="T11">
                  <a:pos x="T6" y="T7"/>
                </a:cxn>
              </a:cxnLst>
              <a:rect l="T12" t="T13" r="T14" b="T15"/>
              <a:pathLst>
                <a:path w="114" h="117">
                  <a:moveTo>
                    <a:pt x="6" y="15"/>
                  </a:moveTo>
                  <a:lnTo>
                    <a:pt x="0" y="60"/>
                  </a:lnTo>
                  <a:lnTo>
                    <a:pt x="21" y="117"/>
                  </a:lnTo>
                  <a:lnTo>
                    <a:pt x="54" y="96"/>
                  </a:lnTo>
                  <a:lnTo>
                    <a:pt x="78" y="66"/>
                  </a:lnTo>
                  <a:lnTo>
                    <a:pt x="114" y="45"/>
                  </a:lnTo>
                  <a:lnTo>
                    <a:pt x="72" y="27"/>
                  </a:lnTo>
                  <a:lnTo>
                    <a:pt x="39" y="0"/>
                  </a:lnTo>
                  <a:lnTo>
                    <a:pt x="6" y="15"/>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7" name="任意多边形 4">
              <a:extLst>
                <a:ext uri="{FF2B5EF4-FFF2-40B4-BE49-F238E27FC236}">
                  <a16:creationId xmlns:a16="http://schemas.microsoft.com/office/drawing/2014/main" id="{AD64BB2A-B60B-41C5-A53B-00F7C0FDA638}"/>
                </a:ext>
              </a:extLst>
            </p:cNvPr>
            <p:cNvSpPr>
              <a:spLocks/>
            </p:cNvSpPr>
            <p:nvPr/>
          </p:nvSpPr>
          <p:spPr bwMode="auto">
            <a:xfrm>
              <a:off x="4621213" y="1538288"/>
              <a:ext cx="11112" cy="15875"/>
            </a:xfrm>
            <a:custGeom>
              <a:avLst/>
              <a:gdLst>
                <a:gd name="T0" fmla="*/ 2147483647 w 87"/>
                <a:gd name="T1" fmla="*/ 0 h 129"/>
                <a:gd name="T2" fmla="*/ 0 w 87"/>
                <a:gd name="T3" fmla="*/ 2147483647 h 129"/>
                <a:gd name="T4" fmla="*/ 2147483647 w 87"/>
                <a:gd name="T5" fmla="*/ 2147483647 h 129"/>
                <a:gd name="T6" fmla="*/ 2147483647 w 87"/>
                <a:gd name="T7" fmla="*/ 0 h 129"/>
                <a:gd name="T8" fmla="*/ 0 60000 65536"/>
                <a:gd name="T9" fmla="*/ 0 60000 65536"/>
                <a:gd name="T10" fmla="*/ 0 60000 65536"/>
                <a:gd name="T11" fmla="*/ 0 60000 65536"/>
                <a:gd name="T12" fmla="*/ 0 w 87"/>
                <a:gd name="T13" fmla="*/ 0 h 129"/>
                <a:gd name="T14" fmla="*/ 87 w 87"/>
                <a:gd name="T15" fmla="*/ 129 h 129"/>
              </a:gdLst>
              <a:ahLst/>
              <a:cxnLst>
                <a:cxn ang="T8">
                  <a:pos x="T0" y="T1"/>
                </a:cxn>
                <a:cxn ang="T9">
                  <a:pos x="T2" y="T3"/>
                </a:cxn>
                <a:cxn ang="T10">
                  <a:pos x="T4" y="T5"/>
                </a:cxn>
                <a:cxn ang="T11">
                  <a:pos x="T6" y="T7"/>
                </a:cxn>
              </a:cxnLst>
              <a:rect l="T12" t="T13" r="T14" b="T15"/>
              <a:pathLst>
                <a:path w="87" h="129">
                  <a:moveTo>
                    <a:pt x="15" y="15"/>
                  </a:moveTo>
                  <a:lnTo>
                    <a:pt x="0" y="45"/>
                  </a:lnTo>
                  <a:lnTo>
                    <a:pt x="33" y="81"/>
                  </a:lnTo>
                  <a:lnTo>
                    <a:pt x="42" y="117"/>
                  </a:lnTo>
                  <a:lnTo>
                    <a:pt x="84" y="129"/>
                  </a:lnTo>
                  <a:lnTo>
                    <a:pt x="87" y="66"/>
                  </a:lnTo>
                  <a:lnTo>
                    <a:pt x="54" y="45"/>
                  </a:lnTo>
                  <a:lnTo>
                    <a:pt x="48" y="0"/>
                  </a:lnTo>
                  <a:lnTo>
                    <a:pt x="15" y="15"/>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8" name="任意多边形 4">
              <a:extLst>
                <a:ext uri="{FF2B5EF4-FFF2-40B4-BE49-F238E27FC236}">
                  <a16:creationId xmlns:a16="http://schemas.microsoft.com/office/drawing/2014/main" id="{C4247B37-D3D4-4B7A-ADFB-C566437EBB62}"/>
                </a:ext>
              </a:extLst>
            </p:cNvPr>
            <p:cNvSpPr>
              <a:spLocks/>
            </p:cNvSpPr>
            <p:nvPr/>
          </p:nvSpPr>
          <p:spPr bwMode="auto">
            <a:xfrm>
              <a:off x="4676775" y="1625600"/>
              <a:ext cx="12700" cy="12700"/>
            </a:xfrm>
            <a:custGeom>
              <a:avLst/>
              <a:gdLst>
                <a:gd name="T0" fmla="*/ 2147483647 w 93"/>
                <a:gd name="T1" fmla="*/ 0 h 99"/>
                <a:gd name="T2" fmla="*/ 0 w 93"/>
                <a:gd name="T3" fmla="*/ 2147483647 h 99"/>
                <a:gd name="T4" fmla="*/ 2147483647 w 93"/>
                <a:gd name="T5" fmla="*/ 2147483647 h 99"/>
                <a:gd name="T6" fmla="*/ 2147483647 w 93"/>
                <a:gd name="T7" fmla="*/ 0 h 99"/>
                <a:gd name="T8" fmla="*/ 0 60000 65536"/>
                <a:gd name="T9" fmla="*/ 0 60000 65536"/>
                <a:gd name="T10" fmla="*/ 0 60000 65536"/>
                <a:gd name="T11" fmla="*/ 0 60000 65536"/>
                <a:gd name="T12" fmla="*/ 0 w 93"/>
                <a:gd name="T13" fmla="*/ 0 h 99"/>
                <a:gd name="T14" fmla="*/ 93 w 93"/>
                <a:gd name="T15" fmla="*/ 99 h 99"/>
              </a:gdLst>
              <a:ahLst/>
              <a:cxnLst>
                <a:cxn ang="T8">
                  <a:pos x="T0" y="T1"/>
                </a:cxn>
                <a:cxn ang="T9">
                  <a:pos x="T2" y="T3"/>
                </a:cxn>
                <a:cxn ang="T10">
                  <a:pos x="T4" y="T5"/>
                </a:cxn>
                <a:cxn ang="T11">
                  <a:pos x="T6" y="T7"/>
                </a:cxn>
              </a:cxnLst>
              <a:rect l="T12" t="T13" r="T14" b="T15"/>
              <a:pathLst>
                <a:path w="93" h="99">
                  <a:moveTo>
                    <a:pt x="15" y="0"/>
                  </a:moveTo>
                  <a:lnTo>
                    <a:pt x="0" y="30"/>
                  </a:lnTo>
                  <a:lnTo>
                    <a:pt x="33" y="66"/>
                  </a:lnTo>
                  <a:lnTo>
                    <a:pt x="60" y="99"/>
                  </a:lnTo>
                  <a:lnTo>
                    <a:pt x="93" y="84"/>
                  </a:lnTo>
                  <a:lnTo>
                    <a:pt x="87" y="51"/>
                  </a:lnTo>
                  <a:lnTo>
                    <a:pt x="54" y="30"/>
                  </a:lnTo>
                  <a:lnTo>
                    <a:pt x="15" y="0"/>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99" name="任意多边形 4">
              <a:extLst>
                <a:ext uri="{FF2B5EF4-FFF2-40B4-BE49-F238E27FC236}">
                  <a16:creationId xmlns:a16="http://schemas.microsoft.com/office/drawing/2014/main" id="{484C4CED-EF71-4F17-BFDA-B16AB10FA119}"/>
                </a:ext>
              </a:extLst>
            </p:cNvPr>
            <p:cNvSpPr>
              <a:spLocks/>
            </p:cNvSpPr>
            <p:nvPr/>
          </p:nvSpPr>
          <p:spPr bwMode="auto">
            <a:xfrm>
              <a:off x="4629150" y="1614488"/>
              <a:ext cx="7938" cy="9525"/>
            </a:xfrm>
            <a:custGeom>
              <a:avLst/>
              <a:gdLst>
                <a:gd name="T0" fmla="*/ 2147483647 w 60"/>
                <a:gd name="T1" fmla="*/ 0 h 69"/>
                <a:gd name="T2" fmla="*/ 0 w 60"/>
                <a:gd name="T3" fmla="*/ 2147483647 h 69"/>
                <a:gd name="T4" fmla="*/ 2147483647 w 60"/>
                <a:gd name="T5" fmla="*/ 2147483647 h 69"/>
                <a:gd name="T6" fmla="*/ 2147483647 w 60"/>
                <a:gd name="T7" fmla="*/ 0 h 69"/>
                <a:gd name="T8" fmla="*/ 0 60000 65536"/>
                <a:gd name="T9" fmla="*/ 0 60000 65536"/>
                <a:gd name="T10" fmla="*/ 0 60000 65536"/>
                <a:gd name="T11" fmla="*/ 0 60000 65536"/>
                <a:gd name="T12" fmla="*/ 0 w 60"/>
                <a:gd name="T13" fmla="*/ 0 h 69"/>
                <a:gd name="T14" fmla="*/ 60 w 60"/>
                <a:gd name="T15" fmla="*/ 69 h 69"/>
              </a:gdLst>
              <a:ahLst/>
              <a:cxnLst>
                <a:cxn ang="T8">
                  <a:pos x="T0" y="T1"/>
                </a:cxn>
                <a:cxn ang="T9">
                  <a:pos x="T2" y="T3"/>
                </a:cxn>
                <a:cxn ang="T10">
                  <a:pos x="T4" y="T5"/>
                </a:cxn>
                <a:cxn ang="T11">
                  <a:pos x="T6" y="T7"/>
                </a:cxn>
              </a:cxnLst>
              <a:rect l="T12" t="T13" r="T14" b="T15"/>
              <a:pathLst>
                <a:path w="60" h="69">
                  <a:moveTo>
                    <a:pt x="0" y="36"/>
                  </a:moveTo>
                  <a:lnTo>
                    <a:pt x="27" y="69"/>
                  </a:lnTo>
                  <a:lnTo>
                    <a:pt x="60" y="54"/>
                  </a:lnTo>
                  <a:lnTo>
                    <a:pt x="54" y="21"/>
                  </a:lnTo>
                  <a:lnTo>
                    <a:pt x="21" y="0"/>
                  </a:lnTo>
                  <a:lnTo>
                    <a:pt x="0" y="3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0" name="任意多边形 4">
              <a:extLst>
                <a:ext uri="{FF2B5EF4-FFF2-40B4-BE49-F238E27FC236}">
                  <a16:creationId xmlns:a16="http://schemas.microsoft.com/office/drawing/2014/main" id="{1F847A8D-FB32-4FF6-B955-8D64C710249C}"/>
                </a:ext>
              </a:extLst>
            </p:cNvPr>
            <p:cNvSpPr>
              <a:spLocks/>
            </p:cNvSpPr>
            <p:nvPr/>
          </p:nvSpPr>
          <p:spPr bwMode="auto">
            <a:xfrm>
              <a:off x="4683125" y="1363663"/>
              <a:ext cx="7938" cy="7937"/>
            </a:xfrm>
            <a:custGeom>
              <a:avLst/>
              <a:gdLst>
                <a:gd name="T0" fmla="*/ 2147483647 w 60"/>
                <a:gd name="T1" fmla="*/ 0 h 69"/>
                <a:gd name="T2" fmla="*/ 0 w 60"/>
                <a:gd name="T3" fmla="*/ 2147483647 h 69"/>
                <a:gd name="T4" fmla="*/ 2147483647 w 60"/>
                <a:gd name="T5" fmla="*/ 2147483647 h 69"/>
                <a:gd name="T6" fmla="*/ 2147483647 w 60"/>
                <a:gd name="T7" fmla="*/ 0 h 69"/>
                <a:gd name="T8" fmla="*/ 0 60000 65536"/>
                <a:gd name="T9" fmla="*/ 0 60000 65536"/>
                <a:gd name="T10" fmla="*/ 0 60000 65536"/>
                <a:gd name="T11" fmla="*/ 0 60000 65536"/>
                <a:gd name="T12" fmla="*/ 0 w 60"/>
                <a:gd name="T13" fmla="*/ 0 h 69"/>
                <a:gd name="T14" fmla="*/ 60 w 60"/>
                <a:gd name="T15" fmla="*/ 69 h 69"/>
              </a:gdLst>
              <a:ahLst/>
              <a:cxnLst>
                <a:cxn ang="T8">
                  <a:pos x="T0" y="T1"/>
                </a:cxn>
                <a:cxn ang="T9">
                  <a:pos x="T2" y="T3"/>
                </a:cxn>
                <a:cxn ang="T10">
                  <a:pos x="T4" y="T5"/>
                </a:cxn>
                <a:cxn ang="T11">
                  <a:pos x="T6" y="T7"/>
                </a:cxn>
              </a:cxnLst>
              <a:rect l="T12" t="T13" r="T14" b="T15"/>
              <a:pathLst>
                <a:path w="60" h="69">
                  <a:moveTo>
                    <a:pt x="0" y="36"/>
                  </a:moveTo>
                  <a:lnTo>
                    <a:pt x="27" y="69"/>
                  </a:lnTo>
                  <a:lnTo>
                    <a:pt x="60" y="54"/>
                  </a:lnTo>
                  <a:lnTo>
                    <a:pt x="54" y="21"/>
                  </a:lnTo>
                  <a:lnTo>
                    <a:pt x="21" y="0"/>
                  </a:lnTo>
                  <a:lnTo>
                    <a:pt x="0" y="3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1" name="任意多边形 4">
              <a:extLst>
                <a:ext uri="{FF2B5EF4-FFF2-40B4-BE49-F238E27FC236}">
                  <a16:creationId xmlns:a16="http://schemas.microsoft.com/office/drawing/2014/main" id="{4B118320-BE02-405D-8AF7-8B5D3E5A6D22}"/>
                </a:ext>
              </a:extLst>
            </p:cNvPr>
            <p:cNvSpPr>
              <a:spLocks/>
            </p:cNvSpPr>
            <p:nvPr/>
          </p:nvSpPr>
          <p:spPr bwMode="auto">
            <a:xfrm>
              <a:off x="4637088" y="1257300"/>
              <a:ext cx="9525" cy="9525"/>
            </a:xfrm>
            <a:custGeom>
              <a:avLst/>
              <a:gdLst>
                <a:gd name="T0" fmla="*/ 2147483647 w 60"/>
                <a:gd name="T1" fmla="*/ 0 h 69"/>
                <a:gd name="T2" fmla="*/ 0 w 60"/>
                <a:gd name="T3" fmla="*/ 2147483647 h 69"/>
                <a:gd name="T4" fmla="*/ 2147483647 w 60"/>
                <a:gd name="T5" fmla="*/ 2147483647 h 69"/>
                <a:gd name="T6" fmla="*/ 2147483647 w 60"/>
                <a:gd name="T7" fmla="*/ 0 h 69"/>
                <a:gd name="T8" fmla="*/ 0 60000 65536"/>
                <a:gd name="T9" fmla="*/ 0 60000 65536"/>
                <a:gd name="T10" fmla="*/ 0 60000 65536"/>
                <a:gd name="T11" fmla="*/ 0 60000 65536"/>
                <a:gd name="T12" fmla="*/ 0 w 60"/>
                <a:gd name="T13" fmla="*/ 0 h 69"/>
                <a:gd name="T14" fmla="*/ 60 w 60"/>
                <a:gd name="T15" fmla="*/ 69 h 69"/>
              </a:gdLst>
              <a:ahLst/>
              <a:cxnLst>
                <a:cxn ang="T8">
                  <a:pos x="T0" y="T1"/>
                </a:cxn>
                <a:cxn ang="T9">
                  <a:pos x="T2" y="T3"/>
                </a:cxn>
                <a:cxn ang="T10">
                  <a:pos x="T4" y="T5"/>
                </a:cxn>
                <a:cxn ang="T11">
                  <a:pos x="T6" y="T7"/>
                </a:cxn>
              </a:cxnLst>
              <a:rect l="T12" t="T13" r="T14" b="T15"/>
              <a:pathLst>
                <a:path w="60" h="69">
                  <a:moveTo>
                    <a:pt x="0" y="36"/>
                  </a:moveTo>
                  <a:lnTo>
                    <a:pt x="27" y="69"/>
                  </a:lnTo>
                  <a:lnTo>
                    <a:pt x="60" y="54"/>
                  </a:lnTo>
                  <a:lnTo>
                    <a:pt x="54" y="21"/>
                  </a:lnTo>
                  <a:lnTo>
                    <a:pt x="21" y="0"/>
                  </a:lnTo>
                  <a:lnTo>
                    <a:pt x="0" y="3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2" name="任意多边形 4">
              <a:extLst>
                <a:ext uri="{FF2B5EF4-FFF2-40B4-BE49-F238E27FC236}">
                  <a16:creationId xmlns:a16="http://schemas.microsoft.com/office/drawing/2014/main" id="{45F81D37-63CF-4D31-90DA-4E5BB782AB68}"/>
                </a:ext>
              </a:extLst>
            </p:cNvPr>
            <p:cNvSpPr>
              <a:spLocks/>
            </p:cNvSpPr>
            <p:nvPr/>
          </p:nvSpPr>
          <p:spPr bwMode="auto">
            <a:xfrm>
              <a:off x="1890713" y="6296025"/>
              <a:ext cx="17462" cy="19050"/>
            </a:xfrm>
            <a:custGeom>
              <a:avLst/>
              <a:gdLst>
                <a:gd name="T0" fmla="*/ 2147483647 w 138"/>
                <a:gd name="T1" fmla="*/ 0 h 141"/>
                <a:gd name="T2" fmla="*/ 0 w 138"/>
                <a:gd name="T3" fmla="*/ 2147483647 h 141"/>
                <a:gd name="T4" fmla="*/ 2147483647 w 138"/>
                <a:gd name="T5" fmla="*/ 2147483647 h 141"/>
                <a:gd name="T6" fmla="*/ 2147483647 w 138"/>
                <a:gd name="T7" fmla="*/ 0 h 141"/>
                <a:gd name="T8" fmla="*/ 0 60000 65536"/>
                <a:gd name="T9" fmla="*/ 0 60000 65536"/>
                <a:gd name="T10" fmla="*/ 0 60000 65536"/>
                <a:gd name="T11" fmla="*/ 0 60000 65536"/>
                <a:gd name="T12" fmla="*/ 0 w 138"/>
                <a:gd name="T13" fmla="*/ 0 h 141"/>
                <a:gd name="T14" fmla="*/ 138 w 138"/>
                <a:gd name="T15" fmla="*/ 141 h 141"/>
              </a:gdLst>
              <a:ahLst/>
              <a:cxnLst>
                <a:cxn ang="T8">
                  <a:pos x="T0" y="T1"/>
                </a:cxn>
                <a:cxn ang="T9">
                  <a:pos x="T2" y="T3"/>
                </a:cxn>
                <a:cxn ang="T10">
                  <a:pos x="T4" y="T5"/>
                </a:cxn>
                <a:cxn ang="T11">
                  <a:pos x="T6" y="T7"/>
                </a:cxn>
              </a:cxnLst>
              <a:rect l="T12" t="T13" r="T14" b="T15"/>
              <a:pathLst>
                <a:path w="138" h="141">
                  <a:moveTo>
                    <a:pt x="0" y="99"/>
                  </a:moveTo>
                  <a:lnTo>
                    <a:pt x="55" y="141"/>
                  </a:lnTo>
                  <a:lnTo>
                    <a:pt x="99" y="125"/>
                  </a:lnTo>
                  <a:lnTo>
                    <a:pt x="123" y="93"/>
                  </a:lnTo>
                  <a:lnTo>
                    <a:pt x="138" y="50"/>
                  </a:lnTo>
                  <a:lnTo>
                    <a:pt x="66" y="0"/>
                  </a:lnTo>
                  <a:lnTo>
                    <a:pt x="30" y="35"/>
                  </a:lnTo>
                  <a:lnTo>
                    <a:pt x="34" y="72"/>
                  </a:lnTo>
                  <a:lnTo>
                    <a:pt x="0" y="9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3" name="任意多边形 4">
              <a:extLst>
                <a:ext uri="{FF2B5EF4-FFF2-40B4-BE49-F238E27FC236}">
                  <a16:creationId xmlns:a16="http://schemas.microsoft.com/office/drawing/2014/main" id="{9597096B-692C-4B22-9A87-5819EB3C3F4E}"/>
                </a:ext>
              </a:extLst>
            </p:cNvPr>
            <p:cNvSpPr>
              <a:spLocks/>
            </p:cNvSpPr>
            <p:nvPr/>
          </p:nvSpPr>
          <p:spPr bwMode="auto">
            <a:xfrm>
              <a:off x="1876425" y="6315075"/>
              <a:ext cx="11113" cy="14288"/>
            </a:xfrm>
            <a:custGeom>
              <a:avLst/>
              <a:gdLst>
                <a:gd name="T0" fmla="*/ 2147483647 w 78"/>
                <a:gd name="T1" fmla="*/ 0 h 99"/>
                <a:gd name="T2" fmla="*/ 0 w 78"/>
                <a:gd name="T3" fmla="*/ 2147483647 h 99"/>
                <a:gd name="T4" fmla="*/ 2147483647 w 78"/>
                <a:gd name="T5" fmla="*/ 2147483647 h 99"/>
                <a:gd name="T6" fmla="*/ 2147483647 w 78"/>
                <a:gd name="T7" fmla="*/ 0 h 99"/>
                <a:gd name="T8" fmla="*/ 0 60000 65536"/>
                <a:gd name="T9" fmla="*/ 0 60000 65536"/>
                <a:gd name="T10" fmla="*/ 0 60000 65536"/>
                <a:gd name="T11" fmla="*/ 0 60000 65536"/>
                <a:gd name="T12" fmla="*/ 0 w 78"/>
                <a:gd name="T13" fmla="*/ 0 h 99"/>
                <a:gd name="T14" fmla="*/ 78 w 78"/>
                <a:gd name="T15" fmla="*/ 99 h 99"/>
              </a:gdLst>
              <a:ahLst/>
              <a:cxnLst>
                <a:cxn ang="T8">
                  <a:pos x="T0" y="T1"/>
                </a:cxn>
                <a:cxn ang="T9">
                  <a:pos x="T2" y="T3"/>
                </a:cxn>
                <a:cxn ang="T10">
                  <a:pos x="T4" y="T5"/>
                </a:cxn>
                <a:cxn ang="T11">
                  <a:pos x="T6" y="T7"/>
                </a:cxn>
              </a:cxnLst>
              <a:rect l="T12" t="T13" r="T14" b="T15"/>
              <a:pathLst>
                <a:path w="78" h="99">
                  <a:moveTo>
                    <a:pt x="0" y="26"/>
                  </a:moveTo>
                  <a:lnTo>
                    <a:pt x="26" y="53"/>
                  </a:lnTo>
                  <a:lnTo>
                    <a:pt x="20" y="76"/>
                  </a:lnTo>
                  <a:lnTo>
                    <a:pt x="35" y="99"/>
                  </a:lnTo>
                  <a:lnTo>
                    <a:pt x="74" y="81"/>
                  </a:lnTo>
                  <a:lnTo>
                    <a:pt x="78" y="32"/>
                  </a:lnTo>
                  <a:lnTo>
                    <a:pt x="52" y="0"/>
                  </a:lnTo>
                  <a:lnTo>
                    <a:pt x="20" y="5"/>
                  </a:lnTo>
                  <a:lnTo>
                    <a:pt x="0" y="2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4" name="任意多边形 4">
              <a:extLst>
                <a:ext uri="{FF2B5EF4-FFF2-40B4-BE49-F238E27FC236}">
                  <a16:creationId xmlns:a16="http://schemas.microsoft.com/office/drawing/2014/main" id="{6D6B4309-FC1F-4295-A049-C9A87F236F69}"/>
                </a:ext>
              </a:extLst>
            </p:cNvPr>
            <p:cNvSpPr>
              <a:spLocks/>
            </p:cNvSpPr>
            <p:nvPr/>
          </p:nvSpPr>
          <p:spPr bwMode="auto">
            <a:xfrm>
              <a:off x="1851025" y="6324600"/>
              <a:ext cx="15875" cy="12700"/>
            </a:xfrm>
            <a:custGeom>
              <a:avLst/>
              <a:gdLst>
                <a:gd name="T0" fmla="*/ 2147483647 w 114"/>
                <a:gd name="T1" fmla="*/ 0 h 94"/>
                <a:gd name="T2" fmla="*/ 0 w 114"/>
                <a:gd name="T3" fmla="*/ 2147483647 h 94"/>
                <a:gd name="T4" fmla="*/ 2147483647 w 114"/>
                <a:gd name="T5" fmla="*/ 2147483647 h 94"/>
                <a:gd name="T6" fmla="*/ 2147483647 w 114"/>
                <a:gd name="T7" fmla="*/ 0 h 94"/>
                <a:gd name="T8" fmla="*/ 0 60000 65536"/>
                <a:gd name="T9" fmla="*/ 0 60000 65536"/>
                <a:gd name="T10" fmla="*/ 0 60000 65536"/>
                <a:gd name="T11" fmla="*/ 0 60000 65536"/>
                <a:gd name="T12" fmla="*/ 0 w 114"/>
                <a:gd name="T13" fmla="*/ 0 h 94"/>
                <a:gd name="T14" fmla="*/ 114 w 114"/>
                <a:gd name="T15" fmla="*/ 94 h 94"/>
              </a:gdLst>
              <a:ahLst/>
              <a:cxnLst>
                <a:cxn ang="T8">
                  <a:pos x="T0" y="T1"/>
                </a:cxn>
                <a:cxn ang="T9">
                  <a:pos x="T2" y="T3"/>
                </a:cxn>
                <a:cxn ang="T10">
                  <a:pos x="T4" y="T5"/>
                </a:cxn>
                <a:cxn ang="T11">
                  <a:pos x="T6" y="T7"/>
                </a:cxn>
              </a:cxnLst>
              <a:rect l="T12" t="T13" r="T14" b="T15"/>
              <a:pathLst>
                <a:path w="114" h="94">
                  <a:moveTo>
                    <a:pt x="0" y="26"/>
                  </a:moveTo>
                  <a:lnTo>
                    <a:pt x="18" y="49"/>
                  </a:lnTo>
                  <a:lnTo>
                    <a:pt x="45" y="51"/>
                  </a:lnTo>
                  <a:lnTo>
                    <a:pt x="60" y="72"/>
                  </a:lnTo>
                  <a:lnTo>
                    <a:pt x="88" y="94"/>
                  </a:lnTo>
                  <a:lnTo>
                    <a:pt x="114" y="90"/>
                  </a:lnTo>
                  <a:lnTo>
                    <a:pt x="102" y="64"/>
                  </a:lnTo>
                  <a:lnTo>
                    <a:pt x="70" y="43"/>
                  </a:lnTo>
                  <a:lnTo>
                    <a:pt x="55" y="18"/>
                  </a:lnTo>
                  <a:lnTo>
                    <a:pt x="52" y="0"/>
                  </a:lnTo>
                  <a:lnTo>
                    <a:pt x="22" y="1"/>
                  </a:lnTo>
                  <a:lnTo>
                    <a:pt x="0" y="2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5" name="任意多边形 4">
              <a:extLst>
                <a:ext uri="{FF2B5EF4-FFF2-40B4-BE49-F238E27FC236}">
                  <a16:creationId xmlns:a16="http://schemas.microsoft.com/office/drawing/2014/main" id="{AFDCD5A0-C2F8-4AD6-9F8C-5DA46F4EE1C8}"/>
                </a:ext>
              </a:extLst>
            </p:cNvPr>
            <p:cNvSpPr>
              <a:spLocks/>
            </p:cNvSpPr>
            <p:nvPr/>
          </p:nvSpPr>
          <p:spPr bwMode="auto">
            <a:xfrm>
              <a:off x="1873250" y="6272213"/>
              <a:ext cx="49213" cy="30162"/>
            </a:xfrm>
            <a:custGeom>
              <a:avLst/>
              <a:gdLst>
                <a:gd name="T0" fmla="*/ 2147483647 w 367"/>
                <a:gd name="T1" fmla="*/ 0 h 231"/>
                <a:gd name="T2" fmla="*/ 0 w 367"/>
                <a:gd name="T3" fmla="*/ 2147483647 h 231"/>
                <a:gd name="T4" fmla="*/ 2147483647 w 367"/>
                <a:gd name="T5" fmla="*/ 2147483647 h 231"/>
                <a:gd name="T6" fmla="*/ 2147483647 w 367"/>
                <a:gd name="T7" fmla="*/ 0 h 231"/>
                <a:gd name="T8" fmla="*/ 0 60000 65536"/>
                <a:gd name="T9" fmla="*/ 0 60000 65536"/>
                <a:gd name="T10" fmla="*/ 0 60000 65536"/>
                <a:gd name="T11" fmla="*/ 0 60000 65536"/>
                <a:gd name="T12" fmla="*/ 0 w 367"/>
                <a:gd name="T13" fmla="*/ 0 h 231"/>
                <a:gd name="T14" fmla="*/ 367 w 367"/>
                <a:gd name="T15" fmla="*/ 231 h 231"/>
              </a:gdLst>
              <a:ahLst/>
              <a:cxnLst>
                <a:cxn ang="T8">
                  <a:pos x="T0" y="T1"/>
                </a:cxn>
                <a:cxn ang="T9">
                  <a:pos x="T2" y="T3"/>
                </a:cxn>
                <a:cxn ang="T10">
                  <a:pos x="T4" y="T5"/>
                </a:cxn>
                <a:cxn ang="T11">
                  <a:pos x="T6" y="T7"/>
                </a:cxn>
              </a:cxnLst>
              <a:rect l="T12" t="T13" r="T14" b="T15"/>
              <a:pathLst>
                <a:path w="367" h="231">
                  <a:moveTo>
                    <a:pt x="0" y="112"/>
                  </a:moveTo>
                  <a:lnTo>
                    <a:pt x="37" y="141"/>
                  </a:lnTo>
                  <a:lnTo>
                    <a:pt x="37" y="171"/>
                  </a:lnTo>
                  <a:lnTo>
                    <a:pt x="16" y="211"/>
                  </a:lnTo>
                  <a:lnTo>
                    <a:pt x="51" y="231"/>
                  </a:lnTo>
                  <a:lnTo>
                    <a:pt x="90" y="213"/>
                  </a:lnTo>
                  <a:lnTo>
                    <a:pt x="103" y="172"/>
                  </a:lnTo>
                  <a:lnTo>
                    <a:pt x="129" y="189"/>
                  </a:lnTo>
                  <a:lnTo>
                    <a:pt x="153" y="127"/>
                  </a:lnTo>
                  <a:lnTo>
                    <a:pt x="153" y="99"/>
                  </a:lnTo>
                  <a:lnTo>
                    <a:pt x="181" y="88"/>
                  </a:lnTo>
                  <a:lnTo>
                    <a:pt x="183" y="123"/>
                  </a:lnTo>
                  <a:lnTo>
                    <a:pt x="214" y="132"/>
                  </a:lnTo>
                  <a:lnTo>
                    <a:pt x="240" y="114"/>
                  </a:lnTo>
                  <a:lnTo>
                    <a:pt x="255" y="132"/>
                  </a:lnTo>
                  <a:lnTo>
                    <a:pt x="256" y="175"/>
                  </a:lnTo>
                  <a:lnTo>
                    <a:pt x="280" y="192"/>
                  </a:lnTo>
                  <a:lnTo>
                    <a:pt x="321" y="180"/>
                  </a:lnTo>
                  <a:lnTo>
                    <a:pt x="360" y="180"/>
                  </a:lnTo>
                  <a:lnTo>
                    <a:pt x="367" y="142"/>
                  </a:lnTo>
                  <a:lnTo>
                    <a:pt x="343" y="117"/>
                  </a:lnTo>
                  <a:lnTo>
                    <a:pt x="310" y="96"/>
                  </a:lnTo>
                  <a:lnTo>
                    <a:pt x="294" y="57"/>
                  </a:lnTo>
                  <a:lnTo>
                    <a:pt x="240" y="55"/>
                  </a:lnTo>
                  <a:lnTo>
                    <a:pt x="249" y="0"/>
                  </a:lnTo>
                  <a:lnTo>
                    <a:pt x="216" y="10"/>
                  </a:lnTo>
                  <a:lnTo>
                    <a:pt x="199" y="43"/>
                  </a:lnTo>
                  <a:lnTo>
                    <a:pt x="172" y="42"/>
                  </a:lnTo>
                  <a:lnTo>
                    <a:pt x="145" y="6"/>
                  </a:lnTo>
                  <a:lnTo>
                    <a:pt x="111" y="25"/>
                  </a:lnTo>
                  <a:lnTo>
                    <a:pt x="114" y="52"/>
                  </a:lnTo>
                  <a:lnTo>
                    <a:pt x="78" y="58"/>
                  </a:lnTo>
                  <a:lnTo>
                    <a:pt x="37" y="36"/>
                  </a:lnTo>
                  <a:lnTo>
                    <a:pt x="18" y="84"/>
                  </a:lnTo>
                  <a:lnTo>
                    <a:pt x="0" y="11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6" name="任意多边形 4">
              <a:extLst>
                <a:ext uri="{FF2B5EF4-FFF2-40B4-BE49-F238E27FC236}">
                  <a16:creationId xmlns:a16="http://schemas.microsoft.com/office/drawing/2014/main" id="{CB484E72-9C9D-4B6A-A6B0-4457DFDE98B3}"/>
                </a:ext>
              </a:extLst>
            </p:cNvPr>
            <p:cNvSpPr>
              <a:spLocks/>
            </p:cNvSpPr>
            <p:nvPr/>
          </p:nvSpPr>
          <p:spPr bwMode="auto">
            <a:xfrm>
              <a:off x="1863725" y="6288088"/>
              <a:ext cx="9525" cy="11112"/>
            </a:xfrm>
            <a:custGeom>
              <a:avLst/>
              <a:gdLst>
                <a:gd name="T0" fmla="*/ 2147483647 w 72"/>
                <a:gd name="T1" fmla="*/ 0 h 81"/>
                <a:gd name="T2" fmla="*/ 0 w 72"/>
                <a:gd name="T3" fmla="*/ 2147483647 h 81"/>
                <a:gd name="T4" fmla="*/ 2147483647 w 72"/>
                <a:gd name="T5" fmla="*/ 2147483647 h 81"/>
                <a:gd name="T6" fmla="*/ 2147483647 w 72"/>
                <a:gd name="T7" fmla="*/ 0 h 81"/>
                <a:gd name="T8" fmla="*/ 0 60000 65536"/>
                <a:gd name="T9" fmla="*/ 0 60000 65536"/>
                <a:gd name="T10" fmla="*/ 0 60000 65536"/>
                <a:gd name="T11" fmla="*/ 0 60000 65536"/>
                <a:gd name="T12" fmla="*/ 0 w 72"/>
                <a:gd name="T13" fmla="*/ 0 h 81"/>
                <a:gd name="T14" fmla="*/ 72 w 72"/>
                <a:gd name="T15" fmla="*/ 81 h 81"/>
              </a:gdLst>
              <a:ahLst/>
              <a:cxnLst>
                <a:cxn ang="T8">
                  <a:pos x="T0" y="T1"/>
                </a:cxn>
                <a:cxn ang="T9">
                  <a:pos x="T2" y="T3"/>
                </a:cxn>
                <a:cxn ang="T10">
                  <a:pos x="T4" y="T5"/>
                </a:cxn>
                <a:cxn ang="T11">
                  <a:pos x="T6" y="T7"/>
                </a:cxn>
              </a:cxnLst>
              <a:rect l="T12" t="T13" r="T14" b="T15"/>
              <a:pathLst>
                <a:path w="72" h="81">
                  <a:moveTo>
                    <a:pt x="0" y="12"/>
                  </a:moveTo>
                  <a:lnTo>
                    <a:pt x="15" y="27"/>
                  </a:lnTo>
                  <a:lnTo>
                    <a:pt x="31" y="45"/>
                  </a:lnTo>
                  <a:lnTo>
                    <a:pt x="15" y="71"/>
                  </a:lnTo>
                  <a:lnTo>
                    <a:pt x="43" y="81"/>
                  </a:lnTo>
                  <a:lnTo>
                    <a:pt x="57" y="60"/>
                  </a:lnTo>
                  <a:lnTo>
                    <a:pt x="72" y="36"/>
                  </a:lnTo>
                  <a:lnTo>
                    <a:pt x="46" y="8"/>
                  </a:lnTo>
                  <a:lnTo>
                    <a:pt x="15" y="0"/>
                  </a:lnTo>
                  <a:lnTo>
                    <a:pt x="0" y="1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7" name="任意多边形 4">
              <a:extLst>
                <a:ext uri="{FF2B5EF4-FFF2-40B4-BE49-F238E27FC236}">
                  <a16:creationId xmlns:a16="http://schemas.microsoft.com/office/drawing/2014/main" id="{CF83D97C-76C6-4875-8656-6BD89E05D699}"/>
                </a:ext>
              </a:extLst>
            </p:cNvPr>
            <p:cNvSpPr>
              <a:spLocks/>
            </p:cNvSpPr>
            <p:nvPr/>
          </p:nvSpPr>
          <p:spPr bwMode="auto">
            <a:xfrm>
              <a:off x="1866900" y="6315075"/>
              <a:ext cx="7938" cy="7938"/>
            </a:xfrm>
            <a:custGeom>
              <a:avLst/>
              <a:gdLst>
                <a:gd name="T0" fmla="*/ 2147483647 w 54"/>
                <a:gd name="T1" fmla="*/ 0 h 64"/>
                <a:gd name="T2" fmla="*/ 0 w 54"/>
                <a:gd name="T3" fmla="*/ 2147483647 h 64"/>
                <a:gd name="T4" fmla="*/ 2147483647 w 54"/>
                <a:gd name="T5" fmla="*/ 2147483647 h 64"/>
                <a:gd name="T6" fmla="*/ 2147483647 w 54"/>
                <a:gd name="T7" fmla="*/ 0 h 64"/>
                <a:gd name="T8" fmla="*/ 0 60000 65536"/>
                <a:gd name="T9" fmla="*/ 0 60000 65536"/>
                <a:gd name="T10" fmla="*/ 0 60000 65536"/>
                <a:gd name="T11" fmla="*/ 0 60000 65536"/>
                <a:gd name="T12" fmla="*/ 0 w 54"/>
                <a:gd name="T13" fmla="*/ 0 h 64"/>
                <a:gd name="T14" fmla="*/ 54 w 54"/>
                <a:gd name="T15" fmla="*/ 64 h 64"/>
              </a:gdLst>
              <a:ahLst/>
              <a:cxnLst>
                <a:cxn ang="T8">
                  <a:pos x="T0" y="T1"/>
                </a:cxn>
                <a:cxn ang="T9">
                  <a:pos x="T2" y="T3"/>
                </a:cxn>
                <a:cxn ang="T10">
                  <a:pos x="T4" y="T5"/>
                </a:cxn>
                <a:cxn ang="T11">
                  <a:pos x="T6" y="T7"/>
                </a:cxn>
              </a:cxnLst>
              <a:rect l="T12" t="T13" r="T14" b="T15"/>
              <a:pathLst>
                <a:path w="54" h="64">
                  <a:moveTo>
                    <a:pt x="0" y="27"/>
                  </a:moveTo>
                  <a:lnTo>
                    <a:pt x="13" y="49"/>
                  </a:lnTo>
                  <a:lnTo>
                    <a:pt x="34" y="64"/>
                  </a:lnTo>
                  <a:lnTo>
                    <a:pt x="54" y="57"/>
                  </a:lnTo>
                  <a:lnTo>
                    <a:pt x="48" y="25"/>
                  </a:lnTo>
                  <a:lnTo>
                    <a:pt x="37" y="1"/>
                  </a:lnTo>
                  <a:lnTo>
                    <a:pt x="16" y="0"/>
                  </a:lnTo>
                  <a:lnTo>
                    <a:pt x="0" y="27"/>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8" name="任意多边形 4">
              <a:extLst>
                <a:ext uri="{FF2B5EF4-FFF2-40B4-BE49-F238E27FC236}">
                  <a16:creationId xmlns:a16="http://schemas.microsoft.com/office/drawing/2014/main" id="{C18E568D-282B-4A68-9F77-957097A016C8}"/>
                </a:ext>
              </a:extLst>
            </p:cNvPr>
            <p:cNvSpPr>
              <a:spLocks/>
            </p:cNvSpPr>
            <p:nvPr/>
          </p:nvSpPr>
          <p:spPr bwMode="auto">
            <a:xfrm>
              <a:off x="1890713" y="6296025"/>
              <a:ext cx="17462" cy="19050"/>
            </a:xfrm>
            <a:custGeom>
              <a:avLst/>
              <a:gdLst>
                <a:gd name="T0" fmla="*/ 2147483647 w 138"/>
                <a:gd name="T1" fmla="*/ 0 h 141"/>
                <a:gd name="T2" fmla="*/ 0 w 138"/>
                <a:gd name="T3" fmla="*/ 2147483647 h 141"/>
                <a:gd name="T4" fmla="*/ 2147483647 w 138"/>
                <a:gd name="T5" fmla="*/ 2147483647 h 141"/>
                <a:gd name="T6" fmla="*/ 2147483647 w 138"/>
                <a:gd name="T7" fmla="*/ 0 h 141"/>
                <a:gd name="T8" fmla="*/ 0 60000 65536"/>
                <a:gd name="T9" fmla="*/ 0 60000 65536"/>
                <a:gd name="T10" fmla="*/ 0 60000 65536"/>
                <a:gd name="T11" fmla="*/ 0 60000 65536"/>
                <a:gd name="T12" fmla="*/ 0 w 138"/>
                <a:gd name="T13" fmla="*/ 0 h 141"/>
                <a:gd name="T14" fmla="*/ 138 w 138"/>
                <a:gd name="T15" fmla="*/ 141 h 141"/>
              </a:gdLst>
              <a:ahLst/>
              <a:cxnLst>
                <a:cxn ang="T8">
                  <a:pos x="T0" y="T1"/>
                </a:cxn>
                <a:cxn ang="T9">
                  <a:pos x="T2" y="T3"/>
                </a:cxn>
                <a:cxn ang="T10">
                  <a:pos x="T4" y="T5"/>
                </a:cxn>
                <a:cxn ang="T11">
                  <a:pos x="T6" y="T7"/>
                </a:cxn>
              </a:cxnLst>
              <a:rect l="T12" t="T13" r="T14" b="T15"/>
              <a:pathLst>
                <a:path w="138" h="141">
                  <a:moveTo>
                    <a:pt x="0" y="99"/>
                  </a:moveTo>
                  <a:lnTo>
                    <a:pt x="55" y="141"/>
                  </a:lnTo>
                  <a:lnTo>
                    <a:pt x="99" y="125"/>
                  </a:lnTo>
                  <a:lnTo>
                    <a:pt x="123" y="93"/>
                  </a:lnTo>
                  <a:lnTo>
                    <a:pt x="138" y="50"/>
                  </a:lnTo>
                  <a:lnTo>
                    <a:pt x="66" y="0"/>
                  </a:lnTo>
                  <a:lnTo>
                    <a:pt x="30" y="35"/>
                  </a:lnTo>
                  <a:lnTo>
                    <a:pt x="34" y="72"/>
                  </a:lnTo>
                  <a:lnTo>
                    <a:pt x="0" y="99"/>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09" name="任意多边形 4">
              <a:extLst>
                <a:ext uri="{FF2B5EF4-FFF2-40B4-BE49-F238E27FC236}">
                  <a16:creationId xmlns:a16="http://schemas.microsoft.com/office/drawing/2014/main" id="{C98CC544-8BF3-4DEE-935E-4516839E6AB3}"/>
                </a:ext>
              </a:extLst>
            </p:cNvPr>
            <p:cNvSpPr>
              <a:spLocks/>
            </p:cNvSpPr>
            <p:nvPr/>
          </p:nvSpPr>
          <p:spPr bwMode="auto">
            <a:xfrm>
              <a:off x="1876425" y="6315075"/>
              <a:ext cx="11113" cy="14288"/>
            </a:xfrm>
            <a:custGeom>
              <a:avLst/>
              <a:gdLst>
                <a:gd name="T0" fmla="*/ 2147483647 w 78"/>
                <a:gd name="T1" fmla="*/ 0 h 99"/>
                <a:gd name="T2" fmla="*/ 0 w 78"/>
                <a:gd name="T3" fmla="*/ 2147483647 h 99"/>
                <a:gd name="T4" fmla="*/ 2147483647 w 78"/>
                <a:gd name="T5" fmla="*/ 2147483647 h 99"/>
                <a:gd name="T6" fmla="*/ 2147483647 w 78"/>
                <a:gd name="T7" fmla="*/ 0 h 99"/>
                <a:gd name="T8" fmla="*/ 0 60000 65536"/>
                <a:gd name="T9" fmla="*/ 0 60000 65536"/>
                <a:gd name="T10" fmla="*/ 0 60000 65536"/>
                <a:gd name="T11" fmla="*/ 0 60000 65536"/>
                <a:gd name="T12" fmla="*/ 0 w 78"/>
                <a:gd name="T13" fmla="*/ 0 h 99"/>
                <a:gd name="T14" fmla="*/ 78 w 78"/>
                <a:gd name="T15" fmla="*/ 99 h 99"/>
              </a:gdLst>
              <a:ahLst/>
              <a:cxnLst>
                <a:cxn ang="T8">
                  <a:pos x="T0" y="T1"/>
                </a:cxn>
                <a:cxn ang="T9">
                  <a:pos x="T2" y="T3"/>
                </a:cxn>
                <a:cxn ang="T10">
                  <a:pos x="T4" y="T5"/>
                </a:cxn>
                <a:cxn ang="T11">
                  <a:pos x="T6" y="T7"/>
                </a:cxn>
              </a:cxnLst>
              <a:rect l="T12" t="T13" r="T14" b="T15"/>
              <a:pathLst>
                <a:path w="78" h="99">
                  <a:moveTo>
                    <a:pt x="0" y="26"/>
                  </a:moveTo>
                  <a:lnTo>
                    <a:pt x="26" y="53"/>
                  </a:lnTo>
                  <a:lnTo>
                    <a:pt x="20" y="76"/>
                  </a:lnTo>
                  <a:lnTo>
                    <a:pt x="35" y="99"/>
                  </a:lnTo>
                  <a:lnTo>
                    <a:pt x="74" y="81"/>
                  </a:lnTo>
                  <a:lnTo>
                    <a:pt x="78" y="32"/>
                  </a:lnTo>
                  <a:lnTo>
                    <a:pt x="52" y="0"/>
                  </a:lnTo>
                  <a:lnTo>
                    <a:pt x="20" y="5"/>
                  </a:lnTo>
                  <a:lnTo>
                    <a:pt x="0" y="2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10" name="任意多边形 4">
              <a:extLst>
                <a:ext uri="{FF2B5EF4-FFF2-40B4-BE49-F238E27FC236}">
                  <a16:creationId xmlns:a16="http://schemas.microsoft.com/office/drawing/2014/main" id="{D85A4352-8C7A-48E0-978B-31C8F38F5F25}"/>
                </a:ext>
              </a:extLst>
            </p:cNvPr>
            <p:cNvSpPr>
              <a:spLocks/>
            </p:cNvSpPr>
            <p:nvPr/>
          </p:nvSpPr>
          <p:spPr bwMode="auto">
            <a:xfrm>
              <a:off x="1851025" y="6324600"/>
              <a:ext cx="15875" cy="12700"/>
            </a:xfrm>
            <a:custGeom>
              <a:avLst/>
              <a:gdLst>
                <a:gd name="T0" fmla="*/ 2147483647 w 114"/>
                <a:gd name="T1" fmla="*/ 0 h 94"/>
                <a:gd name="T2" fmla="*/ 0 w 114"/>
                <a:gd name="T3" fmla="*/ 2147483647 h 94"/>
                <a:gd name="T4" fmla="*/ 2147483647 w 114"/>
                <a:gd name="T5" fmla="*/ 2147483647 h 94"/>
                <a:gd name="T6" fmla="*/ 2147483647 w 114"/>
                <a:gd name="T7" fmla="*/ 0 h 94"/>
                <a:gd name="T8" fmla="*/ 0 60000 65536"/>
                <a:gd name="T9" fmla="*/ 0 60000 65536"/>
                <a:gd name="T10" fmla="*/ 0 60000 65536"/>
                <a:gd name="T11" fmla="*/ 0 60000 65536"/>
                <a:gd name="T12" fmla="*/ 0 w 114"/>
                <a:gd name="T13" fmla="*/ 0 h 94"/>
                <a:gd name="T14" fmla="*/ 114 w 114"/>
                <a:gd name="T15" fmla="*/ 94 h 94"/>
              </a:gdLst>
              <a:ahLst/>
              <a:cxnLst>
                <a:cxn ang="T8">
                  <a:pos x="T0" y="T1"/>
                </a:cxn>
                <a:cxn ang="T9">
                  <a:pos x="T2" y="T3"/>
                </a:cxn>
                <a:cxn ang="T10">
                  <a:pos x="T4" y="T5"/>
                </a:cxn>
                <a:cxn ang="T11">
                  <a:pos x="T6" y="T7"/>
                </a:cxn>
              </a:cxnLst>
              <a:rect l="T12" t="T13" r="T14" b="T15"/>
              <a:pathLst>
                <a:path w="114" h="94">
                  <a:moveTo>
                    <a:pt x="0" y="26"/>
                  </a:moveTo>
                  <a:lnTo>
                    <a:pt x="18" y="49"/>
                  </a:lnTo>
                  <a:lnTo>
                    <a:pt x="45" y="51"/>
                  </a:lnTo>
                  <a:lnTo>
                    <a:pt x="60" y="72"/>
                  </a:lnTo>
                  <a:lnTo>
                    <a:pt x="88" y="94"/>
                  </a:lnTo>
                  <a:lnTo>
                    <a:pt x="114" y="90"/>
                  </a:lnTo>
                  <a:lnTo>
                    <a:pt x="102" y="64"/>
                  </a:lnTo>
                  <a:lnTo>
                    <a:pt x="70" y="43"/>
                  </a:lnTo>
                  <a:lnTo>
                    <a:pt x="55" y="18"/>
                  </a:lnTo>
                  <a:lnTo>
                    <a:pt x="52" y="0"/>
                  </a:lnTo>
                  <a:lnTo>
                    <a:pt x="22" y="1"/>
                  </a:lnTo>
                  <a:lnTo>
                    <a:pt x="0" y="26"/>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11" name="任意多边形 4">
              <a:extLst>
                <a:ext uri="{FF2B5EF4-FFF2-40B4-BE49-F238E27FC236}">
                  <a16:creationId xmlns:a16="http://schemas.microsoft.com/office/drawing/2014/main" id="{6F0DBCC9-9AC2-4590-97A5-3FB10F38BDC0}"/>
                </a:ext>
              </a:extLst>
            </p:cNvPr>
            <p:cNvSpPr>
              <a:spLocks/>
            </p:cNvSpPr>
            <p:nvPr/>
          </p:nvSpPr>
          <p:spPr bwMode="auto">
            <a:xfrm>
              <a:off x="1873250" y="6272213"/>
              <a:ext cx="49213" cy="30162"/>
            </a:xfrm>
            <a:custGeom>
              <a:avLst/>
              <a:gdLst>
                <a:gd name="T0" fmla="*/ 2147483647 w 367"/>
                <a:gd name="T1" fmla="*/ 0 h 231"/>
                <a:gd name="T2" fmla="*/ 0 w 367"/>
                <a:gd name="T3" fmla="*/ 2147483647 h 231"/>
                <a:gd name="T4" fmla="*/ 2147483647 w 367"/>
                <a:gd name="T5" fmla="*/ 2147483647 h 231"/>
                <a:gd name="T6" fmla="*/ 2147483647 w 367"/>
                <a:gd name="T7" fmla="*/ 0 h 231"/>
                <a:gd name="T8" fmla="*/ 0 60000 65536"/>
                <a:gd name="T9" fmla="*/ 0 60000 65536"/>
                <a:gd name="T10" fmla="*/ 0 60000 65536"/>
                <a:gd name="T11" fmla="*/ 0 60000 65536"/>
                <a:gd name="T12" fmla="*/ 0 w 367"/>
                <a:gd name="T13" fmla="*/ 0 h 231"/>
                <a:gd name="T14" fmla="*/ 367 w 367"/>
                <a:gd name="T15" fmla="*/ 231 h 231"/>
              </a:gdLst>
              <a:ahLst/>
              <a:cxnLst>
                <a:cxn ang="T8">
                  <a:pos x="T0" y="T1"/>
                </a:cxn>
                <a:cxn ang="T9">
                  <a:pos x="T2" y="T3"/>
                </a:cxn>
                <a:cxn ang="T10">
                  <a:pos x="T4" y="T5"/>
                </a:cxn>
                <a:cxn ang="T11">
                  <a:pos x="T6" y="T7"/>
                </a:cxn>
              </a:cxnLst>
              <a:rect l="T12" t="T13" r="T14" b="T15"/>
              <a:pathLst>
                <a:path w="367" h="231">
                  <a:moveTo>
                    <a:pt x="0" y="112"/>
                  </a:moveTo>
                  <a:lnTo>
                    <a:pt x="37" y="141"/>
                  </a:lnTo>
                  <a:lnTo>
                    <a:pt x="37" y="171"/>
                  </a:lnTo>
                  <a:lnTo>
                    <a:pt x="16" y="211"/>
                  </a:lnTo>
                  <a:lnTo>
                    <a:pt x="51" y="231"/>
                  </a:lnTo>
                  <a:lnTo>
                    <a:pt x="90" y="213"/>
                  </a:lnTo>
                  <a:lnTo>
                    <a:pt x="103" y="172"/>
                  </a:lnTo>
                  <a:lnTo>
                    <a:pt x="129" y="189"/>
                  </a:lnTo>
                  <a:lnTo>
                    <a:pt x="153" y="127"/>
                  </a:lnTo>
                  <a:lnTo>
                    <a:pt x="153" y="99"/>
                  </a:lnTo>
                  <a:lnTo>
                    <a:pt x="181" y="88"/>
                  </a:lnTo>
                  <a:lnTo>
                    <a:pt x="183" y="123"/>
                  </a:lnTo>
                  <a:lnTo>
                    <a:pt x="214" y="132"/>
                  </a:lnTo>
                  <a:lnTo>
                    <a:pt x="240" y="114"/>
                  </a:lnTo>
                  <a:lnTo>
                    <a:pt x="255" y="132"/>
                  </a:lnTo>
                  <a:lnTo>
                    <a:pt x="256" y="175"/>
                  </a:lnTo>
                  <a:lnTo>
                    <a:pt x="280" y="192"/>
                  </a:lnTo>
                  <a:lnTo>
                    <a:pt x="321" y="180"/>
                  </a:lnTo>
                  <a:lnTo>
                    <a:pt x="360" y="180"/>
                  </a:lnTo>
                  <a:lnTo>
                    <a:pt x="367" y="142"/>
                  </a:lnTo>
                  <a:lnTo>
                    <a:pt x="343" y="117"/>
                  </a:lnTo>
                  <a:lnTo>
                    <a:pt x="310" y="96"/>
                  </a:lnTo>
                  <a:lnTo>
                    <a:pt x="294" y="57"/>
                  </a:lnTo>
                  <a:lnTo>
                    <a:pt x="240" y="55"/>
                  </a:lnTo>
                  <a:lnTo>
                    <a:pt x="249" y="0"/>
                  </a:lnTo>
                  <a:lnTo>
                    <a:pt x="216" y="10"/>
                  </a:lnTo>
                  <a:lnTo>
                    <a:pt x="199" y="43"/>
                  </a:lnTo>
                  <a:lnTo>
                    <a:pt x="172" y="42"/>
                  </a:lnTo>
                  <a:lnTo>
                    <a:pt x="145" y="6"/>
                  </a:lnTo>
                  <a:lnTo>
                    <a:pt x="111" y="25"/>
                  </a:lnTo>
                  <a:lnTo>
                    <a:pt x="114" y="52"/>
                  </a:lnTo>
                  <a:lnTo>
                    <a:pt x="78" y="58"/>
                  </a:lnTo>
                  <a:lnTo>
                    <a:pt x="37" y="36"/>
                  </a:lnTo>
                  <a:lnTo>
                    <a:pt x="18" y="84"/>
                  </a:lnTo>
                  <a:lnTo>
                    <a:pt x="0" y="11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12" name="任意多边形 4">
              <a:extLst>
                <a:ext uri="{FF2B5EF4-FFF2-40B4-BE49-F238E27FC236}">
                  <a16:creationId xmlns:a16="http://schemas.microsoft.com/office/drawing/2014/main" id="{9CF55B8B-B483-4312-B57C-A14B94349C3F}"/>
                </a:ext>
              </a:extLst>
            </p:cNvPr>
            <p:cNvSpPr>
              <a:spLocks/>
            </p:cNvSpPr>
            <p:nvPr/>
          </p:nvSpPr>
          <p:spPr bwMode="auto">
            <a:xfrm>
              <a:off x="1863725" y="6288088"/>
              <a:ext cx="9525" cy="11112"/>
            </a:xfrm>
            <a:custGeom>
              <a:avLst/>
              <a:gdLst>
                <a:gd name="T0" fmla="*/ 2147483647 w 72"/>
                <a:gd name="T1" fmla="*/ 0 h 81"/>
                <a:gd name="T2" fmla="*/ 0 w 72"/>
                <a:gd name="T3" fmla="*/ 2147483647 h 81"/>
                <a:gd name="T4" fmla="*/ 2147483647 w 72"/>
                <a:gd name="T5" fmla="*/ 2147483647 h 81"/>
                <a:gd name="T6" fmla="*/ 2147483647 w 72"/>
                <a:gd name="T7" fmla="*/ 0 h 81"/>
                <a:gd name="T8" fmla="*/ 0 60000 65536"/>
                <a:gd name="T9" fmla="*/ 0 60000 65536"/>
                <a:gd name="T10" fmla="*/ 0 60000 65536"/>
                <a:gd name="T11" fmla="*/ 0 60000 65536"/>
                <a:gd name="T12" fmla="*/ 0 w 72"/>
                <a:gd name="T13" fmla="*/ 0 h 81"/>
                <a:gd name="T14" fmla="*/ 72 w 72"/>
                <a:gd name="T15" fmla="*/ 81 h 81"/>
              </a:gdLst>
              <a:ahLst/>
              <a:cxnLst>
                <a:cxn ang="T8">
                  <a:pos x="T0" y="T1"/>
                </a:cxn>
                <a:cxn ang="T9">
                  <a:pos x="T2" y="T3"/>
                </a:cxn>
                <a:cxn ang="T10">
                  <a:pos x="T4" y="T5"/>
                </a:cxn>
                <a:cxn ang="T11">
                  <a:pos x="T6" y="T7"/>
                </a:cxn>
              </a:cxnLst>
              <a:rect l="T12" t="T13" r="T14" b="T15"/>
              <a:pathLst>
                <a:path w="72" h="81">
                  <a:moveTo>
                    <a:pt x="0" y="12"/>
                  </a:moveTo>
                  <a:lnTo>
                    <a:pt x="15" y="27"/>
                  </a:lnTo>
                  <a:lnTo>
                    <a:pt x="31" y="45"/>
                  </a:lnTo>
                  <a:lnTo>
                    <a:pt x="15" y="71"/>
                  </a:lnTo>
                  <a:lnTo>
                    <a:pt x="43" y="81"/>
                  </a:lnTo>
                  <a:lnTo>
                    <a:pt x="57" y="60"/>
                  </a:lnTo>
                  <a:lnTo>
                    <a:pt x="72" y="36"/>
                  </a:lnTo>
                  <a:lnTo>
                    <a:pt x="46" y="8"/>
                  </a:lnTo>
                  <a:lnTo>
                    <a:pt x="15" y="0"/>
                  </a:lnTo>
                  <a:lnTo>
                    <a:pt x="0" y="12"/>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sp>
          <p:nvSpPr>
            <p:cNvPr id="113" name="任意多边形 4">
              <a:extLst>
                <a:ext uri="{FF2B5EF4-FFF2-40B4-BE49-F238E27FC236}">
                  <a16:creationId xmlns:a16="http://schemas.microsoft.com/office/drawing/2014/main" id="{3FF0DACF-8566-4097-8976-2340D7E75F86}"/>
                </a:ext>
              </a:extLst>
            </p:cNvPr>
            <p:cNvSpPr>
              <a:spLocks/>
            </p:cNvSpPr>
            <p:nvPr/>
          </p:nvSpPr>
          <p:spPr bwMode="auto">
            <a:xfrm>
              <a:off x="1866900" y="6315075"/>
              <a:ext cx="7938" cy="7938"/>
            </a:xfrm>
            <a:custGeom>
              <a:avLst/>
              <a:gdLst>
                <a:gd name="T0" fmla="*/ 2147483647 w 54"/>
                <a:gd name="T1" fmla="*/ 0 h 64"/>
                <a:gd name="T2" fmla="*/ 0 w 54"/>
                <a:gd name="T3" fmla="*/ 2147483647 h 64"/>
                <a:gd name="T4" fmla="*/ 2147483647 w 54"/>
                <a:gd name="T5" fmla="*/ 2147483647 h 64"/>
                <a:gd name="T6" fmla="*/ 2147483647 w 54"/>
                <a:gd name="T7" fmla="*/ 0 h 64"/>
                <a:gd name="T8" fmla="*/ 0 60000 65536"/>
                <a:gd name="T9" fmla="*/ 0 60000 65536"/>
                <a:gd name="T10" fmla="*/ 0 60000 65536"/>
                <a:gd name="T11" fmla="*/ 0 60000 65536"/>
                <a:gd name="T12" fmla="*/ 0 w 54"/>
                <a:gd name="T13" fmla="*/ 0 h 64"/>
                <a:gd name="T14" fmla="*/ 54 w 54"/>
                <a:gd name="T15" fmla="*/ 64 h 64"/>
              </a:gdLst>
              <a:ahLst/>
              <a:cxnLst>
                <a:cxn ang="T8">
                  <a:pos x="T0" y="T1"/>
                </a:cxn>
                <a:cxn ang="T9">
                  <a:pos x="T2" y="T3"/>
                </a:cxn>
                <a:cxn ang="T10">
                  <a:pos x="T4" y="T5"/>
                </a:cxn>
                <a:cxn ang="T11">
                  <a:pos x="T6" y="T7"/>
                </a:cxn>
              </a:cxnLst>
              <a:rect l="T12" t="T13" r="T14" b="T15"/>
              <a:pathLst>
                <a:path w="54" h="64">
                  <a:moveTo>
                    <a:pt x="0" y="27"/>
                  </a:moveTo>
                  <a:lnTo>
                    <a:pt x="13" y="49"/>
                  </a:lnTo>
                  <a:lnTo>
                    <a:pt x="34" y="64"/>
                  </a:lnTo>
                  <a:lnTo>
                    <a:pt x="54" y="57"/>
                  </a:lnTo>
                  <a:lnTo>
                    <a:pt x="48" y="25"/>
                  </a:lnTo>
                  <a:lnTo>
                    <a:pt x="37" y="1"/>
                  </a:lnTo>
                  <a:lnTo>
                    <a:pt x="16" y="0"/>
                  </a:lnTo>
                  <a:lnTo>
                    <a:pt x="0" y="27"/>
                  </a:lnTo>
                  <a:close/>
                </a:path>
              </a:pathLst>
            </a:custGeom>
            <a:grpFill/>
            <a:ln w="19050" cmpd="sng">
              <a:solidFill>
                <a:srgbClr val="FFFFFF"/>
              </a:solidFill>
              <a:prstDash val="solid"/>
              <a:round/>
              <a:headEnd/>
              <a:tailEnd/>
            </a:ln>
            <a:effectLst>
              <a:outerShdw dist="28398" dir="6993903" algn="ctr" rotWithShape="0">
                <a:srgbClr val="B2B2B2">
                  <a:alpha val="50000"/>
                </a:srgbClr>
              </a:outerShdw>
            </a:effectLst>
          </p:spPr>
          <p:txBody>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a:solidFill>
                  <a:sysClr val="windowText" lastClr="000000"/>
                </a:solidFill>
              </a:endParaRPr>
            </a:p>
          </p:txBody>
        </p:sp>
      </p:grpSp>
      <p:sp>
        <p:nvSpPr>
          <p:cNvPr id="27" name="Freeform 4">
            <a:extLst>
              <a:ext uri="{FF2B5EF4-FFF2-40B4-BE49-F238E27FC236}">
                <a16:creationId xmlns:a16="http://schemas.microsoft.com/office/drawing/2014/main" id="{2BD35727-ACFC-4927-AE34-A9653D702EB7}"/>
              </a:ext>
            </a:extLst>
          </p:cNvPr>
          <p:cNvSpPr>
            <a:spLocks/>
          </p:cNvSpPr>
          <p:nvPr/>
        </p:nvSpPr>
        <p:spPr bwMode="auto">
          <a:xfrm>
            <a:off x="7169668" y="1062415"/>
            <a:ext cx="360381" cy="662969"/>
          </a:xfrm>
          <a:custGeom>
            <a:avLst/>
            <a:gdLst>
              <a:gd name="T0" fmla="*/ 29322 w 2859"/>
              <a:gd name="T1" fmla="*/ 0 h 4824"/>
              <a:gd name="T2" fmla="*/ 0 w 2859"/>
              <a:gd name="T3" fmla="*/ 56549 h 4824"/>
              <a:gd name="T4" fmla="*/ 364 w 2859"/>
              <a:gd name="T5" fmla="*/ 106545 h 4824"/>
              <a:gd name="T6" fmla="*/ 59738 w 2859"/>
              <a:gd name="T7" fmla="*/ 106545 h 4824"/>
              <a:gd name="T8" fmla="*/ 59738 w 2859"/>
              <a:gd name="T9" fmla="*/ 0 h 4824"/>
              <a:gd name="T10" fmla="*/ 29322 w 2859"/>
              <a:gd name="T11" fmla="*/ 0 h 4824"/>
              <a:gd name="T12" fmla="*/ 0 60000 65536"/>
              <a:gd name="T13" fmla="*/ 0 60000 65536"/>
              <a:gd name="T14" fmla="*/ 0 60000 65536"/>
              <a:gd name="T15" fmla="*/ 0 60000 65536"/>
              <a:gd name="T16" fmla="*/ 0 60000 65536"/>
              <a:gd name="T17" fmla="*/ 0 60000 65536"/>
              <a:gd name="T18" fmla="*/ 0 w 2859"/>
              <a:gd name="T19" fmla="*/ 0 h 4824"/>
              <a:gd name="T20" fmla="*/ 2859 w 2859"/>
              <a:gd name="T21" fmla="*/ 4824 h 4824"/>
            </a:gdLst>
            <a:ahLst/>
            <a:cxnLst>
              <a:cxn ang="T12">
                <a:pos x="T0" y="T1"/>
              </a:cxn>
              <a:cxn ang="T13">
                <a:pos x="T2" y="T3"/>
              </a:cxn>
              <a:cxn ang="T14">
                <a:pos x="T4" y="T5"/>
              </a:cxn>
              <a:cxn ang="T15">
                <a:pos x="T6" y="T7"/>
              </a:cxn>
              <a:cxn ang="T16">
                <a:pos x="T8" y="T9"/>
              </a:cxn>
              <a:cxn ang="T17">
                <a:pos x="T10" y="T11"/>
              </a:cxn>
            </a:cxnLst>
            <a:rect l="T18" t="T19" r="T20" b="T21"/>
            <a:pathLst>
              <a:path w="2859" h="4824">
                <a:moveTo>
                  <a:pt x="1406" y="2"/>
                </a:moveTo>
                <a:lnTo>
                  <a:pt x="0" y="2560"/>
                </a:lnTo>
                <a:lnTo>
                  <a:pt x="17" y="4824"/>
                </a:lnTo>
                <a:lnTo>
                  <a:pt x="2859" y="4824"/>
                </a:lnTo>
                <a:lnTo>
                  <a:pt x="2859" y="0"/>
                </a:lnTo>
                <a:lnTo>
                  <a:pt x="1406" y="2"/>
                </a:lnTo>
                <a:close/>
              </a:path>
            </a:pathLst>
          </a:custGeom>
          <a:noFill/>
          <a:ln w="3175" cap="flat" cmpd="sng">
            <a:solidFill>
              <a:srgbClr val="969696"/>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a:p>
        </p:txBody>
      </p:sp>
      <p:grpSp>
        <p:nvGrpSpPr>
          <p:cNvPr id="28" name="组合 62">
            <a:extLst>
              <a:ext uri="{FF2B5EF4-FFF2-40B4-BE49-F238E27FC236}">
                <a16:creationId xmlns:a16="http://schemas.microsoft.com/office/drawing/2014/main" id="{1CDCB721-6106-4BA2-A3D8-AE489D5D3E94}"/>
              </a:ext>
            </a:extLst>
          </p:cNvPr>
          <p:cNvGrpSpPr/>
          <p:nvPr/>
        </p:nvGrpSpPr>
        <p:grpSpPr>
          <a:xfrm>
            <a:off x="6919849" y="4346548"/>
            <a:ext cx="99664" cy="105689"/>
            <a:chOff x="4714876" y="3214686"/>
            <a:chExt cx="144000" cy="144000"/>
          </a:xfrm>
          <a:effectLst>
            <a:outerShdw sx="1000" sy="1000" algn="ctr" rotWithShape="0">
              <a:srgbClr val="000000"/>
            </a:outerShdw>
          </a:effectLst>
        </p:grpSpPr>
        <p:sp>
          <p:nvSpPr>
            <p:cNvPr id="49" name="椭圆 81">
              <a:extLst>
                <a:ext uri="{FF2B5EF4-FFF2-40B4-BE49-F238E27FC236}">
                  <a16:creationId xmlns:a16="http://schemas.microsoft.com/office/drawing/2014/main" id="{A73A0E97-EA80-4E9A-AFA8-5D7D4F0AF088}"/>
                </a:ext>
              </a:extLst>
            </p:cNvPr>
            <p:cNvSpPr/>
            <p:nvPr/>
          </p:nvSpPr>
          <p:spPr>
            <a:xfrm>
              <a:off x="4750876" y="3250686"/>
              <a:ext cx="72000" cy="72000"/>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dirty="0">
                <a:solidFill>
                  <a:sysClr val="windowText" lastClr="000000"/>
                </a:solidFill>
                <a:latin typeface="Calibri" pitchFamily="34" charset="0"/>
              </a:endParaRPr>
            </a:p>
          </p:txBody>
        </p:sp>
        <p:sp>
          <p:nvSpPr>
            <p:cNvPr id="50" name="椭圆 83">
              <a:extLst>
                <a:ext uri="{FF2B5EF4-FFF2-40B4-BE49-F238E27FC236}">
                  <a16:creationId xmlns:a16="http://schemas.microsoft.com/office/drawing/2014/main" id="{C25E285B-0634-40C8-8761-8D595F781EB3}"/>
                </a:ext>
              </a:extLst>
            </p:cNvPr>
            <p:cNvSpPr/>
            <p:nvPr/>
          </p:nvSpPr>
          <p:spPr>
            <a:xfrm>
              <a:off x="4714876" y="3214686"/>
              <a:ext cx="144000" cy="144000"/>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lt1"/>
                  </a:solidFill>
                  <a:latin typeface="+mn-lt"/>
                  <a:ea typeface="+mn-ea"/>
                  <a:cs typeface="+mn-cs"/>
                </a:defRPr>
              </a:lvl1pPr>
              <a:lvl2pPr marL="457144" algn="l" defTabSz="914288" rtl="0" eaLnBrk="1" latinLnBrk="0" hangingPunct="1">
                <a:defRPr sz="1800" kern="1200">
                  <a:solidFill>
                    <a:schemeClr val="lt1"/>
                  </a:solidFill>
                  <a:latin typeface="+mn-lt"/>
                  <a:ea typeface="+mn-ea"/>
                  <a:cs typeface="+mn-cs"/>
                </a:defRPr>
              </a:lvl2pPr>
              <a:lvl3pPr marL="914288" algn="l" defTabSz="914288" rtl="0" eaLnBrk="1" latinLnBrk="0" hangingPunct="1">
                <a:defRPr sz="1800" kern="1200">
                  <a:solidFill>
                    <a:schemeClr val="lt1"/>
                  </a:solidFill>
                  <a:latin typeface="+mn-lt"/>
                  <a:ea typeface="+mn-ea"/>
                  <a:cs typeface="+mn-cs"/>
                </a:defRPr>
              </a:lvl3pPr>
              <a:lvl4pPr marL="1371432" algn="l" defTabSz="914288" rtl="0" eaLnBrk="1" latinLnBrk="0" hangingPunct="1">
                <a:defRPr sz="1800" kern="1200">
                  <a:solidFill>
                    <a:schemeClr val="lt1"/>
                  </a:solidFill>
                  <a:latin typeface="+mn-lt"/>
                  <a:ea typeface="+mn-ea"/>
                  <a:cs typeface="+mn-cs"/>
                </a:defRPr>
              </a:lvl4pPr>
              <a:lvl5pPr marL="1828575" algn="l" defTabSz="914288" rtl="0" eaLnBrk="1" latinLnBrk="0" hangingPunct="1">
                <a:defRPr sz="1800" kern="1200">
                  <a:solidFill>
                    <a:schemeClr val="lt1"/>
                  </a:solidFill>
                  <a:latin typeface="+mn-lt"/>
                  <a:ea typeface="+mn-ea"/>
                  <a:cs typeface="+mn-cs"/>
                </a:defRPr>
              </a:lvl5pPr>
              <a:lvl6pPr marL="2285719" algn="l" defTabSz="914288" rtl="0" eaLnBrk="1" latinLnBrk="0" hangingPunct="1">
                <a:defRPr sz="1800" kern="1200">
                  <a:solidFill>
                    <a:schemeClr val="lt1"/>
                  </a:solidFill>
                  <a:latin typeface="+mn-lt"/>
                  <a:ea typeface="+mn-ea"/>
                  <a:cs typeface="+mn-cs"/>
                </a:defRPr>
              </a:lvl6pPr>
              <a:lvl7pPr marL="2742863" algn="l" defTabSz="914288" rtl="0" eaLnBrk="1" latinLnBrk="0" hangingPunct="1">
                <a:defRPr sz="1800" kern="1200">
                  <a:solidFill>
                    <a:schemeClr val="lt1"/>
                  </a:solidFill>
                  <a:latin typeface="+mn-lt"/>
                  <a:ea typeface="+mn-ea"/>
                  <a:cs typeface="+mn-cs"/>
                </a:defRPr>
              </a:lvl7pPr>
              <a:lvl8pPr marL="3200007" algn="l" defTabSz="914288" rtl="0" eaLnBrk="1" latinLnBrk="0" hangingPunct="1">
                <a:defRPr sz="1800" kern="1200">
                  <a:solidFill>
                    <a:schemeClr val="lt1"/>
                  </a:solidFill>
                  <a:latin typeface="+mn-lt"/>
                  <a:ea typeface="+mn-ea"/>
                  <a:cs typeface="+mn-cs"/>
                </a:defRPr>
              </a:lvl8pPr>
              <a:lvl9pPr marL="3657150" algn="l" defTabSz="914288" rtl="0" eaLnBrk="1" latinLnBrk="0" hangingPunct="1">
                <a:defRPr sz="1800" kern="1200">
                  <a:solidFill>
                    <a:schemeClr val="lt1"/>
                  </a:solidFill>
                  <a:latin typeface="+mn-lt"/>
                  <a:ea typeface="+mn-ea"/>
                  <a:cs typeface="+mn-cs"/>
                </a:defRPr>
              </a:lvl9pPr>
            </a:lstStyle>
            <a:p>
              <a:endParaRPr lang="zh-CN" altLang="en-US" sz="900" kern="0">
                <a:solidFill>
                  <a:sysClr val="windowText" lastClr="000000"/>
                </a:solidFill>
                <a:latin typeface="Calibri" pitchFamily="34" charset="0"/>
              </a:endParaRPr>
            </a:p>
          </p:txBody>
        </p:sp>
      </p:grpSp>
      <p:sp>
        <p:nvSpPr>
          <p:cNvPr id="29" name="圆角矩形 59">
            <a:extLst>
              <a:ext uri="{FF2B5EF4-FFF2-40B4-BE49-F238E27FC236}">
                <a16:creationId xmlns:a16="http://schemas.microsoft.com/office/drawing/2014/main" id="{06001BB8-FB6E-48D7-B388-D767FBAC5037}"/>
              </a:ext>
            </a:extLst>
          </p:cNvPr>
          <p:cNvSpPr/>
          <p:nvPr/>
        </p:nvSpPr>
        <p:spPr>
          <a:xfrm>
            <a:off x="7460100" y="5018901"/>
            <a:ext cx="1157162" cy="203174"/>
          </a:xfrm>
          <a:prstGeom prst="roundRect">
            <a:avLst>
              <a:gd name="adj" fmla="val 50000"/>
            </a:avLst>
          </a:prstGeom>
          <a:solidFill>
            <a:schemeClr val="bg1"/>
          </a:solid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defTabSz="685540"/>
            <a:endParaRPr lang="en-US" altLang="zh-CN" sz="900" b="1" kern="0" dirty="0">
              <a:solidFill>
                <a:sysClr val="windowText" lastClr="000000"/>
              </a:solidFill>
            </a:endParaRPr>
          </a:p>
          <a:p>
            <a:pPr algn="ctr" defTabSz="685540"/>
            <a:r>
              <a:rPr lang="en-US" altLang="zh-CN" sz="900" b="1" kern="0" dirty="0">
                <a:solidFill>
                  <a:sysClr val="windowText" lastClr="000000"/>
                </a:solidFill>
              </a:rPr>
              <a:t>ICL, KCL, NPL</a:t>
            </a:r>
          </a:p>
          <a:p>
            <a:pPr algn="ctr" defTabSz="685540"/>
            <a:endParaRPr lang="en-US" altLang="zh-CN" sz="900" b="1" kern="0" dirty="0">
              <a:solidFill>
                <a:sysClr val="windowText" lastClr="000000"/>
              </a:solidFill>
            </a:endParaRPr>
          </a:p>
        </p:txBody>
      </p:sp>
      <p:sp>
        <p:nvSpPr>
          <p:cNvPr id="31" name="Oval 30">
            <a:extLst>
              <a:ext uri="{FF2B5EF4-FFF2-40B4-BE49-F238E27FC236}">
                <a16:creationId xmlns:a16="http://schemas.microsoft.com/office/drawing/2014/main" id="{012B1F84-C8B4-4DD1-813A-AFB11BDD186F}"/>
              </a:ext>
            </a:extLst>
          </p:cNvPr>
          <p:cNvSpPr>
            <a:spLocks noChangeArrowheads="1"/>
          </p:cNvSpPr>
          <p:nvPr/>
        </p:nvSpPr>
        <p:spPr bwMode="gray">
          <a:xfrm>
            <a:off x="6487429" y="3989205"/>
            <a:ext cx="75316" cy="79869"/>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dirty="0">
              <a:solidFill>
                <a:sysClr val="windowText" lastClr="000000"/>
              </a:solidFill>
              <a:latin typeface="Calibri" pitchFamily="34" charset="0"/>
            </a:endParaRPr>
          </a:p>
        </p:txBody>
      </p:sp>
      <p:sp>
        <p:nvSpPr>
          <p:cNvPr id="32" name="圆角矩形 62">
            <a:extLst>
              <a:ext uri="{FF2B5EF4-FFF2-40B4-BE49-F238E27FC236}">
                <a16:creationId xmlns:a16="http://schemas.microsoft.com/office/drawing/2014/main" id="{0FAB051C-B17C-4B60-8BA5-150641E37A88}"/>
              </a:ext>
            </a:extLst>
          </p:cNvPr>
          <p:cNvSpPr/>
          <p:nvPr/>
        </p:nvSpPr>
        <p:spPr>
          <a:xfrm>
            <a:off x="4837678" y="3774112"/>
            <a:ext cx="902440" cy="224956"/>
          </a:xfrm>
          <a:prstGeom prst="roundRect">
            <a:avLst>
              <a:gd name="adj" fmla="val 50000"/>
            </a:avLst>
          </a:prstGeom>
          <a:solidFill>
            <a:schemeClr val="bg1"/>
          </a:solid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defTabSz="685540">
              <a:defRPr/>
            </a:pPr>
            <a:r>
              <a:rPr lang="en-US" altLang="zh-CN" sz="900" b="1" kern="0" dirty="0">
                <a:solidFill>
                  <a:sysClr val="windowText" lastClr="000000"/>
                </a:solidFill>
              </a:rPr>
              <a:t>Birmingham</a:t>
            </a:r>
          </a:p>
        </p:txBody>
      </p:sp>
      <p:cxnSp>
        <p:nvCxnSpPr>
          <p:cNvPr id="33" name="肘形连接符 63">
            <a:extLst>
              <a:ext uri="{FF2B5EF4-FFF2-40B4-BE49-F238E27FC236}">
                <a16:creationId xmlns:a16="http://schemas.microsoft.com/office/drawing/2014/main" id="{E3A602F5-44E5-42DA-B332-61F269622C20}"/>
              </a:ext>
            </a:extLst>
          </p:cNvPr>
          <p:cNvCxnSpPr>
            <a:cxnSpLocks/>
            <a:stCxn id="32" idx="3"/>
            <a:endCxn id="31" idx="0"/>
          </p:cNvCxnSpPr>
          <p:nvPr/>
        </p:nvCxnSpPr>
        <p:spPr>
          <a:xfrm>
            <a:off x="5740117" y="3886590"/>
            <a:ext cx="784970" cy="102615"/>
          </a:xfrm>
          <a:prstGeom prst="bentConnector2">
            <a:avLst/>
          </a:prstGeom>
          <a:noFill/>
          <a:ln w="9525">
            <a:solidFill>
              <a:schemeClr val="accent6"/>
            </a:solidFill>
            <a:prstDash val="sysDash"/>
            <a:miter lim="800000"/>
            <a:headEnd/>
            <a:tailEnd/>
          </a:ln>
        </p:spPr>
      </p:cxnSp>
      <p:sp>
        <p:nvSpPr>
          <p:cNvPr id="34" name="Oval 33">
            <a:extLst>
              <a:ext uri="{FF2B5EF4-FFF2-40B4-BE49-F238E27FC236}">
                <a16:creationId xmlns:a16="http://schemas.microsoft.com/office/drawing/2014/main" id="{28E206AF-72C9-4F7A-BA10-D1CA351ECF0C}"/>
              </a:ext>
            </a:extLst>
          </p:cNvPr>
          <p:cNvSpPr>
            <a:spLocks noChangeArrowheads="1"/>
          </p:cNvSpPr>
          <p:nvPr/>
        </p:nvSpPr>
        <p:spPr bwMode="gray">
          <a:xfrm>
            <a:off x="6255899" y="3571775"/>
            <a:ext cx="75316" cy="79869"/>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dirty="0">
              <a:solidFill>
                <a:sysClr val="windowText" lastClr="000000"/>
              </a:solidFill>
              <a:latin typeface="Calibri" pitchFamily="34" charset="0"/>
            </a:endParaRPr>
          </a:p>
        </p:txBody>
      </p:sp>
      <p:sp>
        <p:nvSpPr>
          <p:cNvPr id="35" name="圆角矩形 65">
            <a:extLst>
              <a:ext uri="{FF2B5EF4-FFF2-40B4-BE49-F238E27FC236}">
                <a16:creationId xmlns:a16="http://schemas.microsoft.com/office/drawing/2014/main" id="{9B274C32-FB0F-4E5B-8E37-2C58EA82C453}"/>
              </a:ext>
            </a:extLst>
          </p:cNvPr>
          <p:cNvSpPr/>
          <p:nvPr/>
        </p:nvSpPr>
        <p:spPr>
          <a:xfrm>
            <a:off x="4264407" y="3404941"/>
            <a:ext cx="902440" cy="224956"/>
          </a:xfrm>
          <a:prstGeom prst="roundRect">
            <a:avLst>
              <a:gd name="adj" fmla="val 50000"/>
            </a:avLst>
          </a:prstGeom>
          <a:solidFill>
            <a:schemeClr val="bg1"/>
          </a:solid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defTabSz="685540">
              <a:defRPr/>
            </a:pPr>
            <a:r>
              <a:rPr lang="en-US" altLang="zh-CN" sz="900" b="1" kern="0" dirty="0">
                <a:solidFill>
                  <a:sysClr val="windowText" lastClr="000000"/>
                </a:solidFill>
              </a:rPr>
              <a:t>Liverpool</a:t>
            </a:r>
          </a:p>
        </p:txBody>
      </p:sp>
      <p:cxnSp>
        <p:nvCxnSpPr>
          <p:cNvPr id="36" name="肘形连接符 66">
            <a:extLst>
              <a:ext uri="{FF2B5EF4-FFF2-40B4-BE49-F238E27FC236}">
                <a16:creationId xmlns:a16="http://schemas.microsoft.com/office/drawing/2014/main" id="{1AC30137-7EBC-4FDF-A3B7-D691A8C32398}"/>
              </a:ext>
            </a:extLst>
          </p:cNvPr>
          <p:cNvCxnSpPr>
            <a:cxnSpLocks/>
            <a:stCxn id="35" idx="3"/>
            <a:endCxn id="34" idx="0"/>
          </p:cNvCxnSpPr>
          <p:nvPr/>
        </p:nvCxnSpPr>
        <p:spPr>
          <a:xfrm>
            <a:off x="5166847" y="3517419"/>
            <a:ext cx="1126710" cy="54356"/>
          </a:xfrm>
          <a:prstGeom prst="bentConnector2">
            <a:avLst/>
          </a:prstGeom>
          <a:noFill/>
          <a:ln w="9525">
            <a:solidFill>
              <a:schemeClr val="accent6"/>
            </a:solidFill>
            <a:prstDash val="sysDash"/>
            <a:miter lim="800000"/>
            <a:headEnd/>
            <a:tailEnd/>
          </a:ln>
        </p:spPr>
      </p:cxnSp>
      <p:sp>
        <p:nvSpPr>
          <p:cNvPr id="14" name="圆角矩形 44">
            <a:extLst>
              <a:ext uri="{FF2B5EF4-FFF2-40B4-BE49-F238E27FC236}">
                <a16:creationId xmlns:a16="http://schemas.microsoft.com/office/drawing/2014/main" id="{58C3B3D2-C46A-4F77-BEF3-08ED45E88AC8}"/>
              </a:ext>
            </a:extLst>
          </p:cNvPr>
          <p:cNvSpPr/>
          <p:nvPr/>
        </p:nvSpPr>
        <p:spPr>
          <a:xfrm>
            <a:off x="2267744" y="1219652"/>
            <a:ext cx="1985448" cy="1345252"/>
          </a:xfrm>
          <a:prstGeom prst="roundRect">
            <a:avLst>
              <a:gd name="adj" fmla="val 8396"/>
            </a:avLst>
          </a:prstGeom>
          <a:no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defTabSz="685540"/>
            <a:endParaRPr lang="zh-CN" altLang="en-US" sz="900" kern="0">
              <a:solidFill>
                <a:sysClr val="windowText" lastClr="000000"/>
              </a:solidFill>
              <a:latin typeface="Calibri" pitchFamily="34" charset="0"/>
              <a:ea typeface="微软雅黑" pitchFamily="34" charset="-122"/>
              <a:cs typeface="Calibri" pitchFamily="34" charset="0"/>
            </a:endParaRPr>
          </a:p>
        </p:txBody>
      </p:sp>
      <p:sp>
        <p:nvSpPr>
          <p:cNvPr id="15" name="圆角矩形 45">
            <a:extLst>
              <a:ext uri="{FF2B5EF4-FFF2-40B4-BE49-F238E27FC236}">
                <a16:creationId xmlns:a16="http://schemas.microsoft.com/office/drawing/2014/main" id="{F54F82A0-40EF-43D5-AC9A-EF474EBC749B}"/>
              </a:ext>
            </a:extLst>
          </p:cNvPr>
          <p:cNvSpPr/>
          <p:nvPr/>
        </p:nvSpPr>
        <p:spPr>
          <a:xfrm>
            <a:off x="2685792" y="1237927"/>
            <a:ext cx="1148476" cy="388611"/>
          </a:xfrm>
          <a:prstGeom prst="roundRect">
            <a:avLst>
              <a:gd name="adj" fmla="val 50000"/>
            </a:avLst>
          </a:prstGeom>
          <a:solidFill>
            <a:srgbClr val="426EBE"/>
          </a:solidFill>
          <a:ln w="19050" cmpd="sng">
            <a:solidFill>
              <a:srgbClr val="FFFFFF"/>
            </a:solidFill>
            <a:prstDash val="solid"/>
            <a:round/>
            <a:headEnd/>
            <a:tailEnd/>
          </a:ln>
          <a:effectLst>
            <a:outerShdw dist="28398" dir="6993903" algn="ctr" rotWithShape="0">
              <a:srgbClr val="B2B2B2">
                <a:alpha val="50000"/>
              </a:srgbClr>
            </a:outerShdw>
          </a:effectLst>
        </p:spPr>
        <p:txBody>
          <a:bodyPr tIns="0" bIns="0" anchor="ctr" anchorCtr="1"/>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1500" b="1" kern="0" dirty="0">
                <a:solidFill>
                  <a:schemeClr val="bg1"/>
                </a:solidFill>
                <a:latin typeface="+mj-lt"/>
              </a:rPr>
              <a:t>UK</a:t>
            </a:r>
          </a:p>
        </p:txBody>
      </p:sp>
      <p:sp>
        <p:nvSpPr>
          <p:cNvPr id="16" name="Text Box 16">
            <a:extLst>
              <a:ext uri="{FF2B5EF4-FFF2-40B4-BE49-F238E27FC236}">
                <a16:creationId xmlns:a16="http://schemas.microsoft.com/office/drawing/2014/main" id="{A5E2C32C-409E-4379-B80D-C41238C77517}"/>
              </a:ext>
            </a:extLst>
          </p:cNvPr>
          <p:cNvSpPr txBox="1">
            <a:spLocks noChangeArrowheads="1"/>
          </p:cNvSpPr>
          <p:nvPr/>
        </p:nvSpPr>
        <p:spPr bwMode="auto">
          <a:xfrm>
            <a:off x="2411760" y="1626538"/>
            <a:ext cx="1851350" cy="918457"/>
          </a:xfrm>
          <a:prstGeom prst="rect">
            <a:avLst/>
          </a:prstGeom>
          <a:noFill/>
          <a:ln w="12700">
            <a:noFill/>
            <a:miter lim="800000"/>
            <a:headEnd/>
            <a:tailEnd/>
          </a:ln>
        </p:spPr>
        <p:txBody>
          <a:bodyPr wrap="square">
            <a:spAutoFit/>
          </a:bodyP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marL="88106" indent="-88106">
              <a:lnSpc>
                <a:spcPct val="114000"/>
              </a:lnSpc>
              <a:buClr>
                <a:schemeClr val="accent1"/>
              </a:buClr>
              <a:buSzPct val="50000"/>
              <a:buFont typeface="Wingdings" pitchFamily="2" charset="2"/>
              <a:buChar char="l"/>
            </a:pPr>
            <a:r>
              <a:rPr lang="en-US" altLang="zh-CN" sz="1600" dirty="0">
                <a:latin typeface="Calibri" pitchFamily="34" charset="0"/>
                <a:cs typeface="Calibri" pitchFamily="34" charset="0"/>
              </a:rPr>
              <a:t>8 Institutes</a:t>
            </a:r>
          </a:p>
          <a:p>
            <a:pPr marL="88106" indent="-88106">
              <a:lnSpc>
                <a:spcPct val="114000"/>
              </a:lnSpc>
              <a:buClr>
                <a:schemeClr val="accent1"/>
              </a:buClr>
              <a:buSzPct val="50000"/>
              <a:buFont typeface="Wingdings" pitchFamily="2" charset="2"/>
              <a:buChar char="l"/>
            </a:pPr>
            <a:r>
              <a:rPr lang="en-US" altLang="zh-CN" sz="1600" dirty="0">
                <a:latin typeface="Calibri" pitchFamily="34" charset="0"/>
                <a:cs typeface="Calibri" pitchFamily="34" charset="0"/>
              </a:rPr>
              <a:t>22 Core Members</a:t>
            </a:r>
          </a:p>
          <a:p>
            <a:pPr marL="88106" indent="-88106">
              <a:lnSpc>
                <a:spcPct val="114000"/>
              </a:lnSpc>
              <a:buClr>
                <a:schemeClr val="accent1"/>
              </a:buClr>
              <a:buSzPct val="50000"/>
              <a:buFont typeface="Wingdings" pitchFamily="2" charset="2"/>
              <a:buChar char="l"/>
            </a:pPr>
            <a:r>
              <a:rPr lang="en-US" altLang="zh-CN" sz="1600" dirty="0">
                <a:latin typeface="Calibri" pitchFamily="34" charset="0"/>
                <a:cs typeface="Calibri" pitchFamily="34" charset="0"/>
              </a:rPr>
              <a:t>Many Associates</a:t>
            </a:r>
          </a:p>
        </p:txBody>
      </p:sp>
      <p:sp>
        <p:nvSpPr>
          <p:cNvPr id="154" name="Oval 153">
            <a:extLst>
              <a:ext uri="{FF2B5EF4-FFF2-40B4-BE49-F238E27FC236}">
                <a16:creationId xmlns:a16="http://schemas.microsoft.com/office/drawing/2014/main" id="{16E7E016-6271-471F-BE4C-8FEDFC3AE444}"/>
              </a:ext>
            </a:extLst>
          </p:cNvPr>
          <p:cNvSpPr>
            <a:spLocks noChangeArrowheads="1"/>
          </p:cNvSpPr>
          <p:nvPr/>
        </p:nvSpPr>
        <p:spPr bwMode="gray">
          <a:xfrm>
            <a:off x="6651908" y="4262409"/>
            <a:ext cx="75316" cy="79869"/>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dirty="0">
              <a:solidFill>
                <a:sysClr val="windowText" lastClr="000000"/>
              </a:solidFill>
              <a:latin typeface="Calibri" pitchFamily="34" charset="0"/>
            </a:endParaRPr>
          </a:p>
        </p:txBody>
      </p:sp>
      <p:sp>
        <p:nvSpPr>
          <p:cNvPr id="155" name="圆角矩形 62">
            <a:extLst>
              <a:ext uri="{FF2B5EF4-FFF2-40B4-BE49-F238E27FC236}">
                <a16:creationId xmlns:a16="http://schemas.microsoft.com/office/drawing/2014/main" id="{7CA2799B-79C7-4445-A5F3-8BBF0D191BE4}"/>
              </a:ext>
            </a:extLst>
          </p:cNvPr>
          <p:cNvSpPr/>
          <p:nvPr/>
        </p:nvSpPr>
        <p:spPr>
          <a:xfrm>
            <a:off x="7366353" y="4247617"/>
            <a:ext cx="566267" cy="209947"/>
          </a:xfrm>
          <a:prstGeom prst="roundRect">
            <a:avLst>
              <a:gd name="adj" fmla="val 50000"/>
            </a:avLst>
          </a:prstGeom>
          <a:solidFill>
            <a:schemeClr val="bg1"/>
          </a:solid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defTabSz="685540">
              <a:defRPr/>
            </a:pPr>
            <a:r>
              <a:rPr lang="en-US" altLang="zh-CN" sz="900" b="1" kern="0" dirty="0">
                <a:solidFill>
                  <a:sysClr val="windowText" lastClr="000000"/>
                </a:solidFill>
              </a:rPr>
              <a:t>Oxford</a:t>
            </a:r>
          </a:p>
        </p:txBody>
      </p:sp>
      <p:cxnSp>
        <p:nvCxnSpPr>
          <p:cNvPr id="176" name="Connector: Elbow 175">
            <a:extLst>
              <a:ext uri="{FF2B5EF4-FFF2-40B4-BE49-F238E27FC236}">
                <a16:creationId xmlns:a16="http://schemas.microsoft.com/office/drawing/2014/main" id="{06A2D753-5089-4771-B63A-6B71435BE993}"/>
              </a:ext>
            </a:extLst>
          </p:cNvPr>
          <p:cNvCxnSpPr>
            <a:stCxn id="154" idx="6"/>
            <a:endCxn id="155" idx="1"/>
          </p:cNvCxnSpPr>
          <p:nvPr/>
        </p:nvCxnSpPr>
        <p:spPr>
          <a:xfrm>
            <a:off x="6727224" y="4302344"/>
            <a:ext cx="639129" cy="50247"/>
          </a:xfrm>
          <a:prstGeom prst="bentConnector3">
            <a:avLst/>
          </a:prstGeom>
          <a:noFill/>
          <a:ln w="9525">
            <a:solidFill>
              <a:schemeClr val="accent6"/>
            </a:solidFill>
            <a:prstDash val="sysDash"/>
            <a:miter lim="800000"/>
            <a:headEnd/>
            <a:tailEnd/>
          </a:ln>
        </p:spPr>
      </p:cxnSp>
      <p:sp>
        <p:nvSpPr>
          <p:cNvPr id="180" name="Oval 179">
            <a:extLst>
              <a:ext uri="{FF2B5EF4-FFF2-40B4-BE49-F238E27FC236}">
                <a16:creationId xmlns:a16="http://schemas.microsoft.com/office/drawing/2014/main" id="{858E2B60-34EF-4998-998B-C74E30C60F87}"/>
              </a:ext>
            </a:extLst>
          </p:cNvPr>
          <p:cNvSpPr>
            <a:spLocks noChangeArrowheads="1"/>
          </p:cNvSpPr>
          <p:nvPr/>
        </p:nvSpPr>
        <p:spPr bwMode="gray">
          <a:xfrm>
            <a:off x="7027760" y="3999618"/>
            <a:ext cx="75316" cy="79869"/>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dirty="0">
              <a:solidFill>
                <a:sysClr val="windowText" lastClr="000000"/>
              </a:solidFill>
              <a:latin typeface="Calibri" pitchFamily="34" charset="0"/>
            </a:endParaRPr>
          </a:p>
        </p:txBody>
      </p:sp>
      <p:sp>
        <p:nvSpPr>
          <p:cNvPr id="184" name="圆角矩形 62">
            <a:extLst>
              <a:ext uri="{FF2B5EF4-FFF2-40B4-BE49-F238E27FC236}">
                <a16:creationId xmlns:a16="http://schemas.microsoft.com/office/drawing/2014/main" id="{059BB48E-3D0A-4696-9464-A84ACB79343F}"/>
              </a:ext>
            </a:extLst>
          </p:cNvPr>
          <p:cNvSpPr/>
          <p:nvPr/>
        </p:nvSpPr>
        <p:spPr>
          <a:xfrm>
            <a:off x="7185480" y="3482722"/>
            <a:ext cx="710831" cy="241018"/>
          </a:xfrm>
          <a:prstGeom prst="roundRect">
            <a:avLst>
              <a:gd name="adj" fmla="val 50000"/>
            </a:avLst>
          </a:prstGeom>
          <a:solidFill>
            <a:schemeClr val="bg1"/>
          </a:solid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defTabSz="685540">
              <a:defRPr/>
            </a:pPr>
            <a:r>
              <a:rPr lang="en-US" altLang="zh-CN" sz="900" b="1" kern="0" dirty="0">
                <a:solidFill>
                  <a:sysClr val="windowText" lastClr="000000"/>
                </a:solidFill>
              </a:rPr>
              <a:t>Cambridge</a:t>
            </a:r>
          </a:p>
        </p:txBody>
      </p:sp>
      <p:cxnSp>
        <p:nvCxnSpPr>
          <p:cNvPr id="188" name="Connector: Elbow 187">
            <a:extLst>
              <a:ext uri="{FF2B5EF4-FFF2-40B4-BE49-F238E27FC236}">
                <a16:creationId xmlns:a16="http://schemas.microsoft.com/office/drawing/2014/main" id="{A87F3029-2485-4A19-9F1A-535ADAF460C2}"/>
              </a:ext>
            </a:extLst>
          </p:cNvPr>
          <p:cNvCxnSpPr>
            <a:cxnSpLocks/>
            <a:stCxn id="50" idx="6"/>
            <a:endCxn id="29" idx="1"/>
          </p:cNvCxnSpPr>
          <p:nvPr/>
        </p:nvCxnSpPr>
        <p:spPr>
          <a:xfrm>
            <a:off x="7019513" y="4399393"/>
            <a:ext cx="440587" cy="721095"/>
          </a:xfrm>
          <a:prstGeom prst="bentConnector3">
            <a:avLst/>
          </a:prstGeom>
          <a:noFill/>
          <a:ln w="9525">
            <a:solidFill>
              <a:schemeClr val="accent6"/>
            </a:solidFill>
            <a:prstDash val="sysDash"/>
            <a:miter lim="800000"/>
            <a:headEnd/>
            <a:tailEnd/>
          </a:ln>
        </p:spPr>
      </p:cxnSp>
      <p:sp>
        <p:nvSpPr>
          <p:cNvPr id="243" name="Oval 242">
            <a:extLst>
              <a:ext uri="{FF2B5EF4-FFF2-40B4-BE49-F238E27FC236}">
                <a16:creationId xmlns:a16="http://schemas.microsoft.com/office/drawing/2014/main" id="{2CEDAC1B-0D43-4DFB-BED7-9121E758E464}"/>
              </a:ext>
            </a:extLst>
          </p:cNvPr>
          <p:cNvSpPr>
            <a:spLocks noChangeArrowheads="1"/>
          </p:cNvSpPr>
          <p:nvPr/>
        </p:nvSpPr>
        <p:spPr bwMode="gray">
          <a:xfrm>
            <a:off x="6618722" y="4356817"/>
            <a:ext cx="75316" cy="79869"/>
          </a:xfrm>
          <a:prstGeom prst="ellipse">
            <a:avLst/>
          </a:prstGeom>
          <a:solidFill>
            <a:schemeClr val="accent6"/>
          </a:solidFill>
          <a:ln w="12700">
            <a:solidFill>
              <a:schemeClr val="bg1"/>
            </a:solidFill>
            <a:round/>
            <a:headEnd/>
            <a:tailEnd/>
          </a:ln>
          <a:effectLst>
            <a:outerShdw dist="35921" dir="2700000" sx="66000" sy="66000" algn="ctr" rotWithShape="0">
              <a:srgbClr val="1C1C1C">
                <a:alpha val="50000"/>
              </a:srgbClr>
            </a:outerShdw>
          </a:effectLst>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endParaRPr lang="zh-CN" altLang="en-US" sz="900" kern="0" dirty="0">
              <a:solidFill>
                <a:sysClr val="windowText" lastClr="000000"/>
              </a:solidFill>
              <a:latin typeface="Calibri" pitchFamily="34" charset="0"/>
            </a:endParaRPr>
          </a:p>
        </p:txBody>
      </p:sp>
      <p:sp>
        <p:nvSpPr>
          <p:cNvPr id="245" name="圆角矩形 62">
            <a:extLst>
              <a:ext uri="{FF2B5EF4-FFF2-40B4-BE49-F238E27FC236}">
                <a16:creationId xmlns:a16="http://schemas.microsoft.com/office/drawing/2014/main" id="{A5882510-BE31-4B64-9B53-1B4366CA3B2F}"/>
              </a:ext>
            </a:extLst>
          </p:cNvPr>
          <p:cNvSpPr/>
          <p:nvPr/>
        </p:nvSpPr>
        <p:spPr>
          <a:xfrm>
            <a:off x="5961890" y="5016151"/>
            <a:ext cx="315984" cy="198372"/>
          </a:xfrm>
          <a:prstGeom prst="roundRect">
            <a:avLst>
              <a:gd name="adj" fmla="val 50000"/>
            </a:avLst>
          </a:prstGeom>
          <a:solidFill>
            <a:schemeClr val="bg1"/>
          </a:solidFill>
          <a:ln w="9525">
            <a:solidFill>
              <a:schemeClr val="accent1"/>
            </a:solidFill>
            <a:prstDash val="sysDash"/>
            <a:miter lim="800000"/>
            <a:headEnd/>
            <a:tailEnd/>
          </a:ln>
        </p:spPr>
        <p:txBody>
          <a:bodyPr wrap="none" anchor="ctr"/>
          <a:lstStyle>
            <a:defPPr>
              <a:defRPr lang="zh-CN"/>
            </a:defPPr>
            <a:lvl1pPr marL="0" algn="l" defTabSz="914288" rtl="0" eaLnBrk="1" latinLnBrk="0" hangingPunct="1">
              <a:defRPr sz="1800" kern="1200">
                <a:solidFill>
                  <a:schemeClr val="tx1"/>
                </a:solidFill>
                <a:latin typeface="+mn-lt"/>
                <a:ea typeface="+mn-ea"/>
                <a:cs typeface="+mn-cs"/>
              </a:defRPr>
            </a:lvl1pPr>
            <a:lvl2pPr marL="457144" algn="l" defTabSz="914288" rtl="0" eaLnBrk="1" latinLnBrk="0" hangingPunct="1">
              <a:defRPr sz="1800" kern="1200">
                <a:solidFill>
                  <a:schemeClr val="tx1"/>
                </a:solidFill>
                <a:latin typeface="+mn-lt"/>
                <a:ea typeface="+mn-ea"/>
                <a:cs typeface="+mn-cs"/>
              </a:defRPr>
            </a:lvl2pPr>
            <a:lvl3pPr marL="914288" algn="l" defTabSz="914288" rtl="0" eaLnBrk="1" latinLnBrk="0" hangingPunct="1">
              <a:defRPr sz="1800" kern="1200">
                <a:solidFill>
                  <a:schemeClr val="tx1"/>
                </a:solidFill>
                <a:latin typeface="+mn-lt"/>
                <a:ea typeface="+mn-ea"/>
                <a:cs typeface="+mn-cs"/>
              </a:defRPr>
            </a:lvl3pPr>
            <a:lvl4pPr marL="1371432" algn="l" defTabSz="914288" rtl="0" eaLnBrk="1" latinLnBrk="0" hangingPunct="1">
              <a:defRPr sz="1800" kern="1200">
                <a:solidFill>
                  <a:schemeClr val="tx1"/>
                </a:solidFill>
                <a:latin typeface="+mn-lt"/>
                <a:ea typeface="+mn-ea"/>
                <a:cs typeface="+mn-cs"/>
              </a:defRPr>
            </a:lvl4pPr>
            <a:lvl5pPr marL="1828575" algn="l" defTabSz="914288" rtl="0" eaLnBrk="1" latinLnBrk="0" hangingPunct="1">
              <a:defRPr sz="1800" kern="1200">
                <a:solidFill>
                  <a:schemeClr val="tx1"/>
                </a:solidFill>
                <a:latin typeface="+mn-lt"/>
                <a:ea typeface="+mn-ea"/>
                <a:cs typeface="+mn-cs"/>
              </a:defRPr>
            </a:lvl5pPr>
            <a:lvl6pPr marL="2285719" algn="l" defTabSz="914288" rtl="0" eaLnBrk="1" latinLnBrk="0" hangingPunct="1">
              <a:defRPr sz="1800" kern="1200">
                <a:solidFill>
                  <a:schemeClr val="tx1"/>
                </a:solidFill>
                <a:latin typeface="+mn-lt"/>
                <a:ea typeface="+mn-ea"/>
                <a:cs typeface="+mn-cs"/>
              </a:defRPr>
            </a:lvl6pPr>
            <a:lvl7pPr marL="2742863" algn="l" defTabSz="914288" rtl="0" eaLnBrk="1" latinLnBrk="0" hangingPunct="1">
              <a:defRPr sz="1800" kern="1200">
                <a:solidFill>
                  <a:schemeClr val="tx1"/>
                </a:solidFill>
                <a:latin typeface="+mn-lt"/>
                <a:ea typeface="+mn-ea"/>
                <a:cs typeface="+mn-cs"/>
              </a:defRPr>
            </a:lvl7pPr>
            <a:lvl8pPr marL="3200007" algn="l" defTabSz="914288" rtl="0" eaLnBrk="1" latinLnBrk="0" hangingPunct="1">
              <a:defRPr sz="1800" kern="1200">
                <a:solidFill>
                  <a:schemeClr val="tx1"/>
                </a:solidFill>
                <a:latin typeface="+mn-lt"/>
                <a:ea typeface="+mn-ea"/>
                <a:cs typeface="+mn-cs"/>
              </a:defRPr>
            </a:lvl8pPr>
            <a:lvl9pPr marL="3657150" algn="l" defTabSz="914288" rtl="0" eaLnBrk="1" latinLnBrk="0" hangingPunct="1">
              <a:defRPr sz="1800" kern="1200">
                <a:solidFill>
                  <a:schemeClr val="tx1"/>
                </a:solidFill>
                <a:latin typeface="+mn-lt"/>
                <a:ea typeface="+mn-ea"/>
                <a:cs typeface="+mn-cs"/>
              </a:defRPr>
            </a:lvl9pPr>
          </a:lstStyle>
          <a:p>
            <a:pPr algn="ctr" defTabSz="685540">
              <a:defRPr/>
            </a:pPr>
            <a:r>
              <a:rPr lang="en-US" altLang="zh-CN" sz="900" b="1" kern="0" dirty="0">
                <a:solidFill>
                  <a:sysClr val="windowText" lastClr="000000"/>
                </a:solidFill>
              </a:rPr>
              <a:t>RAL</a:t>
            </a:r>
          </a:p>
        </p:txBody>
      </p:sp>
      <p:cxnSp>
        <p:nvCxnSpPr>
          <p:cNvPr id="249" name="Connector: Elbow 248">
            <a:extLst>
              <a:ext uri="{FF2B5EF4-FFF2-40B4-BE49-F238E27FC236}">
                <a16:creationId xmlns:a16="http://schemas.microsoft.com/office/drawing/2014/main" id="{268F113F-5176-41EE-BBB5-C9CEFB43993E}"/>
              </a:ext>
            </a:extLst>
          </p:cNvPr>
          <p:cNvCxnSpPr>
            <a:cxnSpLocks/>
            <a:stCxn id="243" idx="2"/>
            <a:endCxn id="245" idx="0"/>
          </p:cNvCxnSpPr>
          <p:nvPr/>
        </p:nvCxnSpPr>
        <p:spPr>
          <a:xfrm rot="10800000" flipV="1">
            <a:off x="6119882" y="4396751"/>
            <a:ext cx="498840" cy="619399"/>
          </a:xfrm>
          <a:prstGeom prst="bentConnector2">
            <a:avLst/>
          </a:prstGeom>
          <a:noFill/>
          <a:ln w="9525">
            <a:solidFill>
              <a:schemeClr val="accent6"/>
            </a:solidFill>
            <a:prstDash val="sysDash"/>
            <a:miter lim="800000"/>
            <a:headEnd/>
            <a:tailEnd/>
          </a:ln>
        </p:spPr>
      </p:cxnSp>
      <p:cxnSp>
        <p:nvCxnSpPr>
          <p:cNvPr id="260" name="Connector: Elbow 259">
            <a:extLst>
              <a:ext uri="{FF2B5EF4-FFF2-40B4-BE49-F238E27FC236}">
                <a16:creationId xmlns:a16="http://schemas.microsoft.com/office/drawing/2014/main" id="{071A8C64-01BE-4DF5-A164-D28D09590C27}"/>
              </a:ext>
            </a:extLst>
          </p:cNvPr>
          <p:cNvCxnSpPr>
            <a:cxnSpLocks/>
            <a:stCxn id="180" idx="6"/>
            <a:endCxn id="184" idx="1"/>
          </p:cNvCxnSpPr>
          <p:nvPr/>
        </p:nvCxnSpPr>
        <p:spPr>
          <a:xfrm flipV="1">
            <a:off x="7103076" y="3603231"/>
            <a:ext cx="82404" cy="436322"/>
          </a:xfrm>
          <a:prstGeom prst="bentConnector3">
            <a:avLst/>
          </a:prstGeom>
          <a:noFill/>
          <a:ln w="9525">
            <a:solidFill>
              <a:schemeClr val="accent6"/>
            </a:solidFill>
            <a:prstDash val="sysDash"/>
            <a:miter lim="800000"/>
            <a:headEnd/>
            <a:tailEnd/>
          </a:ln>
        </p:spPr>
      </p:cxnSp>
      <p:cxnSp>
        <p:nvCxnSpPr>
          <p:cNvPr id="266" name="Connector: Elbow 265">
            <a:extLst>
              <a:ext uri="{FF2B5EF4-FFF2-40B4-BE49-F238E27FC236}">
                <a16:creationId xmlns:a16="http://schemas.microsoft.com/office/drawing/2014/main" id="{310B5D77-113C-48C8-8CA5-04BC5BCB424B}"/>
              </a:ext>
            </a:extLst>
          </p:cNvPr>
          <p:cNvCxnSpPr/>
          <p:nvPr/>
        </p:nvCxnSpPr>
        <p:spPr>
          <a:xfrm rot="16200000" flipH="1">
            <a:off x="6987647" y="3860330"/>
            <a:ext cx="15829" cy="1929"/>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A49EFA76-11F1-4E56-9AE8-77D0F6965252}"/>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1E6B5B5-50B8-4E7A-9BA1-3A9410796ACC}" type="slidenum">
              <a:rPr lang="en-GB" smtClean="0"/>
              <a:pPr/>
              <a:t>11</a:t>
            </a:fld>
            <a:endParaRPr lang="en-GB"/>
          </a:p>
        </p:txBody>
      </p:sp>
      <p:pic>
        <p:nvPicPr>
          <p:cNvPr id="161" name="Picture 160" descr="Screen Shot 2018-10-15 at 10.45.42.png">
            <a:extLst>
              <a:ext uri="{FF2B5EF4-FFF2-40B4-BE49-F238E27FC236}">
                <a16:creationId xmlns:a16="http://schemas.microsoft.com/office/drawing/2014/main" id="{B5CF2F3D-AED8-1048-960C-DC8E3B9F30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9995" y="1032083"/>
            <a:ext cx="1158662" cy="1363843"/>
          </a:xfrm>
          <a:prstGeom prst="rect">
            <a:avLst/>
          </a:prstGeom>
        </p:spPr>
      </p:pic>
      <p:pic>
        <p:nvPicPr>
          <p:cNvPr id="164" name="Picture 163">
            <a:extLst>
              <a:ext uri="{FF2B5EF4-FFF2-40B4-BE49-F238E27FC236}">
                <a16:creationId xmlns:a16="http://schemas.microsoft.com/office/drawing/2014/main" id="{379E7FBF-4342-C447-BD02-8DFE804180A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46976" y="2541993"/>
            <a:ext cx="858009" cy="825663"/>
          </a:xfrm>
          <a:prstGeom prst="rect">
            <a:avLst/>
          </a:prstGeom>
        </p:spPr>
      </p:pic>
      <p:pic>
        <p:nvPicPr>
          <p:cNvPr id="165" name="Picture 164">
            <a:extLst>
              <a:ext uri="{FF2B5EF4-FFF2-40B4-BE49-F238E27FC236}">
                <a16:creationId xmlns:a16="http://schemas.microsoft.com/office/drawing/2014/main" id="{26D07268-21C4-A840-9AE9-FF1FD7DA81DE}"/>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855186" y="4085858"/>
            <a:ext cx="797841" cy="889115"/>
          </a:xfrm>
          <a:prstGeom prst="rect">
            <a:avLst/>
          </a:prstGeom>
        </p:spPr>
      </p:pic>
      <p:pic>
        <p:nvPicPr>
          <p:cNvPr id="170" name="Picture 169">
            <a:extLst>
              <a:ext uri="{FF2B5EF4-FFF2-40B4-BE49-F238E27FC236}">
                <a16:creationId xmlns:a16="http://schemas.microsoft.com/office/drawing/2014/main" id="{C5826B6C-345A-9549-B442-742333C270C7}"/>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7159733" y="2505950"/>
            <a:ext cx="776392" cy="880648"/>
          </a:xfrm>
          <a:prstGeom prst="rect">
            <a:avLst/>
          </a:prstGeom>
        </p:spPr>
      </p:pic>
      <p:pic>
        <p:nvPicPr>
          <p:cNvPr id="171" name="Picture 170">
            <a:extLst>
              <a:ext uri="{FF2B5EF4-FFF2-40B4-BE49-F238E27FC236}">
                <a16:creationId xmlns:a16="http://schemas.microsoft.com/office/drawing/2014/main" id="{2E046782-9115-7746-8998-121C0CE3D4AB}"/>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8013942" y="3993139"/>
            <a:ext cx="704720" cy="807223"/>
          </a:xfrm>
          <a:prstGeom prst="rect">
            <a:avLst/>
          </a:prstGeom>
        </p:spPr>
      </p:pic>
      <p:pic>
        <p:nvPicPr>
          <p:cNvPr id="172" name="Picture 171">
            <a:extLst>
              <a:ext uri="{FF2B5EF4-FFF2-40B4-BE49-F238E27FC236}">
                <a16:creationId xmlns:a16="http://schemas.microsoft.com/office/drawing/2014/main" id="{E84AA30D-4786-EF44-AECD-7AEC580AF993}"/>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5620880" y="5301208"/>
            <a:ext cx="930025" cy="846650"/>
          </a:xfrm>
          <a:prstGeom prst="rect">
            <a:avLst/>
          </a:prstGeom>
        </p:spPr>
      </p:pic>
      <p:pic>
        <p:nvPicPr>
          <p:cNvPr id="10" name="Picture 9" descr="A picture containing tree, photo&#10;&#10;Description automatically generated">
            <a:extLst>
              <a:ext uri="{FF2B5EF4-FFF2-40B4-BE49-F238E27FC236}">
                <a16:creationId xmlns:a16="http://schemas.microsoft.com/office/drawing/2014/main" id="{43EA0E68-D818-4343-A96C-3048337BD251}"/>
              </a:ext>
            </a:extLst>
          </p:cNvPr>
          <p:cNvPicPr>
            <a:picLocks noChangeAspect="1"/>
          </p:cNvPicPr>
          <p:nvPr/>
        </p:nvPicPr>
        <p:blipFill>
          <a:blip r:embed="rId8"/>
          <a:stretch>
            <a:fillRect/>
          </a:stretch>
        </p:blipFill>
        <p:spPr>
          <a:xfrm>
            <a:off x="7749076" y="5313289"/>
            <a:ext cx="640255" cy="864000"/>
          </a:xfrm>
          <a:prstGeom prst="rect">
            <a:avLst/>
          </a:prstGeom>
        </p:spPr>
      </p:pic>
      <p:pic>
        <p:nvPicPr>
          <p:cNvPr id="179" name="Picture 178">
            <a:extLst>
              <a:ext uri="{FF2B5EF4-FFF2-40B4-BE49-F238E27FC236}">
                <a16:creationId xmlns:a16="http://schemas.microsoft.com/office/drawing/2014/main" id="{AECD8A24-F399-454F-A027-98F577751A91}"/>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6862786" y="5368216"/>
            <a:ext cx="818866" cy="829221"/>
          </a:xfrm>
          <a:prstGeom prst="rect">
            <a:avLst/>
          </a:prstGeom>
        </p:spPr>
      </p:pic>
      <p:pic>
        <p:nvPicPr>
          <p:cNvPr id="181" name="Picture 180">
            <a:extLst>
              <a:ext uri="{FF2B5EF4-FFF2-40B4-BE49-F238E27FC236}">
                <a16:creationId xmlns:a16="http://schemas.microsoft.com/office/drawing/2014/main" id="{8211E3EC-B84B-CE40-9094-1C8D182A5A77}"/>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8361647" y="5313289"/>
            <a:ext cx="818865" cy="846650"/>
          </a:xfrm>
          <a:prstGeom prst="rect">
            <a:avLst/>
          </a:prstGeom>
        </p:spPr>
      </p:pic>
      <p:sp>
        <p:nvSpPr>
          <p:cNvPr id="182" name="Title 1">
            <a:extLst>
              <a:ext uri="{FF2B5EF4-FFF2-40B4-BE49-F238E27FC236}">
                <a16:creationId xmlns:a16="http://schemas.microsoft.com/office/drawing/2014/main" id="{6DA816B5-569F-B442-9057-5DA0E7EBFCB9}"/>
              </a:ext>
            </a:extLst>
          </p:cNvPr>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kern="0" dirty="0"/>
              <a:t>AION Project: Core Team</a:t>
            </a:r>
          </a:p>
        </p:txBody>
      </p:sp>
      <p:sp>
        <p:nvSpPr>
          <p:cNvPr id="20" name="TextBox 19">
            <a:extLst>
              <a:ext uri="{FF2B5EF4-FFF2-40B4-BE49-F238E27FC236}">
                <a16:creationId xmlns:a16="http://schemas.microsoft.com/office/drawing/2014/main" id="{B5E48793-3ED3-934D-B820-554FA023E806}"/>
              </a:ext>
            </a:extLst>
          </p:cNvPr>
          <p:cNvSpPr txBox="1"/>
          <p:nvPr/>
        </p:nvSpPr>
        <p:spPr>
          <a:xfrm>
            <a:off x="363564" y="6279703"/>
            <a:ext cx="1986441" cy="461665"/>
          </a:xfrm>
          <a:prstGeom prst="rect">
            <a:avLst/>
          </a:prstGeom>
          <a:noFill/>
        </p:spPr>
        <p:txBody>
          <a:bodyPr wrap="none" rtlCol="0">
            <a:spAutoFit/>
          </a:bodyPr>
          <a:lstStyle/>
          <a:p>
            <a:r>
              <a:rPr lang="en-US" sz="1200" i="1" dirty="0"/>
              <a:t>Main UK funding source: </a:t>
            </a:r>
          </a:p>
          <a:p>
            <a:r>
              <a:rPr lang="en-US" sz="1200" i="1" dirty="0"/>
              <a:t>*EPSRC; **STFC, ***NMS</a:t>
            </a:r>
          </a:p>
        </p:txBody>
      </p:sp>
    </p:spTree>
    <p:extLst>
      <p:ext uri="{BB962C8B-B14F-4D97-AF65-F5344CB8AC3E}">
        <p14:creationId xmlns:p14="http://schemas.microsoft.com/office/powerpoint/2010/main" val="412265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a:t>     </a:t>
            </a:r>
          </a:p>
          <a:p>
            <a:pPr algn="just"/>
            <a:r>
              <a:rPr lang="en-GB" sz="1400"/>
              <a:t>	</a:t>
            </a:r>
            <a:r>
              <a:rPr lang="en-GB" sz="1400">
                <a:solidFill>
                  <a:srgbClr val="3333CC"/>
                </a:solidFill>
              </a:rPr>
              <a:t>In 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a:solidFill>
                  <a:schemeClr val="accent2"/>
                </a:solidFill>
              </a:rPr>
              <a:t>more than</a:t>
            </a:r>
            <a:r>
              <a:rPr lang="en-GB" sz="1400">
                <a:solidFill>
                  <a:srgbClr val="FF0000"/>
                </a:solidFill>
              </a:rPr>
              <a:t> 70 members</a:t>
            </a:r>
            <a:r>
              <a:rPr lang="en-GB" sz="1400">
                <a:solidFill>
                  <a:srgbClr val="3333CC"/>
                </a:solidFill>
              </a:rPr>
              <a:t> from </a:t>
            </a:r>
            <a:r>
              <a:rPr lang="en-GB" sz="1400">
                <a:solidFill>
                  <a:srgbClr val="FF0000"/>
                </a:solidFill>
              </a:rPr>
              <a:t>20 UK institutions</a:t>
            </a:r>
            <a:r>
              <a:rPr lang="en-GB" sz="1400">
                <a:solidFill>
                  <a:srgbClr val="3333CC"/>
                </a:solidFill>
              </a:rPr>
              <a:t> have provided explicit support for this proposal:   </a:t>
            </a:r>
          </a:p>
          <a:p>
            <a:endParaRPr lang="en-GB" sz="1400"/>
          </a:p>
          <a:p>
            <a:pPr algn="just"/>
            <a:r>
              <a:rPr lang="en-GB" sz="1400"/>
              <a:t>	</a:t>
            </a:r>
            <a:r>
              <a:rPr lang="en-GB" sz="1400" i="1"/>
              <a:t>Aberdeen, Birmingham, Bristol, Brunel, Durham, Glasgow, Imperial College, Kings College London, University College London, Liverpool, Nottingham, Open University, Oxford, RAL, Sheffield, Strathclyde, Sussex, Swansea and NPL</a:t>
            </a:r>
            <a:endParaRPr lang="en-GB" i="1"/>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6765510" y="980728"/>
            <a:ext cx="1967205" cy="307777"/>
          </a:xfrm>
          <a:prstGeom prst="rect">
            <a:avLst/>
          </a:prstGeom>
          <a:solidFill>
            <a:srgbClr val="FFFF00"/>
          </a:solidFill>
        </p:spPr>
        <p:txBody>
          <a:bodyPr wrap="none" rtlCol="0">
            <a:spAutoFit/>
          </a:bodyPr>
          <a:lstStyle/>
          <a:p>
            <a:pPr algn="ctr"/>
            <a:r>
              <a:rPr lang="en-GB" sz="1400"/>
              <a:t>Status “Big Ideas Call”</a:t>
            </a:r>
          </a:p>
        </p:txBody>
      </p:sp>
    </p:spTree>
    <p:extLst>
      <p:ext uri="{BB962C8B-B14F-4D97-AF65-F5344CB8AC3E}">
        <p14:creationId xmlns:p14="http://schemas.microsoft.com/office/powerpoint/2010/main" val="1765931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a:t>     </a:t>
            </a:r>
          </a:p>
          <a:p>
            <a:pPr algn="just"/>
            <a:r>
              <a:rPr lang="en-GB" sz="1400"/>
              <a:t>	</a:t>
            </a:r>
            <a:r>
              <a:rPr lang="en-GB" sz="1400">
                <a:solidFill>
                  <a:srgbClr val="3333CC"/>
                </a:solidFill>
              </a:rPr>
              <a:t>In 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a:solidFill>
                  <a:schemeClr val="accent2"/>
                </a:solidFill>
              </a:rPr>
              <a:t>more than</a:t>
            </a:r>
            <a:r>
              <a:rPr lang="en-GB" sz="1400">
                <a:solidFill>
                  <a:srgbClr val="FF0000"/>
                </a:solidFill>
              </a:rPr>
              <a:t> 70 members</a:t>
            </a:r>
            <a:r>
              <a:rPr lang="en-GB" sz="1400">
                <a:solidFill>
                  <a:srgbClr val="3333CC"/>
                </a:solidFill>
              </a:rPr>
              <a:t> from </a:t>
            </a:r>
            <a:r>
              <a:rPr lang="en-GB" sz="1400">
                <a:solidFill>
                  <a:srgbClr val="FF0000"/>
                </a:solidFill>
              </a:rPr>
              <a:t>20 UK institutions</a:t>
            </a:r>
            <a:r>
              <a:rPr lang="en-GB" sz="1400">
                <a:solidFill>
                  <a:srgbClr val="3333CC"/>
                </a:solidFill>
              </a:rPr>
              <a:t> have provided explicit support for this proposal:   </a:t>
            </a:r>
          </a:p>
          <a:p>
            <a:endParaRPr lang="en-GB" sz="1400"/>
          </a:p>
          <a:p>
            <a:pPr algn="just"/>
            <a:r>
              <a:rPr lang="en-GB" sz="1400"/>
              <a:t>	</a:t>
            </a:r>
            <a:r>
              <a:rPr lang="en-GB" sz="1400" i="1"/>
              <a:t>Aberdeen, Birmingham, Bristol, Brunel, Durham, Glasgow, Imperial College, Kings College London, University College London, Liverpool, Nottingham, Open University, Oxford, RAL, Sheffield, Strathclyde, Sussex, Swansea and NPL</a:t>
            </a:r>
            <a:endParaRPr lang="en-GB" i="1"/>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6765509" y="980728"/>
            <a:ext cx="1967205" cy="307777"/>
          </a:xfrm>
          <a:prstGeom prst="rect">
            <a:avLst/>
          </a:prstGeom>
          <a:solidFill>
            <a:srgbClr val="FFFF00"/>
          </a:solidFill>
        </p:spPr>
        <p:txBody>
          <a:bodyPr wrap="none" rtlCol="0">
            <a:spAutoFit/>
          </a:bodyPr>
          <a:lstStyle/>
          <a:p>
            <a:pPr algn="ctr"/>
            <a:r>
              <a:rPr lang="en-GB" sz="1400"/>
              <a:t>Status “Big Ideas Call”</a:t>
            </a:r>
          </a:p>
        </p:txBody>
      </p:sp>
      <p:sp>
        <p:nvSpPr>
          <p:cNvPr id="5" name="TextBox 4">
            <a:extLst>
              <a:ext uri="{FF2B5EF4-FFF2-40B4-BE49-F238E27FC236}">
                <a16:creationId xmlns:a16="http://schemas.microsoft.com/office/drawing/2014/main" id="{C58E3759-8CA4-684B-8F7B-7A86CE3B07C3}"/>
              </a:ext>
            </a:extLst>
          </p:cNvPr>
          <p:cNvSpPr txBox="1"/>
          <p:nvPr/>
        </p:nvSpPr>
        <p:spPr>
          <a:xfrm>
            <a:off x="107962" y="1772816"/>
            <a:ext cx="8856527" cy="3108543"/>
          </a:xfrm>
          <a:prstGeom prst="rect">
            <a:avLst/>
          </a:prstGeom>
          <a:solidFill>
            <a:srgbClr val="FFFF00"/>
          </a:solidFill>
        </p:spPr>
        <p:txBody>
          <a:bodyPr wrap="none" rtlCol="0">
            <a:spAutoFit/>
          </a:bodyPr>
          <a:lstStyle/>
          <a:p>
            <a:pPr algn="ctr"/>
            <a:r>
              <a:rPr lang="en-US" sz="2800"/>
              <a:t>More recent update: AION Workshop March 2019:</a:t>
            </a:r>
          </a:p>
          <a:p>
            <a:pPr algn="ctr"/>
            <a:r>
              <a:rPr lang="en-US" sz="2800">
                <a:hlinkClick r:id="rId5"/>
              </a:rPr>
              <a:t>http://www.hep.ph.ic.ac.uk/AION2019/participants.html</a:t>
            </a:r>
            <a:endParaRPr lang="en-US" sz="2800"/>
          </a:p>
          <a:p>
            <a:pPr algn="ctr"/>
            <a:r>
              <a:rPr lang="en-US" sz="2800"/>
              <a:t>again about ~70 participants from </a:t>
            </a:r>
          </a:p>
          <a:p>
            <a:pPr algn="ctr"/>
            <a:r>
              <a:rPr lang="en-US" sz="2800"/>
              <a:t>several different areas!</a:t>
            </a:r>
          </a:p>
          <a:p>
            <a:pPr algn="ctr"/>
            <a:endParaRPr lang="en-US" sz="2800"/>
          </a:p>
          <a:p>
            <a:pPr algn="ctr"/>
            <a:r>
              <a:rPr lang="en-US" sz="2800"/>
              <a:t>There is clearly a large interest in the </a:t>
            </a:r>
          </a:p>
          <a:p>
            <a:pPr algn="ctr"/>
            <a:r>
              <a:rPr lang="en-US" sz="2800"/>
              <a:t>UK community in AION Project!</a:t>
            </a:r>
          </a:p>
        </p:txBody>
      </p:sp>
    </p:spTree>
    <p:extLst>
      <p:ext uri="{BB962C8B-B14F-4D97-AF65-F5344CB8AC3E}">
        <p14:creationId xmlns:p14="http://schemas.microsoft.com/office/powerpoint/2010/main" val="3458640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a:t>     </a:t>
            </a:r>
          </a:p>
          <a:p>
            <a:pPr algn="just"/>
            <a:r>
              <a:rPr lang="en-GB" sz="1400"/>
              <a:t>	</a:t>
            </a:r>
            <a:r>
              <a:rPr lang="en-GB" sz="1400">
                <a:solidFill>
                  <a:srgbClr val="3333CC"/>
                </a:solidFill>
              </a:rPr>
              <a:t>In 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a:solidFill>
                  <a:schemeClr val="accent2"/>
                </a:solidFill>
              </a:rPr>
              <a:t>more than</a:t>
            </a:r>
            <a:r>
              <a:rPr lang="en-GB" sz="1400">
                <a:solidFill>
                  <a:srgbClr val="FF0000"/>
                </a:solidFill>
              </a:rPr>
              <a:t> 70 members</a:t>
            </a:r>
            <a:r>
              <a:rPr lang="en-GB" sz="1400">
                <a:solidFill>
                  <a:srgbClr val="3333CC"/>
                </a:solidFill>
              </a:rPr>
              <a:t> from </a:t>
            </a:r>
            <a:r>
              <a:rPr lang="en-GB" sz="1400">
                <a:solidFill>
                  <a:srgbClr val="FF0000"/>
                </a:solidFill>
              </a:rPr>
              <a:t>20 UK institutions</a:t>
            </a:r>
            <a:r>
              <a:rPr lang="en-GB" sz="1400">
                <a:solidFill>
                  <a:srgbClr val="3333CC"/>
                </a:solidFill>
              </a:rPr>
              <a:t> have provided explicit support for this proposal:   </a:t>
            </a:r>
          </a:p>
          <a:p>
            <a:endParaRPr lang="en-GB" sz="1400"/>
          </a:p>
          <a:p>
            <a:pPr algn="just"/>
            <a:r>
              <a:rPr lang="en-GB" sz="1400"/>
              <a:t>	</a:t>
            </a:r>
            <a:r>
              <a:rPr lang="en-GB" sz="1400" i="1"/>
              <a:t>Aberdeen, Birmingham, Bristol, Brunel, Durham, Glasgow, Imperial College, Kings College London, University College London, Liverpool, Nottingham, Open University, Oxford, RAL, Sheffield, Strathclyde, Sussex, Swansea and NPL</a:t>
            </a:r>
            <a:endParaRPr lang="en-GB" i="1"/>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334004" y="1484784"/>
            <a:ext cx="8486468" cy="2954655"/>
          </a:xfrm>
          <a:prstGeom prst="rect">
            <a:avLst/>
          </a:prstGeom>
          <a:solidFill>
            <a:srgbClr val="FFFF00"/>
          </a:solidFill>
        </p:spPr>
        <p:txBody>
          <a:bodyPr wrap="none" rtlCol="0">
            <a:spAutoFit/>
          </a:bodyPr>
          <a:lstStyle/>
          <a:p>
            <a:pPr algn="ctr"/>
            <a:r>
              <a:rPr lang="en-GB" sz="2800"/>
              <a:t>If you are interested to follow the AION activity </a:t>
            </a:r>
          </a:p>
          <a:p>
            <a:pPr algn="ctr"/>
            <a:r>
              <a:rPr lang="en-GB" sz="2800"/>
              <a:t>you can subscribe to the AION Email list: </a:t>
            </a:r>
          </a:p>
          <a:p>
            <a:pPr algn="ctr"/>
            <a:r>
              <a:rPr lang="en-GB" sz="2800" u="sng" err="1"/>
              <a:t>aion-project@imperial.ac.uk</a:t>
            </a:r>
            <a:endParaRPr lang="en-GB" sz="2800"/>
          </a:p>
          <a:p>
            <a:pPr algn="ctr"/>
            <a:endParaRPr lang="en-GB" sz="2800"/>
          </a:p>
          <a:p>
            <a:pPr algn="ctr"/>
            <a:r>
              <a:rPr lang="en-GB" sz="2800"/>
              <a:t>via: </a:t>
            </a:r>
          </a:p>
          <a:p>
            <a:pPr algn="ctr"/>
            <a:r>
              <a:rPr lang="en-GB" sz="2800"/>
              <a:t>https://</a:t>
            </a:r>
            <a:r>
              <a:rPr lang="en-GB" sz="2800" err="1"/>
              <a:t>mailman.ic.ac.uk</a:t>
            </a:r>
            <a:r>
              <a:rPr lang="en-GB" sz="2800"/>
              <a:t>/mailman/</a:t>
            </a:r>
            <a:r>
              <a:rPr lang="en-GB" sz="2800" err="1"/>
              <a:t>listinfo</a:t>
            </a:r>
            <a:r>
              <a:rPr lang="en-GB" sz="2800"/>
              <a:t>/</a:t>
            </a:r>
            <a:r>
              <a:rPr lang="en-GB" sz="2800" err="1"/>
              <a:t>aion</a:t>
            </a:r>
            <a:r>
              <a:rPr lang="en-GB" sz="2800"/>
              <a:t>-project </a:t>
            </a:r>
          </a:p>
          <a:p>
            <a:pPr algn="ctr"/>
            <a:endParaRPr lang="en-GB"/>
          </a:p>
        </p:txBody>
      </p:sp>
    </p:spTree>
    <p:extLst>
      <p:ext uri="{BB962C8B-B14F-4D97-AF65-F5344CB8AC3E}">
        <p14:creationId xmlns:p14="http://schemas.microsoft.com/office/powerpoint/2010/main" val="1602252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a:solidFill>
                  <a:schemeClr val="bg1"/>
                </a:solidFill>
              </a:rPr>
              <a:t>Organised by:</a:t>
            </a:r>
          </a:p>
          <a:p>
            <a:r>
              <a:rPr lang="en-GB" b="1" i="1">
                <a:solidFill>
                  <a:srgbClr val="FFFFFF"/>
                </a:solidFill>
              </a:rPr>
              <a:t>T. </a:t>
            </a:r>
            <a:r>
              <a:rPr lang="en-GB" b="1" i="1" err="1">
                <a:solidFill>
                  <a:srgbClr val="FFFFFF"/>
                </a:solidFill>
              </a:rPr>
              <a:t>Bowcock</a:t>
            </a:r>
            <a:r>
              <a:rPr lang="en-GB" b="1" i="1">
                <a:solidFill>
                  <a:srgbClr val="FFFFFF"/>
                </a:solidFill>
              </a:rPr>
              <a:t>, </a:t>
            </a:r>
          </a:p>
          <a:p>
            <a:r>
              <a:rPr lang="en-GB" b="1" i="1">
                <a:solidFill>
                  <a:srgbClr val="FFFFFF"/>
                </a:solidFill>
              </a:rPr>
              <a:t>O. Buchmueller [</a:t>
            </a:r>
            <a:r>
              <a:rPr lang="en-GB" b="1" i="1" err="1">
                <a:solidFill>
                  <a:srgbClr val="FFFFFF"/>
                </a:solidFill>
              </a:rPr>
              <a:t>Coord</a:t>
            </a:r>
            <a:r>
              <a:rPr lang="en-GB" b="1" i="1">
                <a:solidFill>
                  <a:srgbClr val="FFFFFF"/>
                </a:solidFill>
              </a:rPr>
              <a:t>.], </a:t>
            </a:r>
          </a:p>
          <a:p>
            <a:r>
              <a:rPr lang="en-GB" b="1" i="1">
                <a:solidFill>
                  <a:srgbClr val="FFFFFF"/>
                </a:solidFill>
              </a:rPr>
              <a:t>J. Coleman, </a:t>
            </a:r>
          </a:p>
          <a:p>
            <a:r>
              <a:rPr lang="en-GB" b="1" i="1">
                <a:solidFill>
                  <a:srgbClr val="FFFFFF"/>
                </a:solidFill>
              </a:rPr>
              <a:t>J. Ellis [Theory],</a:t>
            </a:r>
          </a:p>
          <a:p>
            <a:r>
              <a:rPr lang="en-GB" b="1" i="1">
                <a:solidFill>
                  <a:srgbClr val="FFFFFF"/>
                </a:solidFill>
              </a:rPr>
              <a:t>I. </a:t>
            </a:r>
            <a:r>
              <a:rPr lang="en-GB" b="1" i="1" err="1">
                <a:solidFill>
                  <a:srgbClr val="FFFFFF"/>
                </a:solidFill>
              </a:rPr>
              <a:t>Shipsey</a:t>
            </a:r>
            <a:r>
              <a:rPr lang="en-GB" b="1" i="1">
                <a:solidFill>
                  <a:srgbClr val="FFFFFF"/>
                </a:solidFill>
              </a:rPr>
              <a:t> </a:t>
            </a:r>
          </a:p>
          <a:p>
            <a:endParaRPr lang="en-GB">
              <a:solidFill>
                <a:schemeClr val="bg1"/>
              </a:solidFill>
            </a:endParaRPr>
          </a:p>
          <a:p>
            <a:endParaRPr lang="en-GB">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a:solidFill>
                  <a:schemeClr val="bg1"/>
                </a:solidFill>
              </a:rPr>
              <a:t>First AION Workshop </a:t>
            </a:r>
            <a:br>
              <a:rPr lang="en-GB" sz="3200">
                <a:solidFill>
                  <a:schemeClr val="bg1"/>
                </a:solidFill>
              </a:rPr>
            </a:br>
            <a:r>
              <a:rPr lang="en-GB" sz="3200">
                <a:solidFill>
                  <a:schemeClr val="bg1"/>
                </a:solidFill>
              </a:rPr>
              <a:t>at Imperial College London</a:t>
            </a:r>
            <a:br>
              <a:rPr lang="en-GB" sz="3200">
                <a:solidFill>
                  <a:schemeClr val="bg1"/>
                </a:solidFill>
              </a:rPr>
            </a:br>
            <a:r>
              <a:rPr lang="en-GB" sz="3200">
                <a:solidFill>
                  <a:schemeClr val="bg1"/>
                </a:solidFill>
              </a:rPr>
              <a:t>March 25/26 2019</a:t>
            </a:r>
            <a:br>
              <a:rPr lang="en-GB" sz="3200">
                <a:solidFill>
                  <a:schemeClr val="bg1"/>
                </a:solidFill>
              </a:rPr>
            </a:br>
            <a:endParaRPr lang="en-GB" sz="320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a:t>2-Day Workshop:</a:t>
            </a:r>
          </a:p>
          <a:p>
            <a:r>
              <a:rPr lang="en-GB" sz="2400" b="1"/>
              <a:t>Day 1: Instrumentation</a:t>
            </a:r>
          </a:p>
          <a:p>
            <a:r>
              <a:rPr lang="en-GB" sz="2400" b="1"/>
              <a:t>Day 2: Physics case</a:t>
            </a:r>
          </a:p>
          <a:p>
            <a:endParaRPr lang="en-GB" b="1"/>
          </a:p>
          <a:p>
            <a:r>
              <a:rPr lang="en-GB" b="1"/>
              <a:t>If you like to participate or </a:t>
            </a:r>
          </a:p>
          <a:p>
            <a:r>
              <a:rPr lang="en-GB" b="1"/>
              <a:t>require further information </a:t>
            </a:r>
          </a:p>
          <a:p>
            <a:r>
              <a:rPr lang="en-GB" b="1"/>
              <a:t>please contact:</a:t>
            </a:r>
          </a:p>
          <a:p>
            <a:r>
              <a:rPr lang="en-GB" b="1">
                <a:solidFill>
                  <a:srgbClr val="FF0000"/>
                </a:solidFill>
              </a:rPr>
              <a:t>fundamental-physics-admin@imperial.ac.uk</a:t>
            </a:r>
          </a:p>
          <a:p>
            <a:r>
              <a:rPr lang="en-GB" b="1"/>
              <a:t>with “AION” in title. </a:t>
            </a:r>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68746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The Physics case</a:t>
            </a:r>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8306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0D045-3A1D-416D-A77C-835654A0A086}"/>
              </a:ext>
            </a:extLst>
          </p:cNvPr>
          <p:cNvSpPr>
            <a:spLocks noGrp="1"/>
          </p:cNvSpPr>
          <p:nvPr>
            <p:ph type="title"/>
          </p:nvPr>
        </p:nvSpPr>
        <p:spPr/>
        <p:txBody>
          <a:bodyPr/>
          <a:lstStyle/>
          <a:p>
            <a:r>
              <a:rPr lang="en-US"/>
              <a:t>A different kind of atom interferometer</a:t>
            </a:r>
          </a:p>
        </p:txBody>
      </p:sp>
      <p:pic>
        <p:nvPicPr>
          <p:cNvPr id="4" name="image65.png" descr="image65.png">
            <a:extLst>
              <a:ext uri="{FF2B5EF4-FFF2-40B4-BE49-F238E27FC236}">
                <a16:creationId xmlns:a16="http://schemas.microsoft.com/office/drawing/2014/main" id="{24F8CD3F-6130-41B9-A1ED-AD0891451093}"/>
              </a:ext>
            </a:extLst>
          </p:cNvPr>
          <p:cNvPicPr>
            <a:picLocks noChangeAspect="1"/>
          </p:cNvPicPr>
          <p:nvPr/>
        </p:nvPicPr>
        <p:blipFill>
          <a:blip r:embed="rId2"/>
          <a:stretch>
            <a:fillRect/>
          </a:stretch>
        </p:blipFill>
        <p:spPr>
          <a:xfrm>
            <a:off x="713506" y="2138405"/>
            <a:ext cx="2657809" cy="2332361"/>
          </a:xfrm>
          <a:prstGeom prst="rect">
            <a:avLst/>
          </a:prstGeom>
          <a:ln w="12700">
            <a:miter lim="400000"/>
          </a:ln>
        </p:spPr>
      </p:pic>
      <p:pic>
        <p:nvPicPr>
          <p:cNvPr id="5" name="Image" descr="Image">
            <a:extLst>
              <a:ext uri="{FF2B5EF4-FFF2-40B4-BE49-F238E27FC236}">
                <a16:creationId xmlns:a16="http://schemas.microsoft.com/office/drawing/2014/main" id="{85B32523-C6C2-419F-91B1-243B797D597A}"/>
              </a:ext>
            </a:extLst>
          </p:cNvPr>
          <p:cNvPicPr>
            <a:picLocks noChangeAspect="1"/>
          </p:cNvPicPr>
          <p:nvPr/>
        </p:nvPicPr>
        <p:blipFill>
          <a:blip r:embed="rId3"/>
          <a:stretch>
            <a:fillRect/>
          </a:stretch>
        </p:blipFill>
        <p:spPr>
          <a:xfrm>
            <a:off x="3868877" y="1649620"/>
            <a:ext cx="4829586" cy="3284119"/>
          </a:xfrm>
          <a:prstGeom prst="rect">
            <a:avLst/>
          </a:prstGeom>
          <a:ln w="12700">
            <a:miter lim="400000"/>
          </a:ln>
        </p:spPr>
      </p:pic>
      <p:sp>
        <p:nvSpPr>
          <p:cNvPr id="6" name="Rectangle 5">
            <a:extLst>
              <a:ext uri="{FF2B5EF4-FFF2-40B4-BE49-F238E27FC236}">
                <a16:creationId xmlns:a16="http://schemas.microsoft.com/office/drawing/2014/main" id="{25460535-3FEA-4B35-840A-2CEFC5410430}"/>
              </a:ext>
            </a:extLst>
          </p:cNvPr>
          <p:cNvSpPr/>
          <p:nvPr/>
        </p:nvSpPr>
        <p:spPr>
          <a:xfrm>
            <a:off x="553319" y="1063671"/>
            <a:ext cx="3256020" cy="400110"/>
          </a:xfrm>
          <a:prstGeom prst="rect">
            <a:avLst/>
          </a:prstGeom>
        </p:spPr>
        <p:txBody>
          <a:bodyPr wrap="none">
            <a:spAutoFit/>
          </a:bodyPr>
          <a:lstStyle/>
          <a:p>
            <a:pPr>
              <a:buNone/>
            </a:pPr>
            <a:r>
              <a:rPr lang="en-US" sz="2000">
                <a:latin typeface="Times New Roman" panose="02020603050405020304" pitchFamily="18" charset="0"/>
                <a:cs typeface="Times New Roman" panose="02020603050405020304" pitchFamily="18" charset="0"/>
              </a:rPr>
              <a:t>Hybrid “clock accelerometer”</a:t>
            </a:r>
          </a:p>
        </p:txBody>
      </p:sp>
      <p:sp>
        <p:nvSpPr>
          <p:cNvPr id="7" name="PWG, Hogan, Kasevich, Rajendran PRL 110 (2013)">
            <a:extLst>
              <a:ext uri="{FF2B5EF4-FFF2-40B4-BE49-F238E27FC236}">
                <a16:creationId xmlns:a16="http://schemas.microsoft.com/office/drawing/2014/main" id="{C01C8F30-6C99-494A-BFA1-255BA7ADBBE3}"/>
              </a:ext>
            </a:extLst>
          </p:cNvPr>
          <p:cNvSpPr txBox="1"/>
          <p:nvPr/>
        </p:nvSpPr>
        <p:spPr>
          <a:xfrm>
            <a:off x="4469064" y="1272087"/>
            <a:ext cx="2976777" cy="30912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lgn="ctr" defTabSz="422895" fontAlgn="auto" hangingPunct="0">
              <a:lnSpc>
                <a:spcPct val="120000"/>
              </a:lnSpc>
              <a:spcBef>
                <a:spcPts val="0"/>
              </a:spcBef>
              <a:spcAft>
                <a:spcPts val="0"/>
              </a:spcAft>
              <a:buNone/>
              <a:defRPr sz="2000" b="0">
                <a:latin typeface="Times New Roman"/>
                <a:ea typeface="Times New Roman"/>
                <a:cs typeface="Times New Roman"/>
                <a:sym typeface="Times New Roman"/>
              </a:defRPr>
            </a:pPr>
            <a:r>
              <a:rPr lang="en-US" sz="1406" kern="0">
                <a:solidFill>
                  <a:srgbClr val="000000"/>
                </a:solidFill>
                <a:latin typeface="Times New Roman"/>
                <a:cs typeface="Times New Roman"/>
                <a:sym typeface="Times New Roman"/>
              </a:rPr>
              <a:t>Graham et al., PRL </a:t>
            </a:r>
            <a:r>
              <a:rPr lang="en-US" sz="1406" b="1" kern="0">
                <a:solidFill>
                  <a:srgbClr val="000000"/>
                </a:solidFill>
                <a:latin typeface="Times New Roman"/>
                <a:cs typeface="Times New Roman"/>
                <a:sym typeface="Times New Roman"/>
              </a:rPr>
              <a:t>110</a:t>
            </a:r>
            <a:r>
              <a:rPr lang="en-US" sz="1406" kern="0">
                <a:solidFill>
                  <a:srgbClr val="000000"/>
                </a:solidFill>
                <a:latin typeface="Times New Roman"/>
                <a:cs typeface="Times New Roman"/>
                <a:sym typeface="Times New Roman"/>
              </a:rPr>
              <a:t>, 171102 (2013).</a:t>
            </a:r>
          </a:p>
        </p:txBody>
      </p:sp>
      <p:sp>
        <p:nvSpPr>
          <p:cNvPr id="8" name="as a clock, measure light travel time ➜ remove laser noise with single baseline">
            <a:extLst>
              <a:ext uri="{FF2B5EF4-FFF2-40B4-BE49-F238E27FC236}">
                <a16:creationId xmlns:a16="http://schemas.microsoft.com/office/drawing/2014/main" id="{320B0EA8-E080-4BF8-9892-8C03CF6540D1}"/>
              </a:ext>
            </a:extLst>
          </p:cNvPr>
          <p:cNvSpPr txBox="1"/>
          <p:nvPr/>
        </p:nvSpPr>
        <p:spPr>
          <a:xfrm>
            <a:off x="628657" y="5063290"/>
            <a:ext cx="8069806" cy="400044"/>
          </a:xfrm>
          <a:prstGeom prst="rect">
            <a:avLst/>
          </a:prstGeom>
          <a:ln w="12700">
            <a:miter lim="400000"/>
          </a:ln>
          <a:extLst>
            <a:ext uri="{C572A759-6A51-4108-AA02-DFA0A04FC94B}">
              <ma14:wrappingTextBoxFlag xmlns="" xmlns:ma14="http://schemas.microsoft.com/office/mac/drawingml/2011/main" val="1"/>
            </a:ext>
          </a:extLst>
        </p:spPr>
        <p:txBody>
          <a:bodyPr wrap="square" lIns="45719" tIns="45719" rIns="45719" bIns="45719" anchor="ctr">
            <a:spAutoFit/>
          </a:bodyPr>
          <a:lstStyle>
            <a:lvl1pPr defTabSz="601472">
              <a:lnSpc>
                <a:spcPct val="120000"/>
              </a:lnSpc>
              <a:defRPr sz="2600" b="0">
                <a:solidFill>
                  <a:srgbClr val="0365C0"/>
                </a:solidFill>
                <a:latin typeface="Times New Roman"/>
                <a:ea typeface="Times New Roman"/>
                <a:cs typeface="Times New Roman"/>
                <a:sym typeface="Times New Roman"/>
              </a:defRPr>
            </a:lvl1pPr>
          </a:lstStyle>
          <a:p>
            <a:pPr defTabSz="422895" fontAlgn="auto" hangingPunct="0">
              <a:spcBef>
                <a:spcPts val="0"/>
              </a:spcBef>
              <a:spcAft>
                <a:spcPts val="0"/>
              </a:spcAft>
              <a:buNone/>
            </a:pPr>
            <a:r>
              <a:rPr lang="en-US" sz="1828" b="1" kern="0">
                <a:solidFill>
                  <a:schemeClr val="tx1"/>
                </a:solidFill>
              </a:rPr>
              <a:t>C</a:t>
            </a:r>
            <a:r>
              <a:rPr sz="1828" b="1" kern="0">
                <a:solidFill>
                  <a:schemeClr val="tx1"/>
                </a:solidFill>
              </a:rPr>
              <a:t>lock</a:t>
            </a:r>
            <a:r>
              <a:rPr lang="en-US" sz="1828" b="1" kern="0">
                <a:solidFill>
                  <a:schemeClr val="tx1"/>
                </a:solidFill>
              </a:rPr>
              <a:t>:</a:t>
            </a:r>
            <a:r>
              <a:rPr sz="1828" b="1" kern="0">
                <a:solidFill>
                  <a:schemeClr val="tx1"/>
                </a:solidFill>
              </a:rPr>
              <a:t> </a:t>
            </a:r>
            <a:r>
              <a:rPr sz="1828" kern="0">
                <a:solidFill>
                  <a:schemeClr val="tx1"/>
                </a:solidFill>
              </a:rPr>
              <a:t>measure light travel time ➜ remove laser noise with </a:t>
            </a:r>
            <a:r>
              <a:rPr sz="1828" i="1" kern="0">
                <a:solidFill>
                  <a:schemeClr val="tx1"/>
                </a:solidFill>
              </a:rPr>
              <a:t>single baseline</a:t>
            </a:r>
          </a:p>
        </p:txBody>
      </p:sp>
      <p:sp>
        <p:nvSpPr>
          <p:cNvPr id="9" name="as an accelerometer ➜  atoms excellent inertial test masses">
            <a:extLst>
              <a:ext uri="{FF2B5EF4-FFF2-40B4-BE49-F238E27FC236}">
                <a16:creationId xmlns:a16="http://schemas.microsoft.com/office/drawing/2014/main" id="{779F532B-E606-4645-B2B7-6C64594A5004}"/>
              </a:ext>
            </a:extLst>
          </p:cNvPr>
          <p:cNvSpPr txBox="1"/>
          <p:nvPr/>
        </p:nvSpPr>
        <p:spPr>
          <a:xfrm>
            <a:off x="628657" y="5559574"/>
            <a:ext cx="5763540" cy="400044"/>
          </a:xfrm>
          <a:prstGeom prst="rect">
            <a:avLst/>
          </a:prstGeom>
          <a:ln w="12700">
            <a:miter lim="400000"/>
          </a:ln>
          <a:extLst>
            <a:ext uri="{C572A759-6A51-4108-AA02-DFA0A04FC94B}">
              <ma14:wrappingTextBoxFlag xmlns="" xmlns:ma14="http://schemas.microsoft.com/office/mac/drawingml/2011/main" val="1"/>
            </a:ext>
          </a:extLst>
        </p:spPr>
        <p:txBody>
          <a:bodyPr lIns="45719" tIns="45719" rIns="45719" bIns="45719" anchor="ctr">
            <a:spAutoFit/>
          </a:bodyPr>
          <a:lstStyle>
            <a:lvl1pPr defTabSz="601472">
              <a:lnSpc>
                <a:spcPct val="120000"/>
              </a:lnSpc>
              <a:defRPr sz="2600" b="0">
                <a:solidFill>
                  <a:srgbClr val="0365C0"/>
                </a:solidFill>
                <a:latin typeface="Times New Roman"/>
                <a:ea typeface="Times New Roman"/>
                <a:cs typeface="Times New Roman"/>
                <a:sym typeface="Times New Roman"/>
              </a:defRPr>
            </a:lvl1pPr>
          </a:lstStyle>
          <a:p>
            <a:pPr defTabSz="422895" fontAlgn="auto" hangingPunct="0">
              <a:spcBef>
                <a:spcPts val="0"/>
              </a:spcBef>
              <a:spcAft>
                <a:spcPts val="0"/>
              </a:spcAft>
              <a:buNone/>
            </a:pPr>
            <a:r>
              <a:rPr lang="en-US" sz="1828" b="1" kern="0">
                <a:solidFill>
                  <a:schemeClr val="tx1"/>
                </a:solidFill>
              </a:rPr>
              <a:t>A</a:t>
            </a:r>
            <a:r>
              <a:rPr sz="1828" b="1" kern="0">
                <a:solidFill>
                  <a:schemeClr val="tx1"/>
                </a:solidFill>
              </a:rPr>
              <a:t>ccelerometer</a:t>
            </a:r>
            <a:r>
              <a:rPr lang="en-US" sz="1828" b="1" kern="0">
                <a:solidFill>
                  <a:schemeClr val="tx1"/>
                </a:solidFill>
              </a:rPr>
              <a:t>:</a:t>
            </a:r>
            <a:r>
              <a:rPr sz="1828" b="1" kern="0">
                <a:solidFill>
                  <a:schemeClr val="tx1"/>
                </a:solidFill>
              </a:rPr>
              <a:t>  </a:t>
            </a:r>
            <a:r>
              <a:rPr sz="1828" kern="0">
                <a:solidFill>
                  <a:schemeClr val="tx1"/>
                </a:solidFill>
              </a:rPr>
              <a:t>atoms excellent inertial test masses</a:t>
            </a:r>
          </a:p>
        </p:txBody>
      </p:sp>
    </p:spTree>
    <p:extLst>
      <p:ext uri="{BB962C8B-B14F-4D97-AF65-F5344CB8AC3E}">
        <p14:creationId xmlns:p14="http://schemas.microsoft.com/office/powerpoint/2010/main" val="2170833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Tree>
    <p:extLst>
      <p:ext uri="{BB962C8B-B14F-4D97-AF65-F5344CB8AC3E}">
        <p14:creationId xmlns:p14="http://schemas.microsoft.com/office/powerpoint/2010/main" val="2623883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Tree>
    <p:extLst>
      <p:ext uri="{BB962C8B-B14F-4D97-AF65-F5344CB8AC3E}">
        <p14:creationId xmlns:p14="http://schemas.microsoft.com/office/powerpoint/2010/main" val="3432467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80728"/>
            <a:ext cx="9144000" cy="6096000"/>
          </a:xfrm>
          <a:prstGeom prst="rect">
            <a:avLst/>
          </a:prstGeom>
        </p:spPr>
      </p:pic>
      <p:sp>
        <p:nvSpPr>
          <p:cNvPr id="2" name="Title 1"/>
          <p:cNvSpPr>
            <a:spLocks noGrp="1"/>
          </p:cNvSpPr>
          <p:nvPr>
            <p:ph type="title"/>
          </p:nvPr>
        </p:nvSpPr>
        <p:spPr/>
        <p:txBody>
          <a:bodyPr/>
          <a:lstStyle/>
          <a:p>
            <a:r>
              <a:rPr lang="en-GB"/>
              <a:t>Gravitational Waves</a:t>
            </a:r>
          </a:p>
        </p:txBody>
      </p:sp>
      <p:sp>
        <p:nvSpPr>
          <p:cNvPr id="3" name="Content Placeholder 2"/>
          <p:cNvSpPr>
            <a:spLocks noGrp="1"/>
          </p:cNvSpPr>
          <p:nvPr>
            <p:ph idx="1"/>
          </p:nvPr>
        </p:nvSpPr>
        <p:spPr/>
        <p:txBody>
          <a:bodyPr/>
          <a:lstStyle/>
          <a:p>
            <a:r>
              <a:rPr lang="en-GB" sz="2400">
                <a:solidFill>
                  <a:schemeClr val="bg1"/>
                </a:solidFill>
              </a:rPr>
              <a:t>Gravitational waves open a new window to the universe</a:t>
            </a:r>
          </a:p>
          <a:p>
            <a:pPr lvl="1">
              <a:buFont typeface="Arial"/>
              <a:buChar char="•"/>
            </a:pPr>
            <a:r>
              <a:rPr lang="en-GB" sz="2400">
                <a:solidFill>
                  <a:schemeClr val="bg1"/>
                </a:solidFill>
              </a:rPr>
              <a:t>sourced by mass, not charge</a:t>
            </a:r>
          </a:p>
          <a:p>
            <a:pPr lvl="1">
              <a:buFont typeface="Arial"/>
              <a:buChar char="•"/>
            </a:pPr>
            <a:r>
              <a:rPr lang="en-GB" sz="2400">
                <a:solidFill>
                  <a:schemeClr val="bg1"/>
                </a:solidFill>
              </a:rPr>
              <a:t>universe is transparent to gravity waves</a:t>
            </a:r>
          </a:p>
          <a:p>
            <a:pPr marL="0" indent="0"/>
            <a:endParaRPr lang="en-GB" sz="2400">
              <a:solidFill>
                <a:schemeClr val="bg1"/>
              </a:solidFill>
            </a:endParaRPr>
          </a:p>
          <a:p>
            <a:pPr marL="0" indent="0"/>
            <a:r>
              <a:rPr lang="en-GB" sz="2400">
                <a:solidFill>
                  <a:schemeClr val="bg1"/>
                </a:solidFill>
              </a:rPr>
              <a:t>GW provide unique astrophysical information</a:t>
            </a:r>
          </a:p>
          <a:p>
            <a:pPr lvl="1">
              <a:buFont typeface="Arial"/>
              <a:buChar char="•"/>
            </a:pPr>
            <a:r>
              <a:rPr lang="en-GB" sz="2400">
                <a:solidFill>
                  <a:schemeClr val="bg1"/>
                </a:solidFill>
              </a:rPr>
              <a:t>compact object binaries</a:t>
            </a:r>
          </a:p>
          <a:p>
            <a:pPr lvl="1">
              <a:buFont typeface="Arial"/>
              <a:buChar char="•"/>
            </a:pPr>
            <a:r>
              <a:rPr lang="en-GB" sz="2400">
                <a:solidFill>
                  <a:schemeClr val="bg1"/>
                </a:solidFill>
              </a:rPr>
              <a:t>black holes, strong field GR tests</a:t>
            </a:r>
          </a:p>
          <a:p>
            <a:endParaRPr lang="en-GB" sz="2400">
              <a:solidFill>
                <a:schemeClr val="bg1"/>
              </a:solidFill>
            </a:endParaRPr>
          </a:p>
          <a:p>
            <a:r>
              <a:rPr lang="en-GB" sz="2400">
                <a:solidFill>
                  <a:schemeClr val="bg1"/>
                </a:solidFill>
              </a:rPr>
              <a:t>•  Every new band opened has revealed unexpected discoveries</a:t>
            </a:r>
          </a:p>
        </p:txBody>
      </p:sp>
    </p:spTree>
    <p:extLst>
      <p:ext uri="{BB962C8B-B14F-4D97-AF65-F5344CB8AC3E}">
        <p14:creationId xmlns:p14="http://schemas.microsoft.com/office/powerpoint/2010/main" val="2738701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
        <p:nvSpPr>
          <p:cNvPr id="13" name="TextBox 12"/>
          <p:cNvSpPr txBox="1"/>
          <p:nvPr/>
        </p:nvSpPr>
        <p:spPr>
          <a:xfrm>
            <a:off x="827584" y="2780928"/>
            <a:ext cx="4896544" cy="1224136"/>
          </a:xfrm>
          <a:prstGeom prst="rect">
            <a:avLst/>
          </a:prstGeom>
          <a:noFill/>
          <a:ln>
            <a:solidFill>
              <a:srgbClr val="D315FF"/>
            </a:solidFill>
          </a:ln>
        </p:spPr>
        <p:txBody>
          <a:bodyPr wrap="square" rtlCol="0">
            <a:spAutoFit/>
          </a:bodyPr>
          <a:lstStyle/>
          <a:p>
            <a:endParaRPr lang="en-GB"/>
          </a:p>
        </p:txBody>
      </p:sp>
      <p:sp>
        <p:nvSpPr>
          <p:cNvPr id="14" name="Rectangle 13"/>
          <p:cNvSpPr/>
          <p:nvPr/>
        </p:nvSpPr>
        <p:spPr>
          <a:xfrm>
            <a:off x="6087228" y="3009726"/>
            <a:ext cx="2596685" cy="1200329"/>
          </a:xfrm>
          <a:prstGeom prst="rect">
            <a:avLst/>
          </a:prstGeom>
        </p:spPr>
        <p:txBody>
          <a:bodyPr wrap="none">
            <a:spAutoFit/>
          </a:bodyPr>
          <a:lstStyle/>
          <a:p>
            <a:r>
              <a:rPr lang="en-GB"/>
              <a:t>“Mirror” </a:t>
            </a:r>
          </a:p>
          <a:p>
            <a:r>
              <a:rPr lang="en-GB"/>
              <a:t> 3π pulse</a:t>
            </a:r>
          </a:p>
          <a:p>
            <a:r>
              <a:rPr lang="en-GB"/>
              <a:t> [low-high/low-high]</a:t>
            </a:r>
          </a:p>
          <a:p>
            <a:r>
              <a:rPr lang="en-GB"/>
              <a:t> [Doppler shift to select]</a:t>
            </a:r>
          </a:p>
        </p:txBody>
      </p:sp>
    </p:spTree>
    <p:extLst>
      <p:ext uri="{BB962C8B-B14F-4D97-AF65-F5344CB8AC3E}">
        <p14:creationId xmlns:p14="http://schemas.microsoft.com/office/powerpoint/2010/main" val="3599519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
        <p:nvSpPr>
          <p:cNvPr id="13" name="TextBox 12"/>
          <p:cNvSpPr txBox="1"/>
          <p:nvPr/>
        </p:nvSpPr>
        <p:spPr>
          <a:xfrm>
            <a:off x="827584" y="2780928"/>
            <a:ext cx="4896544" cy="1224136"/>
          </a:xfrm>
          <a:prstGeom prst="rect">
            <a:avLst/>
          </a:prstGeom>
          <a:noFill/>
          <a:ln>
            <a:solidFill>
              <a:srgbClr val="D315FF"/>
            </a:solidFill>
          </a:ln>
        </p:spPr>
        <p:txBody>
          <a:bodyPr wrap="square" rtlCol="0">
            <a:spAutoFit/>
          </a:bodyPr>
          <a:lstStyle/>
          <a:p>
            <a:endParaRPr lang="en-GB"/>
          </a:p>
        </p:txBody>
      </p:sp>
      <p:sp>
        <p:nvSpPr>
          <p:cNvPr id="14" name="Rectangle 13"/>
          <p:cNvSpPr/>
          <p:nvPr/>
        </p:nvSpPr>
        <p:spPr>
          <a:xfrm>
            <a:off x="6087228" y="3009726"/>
            <a:ext cx="2596685" cy="1200329"/>
          </a:xfrm>
          <a:prstGeom prst="rect">
            <a:avLst/>
          </a:prstGeom>
        </p:spPr>
        <p:txBody>
          <a:bodyPr wrap="none">
            <a:spAutoFit/>
          </a:bodyPr>
          <a:lstStyle/>
          <a:p>
            <a:r>
              <a:rPr lang="en-GB"/>
              <a:t>“Mirror” </a:t>
            </a:r>
          </a:p>
          <a:p>
            <a:r>
              <a:rPr lang="en-GB"/>
              <a:t> 3π pulse</a:t>
            </a:r>
          </a:p>
          <a:p>
            <a:r>
              <a:rPr lang="en-GB"/>
              <a:t> [low-high/low-high]</a:t>
            </a:r>
          </a:p>
          <a:p>
            <a:r>
              <a:rPr lang="en-GB"/>
              <a:t> [Doppler shift to select]</a:t>
            </a:r>
          </a:p>
        </p:txBody>
      </p:sp>
      <p:sp>
        <p:nvSpPr>
          <p:cNvPr id="15" name="Rectangle 14"/>
          <p:cNvSpPr/>
          <p:nvPr/>
        </p:nvSpPr>
        <p:spPr>
          <a:xfrm>
            <a:off x="6084168" y="1907540"/>
            <a:ext cx="2556785" cy="369332"/>
          </a:xfrm>
          <a:prstGeom prst="rect">
            <a:avLst/>
          </a:prstGeom>
        </p:spPr>
        <p:txBody>
          <a:bodyPr wrap="none">
            <a:spAutoFit/>
          </a:bodyPr>
          <a:lstStyle/>
          <a:p>
            <a:r>
              <a:rPr lang="en-GB"/>
              <a:t>Laser 2: π pulse [low p]</a:t>
            </a:r>
          </a:p>
        </p:txBody>
      </p:sp>
      <p:sp>
        <p:nvSpPr>
          <p:cNvPr id="16" name="Rectangle 15"/>
          <p:cNvSpPr/>
          <p:nvPr/>
        </p:nvSpPr>
        <p:spPr>
          <a:xfrm>
            <a:off x="6084168" y="1412776"/>
            <a:ext cx="2620917" cy="369332"/>
          </a:xfrm>
          <a:prstGeom prst="rect">
            <a:avLst/>
          </a:prstGeom>
        </p:spPr>
        <p:txBody>
          <a:bodyPr wrap="none">
            <a:spAutoFit/>
          </a:bodyPr>
          <a:lstStyle/>
          <a:p>
            <a:r>
              <a:rPr lang="en-GB"/>
              <a:t>Laser 1: π/2 pulse [split]</a:t>
            </a:r>
          </a:p>
        </p:txBody>
      </p:sp>
      <p:sp>
        <p:nvSpPr>
          <p:cNvPr id="17" name="TextBox 16"/>
          <p:cNvSpPr txBox="1"/>
          <p:nvPr/>
        </p:nvSpPr>
        <p:spPr>
          <a:xfrm>
            <a:off x="827584" y="1268760"/>
            <a:ext cx="4896544" cy="1224136"/>
          </a:xfrm>
          <a:prstGeom prst="rect">
            <a:avLst/>
          </a:prstGeom>
          <a:noFill/>
          <a:ln>
            <a:solidFill>
              <a:srgbClr val="D315FF"/>
            </a:solidFill>
          </a:ln>
        </p:spPr>
        <p:txBody>
          <a:bodyPr wrap="square" rtlCol="0">
            <a:spAutoFit/>
          </a:bodyPr>
          <a:lstStyle/>
          <a:p>
            <a:endParaRPr lang="en-GB"/>
          </a:p>
        </p:txBody>
      </p:sp>
    </p:spTree>
    <p:extLst>
      <p:ext uri="{BB962C8B-B14F-4D97-AF65-F5344CB8AC3E}">
        <p14:creationId xmlns:p14="http://schemas.microsoft.com/office/powerpoint/2010/main" val="3095736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
        <p:nvSpPr>
          <p:cNvPr id="13" name="TextBox 12"/>
          <p:cNvSpPr txBox="1"/>
          <p:nvPr/>
        </p:nvSpPr>
        <p:spPr>
          <a:xfrm>
            <a:off x="827584" y="2780928"/>
            <a:ext cx="4896544" cy="1224136"/>
          </a:xfrm>
          <a:prstGeom prst="rect">
            <a:avLst/>
          </a:prstGeom>
          <a:noFill/>
          <a:ln>
            <a:solidFill>
              <a:srgbClr val="D315FF"/>
            </a:solidFill>
          </a:ln>
        </p:spPr>
        <p:txBody>
          <a:bodyPr wrap="square" rtlCol="0">
            <a:spAutoFit/>
          </a:bodyPr>
          <a:lstStyle/>
          <a:p>
            <a:endParaRPr lang="en-GB"/>
          </a:p>
        </p:txBody>
      </p:sp>
      <p:sp>
        <p:nvSpPr>
          <p:cNvPr id="14" name="Rectangle 13"/>
          <p:cNvSpPr/>
          <p:nvPr/>
        </p:nvSpPr>
        <p:spPr>
          <a:xfrm>
            <a:off x="6087228" y="3009726"/>
            <a:ext cx="2596685" cy="1200329"/>
          </a:xfrm>
          <a:prstGeom prst="rect">
            <a:avLst/>
          </a:prstGeom>
        </p:spPr>
        <p:txBody>
          <a:bodyPr wrap="none">
            <a:spAutoFit/>
          </a:bodyPr>
          <a:lstStyle/>
          <a:p>
            <a:r>
              <a:rPr lang="en-GB"/>
              <a:t>“Mirror” </a:t>
            </a:r>
          </a:p>
          <a:p>
            <a:r>
              <a:rPr lang="en-GB"/>
              <a:t> 3π pulse</a:t>
            </a:r>
          </a:p>
          <a:p>
            <a:r>
              <a:rPr lang="en-GB"/>
              <a:t> [low-high/low-high]</a:t>
            </a:r>
          </a:p>
          <a:p>
            <a:r>
              <a:rPr lang="en-GB"/>
              <a:t> [Doppler shift to select]</a:t>
            </a:r>
          </a:p>
        </p:txBody>
      </p:sp>
      <p:sp>
        <p:nvSpPr>
          <p:cNvPr id="15" name="Rectangle 14"/>
          <p:cNvSpPr/>
          <p:nvPr/>
        </p:nvSpPr>
        <p:spPr>
          <a:xfrm>
            <a:off x="6084168" y="1907540"/>
            <a:ext cx="2556785" cy="369332"/>
          </a:xfrm>
          <a:prstGeom prst="rect">
            <a:avLst/>
          </a:prstGeom>
        </p:spPr>
        <p:txBody>
          <a:bodyPr wrap="none">
            <a:spAutoFit/>
          </a:bodyPr>
          <a:lstStyle/>
          <a:p>
            <a:r>
              <a:rPr lang="en-GB"/>
              <a:t>Laser 2: π pulse [low p]</a:t>
            </a:r>
          </a:p>
        </p:txBody>
      </p:sp>
      <p:sp>
        <p:nvSpPr>
          <p:cNvPr id="16" name="Rectangle 15"/>
          <p:cNvSpPr/>
          <p:nvPr/>
        </p:nvSpPr>
        <p:spPr>
          <a:xfrm>
            <a:off x="6084168" y="1412776"/>
            <a:ext cx="2620917" cy="369332"/>
          </a:xfrm>
          <a:prstGeom prst="rect">
            <a:avLst/>
          </a:prstGeom>
        </p:spPr>
        <p:txBody>
          <a:bodyPr wrap="none">
            <a:spAutoFit/>
          </a:bodyPr>
          <a:lstStyle/>
          <a:p>
            <a:r>
              <a:rPr lang="en-GB"/>
              <a:t>Laser 1: π/2 pulse [split]</a:t>
            </a:r>
          </a:p>
        </p:txBody>
      </p:sp>
      <p:sp>
        <p:nvSpPr>
          <p:cNvPr id="17" name="TextBox 16"/>
          <p:cNvSpPr txBox="1"/>
          <p:nvPr/>
        </p:nvSpPr>
        <p:spPr>
          <a:xfrm>
            <a:off x="827584" y="1268760"/>
            <a:ext cx="4896544" cy="1224136"/>
          </a:xfrm>
          <a:prstGeom prst="rect">
            <a:avLst/>
          </a:prstGeom>
          <a:noFill/>
          <a:ln>
            <a:solidFill>
              <a:srgbClr val="D315FF"/>
            </a:solidFill>
          </a:ln>
        </p:spPr>
        <p:txBody>
          <a:bodyPr wrap="square" rtlCol="0">
            <a:spAutoFit/>
          </a:bodyPr>
          <a:lstStyle/>
          <a:p>
            <a:endParaRPr lang="en-GB"/>
          </a:p>
        </p:txBody>
      </p:sp>
      <p:sp>
        <p:nvSpPr>
          <p:cNvPr id="3" name="TextBox 2"/>
          <p:cNvSpPr txBox="1"/>
          <p:nvPr/>
        </p:nvSpPr>
        <p:spPr>
          <a:xfrm>
            <a:off x="5848289" y="5818038"/>
            <a:ext cx="3260215" cy="923330"/>
          </a:xfrm>
          <a:prstGeom prst="rect">
            <a:avLst/>
          </a:prstGeom>
          <a:solidFill>
            <a:srgbClr val="FFFF00"/>
          </a:solidFill>
        </p:spPr>
        <p:txBody>
          <a:bodyPr wrap="none" rtlCol="0">
            <a:spAutoFit/>
          </a:bodyPr>
          <a:lstStyle/>
          <a:p>
            <a:pPr algn="ctr"/>
            <a:r>
              <a:rPr lang="en-GB"/>
              <a:t>Each AI spends time L/c</a:t>
            </a:r>
          </a:p>
          <a:p>
            <a:pPr algn="ctr"/>
            <a:r>
              <a:rPr lang="en-GB"/>
              <a:t>in excited state but at different </a:t>
            </a:r>
          </a:p>
          <a:p>
            <a:pPr algn="ctr"/>
            <a:r>
              <a:rPr lang="en-GB"/>
              <a:t>periods in the sequence  </a:t>
            </a:r>
          </a:p>
        </p:txBody>
      </p:sp>
    </p:spTree>
    <p:extLst>
      <p:ext uri="{BB962C8B-B14F-4D97-AF65-F5344CB8AC3E}">
        <p14:creationId xmlns:p14="http://schemas.microsoft.com/office/powerpoint/2010/main" val="4188490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D6399-BFB9-2C4D-824D-7F9FC5DD9C64}"/>
              </a:ext>
            </a:extLst>
          </p:cNvPr>
          <p:cNvSpPr>
            <a:spLocks noGrp="1"/>
          </p:cNvSpPr>
          <p:nvPr>
            <p:ph type="title"/>
          </p:nvPr>
        </p:nvSpPr>
        <p:spPr/>
        <p:txBody>
          <a:bodyPr/>
          <a:lstStyle/>
          <a:p>
            <a:r>
              <a:rPr lang="en-US"/>
              <a:t>GW Physics @ AION</a:t>
            </a:r>
          </a:p>
        </p:txBody>
      </p:sp>
      <p:sp>
        <p:nvSpPr>
          <p:cNvPr id="3" name="Text Placeholder 2">
            <a:extLst>
              <a:ext uri="{FF2B5EF4-FFF2-40B4-BE49-F238E27FC236}">
                <a16:creationId xmlns:a16="http://schemas.microsoft.com/office/drawing/2014/main" id="{89161AB1-D03C-B643-AED5-EFA97A41E3D8}"/>
              </a:ext>
            </a:extLst>
          </p:cNvPr>
          <p:cNvSpPr>
            <a:spLocks noGrp="1"/>
          </p:cNvSpPr>
          <p:nvPr>
            <p:ph type="body" idx="1"/>
          </p:nvPr>
        </p:nvSpPr>
        <p:spPr>
          <a:xfrm>
            <a:off x="722435" y="1089003"/>
            <a:ext cx="7772400" cy="3317898"/>
          </a:xfrm>
        </p:spPr>
        <p:txBody>
          <a:bodyPr/>
          <a:lstStyle/>
          <a:p>
            <a:pPr marL="285750" indent="-285750">
              <a:buFont typeface="Arial" panose="020B0604020202020204" pitchFamily="34" charset="0"/>
              <a:buChar char="•"/>
            </a:pPr>
            <a:endParaRPr lang="en-GB"/>
          </a:p>
          <a:p>
            <a:r>
              <a:rPr lang="en-GB" b="1"/>
              <a:t>References:</a:t>
            </a:r>
          </a:p>
          <a:p>
            <a:pPr marL="285750" indent="-285750">
              <a:buFont typeface="Arial" panose="020B0604020202020204" pitchFamily="34" charset="0"/>
              <a:buChar char="•"/>
            </a:pPr>
            <a:r>
              <a:rPr lang="en-GB"/>
              <a:t>On the Maximal Strength of a First-Order Electroweak Phase Transition and its Gravitational Wave Signal, </a:t>
            </a:r>
            <a:r>
              <a:rPr lang="en-GB">
                <a:solidFill>
                  <a:srgbClr val="FF0000"/>
                </a:solidFill>
              </a:rPr>
              <a:t>1809.08242</a:t>
            </a:r>
          </a:p>
          <a:p>
            <a:pPr marL="285750" indent="-285750">
              <a:buFont typeface="Arial" panose="020B0604020202020204" pitchFamily="34" charset="0"/>
              <a:buChar char="•"/>
            </a:pPr>
            <a:r>
              <a:rPr lang="en-GB"/>
              <a:t>Cosmic Archaeology with Gravitational Waves from Cosmic Strings, </a:t>
            </a:r>
            <a:r>
              <a:rPr lang="en-GB">
                <a:solidFill>
                  <a:srgbClr val="FF0000"/>
                </a:solidFill>
              </a:rPr>
              <a:t>1711.03104</a:t>
            </a:r>
          </a:p>
          <a:p>
            <a:pPr marL="285750" indent="-285750">
              <a:buFont typeface="Arial" panose="020B0604020202020204" pitchFamily="34" charset="0"/>
              <a:buChar char="•"/>
            </a:pPr>
            <a:r>
              <a:rPr lang="en-GB"/>
              <a:t>Probing the pre-BBN universe with gravitational waves from cosmic strings, </a:t>
            </a:r>
            <a:r>
              <a:rPr lang="en-GB">
                <a:solidFill>
                  <a:srgbClr val="FF0000"/>
                </a:solidFill>
              </a:rPr>
              <a:t>1808.08968</a:t>
            </a:r>
          </a:p>
          <a:p>
            <a:pPr marL="285750" indent="-285750">
              <a:buFont typeface="Arial" panose="020B0604020202020204" pitchFamily="34" charset="0"/>
              <a:buChar char="•"/>
            </a:pPr>
            <a:r>
              <a:rPr lang="en-GB"/>
              <a:t>Formation and Evolution of Primordial Black Hole Binaries in the Early Universe, </a:t>
            </a:r>
            <a:r>
              <a:rPr lang="en-GB">
                <a:solidFill>
                  <a:srgbClr val="FF0000"/>
                </a:solidFill>
              </a:rPr>
              <a:t>1812.01930</a:t>
            </a:r>
          </a:p>
          <a:p>
            <a:pPr marL="285750" indent="-285750">
              <a:buFont typeface="Arial" panose="020B0604020202020204" pitchFamily="34" charset="0"/>
              <a:buChar char="•"/>
            </a:pPr>
            <a:r>
              <a:rPr lang="en-GB"/>
              <a:t>Primordial Black Holes from Thermal Inflation</a:t>
            </a:r>
            <a:r>
              <a:rPr lang="en-GB">
                <a:solidFill>
                  <a:srgbClr val="FF0000"/>
                </a:solidFill>
              </a:rPr>
              <a:t>, 1903.09598</a:t>
            </a:r>
            <a:endParaRPr lang="en-US">
              <a:solidFill>
                <a:srgbClr val="FF0000"/>
              </a:solidFill>
            </a:endParaRPr>
          </a:p>
        </p:txBody>
      </p:sp>
    </p:spTree>
    <p:extLst>
      <p:ext uri="{BB962C8B-B14F-4D97-AF65-F5344CB8AC3E}">
        <p14:creationId xmlns:p14="http://schemas.microsoft.com/office/powerpoint/2010/main" val="316510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AION: Pathway to the GW Mid-(Frequency) Band </a:t>
            </a:r>
          </a:p>
        </p:txBody>
      </p:sp>
      <p:pic>
        <p:nvPicPr>
          <p:cNvPr id="5" name="Picture 4">
            <a:extLst>
              <a:ext uri="{FF2B5EF4-FFF2-40B4-BE49-F238E27FC236}">
                <a16:creationId xmlns:a16="http://schemas.microsoft.com/office/drawing/2014/main" id="{FF174E16-F524-486E-B962-16E11C067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7543" y="1610799"/>
            <a:ext cx="6516000" cy="3885579"/>
          </a:xfrm>
          <a:prstGeom prst="rect">
            <a:avLst/>
          </a:prstGeom>
        </p:spPr>
      </p:pic>
      <p:sp>
        <p:nvSpPr>
          <p:cNvPr id="8" name="TextBox 7"/>
          <p:cNvSpPr txBox="1"/>
          <p:nvPr/>
        </p:nvSpPr>
        <p:spPr>
          <a:xfrm>
            <a:off x="1529063" y="1196752"/>
            <a:ext cx="3186953" cy="369332"/>
          </a:xfrm>
          <a:prstGeom prst="rect">
            <a:avLst/>
          </a:prstGeom>
          <a:noFill/>
        </p:spPr>
        <p:txBody>
          <a:bodyPr wrap="none" rtlCol="0">
            <a:spAutoFit/>
          </a:bodyPr>
          <a:lstStyle/>
          <a:p>
            <a:r>
              <a:rPr lang="en-GB"/>
              <a:t>Experimental GW Landscape </a:t>
            </a:r>
          </a:p>
        </p:txBody>
      </p:sp>
    </p:spTree>
    <p:extLst>
      <p:ext uri="{BB962C8B-B14F-4D97-AF65-F5344CB8AC3E}">
        <p14:creationId xmlns:p14="http://schemas.microsoft.com/office/powerpoint/2010/main" val="2302137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AION: Pathway to the GW Mid-(Frequency) Band </a:t>
            </a:r>
          </a:p>
        </p:txBody>
      </p:sp>
      <p:grpSp>
        <p:nvGrpSpPr>
          <p:cNvPr id="4" name="Group 3">
            <a:extLst>
              <a:ext uri="{FF2B5EF4-FFF2-40B4-BE49-F238E27FC236}">
                <a16:creationId xmlns:a16="http://schemas.microsoft.com/office/drawing/2014/main" id="{5D5755DE-0763-4893-AA69-62AB91237C76}"/>
              </a:ext>
            </a:extLst>
          </p:cNvPr>
          <p:cNvGrpSpPr/>
          <p:nvPr/>
        </p:nvGrpSpPr>
        <p:grpSpPr>
          <a:xfrm>
            <a:off x="467543" y="1610798"/>
            <a:ext cx="6516000" cy="3885579"/>
            <a:chOff x="5255156" y="-195455"/>
            <a:chExt cx="9644136" cy="6148137"/>
          </a:xfrm>
        </p:grpSpPr>
        <p:pic>
          <p:nvPicPr>
            <p:cNvPr id="5" name="Picture 4">
              <a:extLst>
                <a:ext uri="{FF2B5EF4-FFF2-40B4-BE49-F238E27FC236}">
                  <a16:creationId xmlns:a16="http://schemas.microsoft.com/office/drawing/2014/main" id="{FF174E16-F524-486E-B962-16E11C067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5156" y="-195455"/>
              <a:ext cx="9644136" cy="6148137"/>
            </a:xfrm>
            <a:prstGeom prst="rect">
              <a:avLst/>
            </a:prstGeom>
          </p:spPr>
        </p:pic>
        <p:sp>
          <p:nvSpPr>
            <p:cNvPr id="7" name="TextBox 6">
              <a:extLst>
                <a:ext uri="{FF2B5EF4-FFF2-40B4-BE49-F238E27FC236}">
                  <a16:creationId xmlns:a16="http://schemas.microsoft.com/office/drawing/2014/main" id="{2B234F07-5636-4E1D-9939-003A1A26DCEA}"/>
                </a:ext>
              </a:extLst>
            </p:cNvPr>
            <p:cNvSpPr txBox="1"/>
            <p:nvPr/>
          </p:nvSpPr>
          <p:spPr>
            <a:xfrm>
              <a:off x="10370848" y="630595"/>
              <a:ext cx="2771067" cy="89606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Tahoma" pitchFamily="34" charset="0"/>
                  <a:ea typeface="+mn-ea"/>
                  <a:cs typeface="Arial" charset="0"/>
                </a:rPr>
                <a:t>Mid-band</a:t>
              </a:r>
              <a:endParaRPr kumimoji="0" lang="en-US" sz="1400" b="0" i="0" u="none" strike="noStrike" kern="1200" cap="none" spc="0" normalizeH="0" baseline="0" noProof="0">
                <a:ln>
                  <a:noFill/>
                </a:ln>
                <a:solidFill>
                  <a:srgbClr val="000000"/>
                </a:solidFill>
                <a:effectLst/>
                <a:uLnTx/>
                <a:uFillTx/>
                <a:latin typeface="Tahoma" pitchFamily="34" charset="0"/>
                <a:ea typeface="+mn-ea"/>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lang="en-US" sz="1400" err="1">
                  <a:solidFill>
                    <a:srgbClr val="000000"/>
                  </a:solidFill>
                  <a:latin typeface="Tahoma" pitchFamily="34" charset="0"/>
                  <a:ea typeface="+mn-ea"/>
                  <a:cs typeface="Arial" charset="0"/>
                </a:rPr>
                <a:t>decihertz</a:t>
              </a:r>
              <a:r>
                <a:rPr kumimoji="0" lang="en-US" sz="1400" b="0" i="0" u="none" strike="noStrike" kern="1200" cap="none" spc="0" normalizeH="0" baseline="0" noProof="0">
                  <a:ln>
                    <a:noFill/>
                  </a:ln>
                  <a:solidFill>
                    <a:srgbClr val="000000"/>
                  </a:solidFill>
                  <a:effectLst/>
                  <a:uLnTx/>
                  <a:uFillTx/>
                  <a:latin typeface="Tahoma" pitchFamily="34" charset="0"/>
                  <a:ea typeface="+mn-ea"/>
                  <a:cs typeface="Arial" charset="0"/>
                </a:rPr>
                <a:t> to </a:t>
              </a:r>
              <a:r>
                <a:rPr lang="en-US" sz="1400">
                  <a:solidFill>
                    <a:srgbClr val="000000"/>
                  </a:solidFill>
                  <a:latin typeface="Tahoma" pitchFamily="34" charset="0"/>
                  <a:ea typeface="+mn-ea"/>
                  <a:cs typeface="Arial" charset="0"/>
                </a:rPr>
                <a:t>hertz</a:t>
              </a:r>
              <a:endParaRPr kumimoji="0" lang="en-US" sz="1400" b="0" i="0" u="none" strike="noStrike" kern="1200" cap="none" spc="0" normalizeH="0" baseline="0" noProof="0">
                <a:ln>
                  <a:noFill/>
                </a:ln>
                <a:solidFill>
                  <a:srgbClr val="000000"/>
                </a:solidFill>
                <a:effectLst/>
                <a:uLnTx/>
                <a:uFillTx/>
                <a:latin typeface="Tahoma" pitchFamily="34" charset="0"/>
                <a:ea typeface="+mn-ea"/>
                <a:cs typeface="Arial" charset="0"/>
              </a:endParaRPr>
            </a:p>
          </p:txBody>
        </p:sp>
      </p:grpSp>
      <p:sp>
        <p:nvSpPr>
          <p:cNvPr id="8" name="TextBox 7"/>
          <p:cNvSpPr txBox="1"/>
          <p:nvPr/>
        </p:nvSpPr>
        <p:spPr>
          <a:xfrm>
            <a:off x="1529063" y="1196752"/>
            <a:ext cx="3186953" cy="369332"/>
          </a:xfrm>
          <a:prstGeom prst="rect">
            <a:avLst/>
          </a:prstGeom>
          <a:noFill/>
        </p:spPr>
        <p:txBody>
          <a:bodyPr wrap="none" rtlCol="0">
            <a:spAutoFit/>
          </a:bodyPr>
          <a:lstStyle/>
          <a:p>
            <a:r>
              <a:rPr lang="en-GB"/>
              <a:t>Experimental GW Landscape </a:t>
            </a:r>
          </a:p>
        </p:txBody>
      </p:sp>
      <p:cxnSp>
        <p:nvCxnSpPr>
          <p:cNvPr id="6" name="Straight Connector 5"/>
          <p:cNvCxnSpPr/>
          <p:nvPr/>
        </p:nvCxnSpPr>
        <p:spPr bwMode="auto">
          <a:xfrm>
            <a:off x="4499992" y="2708920"/>
            <a:ext cx="0" cy="2376000"/>
          </a:xfrm>
          <a:prstGeom prst="line">
            <a:avLst/>
          </a:prstGeom>
          <a:noFill/>
          <a:ln w="76200" cap="flat" cmpd="sng" algn="ctr">
            <a:solidFill>
              <a:srgbClr val="FFFF00"/>
            </a:solidFill>
            <a:prstDash val="dash"/>
            <a:round/>
            <a:headEnd type="none" w="med" len="med"/>
            <a:tailEnd type="none" w="med" len="med"/>
          </a:ln>
          <a:effectLst/>
        </p:spPr>
      </p:cxnSp>
      <p:cxnSp>
        <p:nvCxnSpPr>
          <p:cNvPr id="12" name="Straight Connector 11"/>
          <p:cNvCxnSpPr/>
          <p:nvPr/>
        </p:nvCxnSpPr>
        <p:spPr bwMode="auto">
          <a:xfrm>
            <a:off x="5148064" y="2709184"/>
            <a:ext cx="0" cy="2376000"/>
          </a:xfrm>
          <a:prstGeom prst="line">
            <a:avLst/>
          </a:prstGeom>
          <a:noFill/>
          <a:ln w="76200" cap="flat" cmpd="sng" algn="ctr">
            <a:solidFill>
              <a:srgbClr val="FFFF00"/>
            </a:solidFill>
            <a:prstDash val="dash"/>
            <a:round/>
            <a:headEnd type="none" w="med" len="med"/>
            <a:tailEnd type="none" w="med" len="med"/>
          </a:ln>
          <a:effectLst/>
        </p:spPr>
      </p:cxnSp>
      <p:sp>
        <p:nvSpPr>
          <p:cNvPr id="13" name="Rectangle 12">
            <a:extLst>
              <a:ext uri="{FF2B5EF4-FFF2-40B4-BE49-F238E27FC236}">
                <a16:creationId xmlns:a16="http://schemas.microsoft.com/office/drawing/2014/main" id="{EB6AADB8-A4E8-44A4-A37C-ED570B72569F}"/>
              </a:ext>
            </a:extLst>
          </p:cNvPr>
          <p:cNvSpPr/>
          <p:nvPr/>
        </p:nvSpPr>
        <p:spPr>
          <a:xfrm>
            <a:off x="169619" y="5301208"/>
            <a:ext cx="8794869" cy="1471172"/>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Tahoma" pitchFamily="34" charset="0"/>
                <a:ea typeface="+mn-ea"/>
                <a:cs typeface="Arial" charset="0"/>
              </a:rPr>
              <a:t>Mid-band science</a:t>
            </a: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lang="en-US" sz="1600">
                <a:solidFill>
                  <a:srgbClr val="000000"/>
                </a:solidFill>
                <a:latin typeface="Tahoma" pitchFamily="34" charset="0"/>
                <a:ea typeface="+mn-ea"/>
                <a:cs typeface="Arial" charset="0"/>
              </a:rPr>
              <a:t>Detect </a:t>
            </a:r>
            <a:r>
              <a:rPr kumimoji="0" lang="en-US" sz="1600" b="0" i="0" u="none" strike="noStrike" kern="1200" cap="none" spc="0" normalizeH="0" baseline="0" noProof="0">
                <a:ln>
                  <a:noFill/>
                </a:ln>
                <a:solidFill>
                  <a:srgbClr val="000000"/>
                </a:solidFill>
                <a:effectLst/>
                <a:uLnTx/>
                <a:uFillTx/>
                <a:latin typeface="Tahoma" pitchFamily="34" charset="0"/>
                <a:ea typeface="+mn-ea"/>
                <a:cs typeface="Arial" charset="0"/>
              </a:rPr>
              <a:t>sources BEFORE they reach </a:t>
            </a:r>
            <a:r>
              <a:rPr lang="en-US" sz="1600">
                <a:solidFill>
                  <a:srgbClr val="000000"/>
                </a:solidFill>
                <a:latin typeface="Tahoma" pitchFamily="34" charset="0"/>
                <a:ea typeface="+mn-ea"/>
                <a:cs typeface="Arial" charset="0"/>
              </a:rPr>
              <a:t>the high frequency band [LIGO, ET]</a:t>
            </a:r>
            <a:endParaRPr kumimoji="0" lang="en-US" sz="1600" b="0" i="0" u="none" strike="noStrike" kern="1200" cap="none" spc="0" normalizeH="0" baseline="0" noProof="0">
              <a:ln>
                <a:noFill/>
              </a:ln>
              <a:solidFill>
                <a:srgbClr val="000000"/>
              </a:solidFill>
              <a:effectLst/>
              <a:uLnTx/>
              <a:uFillTx/>
              <a:latin typeface="Tahoma" pitchFamily="34" charset="0"/>
              <a:ea typeface="+mn-ea"/>
              <a:cs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1200" cap="none" spc="0" normalizeH="0" baseline="0" noProof="0">
                <a:ln>
                  <a:noFill/>
                </a:ln>
                <a:solidFill>
                  <a:srgbClr val="000000"/>
                </a:solidFill>
                <a:effectLst/>
                <a:uLnTx/>
                <a:uFillTx/>
                <a:latin typeface="Tahoma" pitchFamily="34" charset="0"/>
                <a:ea typeface="+mn-ea"/>
                <a:cs typeface="Arial" charset="0"/>
              </a:rPr>
              <a:t>Optimal for sky localization: predict when and where events will occur (for multi-messenger astronomy)</a:t>
            </a: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1200" cap="none" spc="0" normalizeH="0" baseline="0" noProof="0">
                <a:ln>
                  <a:noFill/>
                </a:ln>
                <a:solidFill>
                  <a:srgbClr val="000000"/>
                </a:solidFill>
                <a:effectLst/>
                <a:uLnTx/>
                <a:uFillTx/>
                <a:latin typeface="Tahoma" pitchFamily="34" charset="0"/>
                <a:ea typeface="+mn-ea"/>
                <a:cs typeface="Arial" charset="0"/>
              </a:rPr>
              <a:t>Search for Ultra-light dark matter in a similar frequency [i.e. mass]</a:t>
            </a:r>
            <a:r>
              <a:rPr kumimoji="0" lang="en-US" sz="1600" b="0" i="0" u="none" strike="noStrike" kern="1200" cap="none" spc="0" normalizeH="0" noProof="0">
                <a:ln>
                  <a:noFill/>
                </a:ln>
                <a:solidFill>
                  <a:srgbClr val="000000"/>
                </a:solidFill>
                <a:effectLst/>
                <a:uLnTx/>
                <a:uFillTx/>
                <a:latin typeface="Tahoma" pitchFamily="34" charset="0"/>
                <a:ea typeface="+mn-ea"/>
                <a:cs typeface="Arial" charset="0"/>
              </a:rPr>
              <a:t> range</a:t>
            </a:r>
            <a:r>
              <a:rPr kumimoji="0" lang="en-US" sz="1600" b="0" i="0" u="none" strike="noStrike" kern="1200" cap="none" spc="0" normalizeH="0" baseline="0" noProof="0">
                <a:ln>
                  <a:noFill/>
                </a:ln>
                <a:solidFill>
                  <a:srgbClr val="000000"/>
                </a:solidFill>
                <a:effectLst/>
                <a:uLnTx/>
                <a:uFillTx/>
                <a:latin typeface="Tahoma" pitchFamily="34" charset="0"/>
                <a:ea typeface="+mn-ea"/>
                <a:cs typeface="Arial" charset="0"/>
              </a:rPr>
              <a:t> </a:t>
            </a:r>
          </a:p>
        </p:txBody>
      </p:sp>
      <p:sp>
        <p:nvSpPr>
          <p:cNvPr id="15" name="TextBox 14"/>
          <p:cNvSpPr txBox="1"/>
          <p:nvPr/>
        </p:nvSpPr>
        <p:spPr>
          <a:xfrm>
            <a:off x="6948264" y="1990581"/>
            <a:ext cx="2121832" cy="646331"/>
          </a:xfrm>
          <a:prstGeom prst="rect">
            <a:avLst/>
          </a:prstGeom>
          <a:solidFill>
            <a:srgbClr val="FFFFCC"/>
          </a:solidFill>
        </p:spPr>
        <p:txBody>
          <a:bodyPr wrap="none" rtlCol="0">
            <a:spAutoFit/>
          </a:bodyPr>
          <a:lstStyle/>
          <a:p>
            <a:pPr algn="ctr"/>
            <a:r>
              <a:rPr lang="en-GB"/>
              <a:t>Mid-Band currently </a:t>
            </a:r>
          </a:p>
          <a:p>
            <a:pPr algn="ctr"/>
            <a:r>
              <a:rPr lang="en-GB"/>
              <a:t>NOT covered </a:t>
            </a:r>
          </a:p>
        </p:txBody>
      </p:sp>
    </p:spTree>
    <p:extLst>
      <p:ext uri="{BB962C8B-B14F-4D97-AF65-F5344CB8AC3E}">
        <p14:creationId xmlns:p14="http://schemas.microsoft.com/office/powerpoint/2010/main" val="3967942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81000"/>
            <a:ext cx="8568951" cy="457200"/>
          </a:xfrm>
        </p:spPr>
        <p:txBody>
          <a:bodyPr/>
          <a:lstStyle/>
          <a:p>
            <a:r>
              <a:rPr lang="en-GB"/>
              <a:t>Gravitational Wave Detection with Atom Interferometry</a:t>
            </a:r>
          </a:p>
        </p:txBody>
      </p:sp>
      <p:cxnSp>
        <p:nvCxnSpPr>
          <p:cNvPr id="5" name="Straight Connector 4"/>
          <p:cNvCxnSpPr/>
          <p:nvPr/>
        </p:nvCxnSpPr>
        <p:spPr bwMode="auto">
          <a:xfrm flipV="1">
            <a:off x="3347864" y="3212976"/>
            <a:ext cx="1152128" cy="2520280"/>
          </a:xfrm>
          <a:prstGeom prst="line">
            <a:avLst/>
          </a:prstGeom>
          <a:noFill/>
          <a:ln w="9525" cap="flat" cmpd="sng" algn="ctr">
            <a:noFill/>
            <a:prstDash val="solid"/>
            <a:round/>
            <a:headEnd type="none" w="med" len="med"/>
            <a:tailEnd type="none" w="med" len="med"/>
          </a:ln>
          <a:effectLst/>
        </p:spPr>
      </p:cxnSp>
      <p:cxnSp>
        <p:nvCxnSpPr>
          <p:cNvPr id="8" name="Straight Connector 7"/>
          <p:cNvCxnSpPr/>
          <p:nvPr/>
        </p:nvCxnSpPr>
        <p:spPr bwMode="auto">
          <a:xfrm>
            <a:off x="3419872" y="1124744"/>
            <a:ext cx="0" cy="4824536"/>
          </a:xfrm>
          <a:prstGeom prst="line">
            <a:avLst/>
          </a:prstGeom>
          <a:noFill/>
          <a:ln w="28575" cap="flat" cmpd="sng" algn="ctr">
            <a:solidFill>
              <a:schemeClr val="tx1"/>
            </a:solidFill>
            <a:prstDash val="sysDash"/>
            <a:round/>
            <a:headEnd type="none" w="med" len="med"/>
            <a:tailEnd type="none" w="med" len="med"/>
          </a:ln>
          <a:effectLst/>
        </p:spPr>
      </p:cxnSp>
      <p:cxnSp>
        <p:nvCxnSpPr>
          <p:cNvPr id="13" name="Straight Connector 12"/>
          <p:cNvCxnSpPr/>
          <p:nvPr/>
        </p:nvCxnSpPr>
        <p:spPr bwMode="auto">
          <a:xfrm>
            <a:off x="5580112" y="1124744"/>
            <a:ext cx="0" cy="4824536"/>
          </a:xfrm>
          <a:prstGeom prst="line">
            <a:avLst/>
          </a:prstGeom>
          <a:noFill/>
          <a:ln w="28575" cap="flat" cmpd="sng" algn="ctr">
            <a:solidFill>
              <a:schemeClr val="tx1"/>
            </a:solidFill>
            <a:prstDash val="sysDash"/>
            <a:round/>
            <a:headEnd type="none" w="med" len="med"/>
            <a:tailEnd type="none" w="med" len="med"/>
          </a:ln>
          <a:effectLst/>
        </p:spPr>
      </p:cxnSp>
      <p:cxnSp>
        <p:nvCxnSpPr>
          <p:cNvPr id="15" name="Straight Connector 14"/>
          <p:cNvCxnSpPr/>
          <p:nvPr/>
        </p:nvCxnSpPr>
        <p:spPr bwMode="auto">
          <a:xfrm>
            <a:off x="3779912" y="4797152"/>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16" name="TextBox 15"/>
          <p:cNvSpPr txBox="1"/>
          <p:nvPr/>
        </p:nvSpPr>
        <p:spPr>
          <a:xfrm>
            <a:off x="1475656" y="4941168"/>
            <a:ext cx="1621620" cy="923330"/>
          </a:xfrm>
          <a:prstGeom prst="rect">
            <a:avLst/>
          </a:prstGeom>
          <a:noFill/>
        </p:spPr>
        <p:txBody>
          <a:bodyPr wrap="none" rtlCol="0">
            <a:spAutoFit/>
          </a:bodyPr>
          <a:lstStyle/>
          <a:p>
            <a:r>
              <a:rPr lang="en-GB"/>
              <a:t>low-frequency</a:t>
            </a:r>
          </a:p>
          <a:p>
            <a:r>
              <a:rPr lang="en-GB"/>
              <a:t>region</a:t>
            </a:r>
          </a:p>
          <a:p>
            <a:endParaRPr lang="en-GB"/>
          </a:p>
        </p:txBody>
      </p:sp>
      <p:cxnSp>
        <p:nvCxnSpPr>
          <p:cNvPr id="17" name="Straight Connector 16"/>
          <p:cNvCxnSpPr/>
          <p:nvPr/>
        </p:nvCxnSpPr>
        <p:spPr bwMode="auto">
          <a:xfrm>
            <a:off x="6372200" y="1483043"/>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18" name="TextBox 17"/>
          <p:cNvSpPr txBox="1"/>
          <p:nvPr/>
        </p:nvSpPr>
        <p:spPr>
          <a:xfrm>
            <a:off x="6300192" y="1628800"/>
            <a:ext cx="1711677" cy="923330"/>
          </a:xfrm>
          <a:prstGeom prst="rect">
            <a:avLst/>
          </a:prstGeom>
          <a:noFill/>
        </p:spPr>
        <p:txBody>
          <a:bodyPr wrap="none" rtlCol="0">
            <a:spAutoFit/>
          </a:bodyPr>
          <a:lstStyle/>
          <a:p>
            <a:r>
              <a:rPr lang="en-GB"/>
              <a:t>high-frequency</a:t>
            </a:r>
          </a:p>
          <a:p>
            <a:r>
              <a:rPr lang="en-GB"/>
              <a:t>region</a:t>
            </a:r>
          </a:p>
          <a:p>
            <a:endParaRPr lang="en-GB"/>
          </a:p>
        </p:txBody>
      </p:sp>
      <p:cxnSp>
        <p:nvCxnSpPr>
          <p:cNvPr id="19" name="Straight Connector 18"/>
          <p:cNvCxnSpPr/>
          <p:nvPr/>
        </p:nvCxnSpPr>
        <p:spPr bwMode="auto">
          <a:xfrm>
            <a:off x="1619672" y="4797152"/>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20" name="TextBox 19"/>
          <p:cNvSpPr txBox="1"/>
          <p:nvPr/>
        </p:nvSpPr>
        <p:spPr>
          <a:xfrm>
            <a:off x="3716882" y="4869160"/>
            <a:ext cx="1647206" cy="646331"/>
          </a:xfrm>
          <a:prstGeom prst="rect">
            <a:avLst/>
          </a:prstGeom>
          <a:noFill/>
        </p:spPr>
        <p:txBody>
          <a:bodyPr wrap="none" rtlCol="0">
            <a:spAutoFit/>
          </a:bodyPr>
          <a:lstStyle/>
          <a:p>
            <a:r>
              <a:rPr lang="en-GB"/>
              <a:t>mid-frequency</a:t>
            </a:r>
          </a:p>
          <a:p>
            <a:r>
              <a:rPr lang="en-GB"/>
              <a:t>region</a:t>
            </a: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396432" y="1268760"/>
            <a:ext cx="8064000" cy="5040000"/>
          </a:xfrm>
          <a:prstGeom prst="rect">
            <a:avLst/>
          </a:prstGeom>
        </p:spPr>
      </p:pic>
    </p:spTree>
    <p:extLst>
      <p:ext uri="{BB962C8B-B14F-4D97-AF65-F5344CB8AC3E}">
        <p14:creationId xmlns:p14="http://schemas.microsoft.com/office/powerpoint/2010/main" val="24963854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54FED62-6379-495C-8EBA-BC4B2BAF45D7}"/>
              </a:ext>
            </a:extLst>
          </p:cNvPr>
          <p:cNvPicPr>
            <a:picLocks noChangeAspect="1"/>
          </p:cNvPicPr>
          <p:nvPr/>
        </p:nvPicPr>
        <p:blipFill rotWithShape="1">
          <a:blip r:embed="rId2"/>
          <a:srcRect l="2941"/>
          <a:stretch/>
        </p:blipFill>
        <p:spPr>
          <a:xfrm>
            <a:off x="59270" y="4497411"/>
            <a:ext cx="2685641" cy="1361122"/>
          </a:xfrm>
          <a:prstGeom prst="rect">
            <a:avLst/>
          </a:prstGeom>
        </p:spPr>
      </p:pic>
      <p:pic>
        <p:nvPicPr>
          <p:cNvPr id="13" name="Picture 12">
            <a:extLst>
              <a:ext uri="{FF2B5EF4-FFF2-40B4-BE49-F238E27FC236}">
                <a16:creationId xmlns:a16="http://schemas.microsoft.com/office/drawing/2014/main" id="{5A30D99F-56B7-4A3E-BFE5-E0D52418FF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4249" y="939639"/>
            <a:ext cx="6235065" cy="3505398"/>
          </a:xfrm>
          <a:prstGeom prst="rect">
            <a:avLst/>
          </a:prstGeom>
        </p:spPr>
      </p:pic>
      <p:sp>
        <p:nvSpPr>
          <p:cNvPr id="2" name="Title 1">
            <a:extLst>
              <a:ext uri="{FF2B5EF4-FFF2-40B4-BE49-F238E27FC236}">
                <a16:creationId xmlns:a16="http://schemas.microsoft.com/office/drawing/2014/main" id="{DCD658A7-421E-46DC-B95B-6920C38F6708}"/>
              </a:ext>
            </a:extLst>
          </p:cNvPr>
          <p:cNvSpPr>
            <a:spLocks noGrp="1"/>
          </p:cNvSpPr>
          <p:nvPr>
            <p:ph type="title"/>
          </p:nvPr>
        </p:nvSpPr>
        <p:spPr/>
        <p:txBody>
          <a:bodyPr/>
          <a:lstStyle/>
          <a:p>
            <a:r>
              <a:rPr lang="en-US"/>
              <a:t>Sky position determination</a:t>
            </a:r>
          </a:p>
        </p:txBody>
      </p:sp>
      <p:pic>
        <p:nvPicPr>
          <p:cNvPr id="8" name="Picture 7">
            <a:extLst>
              <a:ext uri="{FF2B5EF4-FFF2-40B4-BE49-F238E27FC236}">
                <a16:creationId xmlns:a16="http://schemas.microsoft.com/office/drawing/2014/main" id="{16ACC1F4-61EB-4109-9EA4-33B5EB872725}"/>
              </a:ext>
            </a:extLst>
          </p:cNvPr>
          <p:cNvPicPr>
            <a:picLocks noChangeAspect="1"/>
          </p:cNvPicPr>
          <p:nvPr/>
        </p:nvPicPr>
        <p:blipFill rotWithShape="1">
          <a:blip r:embed="rId4">
            <a:extLst>
              <a:ext uri="{28A0092B-C50C-407E-A947-70E740481C1C}">
                <a14:useLocalDpi xmlns:a14="http://schemas.microsoft.com/office/drawing/2010/main" val="0"/>
              </a:ext>
            </a:extLst>
          </a:blip>
          <a:srcRect t="14336" b="34743"/>
          <a:stretch/>
        </p:blipFill>
        <p:spPr>
          <a:xfrm>
            <a:off x="2764249" y="4445037"/>
            <a:ext cx="6235065" cy="1470020"/>
          </a:xfrm>
          <a:prstGeom prst="rect">
            <a:avLst/>
          </a:prstGeom>
        </p:spPr>
      </p:pic>
      <p:cxnSp>
        <p:nvCxnSpPr>
          <p:cNvPr id="15" name="Straight Connector 14">
            <a:extLst>
              <a:ext uri="{FF2B5EF4-FFF2-40B4-BE49-F238E27FC236}">
                <a16:creationId xmlns:a16="http://schemas.microsoft.com/office/drawing/2014/main" id="{D78B8E5E-6D6B-469C-A1AE-EADC47FD398C}"/>
              </a:ext>
            </a:extLst>
          </p:cNvPr>
          <p:cNvCxnSpPr>
            <a:cxnSpLocks/>
          </p:cNvCxnSpPr>
          <p:nvPr/>
        </p:nvCxnSpPr>
        <p:spPr>
          <a:xfrm flipV="1">
            <a:off x="3610069" y="2327044"/>
            <a:ext cx="2874645" cy="2457451"/>
          </a:xfrm>
          <a:prstGeom prst="line">
            <a:avLst/>
          </a:prstGeom>
          <a:ln w="57150">
            <a:solidFill>
              <a:schemeClr val="bg1"/>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2D393A7C-683C-4D35-A47B-95D8185A2B49}"/>
              </a:ext>
            </a:extLst>
          </p:cNvPr>
          <p:cNvCxnSpPr>
            <a:cxnSpLocks/>
          </p:cNvCxnSpPr>
          <p:nvPr/>
        </p:nvCxnSpPr>
        <p:spPr>
          <a:xfrm flipH="1" flipV="1">
            <a:off x="6896194" y="2424199"/>
            <a:ext cx="1394462" cy="2297432"/>
          </a:xfrm>
          <a:prstGeom prst="line">
            <a:avLst/>
          </a:prstGeom>
          <a:ln w="57150">
            <a:solidFill>
              <a:schemeClr val="bg1"/>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7B21BBA3-D9A7-45A2-BFC2-E4619A8B67AC}"/>
              </a:ext>
            </a:extLst>
          </p:cNvPr>
          <p:cNvCxnSpPr>
            <a:cxnSpLocks/>
          </p:cNvCxnSpPr>
          <p:nvPr/>
        </p:nvCxnSpPr>
        <p:spPr>
          <a:xfrm flipH="1">
            <a:off x="4687664" y="2975017"/>
            <a:ext cx="444817" cy="339458"/>
          </a:xfrm>
          <a:prstGeom prst="line">
            <a:avLst/>
          </a:prstGeom>
          <a:ln w="57150">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B9D10A17-A4A7-443A-9AB2-DB2856E71DB0}"/>
              </a:ext>
            </a:extLst>
          </p:cNvPr>
          <p:cNvSpPr txBox="1"/>
          <p:nvPr/>
        </p:nvSpPr>
        <p:spPr>
          <a:xfrm>
            <a:off x="4629244" y="2605878"/>
            <a:ext cx="320040" cy="523220"/>
          </a:xfrm>
          <a:prstGeom prst="rect">
            <a:avLst/>
          </a:prstGeom>
          <a:noFill/>
        </p:spPr>
        <p:txBody>
          <a:bodyPr wrap="square" rtlCol="0">
            <a:spAutoFit/>
          </a:bodyPr>
          <a:lstStyle/>
          <a:p>
            <a:pPr>
              <a:buNone/>
            </a:pPr>
            <a:r>
              <a:rPr lang="el-GR" sz="2800">
                <a:solidFill>
                  <a:srgbClr val="FF0000"/>
                </a:solidFill>
              </a:rPr>
              <a:t>λ</a:t>
            </a:r>
            <a:endParaRPr lang="en-US" sz="2000">
              <a:solidFill>
                <a:srgbClr val="FF0000"/>
              </a:solidFill>
            </a:endParaRPr>
          </a:p>
        </p:txBody>
      </p:sp>
      <p:sp>
        <p:nvSpPr>
          <p:cNvPr id="40" name="TextBox 39">
            <a:extLst>
              <a:ext uri="{FF2B5EF4-FFF2-40B4-BE49-F238E27FC236}">
                <a16:creationId xmlns:a16="http://schemas.microsoft.com/office/drawing/2014/main" id="{D39ED238-93D1-47DC-9B11-D1ED8F46CD5D}"/>
              </a:ext>
            </a:extLst>
          </p:cNvPr>
          <p:cNvSpPr txBox="1"/>
          <p:nvPr/>
        </p:nvSpPr>
        <p:spPr>
          <a:xfrm>
            <a:off x="229282" y="999467"/>
            <a:ext cx="2252389" cy="707886"/>
          </a:xfrm>
          <a:prstGeom prst="rect">
            <a:avLst/>
          </a:prstGeom>
          <a:noFill/>
        </p:spPr>
        <p:txBody>
          <a:bodyPr wrap="square" rtlCol="0">
            <a:spAutoFit/>
          </a:bodyPr>
          <a:lstStyle/>
          <a:p>
            <a:pPr>
              <a:buNone/>
            </a:pPr>
            <a:r>
              <a:rPr lang="en-US" sz="2000"/>
              <a:t>Sky localization precision:</a:t>
            </a:r>
            <a:endParaRPr lang="en-US" sz="1600"/>
          </a:p>
        </p:txBody>
      </p:sp>
      <p:sp>
        <p:nvSpPr>
          <p:cNvPr id="41" name="TextBox 40">
            <a:extLst>
              <a:ext uri="{FF2B5EF4-FFF2-40B4-BE49-F238E27FC236}">
                <a16:creationId xmlns:a16="http://schemas.microsoft.com/office/drawing/2014/main" id="{3273558B-E6E3-461C-A5BC-F5E2BF9C9226}"/>
              </a:ext>
            </a:extLst>
          </p:cNvPr>
          <p:cNvSpPr txBox="1"/>
          <p:nvPr/>
        </p:nvSpPr>
        <p:spPr>
          <a:xfrm>
            <a:off x="140995" y="2732672"/>
            <a:ext cx="2537429" cy="1505027"/>
          </a:xfrm>
          <a:prstGeom prst="rect">
            <a:avLst/>
          </a:prstGeom>
          <a:noFill/>
        </p:spPr>
        <p:txBody>
          <a:bodyPr wrap="square" rtlCol="0">
            <a:spAutoFit/>
          </a:bodyPr>
          <a:lstStyle/>
          <a:p>
            <a:pPr>
              <a:buNone/>
            </a:pPr>
            <a:r>
              <a:rPr lang="en-US" sz="1700" b="1"/>
              <a:t>Mid-band advantages</a:t>
            </a:r>
          </a:p>
          <a:p>
            <a:pPr>
              <a:buNone/>
            </a:pPr>
            <a:r>
              <a:rPr lang="en-US" sz="1700"/>
              <a:t> - Small wavelength </a:t>
            </a:r>
            <a:r>
              <a:rPr lang="el-GR" sz="1700"/>
              <a:t>λ</a:t>
            </a:r>
            <a:endParaRPr lang="en-US" sz="1700"/>
          </a:p>
          <a:p>
            <a:pPr>
              <a:buNone/>
            </a:pPr>
            <a:r>
              <a:rPr lang="en-US" sz="1700"/>
              <a:t> - Long source lifetime (~months) maximizes effective R</a:t>
            </a:r>
          </a:p>
        </p:txBody>
      </p:sp>
      <p:sp>
        <p:nvSpPr>
          <p:cNvPr id="42" name="Rectangle 41">
            <a:extLst>
              <a:ext uri="{FF2B5EF4-FFF2-40B4-BE49-F238E27FC236}">
                <a16:creationId xmlns:a16="http://schemas.microsoft.com/office/drawing/2014/main" id="{90506317-BA43-42FD-BBC2-429A567B3ECB}"/>
              </a:ext>
            </a:extLst>
          </p:cNvPr>
          <p:cNvSpPr/>
          <p:nvPr/>
        </p:nvSpPr>
        <p:spPr>
          <a:xfrm>
            <a:off x="3635896" y="1196752"/>
            <a:ext cx="4434740" cy="276999"/>
          </a:xfrm>
          <a:prstGeom prst="rect">
            <a:avLst/>
          </a:prstGeom>
        </p:spPr>
        <p:txBody>
          <a:bodyPr wrap="none">
            <a:spAutoFit/>
          </a:bodyPr>
          <a:lstStyle/>
          <a:p>
            <a:pPr>
              <a:buNone/>
            </a:pPr>
            <a:r>
              <a:rPr lang="en-US" sz="1200">
                <a:solidFill>
                  <a:schemeClr val="bg2">
                    <a:lumMod val="60000"/>
                    <a:lumOff val="40000"/>
                  </a:schemeClr>
                </a:solidFill>
              </a:rPr>
              <a:t>Images: R. Hurt/Caltech-JPL; 2007 Thomson Higher Education</a:t>
            </a:r>
          </a:p>
        </p:txBody>
      </p:sp>
      <p:cxnSp>
        <p:nvCxnSpPr>
          <p:cNvPr id="44" name="Straight Connector 43">
            <a:extLst>
              <a:ext uri="{FF2B5EF4-FFF2-40B4-BE49-F238E27FC236}">
                <a16:creationId xmlns:a16="http://schemas.microsoft.com/office/drawing/2014/main" id="{84F0FCAB-99B5-473E-B3C8-BE5B4413D2DA}"/>
              </a:ext>
            </a:extLst>
          </p:cNvPr>
          <p:cNvCxnSpPr>
            <a:cxnSpLocks/>
          </p:cNvCxnSpPr>
          <p:nvPr/>
        </p:nvCxnSpPr>
        <p:spPr>
          <a:xfrm flipH="1">
            <a:off x="5658637" y="5155602"/>
            <a:ext cx="2917190" cy="0"/>
          </a:xfrm>
          <a:prstGeom prst="line">
            <a:avLst/>
          </a:prstGeom>
          <a:ln w="57150">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333875D1-788C-416C-B217-FACB4F0FFA56}"/>
              </a:ext>
            </a:extLst>
          </p:cNvPr>
          <p:cNvSpPr txBox="1"/>
          <p:nvPr/>
        </p:nvSpPr>
        <p:spPr>
          <a:xfrm>
            <a:off x="6990233" y="4924769"/>
            <a:ext cx="320040" cy="461665"/>
          </a:xfrm>
          <a:prstGeom prst="rect">
            <a:avLst/>
          </a:prstGeom>
          <a:solidFill>
            <a:schemeClr val="tx1"/>
          </a:solidFill>
        </p:spPr>
        <p:txBody>
          <a:bodyPr wrap="square" rtlCol="0">
            <a:spAutoFit/>
          </a:bodyPr>
          <a:lstStyle/>
          <a:p>
            <a:pPr>
              <a:buNone/>
            </a:pPr>
            <a:r>
              <a:rPr lang="en-US" sz="2400">
                <a:solidFill>
                  <a:srgbClr val="FF0000"/>
                </a:solidFill>
              </a:rPr>
              <a:t>R</a:t>
            </a:r>
            <a:endParaRPr lang="en-US">
              <a:solidFill>
                <a:srgbClr val="FF0000"/>
              </a:solidFill>
            </a:endParaRPr>
          </a:p>
        </p:txBody>
      </p:sp>
      <p:pic>
        <p:nvPicPr>
          <p:cNvPr id="4" name="Picture 3">
            <a:extLst>
              <a:ext uri="{FF2B5EF4-FFF2-40B4-BE49-F238E27FC236}">
                <a16:creationId xmlns:a16="http://schemas.microsoft.com/office/drawing/2014/main" id="{CDC821B5-9C70-4E1E-BD67-2D5003C5C4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282" y="1771699"/>
            <a:ext cx="2305706" cy="830997"/>
          </a:xfrm>
          <a:prstGeom prst="rect">
            <a:avLst/>
          </a:prstGeom>
        </p:spPr>
      </p:pic>
      <p:sp>
        <p:nvSpPr>
          <p:cNvPr id="3" name="TextBox 2"/>
          <p:cNvSpPr txBox="1"/>
          <p:nvPr/>
        </p:nvSpPr>
        <p:spPr>
          <a:xfrm>
            <a:off x="251520" y="5805264"/>
            <a:ext cx="1963924" cy="276999"/>
          </a:xfrm>
          <a:prstGeom prst="rect">
            <a:avLst/>
          </a:prstGeom>
          <a:noFill/>
        </p:spPr>
        <p:txBody>
          <a:bodyPr wrap="none" rtlCol="0">
            <a:spAutoFit/>
          </a:bodyPr>
          <a:lstStyle/>
          <a:p>
            <a:r>
              <a:rPr lang="en-GB" sz="1200"/>
              <a:t>Courtesy of Jason Hogan!</a:t>
            </a:r>
          </a:p>
        </p:txBody>
      </p:sp>
      <p:sp>
        <p:nvSpPr>
          <p:cNvPr id="5" name="TextBox 4"/>
          <p:cNvSpPr txBox="1"/>
          <p:nvPr/>
        </p:nvSpPr>
        <p:spPr>
          <a:xfrm>
            <a:off x="107504" y="6093296"/>
            <a:ext cx="8921470" cy="646331"/>
          </a:xfrm>
          <a:prstGeom prst="rect">
            <a:avLst/>
          </a:prstGeom>
          <a:noFill/>
        </p:spPr>
        <p:txBody>
          <a:bodyPr wrap="none" rtlCol="0">
            <a:spAutoFit/>
          </a:bodyPr>
          <a:lstStyle/>
          <a:p>
            <a:r>
              <a:rPr lang="en-GB"/>
              <a:t>Ultimate sensitivity for terrestrial based detectors is achieved by operating 2 (or more)</a:t>
            </a:r>
          </a:p>
          <a:p>
            <a:r>
              <a:rPr lang="en-GB"/>
              <a:t>Detectors in synchronisation mode  </a:t>
            </a:r>
          </a:p>
        </p:txBody>
      </p:sp>
    </p:spTree>
    <p:extLst>
      <p:ext uri="{BB962C8B-B14F-4D97-AF65-F5344CB8AC3E}">
        <p14:creationId xmlns:p14="http://schemas.microsoft.com/office/powerpoint/2010/main" val="2287698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Ultimate Goal: Establish International Network</a:t>
            </a:r>
          </a:p>
        </p:txBody>
      </p:sp>
      <p:pic>
        <p:nvPicPr>
          <p:cNvPr id="3" name="Picture 2" descr="Screenshot 2019-01-17 at 11.07.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260135"/>
            <a:ext cx="6299880" cy="5121193"/>
          </a:xfrm>
          <a:prstGeom prst="rect">
            <a:avLst/>
          </a:prstGeom>
        </p:spPr>
      </p:pic>
      <p:sp>
        <p:nvSpPr>
          <p:cNvPr id="4" name="TextBox 3"/>
          <p:cNvSpPr txBox="1"/>
          <p:nvPr/>
        </p:nvSpPr>
        <p:spPr>
          <a:xfrm>
            <a:off x="4716016" y="5662989"/>
            <a:ext cx="2537098" cy="646331"/>
          </a:xfrm>
          <a:prstGeom prst="rect">
            <a:avLst/>
          </a:prstGeom>
          <a:noFill/>
        </p:spPr>
        <p:txBody>
          <a:bodyPr wrap="none" rtlCol="0">
            <a:spAutoFit/>
          </a:bodyPr>
          <a:lstStyle/>
          <a:p>
            <a:r>
              <a:rPr lang="en-GB" sz="1200" b="1">
                <a:solidFill>
                  <a:schemeClr val="bg1"/>
                </a:solidFill>
              </a:rPr>
              <a:t>Illustrative Example:</a:t>
            </a:r>
          </a:p>
          <a:p>
            <a:r>
              <a:rPr lang="en-GB" sz="1200">
                <a:solidFill>
                  <a:schemeClr val="bg1"/>
                </a:solidFill>
              </a:rPr>
              <a:t>Network could be further extended </a:t>
            </a:r>
          </a:p>
          <a:p>
            <a:r>
              <a:rPr lang="en-GB" sz="1200">
                <a:solidFill>
                  <a:schemeClr val="bg1"/>
                </a:solidFill>
              </a:rPr>
              <a:t>or arranged differently  </a:t>
            </a:r>
          </a:p>
        </p:txBody>
      </p:sp>
    </p:spTree>
    <p:extLst>
      <p:ext uri="{BB962C8B-B14F-4D97-AF65-F5344CB8AC3E}">
        <p14:creationId xmlns:p14="http://schemas.microsoft.com/office/powerpoint/2010/main" val="22415707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GW Detection &amp; Fundamental Physics - Example</a:t>
            </a:r>
          </a:p>
        </p:txBody>
      </p:sp>
      <p:pic>
        <p:nvPicPr>
          <p:cNvPr id="3" name="Picture 2" descr="GWexpplotnew-no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52542"/>
            <a:ext cx="5611226" cy="3720674"/>
          </a:xfrm>
          <a:prstGeom prst="rect">
            <a:avLst/>
          </a:prstGeom>
        </p:spPr>
      </p:pic>
      <p:sp>
        <p:nvSpPr>
          <p:cNvPr id="4" name="Rectangle 3"/>
          <p:cNvSpPr/>
          <p:nvPr/>
        </p:nvSpPr>
        <p:spPr>
          <a:xfrm>
            <a:off x="6228184" y="1628800"/>
            <a:ext cx="2891424" cy="2585323"/>
          </a:xfrm>
          <a:prstGeom prst="rect">
            <a:avLst/>
          </a:prstGeom>
        </p:spPr>
        <p:txBody>
          <a:bodyPr wrap="none">
            <a:spAutoFit/>
          </a:bodyPr>
          <a:lstStyle/>
          <a:p>
            <a:pPr algn="ctr"/>
            <a:r>
              <a:rPr lang="is-IS" b="1"/>
              <a:t>arXiv:1809.08242</a:t>
            </a:r>
          </a:p>
          <a:p>
            <a:pPr algn="ctr"/>
            <a:r>
              <a:rPr lang="en-GB"/>
              <a:t>John Ellis, Marek Lewicki, </a:t>
            </a:r>
          </a:p>
          <a:p>
            <a:pPr algn="ctr"/>
            <a:r>
              <a:rPr lang="en-GB"/>
              <a:t>José Miguel No</a:t>
            </a:r>
          </a:p>
          <a:p>
            <a:pPr algn="ctr"/>
            <a:endParaRPr lang="en-GB"/>
          </a:p>
          <a:p>
            <a:pPr algn="ctr"/>
            <a:r>
              <a:rPr lang="en-GB"/>
              <a:t>What is is the GW signal </a:t>
            </a:r>
          </a:p>
          <a:p>
            <a:pPr algn="ctr"/>
            <a:r>
              <a:rPr lang="en-GB"/>
              <a:t>of electroweak phase</a:t>
            </a:r>
          </a:p>
          <a:p>
            <a:pPr algn="ctr"/>
            <a:r>
              <a:rPr lang="en-GB"/>
              <a:t> transition in various </a:t>
            </a:r>
          </a:p>
          <a:p>
            <a:pPr algn="ctr"/>
            <a:r>
              <a:rPr lang="en-GB"/>
              <a:t>theories beyond</a:t>
            </a:r>
          </a:p>
          <a:p>
            <a:pPr algn="ctr"/>
            <a:r>
              <a:rPr lang="en-GB"/>
              <a:t>the Standard Model.</a:t>
            </a:r>
          </a:p>
        </p:txBody>
      </p:sp>
      <p:cxnSp>
        <p:nvCxnSpPr>
          <p:cNvPr id="7" name="Straight Arrow Connector 6"/>
          <p:cNvCxnSpPr/>
          <p:nvPr/>
        </p:nvCxnSpPr>
        <p:spPr bwMode="auto">
          <a:xfrm flipH="1" flipV="1">
            <a:off x="2987824" y="3645024"/>
            <a:ext cx="3024336" cy="1728192"/>
          </a:xfrm>
          <a:prstGeom prst="straightConnector1">
            <a:avLst/>
          </a:prstGeom>
          <a:noFill/>
          <a:ln w="9525" cap="flat" cmpd="sng" algn="ctr">
            <a:solidFill>
              <a:srgbClr val="000000"/>
            </a:solidFill>
            <a:prstDash val="solid"/>
            <a:round/>
            <a:headEnd type="none" w="med" len="med"/>
            <a:tailEnd type="arrow"/>
          </a:ln>
          <a:effectLst/>
        </p:spPr>
      </p:cxnSp>
      <p:cxnSp>
        <p:nvCxnSpPr>
          <p:cNvPr id="8" name="Straight Arrow Connector 7"/>
          <p:cNvCxnSpPr/>
          <p:nvPr/>
        </p:nvCxnSpPr>
        <p:spPr bwMode="auto">
          <a:xfrm flipH="1" flipV="1">
            <a:off x="5436096" y="3356992"/>
            <a:ext cx="1872208" cy="2736304"/>
          </a:xfrm>
          <a:prstGeom prst="straightConnector1">
            <a:avLst/>
          </a:prstGeom>
          <a:noFill/>
          <a:ln w="9525" cap="flat" cmpd="sng" algn="ctr">
            <a:solidFill>
              <a:srgbClr val="000000"/>
            </a:solidFill>
            <a:prstDash val="solid"/>
            <a:round/>
            <a:headEnd type="none" w="med" len="med"/>
            <a:tailEnd type="arrow"/>
          </a:ln>
          <a:effectLst/>
        </p:spPr>
      </p:cxnSp>
      <p:sp>
        <p:nvSpPr>
          <p:cNvPr id="12" name="TextBox 11"/>
          <p:cNvSpPr txBox="1"/>
          <p:nvPr/>
        </p:nvSpPr>
        <p:spPr>
          <a:xfrm>
            <a:off x="683568" y="1196752"/>
            <a:ext cx="7797064" cy="369332"/>
          </a:xfrm>
          <a:prstGeom prst="rect">
            <a:avLst/>
          </a:prstGeom>
          <a:noFill/>
        </p:spPr>
        <p:txBody>
          <a:bodyPr wrap="none" rtlCol="0">
            <a:spAutoFit/>
          </a:bodyPr>
          <a:lstStyle/>
          <a:p>
            <a:r>
              <a:rPr lang="en-GB"/>
              <a:t>First-Order Electroweak Phase Transition and its Gravitational Wave Signal</a:t>
            </a:r>
          </a:p>
        </p:txBody>
      </p:sp>
      <p:sp>
        <p:nvSpPr>
          <p:cNvPr id="13" name="TextBox 12"/>
          <p:cNvSpPr txBox="1"/>
          <p:nvPr/>
        </p:nvSpPr>
        <p:spPr>
          <a:xfrm>
            <a:off x="1187624" y="4509120"/>
            <a:ext cx="2749107" cy="307777"/>
          </a:xfrm>
          <a:prstGeom prst="rect">
            <a:avLst/>
          </a:prstGeom>
          <a:noFill/>
        </p:spPr>
        <p:txBody>
          <a:bodyPr wrap="none" rtlCol="0">
            <a:spAutoFit/>
          </a:bodyPr>
          <a:lstStyle/>
          <a:p>
            <a:r>
              <a:rPr lang="en-GB" sz="1400"/>
              <a:t>Plots provided by </a:t>
            </a:r>
            <a:r>
              <a:rPr lang="en-GB" sz="1400" err="1"/>
              <a:t>Marek</a:t>
            </a:r>
            <a:r>
              <a:rPr lang="en-GB" sz="1400"/>
              <a:t> </a:t>
            </a:r>
            <a:r>
              <a:rPr lang="en-GB" sz="1400" err="1"/>
              <a:t>Lewicki</a:t>
            </a:r>
            <a:endParaRPr lang="en-GB" sz="1400"/>
          </a:p>
        </p:txBody>
      </p:sp>
      <p:sp>
        <p:nvSpPr>
          <p:cNvPr id="14" name="Rectangle 13"/>
          <p:cNvSpPr/>
          <p:nvPr/>
        </p:nvSpPr>
        <p:spPr>
          <a:xfrm>
            <a:off x="323528" y="5517232"/>
            <a:ext cx="4572000" cy="646331"/>
          </a:xfrm>
          <a:prstGeom prst="rect">
            <a:avLst/>
          </a:prstGeom>
        </p:spPr>
        <p:txBody>
          <a:bodyPr>
            <a:spAutoFit/>
          </a:bodyPr>
          <a:lstStyle/>
          <a:p>
            <a:r>
              <a:rPr lang="en-GB"/>
              <a:t>Translate strain into dimensionless energy density Ω</a:t>
            </a:r>
            <a:r>
              <a:rPr lang="en-GB" baseline="-25000"/>
              <a:t>GW</a:t>
            </a:r>
            <a:r>
              <a:rPr lang="en-GB"/>
              <a:t>h</a:t>
            </a:r>
            <a:r>
              <a:rPr lang="en-GB" baseline="30000"/>
              <a:t>2</a:t>
            </a:r>
            <a:r>
              <a:rPr lang="en-GB"/>
              <a:t> in GWs against frequency</a:t>
            </a:r>
          </a:p>
        </p:txBody>
      </p:sp>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5508104" y="5085184"/>
            <a:ext cx="2879725" cy="1804035"/>
          </a:xfrm>
          <a:prstGeom prst="rect">
            <a:avLst/>
          </a:prstGeom>
        </p:spPr>
      </p:pic>
    </p:spTree>
    <p:extLst>
      <p:ext uri="{BB962C8B-B14F-4D97-AF65-F5344CB8AC3E}">
        <p14:creationId xmlns:p14="http://schemas.microsoft.com/office/powerpoint/2010/main" val="3660298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(Very Strong) Evidence for Dark Matter</a:t>
            </a:r>
          </a:p>
        </p:txBody>
      </p:sp>
      <p:pic>
        <p:nvPicPr>
          <p:cNvPr id="3" name="Picture 2" descr="Screen Shot 2016-04-04 at 13.02.4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052736"/>
            <a:ext cx="3619500" cy="5638800"/>
          </a:xfrm>
          <a:prstGeom prst="rect">
            <a:avLst/>
          </a:prstGeom>
        </p:spPr>
      </p:pic>
      <p:pic>
        <p:nvPicPr>
          <p:cNvPr id="6" name="Picture 5" descr="Buchmueller-2-QandA-NP-3 (dragg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1358376"/>
            <a:ext cx="6127383" cy="10404000"/>
          </a:xfrm>
          <a:prstGeom prst="rect">
            <a:avLst/>
          </a:prstGeom>
        </p:spPr>
      </p:pic>
      <p:sp>
        <p:nvSpPr>
          <p:cNvPr id="5" name="TextBox 4"/>
          <p:cNvSpPr txBox="1"/>
          <p:nvPr/>
        </p:nvSpPr>
        <p:spPr>
          <a:xfrm>
            <a:off x="2046907" y="6239053"/>
            <a:ext cx="1300957" cy="646331"/>
          </a:xfrm>
          <a:prstGeom prst="rect">
            <a:avLst/>
          </a:prstGeom>
          <a:noFill/>
        </p:spPr>
        <p:txBody>
          <a:bodyPr wrap="none" rtlCol="0">
            <a:spAutoFit/>
          </a:bodyPr>
          <a:lstStyle/>
          <a:p>
            <a:r>
              <a:rPr lang="en-US">
                <a:solidFill>
                  <a:srgbClr val="FFFFFF"/>
                </a:solidFill>
              </a:rPr>
              <a:t>G. </a:t>
            </a:r>
            <a:r>
              <a:rPr lang="en-US" err="1">
                <a:solidFill>
                  <a:schemeClr val="bg1"/>
                </a:solidFill>
              </a:rPr>
              <a:t>Bertone</a:t>
            </a:r>
            <a:r>
              <a:rPr lang="en-US">
                <a:solidFill>
                  <a:schemeClr val="bg1"/>
                </a:solidFill>
              </a:rPr>
              <a:t> </a:t>
            </a:r>
          </a:p>
          <a:p>
            <a:endParaRPr lang="en-US">
              <a:solidFill>
                <a:schemeClr val="bg1"/>
              </a:solidFill>
            </a:endParaRPr>
          </a:p>
        </p:txBody>
      </p:sp>
    </p:spTree>
    <p:extLst>
      <p:ext uri="{BB962C8B-B14F-4D97-AF65-F5344CB8AC3E}">
        <p14:creationId xmlns:p14="http://schemas.microsoft.com/office/powerpoint/2010/main" val="41780405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3A42C-AC10-314B-8903-0512641CC0FD}"/>
              </a:ext>
            </a:extLst>
          </p:cNvPr>
          <p:cNvSpPr>
            <a:spLocks noGrp="1"/>
          </p:cNvSpPr>
          <p:nvPr>
            <p:ph type="title"/>
          </p:nvPr>
        </p:nvSpPr>
        <p:spPr/>
        <p:txBody>
          <a:bodyPr/>
          <a:lstStyle/>
          <a:p>
            <a:r>
              <a:rPr lang="en-US"/>
              <a:t>The GW Experimental Landscape: 2030ish</a:t>
            </a:r>
          </a:p>
        </p:txBody>
      </p:sp>
      <p:pic>
        <p:nvPicPr>
          <p:cNvPr id="6" name="Picture 5" descr="A close up of a map&#10;&#10;Description automatically generated">
            <a:extLst>
              <a:ext uri="{FF2B5EF4-FFF2-40B4-BE49-F238E27FC236}">
                <a16:creationId xmlns:a16="http://schemas.microsoft.com/office/drawing/2014/main" id="{09625968-CF79-AE4D-8B3C-BF6D86614EF5}"/>
              </a:ext>
            </a:extLst>
          </p:cNvPr>
          <p:cNvPicPr>
            <a:picLocks noChangeAspect="1"/>
          </p:cNvPicPr>
          <p:nvPr/>
        </p:nvPicPr>
        <p:blipFill>
          <a:blip r:embed="rId2"/>
          <a:stretch>
            <a:fillRect/>
          </a:stretch>
        </p:blipFill>
        <p:spPr>
          <a:xfrm>
            <a:off x="1187624" y="1124744"/>
            <a:ext cx="6337300" cy="4203700"/>
          </a:xfrm>
          <a:prstGeom prst="rect">
            <a:avLst/>
          </a:prstGeom>
        </p:spPr>
      </p:pic>
    </p:spTree>
    <p:extLst>
      <p:ext uri="{BB962C8B-B14F-4D97-AF65-F5344CB8AC3E}">
        <p14:creationId xmlns:p14="http://schemas.microsoft.com/office/powerpoint/2010/main" val="14741656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BE1FE-BC7C-8E4D-8080-75685656EF91}"/>
              </a:ext>
            </a:extLst>
          </p:cNvPr>
          <p:cNvSpPr>
            <a:spLocks noGrp="1"/>
          </p:cNvSpPr>
          <p:nvPr>
            <p:ph type="title"/>
          </p:nvPr>
        </p:nvSpPr>
        <p:spPr/>
        <p:txBody>
          <a:bodyPr/>
          <a:lstStyle/>
          <a:p>
            <a:r>
              <a:rPr lang="en-US"/>
              <a:t>The GW Experimental Landscape: 2030ish</a:t>
            </a:r>
          </a:p>
        </p:txBody>
      </p:sp>
      <p:pic>
        <p:nvPicPr>
          <p:cNvPr id="4" name="Picture 3" descr="A close up of a map&#10;&#10;Description automatically generated">
            <a:extLst>
              <a:ext uri="{FF2B5EF4-FFF2-40B4-BE49-F238E27FC236}">
                <a16:creationId xmlns:a16="http://schemas.microsoft.com/office/drawing/2014/main" id="{D0CC32F6-FE84-EF40-8018-A5300F6F09AA}"/>
              </a:ext>
            </a:extLst>
          </p:cNvPr>
          <p:cNvPicPr>
            <a:picLocks noChangeAspect="1"/>
          </p:cNvPicPr>
          <p:nvPr/>
        </p:nvPicPr>
        <p:blipFill>
          <a:blip r:embed="rId2"/>
          <a:stretch>
            <a:fillRect/>
          </a:stretch>
        </p:blipFill>
        <p:spPr>
          <a:xfrm>
            <a:off x="989996" y="1042432"/>
            <a:ext cx="6534332" cy="4474800"/>
          </a:xfrm>
          <a:prstGeom prst="rect">
            <a:avLst/>
          </a:prstGeom>
        </p:spPr>
      </p:pic>
    </p:spTree>
    <p:extLst>
      <p:ext uri="{BB962C8B-B14F-4D97-AF65-F5344CB8AC3E}">
        <p14:creationId xmlns:p14="http://schemas.microsoft.com/office/powerpoint/2010/main" val="639725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3A42C-AC10-314B-8903-0512641CC0FD}"/>
              </a:ext>
            </a:extLst>
          </p:cNvPr>
          <p:cNvSpPr>
            <a:spLocks noGrp="1"/>
          </p:cNvSpPr>
          <p:nvPr>
            <p:ph type="title"/>
          </p:nvPr>
        </p:nvSpPr>
        <p:spPr/>
        <p:txBody>
          <a:bodyPr/>
          <a:lstStyle/>
          <a:p>
            <a:r>
              <a:rPr lang="en-US"/>
              <a:t>The GW Experimental Landscape: 2030ish</a:t>
            </a:r>
          </a:p>
        </p:txBody>
      </p:sp>
      <p:pic>
        <p:nvPicPr>
          <p:cNvPr id="6" name="Picture 5" descr="A close up of a map&#10;&#10;Description automatically generated">
            <a:extLst>
              <a:ext uri="{FF2B5EF4-FFF2-40B4-BE49-F238E27FC236}">
                <a16:creationId xmlns:a16="http://schemas.microsoft.com/office/drawing/2014/main" id="{09625968-CF79-AE4D-8B3C-BF6D86614EF5}"/>
              </a:ext>
            </a:extLst>
          </p:cNvPr>
          <p:cNvPicPr>
            <a:picLocks noChangeAspect="1"/>
          </p:cNvPicPr>
          <p:nvPr/>
        </p:nvPicPr>
        <p:blipFill>
          <a:blip r:embed="rId2"/>
          <a:stretch>
            <a:fillRect/>
          </a:stretch>
        </p:blipFill>
        <p:spPr>
          <a:xfrm>
            <a:off x="1187624" y="1124744"/>
            <a:ext cx="6337300" cy="4203700"/>
          </a:xfrm>
          <a:prstGeom prst="rect">
            <a:avLst/>
          </a:prstGeom>
        </p:spPr>
      </p:pic>
      <p:pic>
        <p:nvPicPr>
          <p:cNvPr id="10" name="Picture 9" descr="A close up of a map&#10;&#10;Description automatically generated">
            <a:extLst>
              <a:ext uri="{FF2B5EF4-FFF2-40B4-BE49-F238E27FC236}">
                <a16:creationId xmlns:a16="http://schemas.microsoft.com/office/drawing/2014/main" id="{1D3624CC-5D7F-6E42-8F0D-E3068B2A3921}"/>
              </a:ext>
            </a:extLst>
          </p:cNvPr>
          <p:cNvPicPr>
            <a:picLocks noChangeAspect="1"/>
          </p:cNvPicPr>
          <p:nvPr/>
        </p:nvPicPr>
        <p:blipFill>
          <a:blip r:embed="rId3"/>
          <a:stretch>
            <a:fillRect/>
          </a:stretch>
        </p:blipFill>
        <p:spPr>
          <a:xfrm>
            <a:off x="1187624" y="1124744"/>
            <a:ext cx="6337300" cy="4203700"/>
          </a:xfrm>
          <a:prstGeom prst="rect">
            <a:avLst/>
          </a:prstGeom>
        </p:spPr>
      </p:pic>
      <p:graphicFrame>
        <p:nvGraphicFramePr>
          <p:cNvPr id="11" name="Table 10">
            <a:extLst>
              <a:ext uri="{FF2B5EF4-FFF2-40B4-BE49-F238E27FC236}">
                <a16:creationId xmlns:a16="http://schemas.microsoft.com/office/drawing/2014/main" id="{55D5883C-3377-B449-99BF-416E45E2AAEB}"/>
              </a:ext>
            </a:extLst>
          </p:cNvPr>
          <p:cNvGraphicFramePr>
            <a:graphicFrameLocks noGrp="1"/>
          </p:cNvGraphicFramePr>
          <p:nvPr/>
        </p:nvGraphicFramePr>
        <p:xfrm>
          <a:off x="107504" y="5301208"/>
          <a:ext cx="4320480" cy="1296145"/>
        </p:xfrm>
        <a:graphic>
          <a:graphicData uri="http://schemas.openxmlformats.org/drawingml/2006/table">
            <a:tbl>
              <a:tblPr firstRow="1" firstCol="1" bandRow="1">
                <a:tableStyleId>{073A0DAA-6AF3-43AB-8588-CEC1D06C72B9}</a:tableStyleId>
              </a:tblPr>
              <a:tblGrid>
                <a:gridCol w="1453646">
                  <a:extLst>
                    <a:ext uri="{9D8B030D-6E8A-4147-A177-3AD203B41FA5}">
                      <a16:colId xmlns:a16="http://schemas.microsoft.com/office/drawing/2014/main" val="1127129125"/>
                    </a:ext>
                  </a:extLst>
                </a:gridCol>
                <a:gridCol w="691946">
                  <a:extLst>
                    <a:ext uri="{9D8B030D-6E8A-4147-A177-3AD203B41FA5}">
                      <a16:colId xmlns:a16="http://schemas.microsoft.com/office/drawing/2014/main" val="4281393202"/>
                    </a:ext>
                  </a:extLst>
                </a:gridCol>
                <a:gridCol w="494546">
                  <a:extLst>
                    <a:ext uri="{9D8B030D-6E8A-4147-A177-3AD203B41FA5}">
                      <a16:colId xmlns:a16="http://schemas.microsoft.com/office/drawing/2014/main" val="1227255512"/>
                    </a:ext>
                  </a:extLst>
                </a:gridCol>
                <a:gridCol w="919340">
                  <a:extLst>
                    <a:ext uri="{9D8B030D-6E8A-4147-A177-3AD203B41FA5}">
                      <a16:colId xmlns:a16="http://schemas.microsoft.com/office/drawing/2014/main" val="681128692"/>
                    </a:ext>
                  </a:extLst>
                </a:gridCol>
                <a:gridCol w="761002">
                  <a:extLst>
                    <a:ext uri="{9D8B030D-6E8A-4147-A177-3AD203B41FA5}">
                      <a16:colId xmlns:a16="http://schemas.microsoft.com/office/drawing/2014/main" val="2241352711"/>
                    </a:ext>
                  </a:extLst>
                </a:gridCol>
              </a:tblGrid>
              <a:tr h="427194">
                <a:tc>
                  <a:txBody>
                    <a:bodyPr/>
                    <a:lstStyle/>
                    <a:p>
                      <a:pPr algn="ctr">
                        <a:spcAft>
                          <a:spcPts val="0"/>
                        </a:spcAft>
                      </a:pPr>
                      <a:r>
                        <a:rPr lang="en-GB" sz="1100">
                          <a:effectLst/>
                        </a:rPr>
                        <a:t>Sensitivity</a:t>
                      </a:r>
                    </a:p>
                    <a:p>
                      <a:pPr algn="ctr">
                        <a:spcAft>
                          <a:spcPts val="0"/>
                        </a:spcAft>
                      </a:pPr>
                      <a:r>
                        <a:rPr lang="en-GB" sz="1100">
                          <a:effectLst/>
                        </a:rPr>
                        <a:t>Scenario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L</a:t>
                      </a:r>
                    </a:p>
                    <a:p>
                      <a:pPr algn="ctr">
                        <a:spcAft>
                          <a:spcPts val="0"/>
                        </a:spcAft>
                      </a:pPr>
                      <a:r>
                        <a:rPr lang="en-GB" sz="1100">
                          <a:effectLst/>
                        </a:rPr>
                        <a:t>[m]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T</a:t>
                      </a:r>
                      <a:r>
                        <a:rPr lang="en-GB" sz="1100" baseline="-25000">
                          <a:effectLst/>
                        </a:rPr>
                        <a:t>int </a:t>
                      </a:r>
                      <a:r>
                        <a:rPr lang="en-GB" sz="1100">
                          <a:effectLst/>
                        </a:rPr>
                        <a: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Φ </a:t>
                      </a:r>
                    </a:p>
                    <a:p>
                      <a:pPr algn="ctr">
                        <a:spcAft>
                          <a:spcPts val="0"/>
                        </a:spcAft>
                      </a:pPr>
                      <a:r>
                        <a:rPr lang="en-GB" sz="1100">
                          <a:effectLst/>
                        </a:rPr>
                        <a:t>[1/√Hz]</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LMP</a:t>
                      </a:r>
                    </a:p>
                    <a:p>
                      <a:pPr algn="ctr">
                        <a:spcAft>
                          <a:spcPts val="0"/>
                        </a:spcAft>
                      </a:pPr>
                      <a:r>
                        <a:rPr lang="en-GB" sz="1100">
                          <a:effectLst/>
                        </a:rPr>
                        <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7211606"/>
                  </a:ext>
                </a:extLst>
              </a:tr>
              <a:tr h="228160">
                <a:tc>
                  <a:txBody>
                    <a:bodyPr/>
                    <a:lstStyle/>
                    <a:p>
                      <a:pPr algn="ctr">
                        <a:spcAft>
                          <a:spcPts val="0"/>
                        </a:spcAft>
                      </a:pPr>
                      <a:r>
                        <a:rPr lang="en-GB" sz="1100">
                          <a:effectLst/>
                        </a:rPr>
                        <a:t>AION-100-today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a:t>
                      </a:r>
                      <a:r>
                        <a:rPr lang="en-GB" sz="1100" baseline="300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0210940"/>
                  </a:ext>
                </a:extLst>
              </a:tr>
              <a:tr h="213597">
                <a:tc>
                  <a:txBody>
                    <a:bodyPr/>
                    <a:lstStyle/>
                    <a:p>
                      <a:pPr algn="ctr">
                        <a:spcAft>
                          <a:spcPts val="0"/>
                        </a:spcAft>
                      </a:pPr>
                      <a:r>
                        <a:rPr lang="en-GB" sz="1100">
                          <a:effectLst/>
                        </a:rPr>
                        <a:t>AION-100-ultimate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a:t>
                      </a:r>
                      <a:r>
                        <a:rPr lang="en-GB" sz="1100" baseline="300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40000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8981"/>
                  </a:ext>
                </a:extLst>
              </a:tr>
              <a:tr h="213597">
                <a:tc>
                  <a:txBody>
                    <a:bodyPr/>
                    <a:lstStyle/>
                    <a:p>
                      <a:pPr algn="ctr">
                        <a:spcAft>
                          <a:spcPts val="0"/>
                        </a:spcAft>
                      </a:pPr>
                      <a:r>
                        <a:rPr lang="en-GB" sz="1100">
                          <a:effectLst/>
                        </a:rPr>
                        <a:t>AION-km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2000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0.3 x 10</a:t>
                      </a:r>
                      <a:r>
                        <a:rPr lang="en-GB" sz="1100" baseline="300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40000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1268235"/>
                  </a:ext>
                </a:extLst>
              </a:tr>
              <a:tr h="213597">
                <a:tc>
                  <a:txBody>
                    <a:bodyPr/>
                    <a:lstStyle/>
                    <a:p>
                      <a:pPr algn="ctr">
                        <a:spcAft>
                          <a:spcPts val="0"/>
                        </a:spcAft>
                      </a:pPr>
                      <a:r>
                        <a:rPr lang="en-GB" sz="1100">
                          <a:effectLst/>
                        </a:rPr>
                        <a:t>AION-space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4.4x10</a:t>
                      </a:r>
                      <a:r>
                        <a:rPr lang="en-GB" sz="1100" baseline="30000">
                          <a:effectLst/>
                        </a:rPr>
                        <a:t>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300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a:t>
                      </a:r>
                      <a:r>
                        <a:rPr lang="en-GB" sz="1100" baseline="300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dirty="0">
                          <a:effectLst/>
                        </a:rPr>
                        <a:t>&lt;1000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0756948"/>
                  </a:ext>
                </a:extLst>
              </a:tr>
            </a:tbl>
          </a:graphicData>
        </a:graphic>
      </p:graphicFrame>
      <p:sp>
        <p:nvSpPr>
          <p:cNvPr id="12" name="TextBox 11">
            <a:extLst>
              <a:ext uri="{FF2B5EF4-FFF2-40B4-BE49-F238E27FC236}">
                <a16:creationId xmlns:a16="http://schemas.microsoft.com/office/drawing/2014/main" id="{FCC56505-DAF2-4C46-9B46-08818CD54A05}"/>
              </a:ext>
            </a:extLst>
          </p:cNvPr>
          <p:cNvSpPr txBox="1"/>
          <p:nvPr/>
        </p:nvSpPr>
        <p:spPr>
          <a:xfrm>
            <a:off x="5098479" y="5301208"/>
            <a:ext cx="3505969" cy="1384995"/>
          </a:xfrm>
          <a:prstGeom prst="rect">
            <a:avLst/>
          </a:prstGeom>
          <a:solidFill>
            <a:srgbClr val="FFFF00"/>
          </a:solidFill>
        </p:spPr>
        <p:txBody>
          <a:bodyPr wrap="square" rtlCol="0">
            <a:spAutoFit/>
          </a:bodyPr>
          <a:lstStyle/>
          <a:p>
            <a:pPr algn="just"/>
            <a:r>
              <a:rPr lang="en-GB" sz="1200" b="1" i="1"/>
              <a:t>List of basic parameters: Lengths of the detector L, interrogation time of the atom interferometer T</a:t>
            </a:r>
            <a:r>
              <a:rPr lang="en-GB" sz="1200" b="1" i="1" baseline="-25000"/>
              <a:t>int </a:t>
            </a:r>
            <a:r>
              <a:rPr lang="en-GB" sz="1200" b="1" i="1"/>
              <a:t>, phase noise </a:t>
            </a:r>
            <a:r>
              <a:rPr lang="en-GB" sz="1200" b="1" i="1">
                <a:sym typeface="Symbol" pitchFamily="2" charset="2"/>
              </a:rPr>
              <a:t></a:t>
            </a:r>
            <a:r>
              <a:rPr lang="en-GB" sz="1200" b="1" i="1"/>
              <a:t>, and number of momentum transfers LMP. The choice of these parameters predominately defines the sensitivity of the projection scenarios. </a:t>
            </a:r>
            <a:endParaRPr lang="en-US" sz="1200" b="1"/>
          </a:p>
        </p:txBody>
      </p:sp>
      <p:cxnSp>
        <p:nvCxnSpPr>
          <p:cNvPr id="14" name="Curved Connector 13">
            <a:extLst>
              <a:ext uri="{FF2B5EF4-FFF2-40B4-BE49-F238E27FC236}">
                <a16:creationId xmlns:a16="http://schemas.microsoft.com/office/drawing/2014/main" id="{6732C627-8EBE-7B4F-AF17-0E430424CF79}"/>
              </a:ext>
            </a:extLst>
          </p:cNvPr>
          <p:cNvCxnSpPr>
            <a:cxnSpLocks/>
          </p:cNvCxnSpPr>
          <p:nvPr/>
        </p:nvCxnSpPr>
        <p:spPr bwMode="auto">
          <a:xfrm rot="5400000" flipH="1" flipV="1">
            <a:off x="1210009" y="2182477"/>
            <a:ext cx="4203699" cy="3528395"/>
          </a:xfrm>
          <a:prstGeom prst="curvedConnector3">
            <a:avLst>
              <a:gd name="adj1" fmla="val 50000"/>
            </a:avLst>
          </a:prstGeom>
          <a:noFill/>
          <a:ln w="9525" cap="flat" cmpd="sng" algn="ctr">
            <a:solidFill>
              <a:srgbClr val="FF1E30"/>
            </a:solidFill>
            <a:prstDash val="solid"/>
            <a:round/>
            <a:headEnd type="none" w="med" len="med"/>
            <a:tailEnd type="triangle"/>
          </a:ln>
          <a:effectLst/>
        </p:spPr>
      </p:cxnSp>
      <p:cxnSp>
        <p:nvCxnSpPr>
          <p:cNvPr id="22" name="Curved Connector 21">
            <a:extLst>
              <a:ext uri="{FF2B5EF4-FFF2-40B4-BE49-F238E27FC236}">
                <a16:creationId xmlns:a16="http://schemas.microsoft.com/office/drawing/2014/main" id="{95FA7598-8DDA-E648-AA4F-AE28F0A48176}"/>
              </a:ext>
            </a:extLst>
          </p:cNvPr>
          <p:cNvCxnSpPr>
            <a:cxnSpLocks/>
          </p:cNvCxnSpPr>
          <p:nvPr/>
        </p:nvCxnSpPr>
        <p:spPr bwMode="auto">
          <a:xfrm rot="5400000" flipH="1" flipV="1">
            <a:off x="2087724" y="3248980"/>
            <a:ext cx="3096344" cy="2880320"/>
          </a:xfrm>
          <a:prstGeom prst="curvedConnector3">
            <a:avLst/>
          </a:prstGeom>
          <a:noFill/>
          <a:ln w="9525" cap="flat" cmpd="sng" algn="ctr">
            <a:noFill/>
            <a:prstDash val="solid"/>
            <a:round/>
            <a:headEnd type="none" w="med" len="med"/>
            <a:tailEnd type="triangle"/>
          </a:ln>
          <a:effectLst/>
        </p:spPr>
      </p:cxnSp>
      <p:cxnSp>
        <p:nvCxnSpPr>
          <p:cNvPr id="25" name="Curved Connector 24">
            <a:extLst>
              <a:ext uri="{FF2B5EF4-FFF2-40B4-BE49-F238E27FC236}">
                <a16:creationId xmlns:a16="http://schemas.microsoft.com/office/drawing/2014/main" id="{A73DA04F-4FFE-0844-BECD-F9D74762EC0F}"/>
              </a:ext>
            </a:extLst>
          </p:cNvPr>
          <p:cNvCxnSpPr>
            <a:cxnSpLocks/>
          </p:cNvCxnSpPr>
          <p:nvPr/>
        </p:nvCxnSpPr>
        <p:spPr bwMode="auto">
          <a:xfrm flipV="1">
            <a:off x="1547664" y="3573018"/>
            <a:ext cx="3168356" cy="2664294"/>
          </a:xfrm>
          <a:prstGeom prst="curvedConnector3">
            <a:avLst>
              <a:gd name="adj1" fmla="val 24075"/>
            </a:avLst>
          </a:prstGeom>
          <a:noFill/>
          <a:ln w="9525" cap="flat" cmpd="sng" algn="ctr">
            <a:solidFill>
              <a:srgbClr val="7030A0"/>
            </a:solidFill>
            <a:prstDash val="solid"/>
            <a:round/>
            <a:headEnd type="none" w="med" len="med"/>
            <a:tailEnd type="triangle"/>
          </a:ln>
          <a:effectLst/>
        </p:spPr>
      </p:cxnSp>
      <p:cxnSp>
        <p:nvCxnSpPr>
          <p:cNvPr id="31" name="Curved Connector 30">
            <a:extLst>
              <a:ext uri="{FF2B5EF4-FFF2-40B4-BE49-F238E27FC236}">
                <a16:creationId xmlns:a16="http://schemas.microsoft.com/office/drawing/2014/main" id="{31B1E168-4C68-8242-A140-9289FC23B6A5}"/>
              </a:ext>
            </a:extLst>
          </p:cNvPr>
          <p:cNvCxnSpPr>
            <a:cxnSpLocks/>
          </p:cNvCxnSpPr>
          <p:nvPr/>
        </p:nvCxnSpPr>
        <p:spPr bwMode="auto">
          <a:xfrm flipV="1">
            <a:off x="1553605" y="3979913"/>
            <a:ext cx="2741215" cy="2497087"/>
          </a:xfrm>
          <a:prstGeom prst="curvedConnector3">
            <a:avLst/>
          </a:prstGeom>
          <a:noFill/>
          <a:ln w="9525" cap="flat" cmpd="sng" algn="ctr">
            <a:solidFill>
              <a:srgbClr val="FFC000"/>
            </a:solidFill>
            <a:prstDash val="solid"/>
            <a:round/>
            <a:headEnd type="none" w="med" len="med"/>
            <a:tailEnd type="triangle"/>
          </a:ln>
          <a:effectLst/>
        </p:spPr>
      </p:cxnSp>
    </p:spTree>
    <p:extLst>
      <p:ext uri="{BB962C8B-B14F-4D97-AF65-F5344CB8AC3E}">
        <p14:creationId xmlns:p14="http://schemas.microsoft.com/office/powerpoint/2010/main" val="2771637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5DD41-DC8D-3C44-83D9-040A6A8F5521}"/>
              </a:ext>
            </a:extLst>
          </p:cNvPr>
          <p:cNvSpPr>
            <a:spLocks noGrp="1"/>
          </p:cNvSpPr>
          <p:nvPr>
            <p:ph type="title"/>
          </p:nvPr>
        </p:nvSpPr>
        <p:spPr/>
        <p:txBody>
          <a:bodyPr/>
          <a:lstStyle/>
          <a:p>
            <a:r>
              <a:rPr lang="en-US"/>
              <a:t>GW Physics: A Few Examples</a:t>
            </a:r>
          </a:p>
        </p:txBody>
      </p:sp>
      <p:sp>
        <p:nvSpPr>
          <p:cNvPr id="3" name="TextBox 2">
            <a:extLst>
              <a:ext uri="{FF2B5EF4-FFF2-40B4-BE49-F238E27FC236}">
                <a16:creationId xmlns:a16="http://schemas.microsoft.com/office/drawing/2014/main" id="{6AC54BB8-B9E6-7E43-A388-07E5760528B9}"/>
              </a:ext>
            </a:extLst>
          </p:cNvPr>
          <p:cNvSpPr txBox="1"/>
          <p:nvPr/>
        </p:nvSpPr>
        <p:spPr>
          <a:xfrm>
            <a:off x="395536" y="1253073"/>
            <a:ext cx="8568951" cy="5724644"/>
          </a:xfrm>
          <a:prstGeom prst="rect">
            <a:avLst/>
          </a:prstGeom>
          <a:noFill/>
        </p:spPr>
        <p:txBody>
          <a:bodyPr wrap="square" rtlCol="0" anchor="ctr">
            <a:spAutoFit/>
          </a:bodyPr>
          <a:lstStyle/>
          <a:p>
            <a:pPr marL="285750" indent="-285750">
              <a:buFont typeface="Arial" panose="020B0604020202020204" pitchFamily="34" charset="0"/>
              <a:buChar char="•"/>
            </a:pPr>
            <a:r>
              <a:rPr lang="en-US" sz="2400" b="1">
                <a:solidFill>
                  <a:srgbClr val="FF0000"/>
                </a:solidFill>
              </a:rPr>
              <a:t>Astrophysical Sources</a:t>
            </a:r>
          </a:p>
          <a:p>
            <a:pPr marL="690966" lvl="1" indent="-285750">
              <a:buFont typeface="Arial" panose="020B0604020202020204" pitchFamily="34" charset="0"/>
              <a:buChar char="•"/>
            </a:pPr>
            <a:r>
              <a:rPr lang="en-US">
                <a:solidFill>
                  <a:schemeClr val="accent2"/>
                </a:solidFill>
              </a:rPr>
              <a:t>The Black Holes (BH) whose mergers were discovered by LIGO and Virgo have masses up to several tens of solar masses. Many galaxies are known to contain super-massive black holes (SMBHs) with masses in the range between 10</a:t>
            </a:r>
            <a:r>
              <a:rPr lang="en-US" baseline="30000">
                <a:solidFill>
                  <a:schemeClr val="accent2"/>
                </a:solidFill>
              </a:rPr>
              <a:t>6 </a:t>
            </a:r>
            <a:r>
              <a:rPr lang="en-US">
                <a:solidFill>
                  <a:schemeClr val="accent2"/>
                </a:solidFill>
              </a:rPr>
              <a:t>and billions of solar masses. </a:t>
            </a:r>
          </a:p>
          <a:p>
            <a:pPr marL="690966" lvl="1" indent="-285750">
              <a:buFont typeface="Arial" panose="020B0604020202020204" pitchFamily="34" charset="0"/>
              <a:buChar char="•"/>
            </a:pPr>
            <a:r>
              <a:rPr lang="en-US">
                <a:solidFill>
                  <a:schemeClr val="accent2"/>
                </a:solidFill>
              </a:rPr>
              <a:t>It is expected that intermediate-mass black holes (IMBHs) with masses in the range 100 to 10</a:t>
            </a:r>
            <a:r>
              <a:rPr lang="en-US" baseline="30000">
                <a:solidFill>
                  <a:schemeClr val="accent2"/>
                </a:solidFill>
              </a:rPr>
              <a:t>5</a:t>
            </a:r>
            <a:r>
              <a:rPr lang="en-US">
                <a:solidFill>
                  <a:schemeClr val="accent2"/>
                </a:solidFill>
              </a:rPr>
              <a:t> solar masses must also exist [6]. There is some observational evidence for IMBHs, and they are thought to have played key roles in the assembly of SMBHs. </a:t>
            </a:r>
            <a:r>
              <a:rPr lang="en-GB">
                <a:solidFill>
                  <a:schemeClr val="accent2"/>
                </a:solidFill>
              </a:rPr>
              <a:t> </a:t>
            </a:r>
            <a:r>
              <a:rPr lang="en-US">
                <a:solidFill>
                  <a:schemeClr val="accent2"/>
                </a:solidFill>
              </a:rPr>
              <a:t> </a:t>
            </a:r>
          </a:p>
          <a:p>
            <a:pPr lvl="1"/>
            <a:endParaRPr lang="en-US">
              <a:solidFill>
                <a:schemeClr val="accent2"/>
              </a:solidFill>
            </a:endParaRPr>
          </a:p>
          <a:p>
            <a:pPr marL="285750" indent="-285750">
              <a:buFont typeface="Arial" panose="020B0604020202020204" pitchFamily="34" charset="0"/>
              <a:buChar char="•"/>
            </a:pPr>
            <a:r>
              <a:rPr lang="en-US" sz="2400" b="1">
                <a:solidFill>
                  <a:srgbClr val="FF0000"/>
                </a:solidFill>
              </a:rPr>
              <a:t>Cosmological Sources </a:t>
            </a:r>
          </a:p>
          <a:p>
            <a:pPr marL="690966" lvl="1" indent="-285750">
              <a:buFont typeface="Arial" panose="020B0604020202020204" pitchFamily="34" charset="0"/>
              <a:buChar char="•"/>
            </a:pPr>
            <a:r>
              <a:rPr lang="en-US">
                <a:solidFill>
                  <a:schemeClr val="accent2"/>
                </a:solidFill>
              </a:rPr>
              <a:t>Many extensions of the Standard Model (SM) predict first-order phase transitions in the early Universe. Examples include extended electroweak sectors, effective field theories with higher-dimensional operators and hidden sector interactions.</a:t>
            </a:r>
            <a:endParaRPr lang="en-GB" sz="2400">
              <a:solidFill>
                <a:schemeClr val="accent2"/>
              </a:solidFill>
            </a:endParaRPr>
          </a:p>
          <a:p>
            <a:pPr marL="1096183" lvl="2" indent="-285750">
              <a:buFont typeface="Arial" panose="020B0604020202020204" pitchFamily="34" charset="0"/>
              <a:buChar char="•"/>
            </a:pPr>
            <a:r>
              <a:rPr lang="en-US"/>
              <a:t>Extended electroweak model with a massive Z' boson</a:t>
            </a:r>
            <a:r>
              <a:rPr lang="en-GB"/>
              <a:t> </a:t>
            </a:r>
            <a:endParaRPr lang="en-US"/>
          </a:p>
          <a:p>
            <a:pPr marL="1096183" lvl="2" indent="-285750">
              <a:buFont typeface="Arial" panose="020B0604020202020204" pitchFamily="34" charset="0"/>
              <a:buChar char="•"/>
            </a:pPr>
            <a:r>
              <a:rPr lang="en-US"/>
              <a:t>Cosmic String Model  </a:t>
            </a:r>
            <a:endParaRPr lang="en-GB"/>
          </a:p>
          <a:p>
            <a:pPr marL="1096183" lvl="2" indent="-285750">
              <a:buFont typeface="Arial" panose="020B0604020202020204" pitchFamily="34" charset="0"/>
              <a:buChar char="•"/>
            </a:pPr>
            <a:endParaRPr lang="en-GB" sz="2400"/>
          </a:p>
          <a:p>
            <a:pPr marL="690966" lvl="1" indent="-285750">
              <a:buFont typeface="Arial" panose="020B0604020202020204" pitchFamily="34" charset="0"/>
              <a:buChar char="•"/>
            </a:pPr>
            <a:endParaRPr lang="en-US" sz="2400">
              <a:solidFill>
                <a:schemeClr val="accent4"/>
              </a:solidFill>
            </a:endParaRPr>
          </a:p>
        </p:txBody>
      </p:sp>
    </p:spTree>
    <p:extLst>
      <p:ext uri="{BB962C8B-B14F-4D97-AF65-F5344CB8AC3E}">
        <p14:creationId xmlns:p14="http://schemas.microsoft.com/office/powerpoint/2010/main" val="41819814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8CFF-A1B1-054B-8FA6-AAB821BC1B16}"/>
              </a:ext>
            </a:extLst>
          </p:cNvPr>
          <p:cNvSpPr>
            <a:spLocks noGrp="1"/>
          </p:cNvSpPr>
          <p:nvPr>
            <p:ph type="title"/>
          </p:nvPr>
        </p:nvSpPr>
        <p:spPr/>
        <p:txBody>
          <a:bodyPr/>
          <a:lstStyle/>
          <a:p>
            <a:r>
              <a:rPr lang="en-US"/>
              <a:t>Strain Sensitivity &amp; BH Mergers: 2030ish</a:t>
            </a:r>
          </a:p>
        </p:txBody>
      </p:sp>
      <p:pic>
        <p:nvPicPr>
          <p:cNvPr id="4" name="Picture 3" descr="A close up of a map&#10;&#10;Description automatically generated">
            <a:extLst>
              <a:ext uri="{FF2B5EF4-FFF2-40B4-BE49-F238E27FC236}">
                <a16:creationId xmlns:a16="http://schemas.microsoft.com/office/drawing/2014/main" id="{B130952E-EBDE-4344-AE21-C529E5E7B602}"/>
              </a:ext>
            </a:extLst>
          </p:cNvPr>
          <p:cNvPicPr>
            <a:picLocks noChangeAspect="1"/>
          </p:cNvPicPr>
          <p:nvPr/>
        </p:nvPicPr>
        <p:blipFill>
          <a:blip r:embed="rId2"/>
          <a:stretch>
            <a:fillRect/>
          </a:stretch>
        </p:blipFill>
        <p:spPr>
          <a:xfrm>
            <a:off x="467544" y="1186512"/>
            <a:ext cx="7891875" cy="5050800"/>
          </a:xfrm>
          <a:prstGeom prst="rect">
            <a:avLst/>
          </a:prstGeom>
        </p:spPr>
      </p:pic>
      <p:sp>
        <p:nvSpPr>
          <p:cNvPr id="6" name="TextBox 5">
            <a:extLst>
              <a:ext uri="{FF2B5EF4-FFF2-40B4-BE49-F238E27FC236}">
                <a16:creationId xmlns:a16="http://schemas.microsoft.com/office/drawing/2014/main" id="{752AAF7D-1E6A-5D4E-80B7-47713D31A705}"/>
              </a:ext>
            </a:extLst>
          </p:cNvPr>
          <p:cNvSpPr txBox="1"/>
          <p:nvPr/>
        </p:nvSpPr>
        <p:spPr>
          <a:xfrm>
            <a:off x="107504" y="6167045"/>
            <a:ext cx="8756051" cy="646331"/>
          </a:xfrm>
          <a:prstGeom prst="rect">
            <a:avLst/>
          </a:prstGeom>
          <a:noFill/>
        </p:spPr>
        <p:txBody>
          <a:bodyPr wrap="none" rtlCol="0">
            <a:spAutoFit/>
          </a:bodyPr>
          <a:lstStyle/>
          <a:p>
            <a:r>
              <a:rPr lang="en-US"/>
              <a:t>The AION frequency range is ideal for observations of mergers involving IMBHs, </a:t>
            </a:r>
          </a:p>
          <a:p>
            <a:r>
              <a:rPr lang="en-US"/>
              <a:t>to which LISA and the LIGO/Virgo/KAGRA/ET experiments are relatively insensitive.</a:t>
            </a:r>
          </a:p>
        </p:txBody>
      </p:sp>
    </p:spTree>
    <p:extLst>
      <p:ext uri="{BB962C8B-B14F-4D97-AF65-F5344CB8AC3E}">
        <p14:creationId xmlns:p14="http://schemas.microsoft.com/office/powerpoint/2010/main" val="4033397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047BD-A8F8-144D-BE66-B477C205E7FE}"/>
              </a:ext>
            </a:extLst>
          </p:cNvPr>
          <p:cNvSpPr>
            <a:spLocks noGrp="1"/>
          </p:cNvSpPr>
          <p:nvPr>
            <p:ph type="title"/>
          </p:nvPr>
        </p:nvSpPr>
        <p:spPr/>
        <p:txBody>
          <a:bodyPr/>
          <a:lstStyle/>
          <a:p>
            <a:r>
              <a:rPr lang="en-US"/>
              <a:t>Strain Sensitivity &amp; BH Mergers</a:t>
            </a:r>
          </a:p>
        </p:txBody>
      </p:sp>
      <p:sp>
        <p:nvSpPr>
          <p:cNvPr id="4" name="TextBox 3">
            <a:extLst>
              <a:ext uri="{FF2B5EF4-FFF2-40B4-BE49-F238E27FC236}">
                <a16:creationId xmlns:a16="http://schemas.microsoft.com/office/drawing/2014/main" id="{BAE72C64-3B21-4E4F-8D31-6CE1742C50CC}"/>
              </a:ext>
            </a:extLst>
          </p:cNvPr>
          <p:cNvSpPr txBox="1"/>
          <p:nvPr/>
        </p:nvSpPr>
        <p:spPr>
          <a:xfrm>
            <a:off x="539552" y="5013176"/>
            <a:ext cx="3816424" cy="1754326"/>
          </a:xfrm>
          <a:prstGeom prst="rect">
            <a:avLst/>
          </a:prstGeom>
          <a:noFill/>
        </p:spPr>
        <p:txBody>
          <a:bodyPr wrap="square" rtlCol="0">
            <a:spAutoFit/>
          </a:bodyPr>
          <a:lstStyle/>
          <a:p>
            <a:pPr algn="ctr"/>
            <a:r>
              <a:rPr lang="en-US"/>
              <a:t>Sensitivity of AION-100m for detecting GWs from the mergers of IMBHs at signal-to-noise (SNR) levels ≥ 5, which extends to redshifts of 1.5 for BHs with masses ∼ 10</a:t>
            </a:r>
            <a:r>
              <a:rPr lang="en-US" baseline="30000"/>
              <a:t>4</a:t>
            </a:r>
            <a:r>
              <a:rPr lang="en-US"/>
              <a:t> solar masses.</a:t>
            </a:r>
            <a:r>
              <a:rPr lang="en-GB"/>
              <a:t> </a:t>
            </a:r>
            <a:endParaRPr lang="en-US" i="1"/>
          </a:p>
        </p:txBody>
      </p:sp>
      <p:pic>
        <p:nvPicPr>
          <p:cNvPr id="5" name="Obraz5">
            <a:extLst>
              <a:ext uri="{FF2B5EF4-FFF2-40B4-BE49-F238E27FC236}">
                <a16:creationId xmlns:a16="http://schemas.microsoft.com/office/drawing/2014/main" id="{128C8AF2-98F1-AE4A-A329-9E8965B296E5}"/>
              </a:ext>
            </a:extLst>
          </p:cNvPr>
          <p:cNvPicPr>
            <a:picLocks noChangeAspect="1"/>
          </p:cNvPicPr>
          <p:nvPr/>
        </p:nvPicPr>
        <p:blipFill>
          <a:blip r:embed="rId2"/>
          <a:stretch>
            <a:fillRect/>
          </a:stretch>
        </p:blipFill>
        <p:spPr bwMode="auto">
          <a:xfrm>
            <a:off x="323528" y="1197176"/>
            <a:ext cx="4003788" cy="3816000"/>
          </a:xfrm>
          <a:prstGeom prst="rect">
            <a:avLst/>
          </a:prstGeom>
        </p:spPr>
      </p:pic>
      <p:pic>
        <p:nvPicPr>
          <p:cNvPr id="6" name="Obraz6">
            <a:extLst>
              <a:ext uri="{FF2B5EF4-FFF2-40B4-BE49-F238E27FC236}">
                <a16:creationId xmlns:a16="http://schemas.microsoft.com/office/drawing/2014/main" id="{C14D24AD-3F82-D24E-B4B7-DD5B13FAF3EA}"/>
              </a:ext>
            </a:extLst>
          </p:cNvPr>
          <p:cNvPicPr>
            <a:picLocks noChangeAspect="1"/>
          </p:cNvPicPr>
          <p:nvPr/>
        </p:nvPicPr>
        <p:blipFill>
          <a:blip r:embed="rId3"/>
          <a:stretch>
            <a:fillRect/>
          </a:stretch>
        </p:blipFill>
        <p:spPr bwMode="auto">
          <a:xfrm>
            <a:off x="4644008" y="1196752"/>
            <a:ext cx="4102997" cy="3816000"/>
          </a:xfrm>
          <a:prstGeom prst="rect">
            <a:avLst/>
          </a:prstGeom>
        </p:spPr>
      </p:pic>
      <p:sp>
        <p:nvSpPr>
          <p:cNvPr id="7" name="TextBox 6">
            <a:extLst>
              <a:ext uri="{FF2B5EF4-FFF2-40B4-BE49-F238E27FC236}">
                <a16:creationId xmlns:a16="http://schemas.microsoft.com/office/drawing/2014/main" id="{C0E5E067-98B2-1F44-AC34-3BFB2E3E2285}"/>
              </a:ext>
            </a:extLst>
          </p:cNvPr>
          <p:cNvSpPr txBox="1"/>
          <p:nvPr/>
        </p:nvSpPr>
        <p:spPr>
          <a:xfrm>
            <a:off x="4860032" y="5085184"/>
            <a:ext cx="3979517" cy="1200329"/>
          </a:xfrm>
          <a:prstGeom prst="rect">
            <a:avLst/>
          </a:prstGeom>
          <a:noFill/>
        </p:spPr>
        <p:txBody>
          <a:bodyPr wrap="square" rtlCol="0">
            <a:spAutoFit/>
          </a:bodyPr>
          <a:lstStyle/>
          <a:p>
            <a:pPr algn="ctr"/>
            <a:r>
              <a:rPr lang="en-GB" i="1"/>
              <a:t>Comparison of the sensitivities of AION and other experiments with threshold SNR = 8. </a:t>
            </a:r>
            <a:endParaRPr lang="en-GB"/>
          </a:p>
          <a:p>
            <a:endParaRPr lang="en-US"/>
          </a:p>
        </p:txBody>
      </p:sp>
    </p:spTree>
    <p:extLst>
      <p:ext uri="{BB962C8B-B14F-4D97-AF65-F5344CB8AC3E}">
        <p14:creationId xmlns:p14="http://schemas.microsoft.com/office/powerpoint/2010/main" val="41809712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8CFF-A1B1-054B-8FA6-AAB821BC1B16}"/>
              </a:ext>
            </a:extLst>
          </p:cNvPr>
          <p:cNvSpPr>
            <a:spLocks noGrp="1"/>
          </p:cNvSpPr>
          <p:nvPr>
            <p:ph type="title"/>
          </p:nvPr>
        </p:nvSpPr>
        <p:spPr/>
        <p:txBody>
          <a:bodyPr/>
          <a:lstStyle/>
          <a:p>
            <a:r>
              <a:rPr lang="en-US"/>
              <a:t>Strain Sensitivity &amp; BH Mergers: Future</a:t>
            </a:r>
          </a:p>
        </p:txBody>
      </p:sp>
      <p:pic>
        <p:nvPicPr>
          <p:cNvPr id="4" name="Picture 3" descr="A close up of a map&#10;&#10;Description automatically generated">
            <a:extLst>
              <a:ext uri="{FF2B5EF4-FFF2-40B4-BE49-F238E27FC236}">
                <a16:creationId xmlns:a16="http://schemas.microsoft.com/office/drawing/2014/main" id="{B130952E-EBDE-4344-AE21-C529E5E7B602}"/>
              </a:ext>
            </a:extLst>
          </p:cNvPr>
          <p:cNvPicPr>
            <a:picLocks noChangeAspect="1"/>
          </p:cNvPicPr>
          <p:nvPr/>
        </p:nvPicPr>
        <p:blipFill>
          <a:blip r:embed="rId2"/>
          <a:stretch>
            <a:fillRect/>
          </a:stretch>
        </p:blipFill>
        <p:spPr>
          <a:xfrm>
            <a:off x="467544" y="1186512"/>
            <a:ext cx="7891875" cy="5050800"/>
          </a:xfrm>
          <a:prstGeom prst="rect">
            <a:avLst/>
          </a:prstGeom>
        </p:spPr>
      </p:pic>
      <p:sp>
        <p:nvSpPr>
          <p:cNvPr id="6" name="TextBox 5">
            <a:extLst>
              <a:ext uri="{FF2B5EF4-FFF2-40B4-BE49-F238E27FC236}">
                <a16:creationId xmlns:a16="http://schemas.microsoft.com/office/drawing/2014/main" id="{752AAF7D-1E6A-5D4E-80B7-47713D31A705}"/>
              </a:ext>
            </a:extLst>
          </p:cNvPr>
          <p:cNvSpPr txBox="1"/>
          <p:nvPr/>
        </p:nvSpPr>
        <p:spPr>
          <a:xfrm>
            <a:off x="107504" y="6167045"/>
            <a:ext cx="8756051" cy="646331"/>
          </a:xfrm>
          <a:prstGeom prst="rect">
            <a:avLst/>
          </a:prstGeom>
          <a:noFill/>
        </p:spPr>
        <p:txBody>
          <a:bodyPr wrap="none" rtlCol="0">
            <a:spAutoFit/>
          </a:bodyPr>
          <a:lstStyle/>
          <a:p>
            <a:r>
              <a:rPr lang="en-US"/>
              <a:t>The AION frequency range is ideal for observations of mergers involving IMBHs, </a:t>
            </a:r>
          </a:p>
          <a:p>
            <a:r>
              <a:rPr lang="en-US"/>
              <a:t>to which LISA and the LIGO/Virgo/KAGRA/ET experiments are relatively insensitive.</a:t>
            </a:r>
          </a:p>
        </p:txBody>
      </p:sp>
      <p:pic>
        <p:nvPicPr>
          <p:cNvPr id="5" name="Picture 4" descr="A close up of a map&#10;&#10;Description automatically generated">
            <a:extLst>
              <a:ext uri="{FF2B5EF4-FFF2-40B4-BE49-F238E27FC236}">
                <a16:creationId xmlns:a16="http://schemas.microsoft.com/office/drawing/2014/main" id="{8E9CD3CF-DA43-6646-9D2F-E61D2480F43E}"/>
              </a:ext>
            </a:extLst>
          </p:cNvPr>
          <p:cNvPicPr>
            <a:picLocks noChangeAspect="1"/>
          </p:cNvPicPr>
          <p:nvPr/>
        </p:nvPicPr>
        <p:blipFill>
          <a:blip r:embed="rId3"/>
          <a:stretch>
            <a:fillRect/>
          </a:stretch>
        </p:blipFill>
        <p:spPr>
          <a:xfrm>
            <a:off x="467544" y="1196752"/>
            <a:ext cx="7891875" cy="5050800"/>
          </a:xfrm>
          <a:prstGeom prst="rect">
            <a:avLst/>
          </a:prstGeom>
        </p:spPr>
      </p:pic>
    </p:spTree>
    <p:extLst>
      <p:ext uri="{BB962C8B-B14F-4D97-AF65-F5344CB8AC3E}">
        <p14:creationId xmlns:p14="http://schemas.microsoft.com/office/powerpoint/2010/main" val="17061987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DC03D-400B-F744-AFC2-91C6654CB59F}"/>
              </a:ext>
            </a:extLst>
          </p:cNvPr>
          <p:cNvSpPr>
            <a:spLocks noGrp="1"/>
          </p:cNvSpPr>
          <p:nvPr>
            <p:ph type="title"/>
          </p:nvPr>
        </p:nvSpPr>
        <p:spPr/>
        <p:txBody>
          <a:bodyPr/>
          <a:lstStyle/>
          <a:p>
            <a:r>
              <a:rPr lang="en-US"/>
              <a:t>Cosmological GW Sources: Z’ Model</a:t>
            </a:r>
          </a:p>
        </p:txBody>
      </p:sp>
      <p:sp>
        <p:nvSpPr>
          <p:cNvPr id="3" name="Rectangle 2">
            <a:extLst>
              <a:ext uri="{FF2B5EF4-FFF2-40B4-BE49-F238E27FC236}">
                <a16:creationId xmlns:a16="http://schemas.microsoft.com/office/drawing/2014/main" id="{A31B21A6-0D59-BD4D-8D57-393B3668E4E4}"/>
              </a:ext>
            </a:extLst>
          </p:cNvPr>
          <p:cNvSpPr/>
          <p:nvPr/>
        </p:nvSpPr>
        <p:spPr>
          <a:xfrm>
            <a:off x="395536" y="1124744"/>
            <a:ext cx="8352928" cy="1200329"/>
          </a:xfrm>
          <a:prstGeom prst="rect">
            <a:avLst/>
          </a:prstGeom>
        </p:spPr>
        <p:txBody>
          <a:bodyPr wrap="square">
            <a:spAutoFit/>
          </a:bodyPr>
          <a:lstStyle/>
          <a:p>
            <a:pPr algn="ctr"/>
            <a:r>
              <a:rPr lang="en-US">
                <a:solidFill>
                  <a:schemeClr val="accent2"/>
                </a:solidFill>
              </a:rPr>
              <a:t>Many extensions of the Standard Model (SM) predict first-order phase transitions in the early Universe. </a:t>
            </a:r>
          </a:p>
          <a:p>
            <a:pPr algn="ctr"/>
            <a:r>
              <a:rPr lang="en-US">
                <a:solidFill>
                  <a:schemeClr val="accent2"/>
                </a:solidFill>
              </a:rPr>
              <a:t>Example: </a:t>
            </a:r>
            <a:r>
              <a:rPr lang="en-US">
                <a:solidFill>
                  <a:srgbClr val="FF0000"/>
                </a:solidFill>
              </a:rPr>
              <a:t>Extended electroweak model with a massive Z' boson</a:t>
            </a:r>
            <a:r>
              <a:rPr lang="en-GB">
                <a:solidFill>
                  <a:srgbClr val="FF0000"/>
                </a:solidFill>
              </a:rPr>
              <a:t> </a:t>
            </a:r>
            <a:endParaRPr lang="en-US">
              <a:solidFill>
                <a:srgbClr val="FF0000"/>
              </a:solidFill>
            </a:endParaRPr>
          </a:p>
          <a:p>
            <a:endParaRPr lang="en-US"/>
          </a:p>
        </p:txBody>
      </p:sp>
      <p:pic>
        <p:nvPicPr>
          <p:cNvPr id="4" name="Obraz3">
            <a:extLst>
              <a:ext uri="{FF2B5EF4-FFF2-40B4-BE49-F238E27FC236}">
                <a16:creationId xmlns:a16="http://schemas.microsoft.com/office/drawing/2014/main" id="{15A2ED01-5667-D444-A148-0CCEAC3BCE6C}"/>
              </a:ext>
            </a:extLst>
          </p:cNvPr>
          <p:cNvPicPr>
            <a:picLocks noChangeAspect="1"/>
          </p:cNvPicPr>
          <p:nvPr/>
        </p:nvPicPr>
        <p:blipFill>
          <a:blip r:embed="rId2"/>
          <a:stretch>
            <a:fillRect/>
          </a:stretch>
        </p:blipFill>
        <p:spPr bwMode="auto">
          <a:xfrm>
            <a:off x="561976" y="2325073"/>
            <a:ext cx="4827123" cy="3218400"/>
          </a:xfrm>
          <a:prstGeom prst="rect">
            <a:avLst/>
          </a:prstGeom>
        </p:spPr>
      </p:pic>
      <p:pic>
        <p:nvPicPr>
          <p:cNvPr id="5" name="Obraz4">
            <a:extLst>
              <a:ext uri="{FF2B5EF4-FFF2-40B4-BE49-F238E27FC236}">
                <a16:creationId xmlns:a16="http://schemas.microsoft.com/office/drawing/2014/main" id="{C4516135-456F-2342-B153-5318F116A3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508104" y="2457216"/>
            <a:ext cx="3552663" cy="2916000"/>
          </a:xfrm>
          <a:prstGeom prst="rect">
            <a:avLst/>
          </a:prstGeom>
        </p:spPr>
      </p:pic>
      <p:sp>
        <p:nvSpPr>
          <p:cNvPr id="6" name="Rectangle 5">
            <a:extLst>
              <a:ext uri="{FF2B5EF4-FFF2-40B4-BE49-F238E27FC236}">
                <a16:creationId xmlns:a16="http://schemas.microsoft.com/office/drawing/2014/main" id="{99E08742-5EBD-AA40-A4D8-A3D0ADB58E5F}"/>
              </a:ext>
            </a:extLst>
          </p:cNvPr>
          <p:cNvSpPr/>
          <p:nvPr/>
        </p:nvSpPr>
        <p:spPr>
          <a:xfrm>
            <a:off x="328741" y="5543473"/>
            <a:ext cx="8701029" cy="1200329"/>
          </a:xfrm>
          <a:prstGeom prst="rect">
            <a:avLst/>
          </a:prstGeom>
        </p:spPr>
        <p:txBody>
          <a:bodyPr wrap="square">
            <a:spAutoFit/>
          </a:bodyPr>
          <a:lstStyle/>
          <a:p>
            <a:r>
              <a:rPr lang="en-GB" i="1">
                <a:latin typeface="Arial" panose="020B0604020202020204" pitchFamily="34" charset="0"/>
                <a:ea typeface="Calibri" panose="020F0502020204030204" pitchFamily="34" charset="0"/>
              </a:rPr>
              <a:t>Example of the GW spectrum in a classical scale-invariant extension of the SM with a massive Z' boson compared with various experimental sensitivities. Right panel: Signal-to-noise ratio (SNR) in the parameter plane of the same model for the AION-1km stage.</a:t>
            </a:r>
            <a:r>
              <a:rPr lang="en-GB"/>
              <a:t> </a:t>
            </a:r>
            <a:endParaRPr lang="en-US"/>
          </a:p>
        </p:txBody>
      </p:sp>
    </p:spTree>
    <p:extLst>
      <p:ext uri="{BB962C8B-B14F-4D97-AF65-F5344CB8AC3E}">
        <p14:creationId xmlns:p14="http://schemas.microsoft.com/office/powerpoint/2010/main" val="39138731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8525A-DE83-6B49-A91C-8FF3529036F5}"/>
              </a:ext>
            </a:extLst>
          </p:cNvPr>
          <p:cNvSpPr>
            <a:spLocks noGrp="1"/>
          </p:cNvSpPr>
          <p:nvPr>
            <p:ph type="title"/>
          </p:nvPr>
        </p:nvSpPr>
        <p:spPr/>
        <p:txBody>
          <a:bodyPr/>
          <a:lstStyle/>
          <a:p>
            <a:r>
              <a:rPr lang="en-US"/>
              <a:t>Cosmological GW Sources: Cosmic Strings</a:t>
            </a:r>
          </a:p>
        </p:txBody>
      </p:sp>
      <p:pic>
        <p:nvPicPr>
          <p:cNvPr id="3" name="Obraz2">
            <a:extLst>
              <a:ext uri="{FF2B5EF4-FFF2-40B4-BE49-F238E27FC236}">
                <a16:creationId xmlns:a16="http://schemas.microsoft.com/office/drawing/2014/main" id="{5CA943C2-9C04-7449-937D-A8D467E7B801}"/>
              </a:ext>
            </a:extLst>
          </p:cNvPr>
          <p:cNvPicPr>
            <a:picLocks noChangeAspect="1"/>
          </p:cNvPicPr>
          <p:nvPr/>
        </p:nvPicPr>
        <p:blipFill>
          <a:blip r:embed="rId2"/>
          <a:stretch>
            <a:fillRect/>
          </a:stretch>
        </p:blipFill>
        <p:spPr bwMode="auto">
          <a:xfrm>
            <a:off x="1475656" y="1171952"/>
            <a:ext cx="5442773" cy="3625200"/>
          </a:xfrm>
          <a:prstGeom prst="rect">
            <a:avLst/>
          </a:prstGeom>
        </p:spPr>
      </p:pic>
      <p:sp>
        <p:nvSpPr>
          <p:cNvPr id="4" name="Rectangle 3">
            <a:extLst>
              <a:ext uri="{FF2B5EF4-FFF2-40B4-BE49-F238E27FC236}">
                <a16:creationId xmlns:a16="http://schemas.microsoft.com/office/drawing/2014/main" id="{CAA74361-E758-014B-B63F-E11484FE9839}"/>
              </a:ext>
            </a:extLst>
          </p:cNvPr>
          <p:cNvSpPr/>
          <p:nvPr/>
        </p:nvSpPr>
        <p:spPr>
          <a:xfrm>
            <a:off x="179512" y="4869160"/>
            <a:ext cx="8582025" cy="1877437"/>
          </a:xfrm>
          <a:prstGeom prst="rect">
            <a:avLst/>
          </a:prstGeom>
        </p:spPr>
        <p:txBody>
          <a:bodyPr wrap="square">
            <a:spAutoFit/>
          </a:bodyPr>
          <a:lstStyle/>
          <a:p>
            <a:pPr algn="just">
              <a:spcAft>
                <a:spcPts val="1200"/>
              </a:spcAft>
            </a:pPr>
            <a:r>
              <a:rPr lang="en-GB" sz="1200">
                <a:latin typeface="Arial" panose="020B0604020202020204" pitchFamily="34" charset="0"/>
                <a:ea typeface="Calibri" panose="020F0502020204030204" pitchFamily="34" charset="0"/>
                <a:cs typeface="Times New Roman" panose="02020603050405020304" pitchFamily="18" charset="0"/>
              </a:rPr>
              <a:t>Other possible cosmological sources of GW signals are cosmic strings. These typically give a very broad frequency spectrum stretching across the ranges to which the LIGO/ET, AION/MAGIS, LISA and SKA experiments are sensitive. </a:t>
            </a:r>
            <a:endParaRPr lang="en-GB" sz="1200">
              <a:latin typeface="Calibri" panose="020F0502020204030204" pitchFamily="34" charset="0"/>
              <a:ea typeface="Calibri" panose="020F0502020204030204" pitchFamily="34" charset="0"/>
              <a:cs typeface="Times New Roman" panose="02020603050405020304" pitchFamily="18" charset="0"/>
            </a:endParaRPr>
          </a:p>
          <a:p>
            <a:pPr algn="just">
              <a:spcAft>
                <a:spcPts val="1200"/>
              </a:spcAft>
            </a:pPr>
            <a:r>
              <a:rPr lang="en-GB" sz="1200">
                <a:latin typeface="Arial" panose="020B0604020202020204" pitchFamily="34" charset="0"/>
                <a:ea typeface="Calibri" panose="020F0502020204030204" pitchFamily="34" charset="0"/>
                <a:cs typeface="Times New Roman" panose="02020603050405020304" pitchFamily="18" charset="0"/>
              </a:rPr>
              <a:t>The impact of including the change in the number of degrees of freedom as predicted in the Standard Model and clearly shows that probing the plateau in a wide range of frequencies can give us a significant amount of information not only on strings themselves but also on the evolution of the universe. </a:t>
            </a:r>
          </a:p>
          <a:p>
            <a:pPr algn="just">
              <a:spcAft>
                <a:spcPts val="1200"/>
              </a:spcAft>
            </a:pPr>
            <a:r>
              <a:rPr lang="en-GB" sz="1200">
                <a:latin typeface="Arial" panose="020B0604020202020204" pitchFamily="34" charset="0"/>
                <a:ea typeface="Calibri" panose="020F0502020204030204" pitchFamily="34" charset="0"/>
                <a:cs typeface="Times New Roman" panose="02020603050405020304" pitchFamily="18" charset="0"/>
              </a:rPr>
              <a:t>This way we could probe both SM processes such as the QCD phase transition and BSM scenarios predicting new degrees of freedom or even more significant cosmological modifications such as early matter domination, which would all leave distinguishable features in the GW background. </a:t>
            </a:r>
            <a:r>
              <a:rPr lang="en-GB" sz="1200" b="1">
                <a:latin typeface="Arial" panose="020B0604020202020204" pitchFamily="34" charset="0"/>
                <a:ea typeface="Calibri" panose="020F0502020204030204" pitchFamily="34" charset="0"/>
                <a:cs typeface="Times New Roman" panose="02020603050405020304" pitchFamily="18" charset="0"/>
              </a:rPr>
              <a:t>                     </a:t>
            </a:r>
            <a:endParaRPr lang="en-GB" sz="12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82024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D4D38-3CD0-EC46-B5F6-BD45EF137255}"/>
              </a:ext>
            </a:extLst>
          </p:cNvPr>
          <p:cNvSpPr>
            <a:spLocks noGrp="1"/>
          </p:cNvSpPr>
          <p:nvPr>
            <p:ph type="title"/>
          </p:nvPr>
        </p:nvSpPr>
        <p:spPr/>
        <p:txBody>
          <a:bodyPr/>
          <a:lstStyle/>
          <a:p>
            <a:r>
              <a:rPr lang="en-US"/>
              <a:t>Dark Matter Physics @AION</a:t>
            </a:r>
          </a:p>
        </p:txBody>
      </p:sp>
      <p:sp>
        <p:nvSpPr>
          <p:cNvPr id="3" name="Text Placeholder 2">
            <a:extLst>
              <a:ext uri="{FF2B5EF4-FFF2-40B4-BE49-F238E27FC236}">
                <a16:creationId xmlns:a16="http://schemas.microsoft.com/office/drawing/2014/main" id="{F092E1F4-92A0-9C4F-A47E-568A99275677}"/>
              </a:ext>
            </a:extLst>
          </p:cNvPr>
          <p:cNvSpPr>
            <a:spLocks noGrp="1"/>
          </p:cNvSpPr>
          <p:nvPr>
            <p:ph type="body" idx="1"/>
          </p:nvPr>
        </p:nvSpPr>
        <p:spPr/>
        <p:txBody>
          <a:bodyPr/>
          <a:lstStyle/>
          <a:p>
            <a:r>
              <a:rPr lang="en-US" sz="2400"/>
              <a:t>Based on DM workshop at KCL:</a:t>
            </a:r>
          </a:p>
          <a:p>
            <a:r>
              <a:rPr lang="en-US" sz="2400">
                <a:hlinkClick r:id="rId2"/>
              </a:rPr>
              <a:t>https://indico.cern.ch/event/797031/timetable/</a:t>
            </a:r>
            <a:endParaRPr lang="en-US" sz="2400"/>
          </a:p>
          <a:p>
            <a:r>
              <a:rPr lang="en-US" sz="2400"/>
              <a:t>and AION workshop at Imperial:</a:t>
            </a:r>
          </a:p>
          <a:p>
            <a:r>
              <a:rPr lang="en-US" sz="2400">
                <a:hlinkClick r:id="rId3"/>
              </a:rPr>
              <a:t>https://indico.cern.ch/event/802946/</a:t>
            </a:r>
            <a:endParaRPr lang="en-US" sz="2400"/>
          </a:p>
          <a:p>
            <a:r>
              <a:rPr lang="en-US" sz="2400" i="1"/>
              <a:t>Using Material from. M. Bauer, J. Hogan, J. March-Russel, C. McCabe, and Y. Stadnik </a:t>
            </a:r>
          </a:p>
        </p:txBody>
      </p:sp>
    </p:spTree>
    <p:extLst>
      <p:ext uri="{BB962C8B-B14F-4D97-AF65-F5344CB8AC3E}">
        <p14:creationId xmlns:p14="http://schemas.microsoft.com/office/powerpoint/2010/main" val="356618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(Very Strong) Evidence for Dark Matter</a:t>
            </a:r>
          </a:p>
        </p:txBody>
      </p:sp>
      <p:pic>
        <p:nvPicPr>
          <p:cNvPr id="6" name="Picture 5" descr="Buchmueller-2-QandA-NP-3 (dragged).pdf"/>
          <p:cNvPicPr>
            <a:picLocks/>
          </p:cNvPicPr>
          <p:nvPr/>
        </p:nvPicPr>
        <p:blipFill>
          <a:blip r:embed="rId2">
            <a:extLst>
              <a:ext uri="{28A0092B-C50C-407E-A947-70E740481C1C}">
                <a14:useLocalDpi xmlns:a14="http://schemas.microsoft.com/office/drawing/2010/main" val="0"/>
              </a:ext>
            </a:extLst>
          </a:blip>
          <a:stretch>
            <a:fillRect/>
          </a:stretch>
        </p:blipFill>
        <p:spPr>
          <a:xfrm>
            <a:off x="4283968" y="-3374231"/>
            <a:ext cx="5292000" cy="13715999"/>
          </a:xfrm>
          <a:prstGeom prst="rect">
            <a:avLst/>
          </a:prstGeom>
        </p:spPr>
      </p:pic>
      <p:sp>
        <p:nvSpPr>
          <p:cNvPr id="5" name="TextBox 4"/>
          <p:cNvSpPr txBox="1"/>
          <p:nvPr/>
        </p:nvSpPr>
        <p:spPr>
          <a:xfrm>
            <a:off x="2046907" y="6239053"/>
            <a:ext cx="1300957" cy="646331"/>
          </a:xfrm>
          <a:prstGeom prst="rect">
            <a:avLst/>
          </a:prstGeom>
          <a:noFill/>
        </p:spPr>
        <p:txBody>
          <a:bodyPr wrap="none" rtlCol="0">
            <a:spAutoFit/>
          </a:bodyPr>
          <a:lstStyle/>
          <a:p>
            <a:r>
              <a:rPr lang="en-US">
                <a:solidFill>
                  <a:srgbClr val="FFFFFF"/>
                </a:solidFill>
              </a:rPr>
              <a:t>G. </a:t>
            </a:r>
            <a:r>
              <a:rPr lang="en-US" err="1">
                <a:solidFill>
                  <a:schemeClr val="bg1"/>
                </a:solidFill>
              </a:rPr>
              <a:t>Bertone</a:t>
            </a:r>
            <a:r>
              <a:rPr lang="en-US">
                <a:solidFill>
                  <a:schemeClr val="bg1"/>
                </a:solidFill>
              </a:rPr>
              <a:t> </a:t>
            </a:r>
          </a:p>
          <a:p>
            <a:endParaRPr lang="en-US">
              <a:solidFill>
                <a:schemeClr val="bg1"/>
              </a:solidFill>
            </a:endParaRPr>
          </a:p>
        </p:txBody>
      </p:sp>
      <p:pic>
        <p:nvPicPr>
          <p:cNvPr id="7" name="Picture 6"/>
          <p:cNvPicPr>
            <a:picLocks noChangeAspect="1"/>
          </p:cNvPicPr>
          <p:nvPr/>
        </p:nvPicPr>
        <p:blipFill>
          <a:blip r:embed="rId3"/>
          <a:stretch>
            <a:fillRect/>
          </a:stretch>
        </p:blipFill>
        <p:spPr>
          <a:xfrm>
            <a:off x="0" y="0"/>
            <a:ext cx="4728394" cy="6876000"/>
          </a:xfrm>
          <a:prstGeom prst="rect">
            <a:avLst/>
          </a:prstGeom>
        </p:spPr>
      </p:pic>
      <p:sp>
        <p:nvSpPr>
          <p:cNvPr id="4" name="TextBox 3"/>
          <p:cNvSpPr txBox="1"/>
          <p:nvPr/>
        </p:nvSpPr>
        <p:spPr>
          <a:xfrm>
            <a:off x="234263" y="2060848"/>
            <a:ext cx="8169124" cy="2862322"/>
          </a:xfrm>
          <a:prstGeom prst="rect">
            <a:avLst/>
          </a:prstGeom>
          <a:noFill/>
        </p:spPr>
        <p:txBody>
          <a:bodyPr wrap="none" rtlCol="0">
            <a:spAutoFit/>
          </a:bodyPr>
          <a:lstStyle/>
          <a:p>
            <a:pPr algn="ctr"/>
            <a:r>
              <a:rPr lang="en-GB" sz="4500" b="1">
                <a:solidFill>
                  <a:srgbClr val="FFFFFF"/>
                </a:solidFill>
              </a:rPr>
              <a:t>Can we build an experiment </a:t>
            </a:r>
          </a:p>
          <a:p>
            <a:pPr algn="ctr"/>
            <a:r>
              <a:rPr lang="en-GB" sz="4500" b="1">
                <a:solidFill>
                  <a:srgbClr val="FFFFFF"/>
                </a:solidFill>
              </a:rPr>
              <a:t>that can tackle both of these </a:t>
            </a:r>
          </a:p>
          <a:p>
            <a:pPr algn="ctr"/>
            <a:r>
              <a:rPr lang="en-GB" sz="4500" b="1">
                <a:solidFill>
                  <a:srgbClr val="FFFFFF"/>
                </a:solidFill>
              </a:rPr>
              <a:t>important physics questions </a:t>
            </a:r>
          </a:p>
          <a:p>
            <a:pPr algn="ctr"/>
            <a:r>
              <a:rPr lang="en-GB" sz="4500" b="1">
                <a:solidFill>
                  <a:srgbClr val="FFFFFF"/>
                </a:solidFill>
              </a:rPr>
              <a:t>(and more)?  </a:t>
            </a:r>
          </a:p>
        </p:txBody>
      </p:sp>
    </p:spTree>
    <p:extLst>
      <p:ext uri="{BB962C8B-B14F-4D97-AF65-F5344CB8AC3E}">
        <p14:creationId xmlns:p14="http://schemas.microsoft.com/office/powerpoint/2010/main" val="17265369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a:t>The Landscape of Ultra-Light Dark Matter Detection</a:t>
            </a:r>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a:solidFill>
                  <a:srgbClr val="3333CC"/>
                </a:solidFill>
              </a:rPr>
              <a:t>Vey light dark matter and gravitational wave detection similar when detecting </a:t>
            </a:r>
          </a:p>
          <a:p>
            <a:r>
              <a:rPr lang="en-GB">
                <a:solidFill>
                  <a:srgbClr val="3333CC"/>
                </a:solidFill>
              </a:rPr>
              <a:t>coherent effects of entire field, not single particles. </a:t>
            </a:r>
          </a:p>
          <a:p>
            <a:r>
              <a:rPr lang="en-GB"/>
              <a:t>Example: Ultra-Light Dark Matter:</a:t>
            </a:r>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a:t>Diagram taken from P. Graham’s</a:t>
            </a:r>
          </a:p>
          <a:p>
            <a:r>
              <a:rPr lang="en-GB"/>
              <a:t> talk at HEP Front 2018</a:t>
            </a:r>
          </a:p>
        </p:txBody>
      </p:sp>
      <p:sp>
        <p:nvSpPr>
          <p:cNvPr id="6" name="Rectangle 5"/>
          <p:cNvSpPr/>
          <p:nvPr/>
        </p:nvSpPr>
        <p:spPr bwMode="auto">
          <a:xfrm>
            <a:off x="539552" y="3573016"/>
            <a:ext cx="7992888" cy="25922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25216338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a:t>The Landscape of Ultra-Light Dark Matter Detection</a:t>
            </a:r>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a:solidFill>
                  <a:srgbClr val="3333CC"/>
                </a:solidFill>
              </a:rPr>
              <a:t>Vey light dark matter and gravitational wave detection similar when detecting </a:t>
            </a:r>
          </a:p>
          <a:p>
            <a:r>
              <a:rPr lang="en-GB">
                <a:solidFill>
                  <a:srgbClr val="3333CC"/>
                </a:solidFill>
              </a:rPr>
              <a:t>coherent effects of entire field, not single particles. </a:t>
            </a:r>
          </a:p>
          <a:p>
            <a:r>
              <a:rPr lang="en-GB"/>
              <a:t>Example: Ultra-Light Dark Matter:</a:t>
            </a:r>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a:t>Diagram taken from P. Graham’s</a:t>
            </a:r>
          </a:p>
          <a:p>
            <a:r>
              <a:rPr lang="en-GB"/>
              <a:t> talk at HEP Front 2018</a:t>
            </a:r>
          </a:p>
        </p:txBody>
      </p:sp>
      <p:sp>
        <p:nvSpPr>
          <p:cNvPr id="6" name="Rectangle 5"/>
          <p:cNvSpPr/>
          <p:nvPr/>
        </p:nvSpPr>
        <p:spPr bwMode="auto">
          <a:xfrm>
            <a:off x="539552" y="3573016"/>
            <a:ext cx="7848872"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7" name="Rectangle 6"/>
          <p:cNvSpPr/>
          <p:nvPr/>
        </p:nvSpPr>
        <p:spPr bwMode="auto">
          <a:xfrm>
            <a:off x="539552" y="5373216"/>
            <a:ext cx="410445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8" name="Rectangle 7"/>
          <p:cNvSpPr/>
          <p:nvPr/>
        </p:nvSpPr>
        <p:spPr bwMode="auto">
          <a:xfrm>
            <a:off x="4427984" y="4437112"/>
            <a:ext cx="410445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9" name="TextBox 8"/>
          <p:cNvSpPr txBox="1"/>
          <p:nvPr/>
        </p:nvSpPr>
        <p:spPr>
          <a:xfrm>
            <a:off x="2123728" y="5003884"/>
            <a:ext cx="1557037" cy="369332"/>
          </a:xfrm>
          <a:prstGeom prst="rect">
            <a:avLst/>
          </a:prstGeom>
          <a:solidFill>
            <a:srgbClr val="FFFFFF"/>
          </a:solidFill>
        </p:spPr>
        <p:txBody>
          <a:bodyPr wrap="none" rtlCol="0">
            <a:spAutoFit/>
          </a:bodyPr>
          <a:lstStyle/>
          <a:p>
            <a:r>
              <a:rPr lang="en-GB">
                <a:solidFill>
                  <a:srgbClr val="D315FF"/>
                </a:solidFill>
              </a:rPr>
              <a:t>MAGIS/AION </a:t>
            </a:r>
          </a:p>
        </p:txBody>
      </p:sp>
    </p:spTree>
    <p:extLst>
      <p:ext uri="{BB962C8B-B14F-4D97-AF65-F5344CB8AC3E}">
        <p14:creationId xmlns:p14="http://schemas.microsoft.com/office/powerpoint/2010/main" val="14684204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a:t>The Landscape of Ultra-Light Dark Matter Detection</a:t>
            </a:r>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a:solidFill>
                  <a:srgbClr val="3333CC"/>
                </a:solidFill>
              </a:rPr>
              <a:t>Vey light dark matter and gravitational wave detection similar when detecting </a:t>
            </a:r>
          </a:p>
          <a:p>
            <a:r>
              <a:rPr lang="en-GB">
                <a:solidFill>
                  <a:srgbClr val="3333CC"/>
                </a:solidFill>
              </a:rPr>
              <a:t>coherent effects of entire field, not single particles. </a:t>
            </a:r>
          </a:p>
          <a:p>
            <a:r>
              <a:rPr lang="en-GB"/>
              <a:t>Example: Ultra-Light Dark Matter:</a:t>
            </a:r>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a:t>Diagram taken from P. Graham’s</a:t>
            </a:r>
          </a:p>
          <a:p>
            <a:r>
              <a:rPr lang="en-GB"/>
              <a:t> talk at HEP Front 2018</a:t>
            </a:r>
          </a:p>
        </p:txBody>
      </p:sp>
      <p:sp>
        <p:nvSpPr>
          <p:cNvPr id="6" name="TextBox 5"/>
          <p:cNvSpPr txBox="1"/>
          <p:nvPr/>
        </p:nvSpPr>
        <p:spPr>
          <a:xfrm>
            <a:off x="2123728" y="5003884"/>
            <a:ext cx="1557037" cy="369332"/>
          </a:xfrm>
          <a:prstGeom prst="rect">
            <a:avLst/>
          </a:prstGeom>
          <a:solidFill>
            <a:srgbClr val="FFFFFF"/>
          </a:solidFill>
        </p:spPr>
        <p:txBody>
          <a:bodyPr wrap="none" rtlCol="0">
            <a:spAutoFit/>
          </a:bodyPr>
          <a:lstStyle/>
          <a:p>
            <a:r>
              <a:rPr lang="en-GB">
                <a:solidFill>
                  <a:srgbClr val="D315FF"/>
                </a:solidFill>
              </a:rPr>
              <a:t>MAGIS/AION </a:t>
            </a:r>
          </a:p>
        </p:txBody>
      </p:sp>
    </p:spTree>
    <p:extLst>
      <p:ext uri="{BB962C8B-B14F-4D97-AF65-F5344CB8AC3E}">
        <p14:creationId xmlns:p14="http://schemas.microsoft.com/office/powerpoint/2010/main" val="36878061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124744"/>
            <a:ext cx="8780694" cy="1477328"/>
          </a:xfrm>
          <a:prstGeom prst="rect">
            <a:avLst/>
          </a:prstGeom>
          <a:noFill/>
        </p:spPr>
        <p:txBody>
          <a:bodyPr wrap="none" rtlCol="0">
            <a:spAutoFit/>
          </a:bodyPr>
          <a:lstStyle/>
          <a:p>
            <a:r>
              <a:rPr lang="en-GB"/>
              <a:t>Ultra-light spin 0 particles are expected to form a coherently oscillating classical field </a:t>
            </a:r>
          </a:p>
          <a:p>
            <a:endParaRPr lang="en-GB"/>
          </a:p>
          <a:p>
            <a:endParaRPr lang="en-GB"/>
          </a:p>
          <a:p>
            <a:endParaRPr lang="en-GB"/>
          </a:p>
          <a:p>
            <a:r>
              <a:rPr lang="en-GB"/>
              <a:t>as                             with an energy density of </a:t>
            </a:r>
          </a:p>
        </p:txBody>
      </p:sp>
      <p:sp>
        <p:nvSpPr>
          <p:cNvPr id="2" name="Title 1"/>
          <p:cNvSpPr>
            <a:spLocks noGrp="1"/>
          </p:cNvSpPr>
          <p:nvPr>
            <p:ph type="title"/>
          </p:nvPr>
        </p:nvSpPr>
        <p:spPr/>
        <p:txBody>
          <a:bodyPr/>
          <a:lstStyle/>
          <a:p>
            <a:r>
              <a:rPr lang="en-GB"/>
              <a:t>Ultra-Light Spin-0 Dark Matter</a:t>
            </a:r>
          </a:p>
        </p:txBody>
      </p:sp>
      <p:sp>
        <p:nvSpPr>
          <p:cNvPr id="3" name="Content Placeholder 2"/>
          <p:cNvSpPr>
            <a:spLocks noGrp="1"/>
          </p:cNvSpPr>
          <p:nvPr>
            <p:ph idx="1"/>
          </p:nvPr>
        </p:nvSpPr>
        <p:spPr>
          <a:xfrm>
            <a:off x="467544" y="1412776"/>
            <a:ext cx="8229600" cy="4525963"/>
          </a:xfrm>
        </p:spPr>
        <p:txBody>
          <a:bodyPr/>
          <a:lstStyle/>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p:txBody>
      </p:sp>
      <p:pic>
        <p:nvPicPr>
          <p:cNvPr id="4" name="Picture 3" descr="Screenshot 2019-01-29 at 13.19.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8280" y="3501008"/>
            <a:ext cx="5544000" cy="3010649"/>
          </a:xfrm>
          <a:prstGeom prst="rect">
            <a:avLst/>
          </a:prstGeom>
        </p:spPr>
      </p:pic>
      <p:pic>
        <p:nvPicPr>
          <p:cNvPr id="5" name="Picture 4" descr="Screenshot 2019-01-29 at 13.17.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2734568"/>
            <a:ext cx="5283200" cy="406400"/>
          </a:xfrm>
          <a:prstGeom prst="rect">
            <a:avLst/>
          </a:prstGeom>
        </p:spPr>
      </p:pic>
      <p:pic>
        <p:nvPicPr>
          <p:cNvPr id="6" name="Picture 5" descr="Screenshot 2019-01-29 at 13.17.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608" y="2204864"/>
            <a:ext cx="1485900" cy="406400"/>
          </a:xfrm>
          <a:prstGeom prst="rect">
            <a:avLst/>
          </a:prstGeom>
        </p:spPr>
      </p:pic>
      <p:pic>
        <p:nvPicPr>
          <p:cNvPr id="7" name="Picture 6" descr="Screenshot 2019-01-29 at 13.16.5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6" y="1556792"/>
            <a:ext cx="2463800" cy="482600"/>
          </a:xfrm>
          <a:prstGeom prst="rect">
            <a:avLst/>
          </a:prstGeom>
        </p:spPr>
      </p:pic>
    </p:spTree>
    <p:extLst>
      <p:ext uri="{BB962C8B-B14F-4D97-AF65-F5344CB8AC3E}">
        <p14:creationId xmlns:p14="http://schemas.microsoft.com/office/powerpoint/2010/main" val="3283795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9">
            <a:extLst>
              <a:ext uri="{FF2B5EF4-FFF2-40B4-BE49-F238E27FC236}">
                <a16:creationId xmlns:a16="http://schemas.microsoft.com/office/drawing/2014/main" id="{65A647AC-917B-A64C-B91F-6588A97322A4}"/>
              </a:ext>
            </a:extLst>
          </p:cNvPr>
          <p:cNvSpPr>
            <a:spLocks noChangeArrowheads="1"/>
          </p:cNvSpPr>
          <p:nvPr/>
        </p:nvSpPr>
        <p:spPr bwMode="auto">
          <a:xfrm>
            <a:off x="2819400" y="1524000"/>
            <a:ext cx="2819400" cy="523875"/>
          </a:xfrm>
          <a:prstGeom prst="rect">
            <a:avLst/>
          </a:prstGeom>
          <a:noFill/>
          <a:ln w="9525">
            <a:noFill/>
            <a:miter lim="800000"/>
            <a:headEnd/>
            <a:tailEnd/>
          </a:ln>
        </p:spPr>
        <p:txBody>
          <a:bodyPr>
            <a:spAutoFit/>
          </a:bodyPr>
          <a:lstStyle/>
          <a:p>
            <a:pPr algn="ctr" eaLnBrk="1" hangingPunct="1">
              <a:defRPr/>
            </a:pPr>
            <a:r>
              <a:rPr lang="el-GR" altLang="en-US" sz="2000" b="0" i="1"/>
              <a:t>δ</a:t>
            </a:r>
            <a:r>
              <a:rPr lang="en-AU" altLang="en-US" sz="2000" b="0"/>
              <a:t>(</a:t>
            </a:r>
            <a:r>
              <a:rPr lang="el-GR" sz="2000" b="0" i="1"/>
              <a:t>ν</a:t>
            </a:r>
            <a:r>
              <a:rPr lang="en-AU" sz="2000" b="0" baseline="-25000"/>
              <a:t>1</a:t>
            </a:r>
            <a:r>
              <a:rPr lang="en-AU" sz="2000" b="0"/>
              <a:t>/</a:t>
            </a:r>
            <a:r>
              <a:rPr lang="el-GR" sz="2000" b="0" i="1"/>
              <a:t>ν</a:t>
            </a:r>
            <a:r>
              <a:rPr lang="en-AU" sz="2000" b="0" baseline="-25000"/>
              <a:t>2</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1987" name="Rectangle 35">
            <a:extLst>
              <a:ext uri="{FF2B5EF4-FFF2-40B4-BE49-F238E27FC236}">
                <a16:creationId xmlns:a16="http://schemas.microsoft.com/office/drawing/2014/main" id="{6C2F2171-CAC2-3F41-BD13-E9670B95D798}"/>
              </a:ext>
            </a:extLst>
          </p:cNvPr>
          <p:cNvSpPr>
            <a:spLocks noChangeArrowheads="1"/>
          </p:cNvSpPr>
          <p:nvPr/>
        </p:nvSpPr>
        <p:spPr bwMode="auto">
          <a:xfrm>
            <a:off x="2819400" y="1077913"/>
            <a:ext cx="3467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Atomic spectroscopy (clocks)</a:t>
            </a:r>
          </a:p>
        </p:txBody>
      </p:sp>
      <p:sp>
        <p:nvSpPr>
          <p:cNvPr id="41988" name="Rectangle 39">
            <a:extLst>
              <a:ext uri="{FF2B5EF4-FFF2-40B4-BE49-F238E27FC236}">
                <a16:creationId xmlns:a16="http://schemas.microsoft.com/office/drawing/2014/main" id="{6737F0AF-A5D9-6A4E-B942-CC8CC32A29D4}"/>
              </a:ext>
            </a:extLst>
          </p:cNvPr>
          <p:cNvSpPr>
            <a:spLocks noChangeArrowheads="1"/>
          </p:cNvSpPr>
          <p:nvPr/>
        </p:nvSpPr>
        <p:spPr bwMode="auto">
          <a:xfrm>
            <a:off x="5915025" y="16573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-23</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-16</a:t>
            </a:r>
            <a:r>
              <a:rPr lang="en-AU" altLang="en-US" sz="2000" b="0">
                <a:solidFill>
                  <a:srgbClr val="008000"/>
                </a:solidFill>
              </a:rPr>
              <a:t> eV</a:t>
            </a:r>
            <a:endParaRPr lang="en-AU" altLang="en-US" sz="2000">
              <a:solidFill>
                <a:srgbClr val="008000"/>
              </a:solidFill>
            </a:endParaRPr>
          </a:p>
        </p:txBody>
      </p:sp>
      <p:grpSp>
        <p:nvGrpSpPr>
          <p:cNvPr id="41989" name="Group 34">
            <a:extLst>
              <a:ext uri="{FF2B5EF4-FFF2-40B4-BE49-F238E27FC236}">
                <a16:creationId xmlns:a16="http://schemas.microsoft.com/office/drawing/2014/main" id="{D395459C-CF95-5347-9D90-6BA92E3789EC}"/>
              </a:ext>
            </a:extLst>
          </p:cNvPr>
          <p:cNvGrpSpPr>
            <a:grpSpLocks/>
          </p:cNvGrpSpPr>
          <p:nvPr/>
        </p:nvGrpSpPr>
        <p:grpSpPr bwMode="auto">
          <a:xfrm>
            <a:off x="304800" y="990600"/>
            <a:ext cx="2168525" cy="1249363"/>
            <a:chOff x="304800" y="1066800"/>
            <a:chExt cx="2168525" cy="1249363"/>
          </a:xfrm>
        </p:grpSpPr>
        <p:cxnSp>
          <p:nvCxnSpPr>
            <p:cNvPr id="16" name="Straight Connector 15">
              <a:extLst>
                <a:ext uri="{FF2B5EF4-FFF2-40B4-BE49-F238E27FC236}">
                  <a16:creationId xmlns:a16="http://schemas.microsoft.com/office/drawing/2014/main" id="{C7EAF347-2CF8-FA45-A04D-BC08FB90D417}"/>
                </a:ext>
              </a:extLst>
            </p:cNvPr>
            <p:cNvCxnSpPr/>
            <p:nvPr/>
          </p:nvCxnSpPr>
          <p:spPr bwMode="auto">
            <a:xfrm>
              <a:off x="304800" y="2132013"/>
              <a:ext cx="1828800" cy="1587"/>
            </a:xfrm>
            <a:prstGeom prst="line">
              <a:avLst/>
            </a:prstGeom>
            <a:ln w="444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2FB2C44-49A6-EB4B-80C5-9F60F270F173}"/>
                </a:ext>
              </a:extLst>
            </p:cNvPr>
            <p:cNvCxnSpPr/>
            <p:nvPr/>
          </p:nvCxnSpPr>
          <p:spPr bwMode="auto">
            <a:xfrm>
              <a:off x="304800" y="1247775"/>
              <a:ext cx="1828800" cy="1588"/>
            </a:xfrm>
            <a:prstGeom prst="line">
              <a:avLst/>
            </a:prstGeom>
            <a:ln w="44450">
              <a:solidFill>
                <a:srgbClr val="0000FF"/>
              </a:solidFill>
              <a:tailEnd type="none"/>
            </a:ln>
          </p:spPr>
          <p:style>
            <a:lnRef idx="1">
              <a:schemeClr val="accent1"/>
            </a:lnRef>
            <a:fillRef idx="0">
              <a:schemeClr val="accent1"/>
            </a:fillRef>
            <a:effectRef idx="0">
              <a:schemeClr val="accent1"/>
            </a:effectRef>
            <a:fontRef idx="minor">
              <a:schemeClr val="tx1"/>
            </a:fontRef>
          </p:style>
        </p:cxnSp>
        <p:grpSp>
          <p:nvGrpSpPr>
            <p:cNvPr id="41992" name="Group 28">
              <a:extLst>
                <a:ext uri="{FF2B5EF4-FFF2-40B4-BE49-F238E27FC236}">
                  <a16:creationId xmlns:a16="http://schemas.microsoft.com/office/drawing/2014/main" id="{C2A707C1-5A0F-0748-982E-77C26725A055}"/>
                </a:ext>
              </a:extLst>
            </p:cNvPr>
            <p:cNvGrpSpPr>
              <a:grpSpLocks/>
            </p:cNvGrpSpPr>
            <p:nvPr/>
          </p:nvGrpSpPr>
          <p:grpSpPr bwMode="auto">
            <a:xfrm>
              <a:off x="748810" y="1264389"/>
              <a:ext cx="1" cy="848044"/>
              <a:chOff x="1447800" y="1219200"/>
              <a:chExt cx="1" cy="848141"/>
            </a:xfrm>
          </p:grpSpPr>
          <p:sp>
            <p:nvSpPr>
              <p:cNvPr id="41996" name="Line 9">
                <a:extLst>
                  <a:ext uri="{FF2B5EF4-FFF2-40B4-BE49-F238E27FC236}">
                    <a16:creationId xmlns:a16="http://schemas.microsoft.com/office/drawing/2014/main" id="{B9574E79-6CA1-2547-A992-5CEC9F578D48}"/>
                  </a:ext>
                </a:extLst>
              </p:cNvPr>
              <p:cNvSpPr>
                <a:spLocks noChangeShapeType="1"/>
              </p:cNvSpPr>
              <p:nvPr/>
            </p:nvSpPr>
            <p:spPr bwMode="auto">
              <a:xfrm>
                <a:off x="1447800" y="1638716"/>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997" name="Line 9">
                <a:extLst>
                  <a:ext uri="{FF2B5EF4-FFF2-40B4-BE49-F238E27FC236}">
                    <a16:creationId xmlns:a16="http://schemas.microsoft.com/office/drawing/2014/main" id="{24152E3D-B74F-7B44-842F-C61CBBAEAACC}"/>
                  </a:ext>
                </a:extLst>
              </p:cNvPr>
              <p:cNvSpPr>
                <a:spLocks noChangeShapeType="1"/>
              </p:cNvSpPr>
              <p:nvPr/>
            </p:nvSpPr>
            <p:spPr bwMode="auto">
              <a:xfrm rot="10800000">
                <a:off x="1447801" y="1219200"/>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1993" name="Rectangle 29">
              <a:extLst>
                <a:ext uri="{FF2B5EF4-FFF2-40B4-BE49-F238E27FC236}">
                  <a16:creationId xmlns:a16="http://schemas.microsoft.com/office/drawing/2014/main" id="{2EFAD960-673D-5747-B4CB-911F3AC652DB}"/>
                </a:ext>
              </a:extLst>
            </p:cNvPr>
            <p:cNvSpPr>
              <a:spLocks noChangeArrowheads="1"/>
            </p:cNvSpPr>
            <p:nvPr/>
          </p:nvSpPr>
          <p:spPr bwMode="auto">
            <a:xfrm>
              <a:off x="901232" y="1524506"/>
              <a:ext cx="999136" cy="3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a:t>Δ</a:t>
              </a:r>
              <a:r>
                <a:rPr lang="en-AU" altLang="en-US" sz="1800" b="0" i="1"/>
                <a:t>E</a:t>
              </a:r>
              <a:r>
                <a:rPr lang="en-AU" altLang="en-US" sz="1800" b="0"/>
                <a:t> = </a:t>
              </a:r>
              <a:r>
                <a:rPr lang="en-AU" altLang="en-US" sz="1800" b="0" i="1"/>
                <a:t>h</a:t>
              </a:r>
              <a:r>
                <a:rPr lang="el-GR" altLang="en-US" sz="1800" b="0" i="1"/>
                <a:t>ν</a:t>
              </a:r>
              <a:endParaRPr lang="en-AU" altLang="en-US" sz="1800" i="1"/>
            </a:p>
          </p:txBody>
        </p:sp>
        <p:sp>
          <p:nvSpPr>
            <p:cNvPr id="41994" name="Rectangle 20">
              <a:extLst>
                <a:ext uri="{FF2B5EF4-FFF2-40B4-BE49-F238E27FC236}">
                  <a16:creationId xmlns:a16="http://schemas.microsoft.com/office/drawing/2014/main" id="{CB90A303-9B98-724E-A661-B92DB3CE7B65}"/>
                </a:ext>
              </a:extLst>
            </p:cNvPr>
            <p:cNvSpPr>
              <a:spLocks noChangeArrowheads="1"/>
            </p:cNvSpPr>
            <p:nvPr/>
          </p:nvSpPr>
          <p:spPr bwMode="auto">
            <a:xfrm>
              <a:off x="2160374" y="1946729"/>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1995" name="Rectangle 23">
              <a:extLst>
                <a:ext uri="{FF2B5EF4-FFF2-40B4-BE49-F238E27FC236}">
                  <a16:creationId xmlns:a16="http://schemas.microsoft.com/office/drawing/2014/main" id="{B685E700-1969-BF44-B60C-04987FE9EEBB}"/>
                </a:ext>
              </a:extLst>
            </p:cNvPr>
            <p:cNvSpPr>
              <a:spLocks noChangeArrowheads="1"/>
            </p:cNvSpPr>
            <p:nvPr/>
          </p:nvSpPr>
          <p:spPr bwMode="auto">
            <a:xfrm>
              <a:off x="2153746" y="1066800"/>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grpSp>
      <p:sp>
        <p:nvSpPr>
          <p:cNvPr id="15" name="Title 1">
            <a:extLst>
              <a:ext uri="{FF2B5EF4-FFF2-40B4-BE49-F238E27FC236}">
                <a16:creationId xmlns:a16="http://schemas.microsoft.com/office/drawing/2014/main" id="{EC25F285-C620-B14E-A51A-626A4DAED694}"/>
              </a:ext>
            </a:extLst>
          </p:cNvPr>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kern="0"/>
              <a:t>Ultra-Light Spin-0 Dark Matter</a:t>
            </a:r>
          </a:p>
        </p:txBody>
      </p:sp>
    </p:spTree>
    <p:extLst>
      <p:ext uri="{BB962C8B-B14F-4D97-AF65-F5344CB8AC3E}">
        <p14:creationId xmlns:p14="http://schemas.microsoft.com/office/powerpoint/2010/main" val="2241341047"/>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9">
            <a:extLst>
              <a:ext uri="{FF2B5EF4-FFF2-40B4-BE49-F238E27FC236}">
                <a16:creationId xmlns:a16="http://schemas.microsoft.com/office/drawing/2014/main" id="{2BE1ECD2-EBAB-1549-B39C-01810E745804}"/>
              </a:ext>
            </a:extLst>
          </p:cNvPr>
          <p:cNvSpPr>
            <a:spLocks noChangeArrowheads="1"/>
          </p:cNvSpPr>
          <p:nvPr/>
        </p:nvSpPr>
        <p:spPr bwMode="auto">
          <a:xfrm>
            <a:off x="2819400" y="1524000"/>
            <a:ext cx="2819400" cy="523875"/>
          </a:xfrm>
          <a:prstGeom prst="rect">
            <a:avLst/>
          </a:prstGeom>
          <a:noFill/>
          <a:ln w="9525">
            <a:noFill/>
            <a:miter lim="800000"/>
            <a:headEnd/>
            <a:tailEnd/>
          </a:ln>
        </p:spPr>
        <p:txBody>
          <a:bodyPr>
            <a:spAutoFit/>
          </a:bodyPr>
          <a:lstStyle/>
          <a:p>
            <a:pPr algn="ctr" eaLnBrk="1" hangingPunct="1">
              <a:defRPr/>
            </a:pPr>
            <a:r>
              <a:rPr lang="el-GR" altLang="en-US" sz="2000" b="0" i="1"/>
              <a:t>δ</a:t>
            </a:r>
            <a:r>
              <a:rPr lang="en-AU" altLang="en-US" sz="2000" b="0"/>
              <a:t>(</a:t>
            </a:r>
            <a:r>
              <a:rPr lang="el-GR" sz="2000" b="0" i="1"/>
              <a:t>ν</a:t>
            </a:r>
            <a:r>
              <a:rPr lang="en-AU" sz="2000" b="0" baseline="-25000"/>
              <a:t>1</a:t>
            </a:r>
            <a:r>
              <a:rPr lang="en-AU" sz="2000" b="0"/>
              <a:t>/</a:t>
            </a:r>
            <a:r>
              <a:rPr lang="el-GR" sz="2000" b="0" i="1"/>
              <a:t>ν</a:t>
            </a:r>
            <a:r>
              <a:rPr lang="en-AU" sz="2000" b="0" baseline="-25000"/>
              <a:t>2</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4035" name="Rectangle 35">
            <a:extLst>
              <a:ext uri="{FF2B5EF4-FFF2-40B4-BE49-F238E27FC236}">
                <a16:creationId xmlns:a16="http://schemas.microsoft.com/office/drawing/2014/main" id="{0CA8D0A2-836C-CF4F-AFA6-B766E6C3E740}"/>
              </a:ext>
            </a:extLst>
          </p:cNvPr>
          <p:cNvSpPr>
            <a:spLocks noChangeArrowheads="1"/>
          </p:cNvSpPr>
          <p:nvPr/>
        </p:nvSpPr>
        <p:spPr bwMode="auto">
          <a:xfrm>
            <a:off x="2819400" y="1077913"/>
            <a:ext cx="3467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Atomic spectroscopy (clocks)</a:t>
            </a:r>
          </a:p>
        </p:txBody>
      </p:sp>
      <p:sp>
        <p:nvSpPr>
          <p:cNvPr id="44036" name="Rectangle 39">
            <a:extLst>
              <a:ext uri="{FF2B5EF4-FFF2-40B4-BE49-F238E27FC236}">
                <a16:creationId xmlns:a16="http://schemas.microsoft.com/office/drawing/2014/main" id="{8A9D277E-B265-C04B-9A59-700F61D554ED}"/>
              </a:ext>
            </a:extLst>
          </p:cNvPr>
          <p:cNvSpPr>
            <a:spLocks noChangeArrowheads="1"/>
          </p:cNvSpPr>
          <p:nvPr/>
        </p:nvSpPr>
        <p:spPr bwMode="auto">
          <a:xfrm>
            <a:off x="5915025" y="16573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-23</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-16</a:t>
            </a:r>
            <a:r>
              <a:rPr lang="en-AU" altLang="en-US" sz="2000" b="0">
                <a:solidFill>
                  <a:srgbClr val="008000"/>
                </a:solidFill>
              </a:rPr>
              <a:t> eV</a:t>
            </a:r>
            <a:endParaRPr lang="en-AU" altLang="en-US" sz="2000">
              <a:solidFill>
                <a:srgbClr val="008000"/>
              </a:solidFill>
            </a:endParaRPr>
          </a:p>
        </p:txBody>
      </p:sp>
      <p:sp>
        <p:nvSpPr>
          <p:cNvPr id="44037" name="Rectangle 41">
            <a:extLst>
              <a:ext uri="{FF2B5EF4-FFF2-40B4-BE49-F238E27FC236}">
                <a16:creationId xmlns:a16="http://schemas.microsoft.com/office/drawing/2014/main" id="{76B5997F-249A-F74F-A933-49AFDE8AB0B3}"/>
              </a:ext>
            </a:extLst>
          </p:cNvPr>
          <p:cNvSpPr>
            <a:spLocks noChangeArrowheads="1"/>
          </p:cNvSpPr>
          <p:nvPr/>
        </p:nvSpPr>
        <p:spPr bwMode="auto">
          <a:xfrm>
            <a:off x="2813050" y="2743200"/>
            <a:ext cx="3492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Laser interferometry (cavities)</a:t>
            </a:r>
          </a:p>
        </p:txBody>
      </p:sp>
      <p:sp>
        <p:nvSpPr>
          <p:cNvPr id="43" name="Rectangle 9">
            <a:extLst>
              <a:ext uri="{FF2B5EF4-FFF2-40B4-BE49-F238E27FC236}">
                <a16:creationId xmlns:a16="http://schemas.microsoft.com/office/drawing/2014/main" id="{73AA665A-C101-134F-80A4-040FE474ED23}"/>
              </a:ext>
            </a:extLst>
          </p:cNvPr>
          <p:cNvSpPr>
            <a:spLocks noChangeArrowheads="1"/>
          </p:cNvSpPr>
          <p:nvPr/>
        </p:nvSpPr>
        <p:spPr bwMode="auto">
          <a:xfrm>
            <a:off x="2514600" y="3286125"/>
            <a:ext cx="3429000" cy="523875"/>
          </a:xfrm>
          <a:prstGeom prst="rect">
            <a:avLst/>
          </a:prstGeom>
          <a:noFill/>
          <a:ln w="9525">
            <a:noFill/>
            <a:miter lim="800000"/>
            <a:headEnd/>
            <a:tailEnd/>
          </a:ln>
        </p:spPr>
        <p:txBody>
          <a:bodyPr>
            <a:spAutoFit/>
          </a:bodyPr>
          <a:lstStyle/>
          <a:p>
            <a:pPr algn="ctr" eaLnBrk="1" hangingPunct="1">
              <a:defRPr/>
            </a:pPr>
            <a:r>
              <a:rPr lang="el-GR" altLang="en-US" sz="2000" b="0" i="1"/>
              <a:t>δΦ</a:t>
            </a:r>
            <a:r>
              <a:rPr lang="en-AU" altLang="en-US" sz="2000" b="0"/>
              <a:t> </a:t>
            </a:r>
            <a:r>
              <a:rPr lang="el-GR" altLang="en-US" sz="2800" b="0">
                <a:latin typeface="Arial Unicode MS"/>
                <a:ea typeface="Arial Unicode MS"/>
                <a:cs typeface="Arial Unicode MS"/>
              </a:rPr>
              <a:t>∝</a:t>
            </a:r>
            <a:r>
              <a:rPr lang="en-AU" altLang="en-US" sz="2000" b="0"/>
              <a:t> </a:t>
            </a:r>
            <a:r>
              <a:rPr lang="el-GR" altLang="en-US" sz="2000" b="0" i="1"/>
              <a:t>δ</a:t>
            </a:r>
            <a:r>
              <a:rPr lang="en-AU" altLang="en-US" sz="2000" b="0"/>
              <a:t>(</a:t>
            </a:r>
            <a:r>
              <a:rPr lang="el-GR" sz="2000" b="0" i="1"/>
              <a:t>ν</a:t>
            </a:r>
            <a:r>
              <a:rPr lang="en-AU" altLang="en-US" sz="2000" b="0" i="1"/>
              <a:t>L</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4039" name="Rectangle 43">
            <a:extLst>
              <a:ext uri="{FF2B5EF4-FFF2-40B4-BE49-F238E27FC236}">
                <a16:creationId xmlns:a16="http://schemas.microsoft.com/office/drawing/2014/main" id="{988D103F-7382-0641-B669-9743B23F764F}"/>
              </a:ext>
            </a:extLst>
          </p:cNvPr>
          <p:cNvSpPr>
            <a:spLocks noChangeArrowheads="1"/>
          </p:cNvSpPr>
          <p:nvPr/>
        </p:nvSpPr>
        <p:spPr bwMode="auto">
          <a:xfrm>
            <a:off x="5915025" y="34099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-20</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-15</a:t>
            </a:r>
            <a:r>
              <a:rPr lang="en-AU" altLang="en-US" sz="2000" b="0">
                <a:solidFill>
                  <a:srgbClr val="008000"/>
                </a:solidFill>
              </a:rPr>
              <a:t> eV</a:t>
            </a:r>
            <a:endParaRPr lang="en-AU" altLang="en-US" sz="2000">
              <a:solidFill>
                <a:srgbClr val="008000"/>
              </a:solidFill>
            </a:endParaRPr>
          </a:p>
        </p:txBody>
      </p:sp>
      <p:grpSp>
        <p:nvGrpSpPr>
          <p:cNvPr id="44040" name="Group 34">
            <a:extLst>
              <a:ext uri="{FF2B5EF4-FFF2-40B4-BE49-F238E27FC236}">
                <a16:creationId xmlns:a16="http://schemas.microsoft.com/office/drawing/2014/main" id="{703FD54B-D7F6-0B48-B118-7F81571BF65C}"/>
              </a:ext>
            </a:extLst>
          </p:cNvPr>
          <p:cNvGrpSpPr>
            <a:grpSpLocks/>
          </p:cNvGrpSpPr>
          <p:nvPr/>
        </p:nvGrpSpPr>
        <p:grpSpPr bwMode="auto">
          <a:xfrm>
            <a:off x="304800" y="990600"/>
            <a:ext cx="2168525" cy="1249363"/>
            <a:chOff x="304800" y="1066800"/>
            <a:chExt cx="2168525" cy="1249363"/>
          </a:xfrm>
        </p:grpSpPr>
        <p:cxnSp>
          <p:nvCxnSpPr>
            <p:cNvPr id="22" name="Straight Connector 21">
              <a:extLst>
                <a:ext uri="{FF2B5EF4-FFF2-40B4-BE49-F238E27FC236}">
                  <a16:creationId xmlns:a16="http://schemas.microsoft.com/office/drawing/2014/main" id="{0BDC332E-608D-9F4C-8788-661AD1E66E13}"/>
                </a:ext>
              </a:extLst>
            </p:cNvPr>
            <p:cNvCxnSpPr/>
            <p:nvPr/>
          </p:nvCxnSpPr>
          <p:spPr bwMode="auto">
            <a:xfrm>
              <a:off x="304800" y="2132013"/>
              <a:ext cx="1828800" cy="1587"/>
            </a:xfrm>
            <a:prstGeom prst="line">
              <a:avLst/>
            </a:prstGeom>
            <a:ln w="444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7A83535-B279-3048-8CAA-78F2222A9AA1}"/>
                </a:ext>
              </a:extLst>
            </p:cNvPr>
            <p:cNvCxnSpPr/>
            <p:nvPr/>
          </p:nvCxnSpPr>
          <p:spPr bwMode="auto">
            <a:xfrm>
              <a:off x="304800" y="1247775"/>
              <a:ext cx="1828800" cy="1588"/>
            </a:xfrm>
            <a:prstGeom prst="line">
              <a:avLst/>
            </a:prstGeom>
            <a:ln w="44450">
              <a:solidFill>
                <a:srgbClr val="0000FF"/>
              </a:solidFill>
              <a:tailEnd type="none"/>
            </a:ln>
          </p:spPr>
          <p:style>
            <a:lnRef idx="1">
              <a:schemeClr val="accent1"/>
            </a:lnRef>
            <a:fillRef idx="0">
              <a:schemeClr val="accent1"/>
            </a:fillRef>
            <a:effectRef idx="0">
              <a:schemeClr val="accent1"/>
            </a:effectRef>
            <a:fontRef idx="minor">
              <a:schemeClr val="tx1"/>
            </a:fontRef>
          </p:style>
        </p:cxnSp>
        <p:grpSp>
          <p:nvGrpSpPr>
            <p:cNvPr id="44055" name="Group 28">
              <a:extLst>
                <a:ext uri="{FF2B5EF4-FFF2-40B4-BE49-F238E27FC236}">
                  <a16:creationId xmlns:a16="http://schemas.microsoft.com/office/drawing/2014/main" id="{A444B9EF-82F8-3446-BA50-1D83CC01C800}"/>
                </a:ext>
              </a:extLst>
            </p:cNvPr>
            <p:cNvGrpSpPr>
              <a:grpSpLocks/>
            </p:cNvGrpSpPr>
            <p:nvPr/>
          </p:nvGrpSpPr>
          <p:grpSpPr bwMode="auto">
            <a:xfrm>
              <a:off x="748810" y="1264390"/>
              <a:ext cx="1" cy="848045"/>
              <a:chOff x="1447800" y="1219200"/>
              <a:chExt cx="1" cy="848141"/>
            </a:xfrm>
          </p:grpSpPr>
          <p:sp>
            <p:nvSpPr>
              <p:cNvPr id="44059" name="Line 9">
                <a:extLst>
                  <a:ext uri="{FF2B5EF4-FFF2-40B4-BE49-F238E27FC236}">
                    <a16:creationId xmlns:a16="http://schemas.microsoft.com/office/drawing/2014/main" id="{046D0C22-3989-7A4E-B08E-0938584EA181}"/>
                  </a:ext>
                </a:extLst>
              </p:cNvPr>
              <p:cNvSpPr>
                <a:spLocks noChangeShapeType="1"/>
              </p:cNvSpPr>
              <p:nvPr/>
            </p:nvSpPr>
            <p:spPr bwMode="auto">
              <a:xfrm>
                <a:off x="1447800" y="1638716"/>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060" name="Line 9">
                <a:extLst>
                  <a:ext uri="{FF2B5EF4-FFF2-40B4-BE49-F238E27FC236}">
                    <a16:creationId xmlns:a16="http://schemas.microsoft.com/office/drawing/2014/main" id="{43F49902-5289-6845-B6F4-9FDB004A171A}"/>
                  </a:ext>
                </a:extLst>
              </p:cNvPr>
              <p:cNvSpPr>
                <a:spLocks noChangeShapeType="1"/>
              </p:cNvSpPr>
              <p:nvPr/>
            </p:nvSpPr>
            <p:spPr bwMode="auto">
              <a:xfrm rot="10800000">
                <a:off x="1447801" y="1219200"/>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4056" name="Rectangle 29">
              <a:extLst>
                <a:ext uri="{FF2B5EF4-FFF2-40B4-BE49-F238E27FC236}">
                  <a16:creationId xmlns:a16="http://schemas.microsoft.com/office/drawing/2014/main" id="{AF082549-D016-C849-AC36-38CFB0EA087C}"/>
                </a:ext>
              </a:extLst>
            </p:cNvPr>
            <p:cNvSpPr>
              <a:spLocks noChangeArrowheads="1"/>
            </p:cNvSpPr>
            <p:nvPr/>
          </p:nvSpPr>
          <p:spPr bwMode="auto">
            <a:xfrm>
              <a:off x="901232" y="1524506"/>
              <a:ext cx="999136" cy="3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a:t>Δ</a:t>
              </a:r>
              <a:r>
                <a:rPr lang="en-AU" altLang="en-US" sz="1800" b="0" i="1"/>
                <a:t>E</a:t>
              </a:r>
              <a:r>
                <a:rPr lang="en-AU" altLang="en-US" sz="1800" b="0"/>
                <a:t> = </a:t>
              </a:r>
              <a:r>
                <a:rPr lang="en-AU" altLang="en-US" sz="1800" b="0" i="1"/>
                <a:t>h</a:t>
              </a:r>
              <a:r>
                <a:rPr lang="el-GR" altLang="en-US" sz="1800" b="0" i="1"/>
                <a:t>ν</a:t>
              </a:r>
              <a:endParaRPr lang="en-AU" altLang="en-US" sz="1800" i="1"/>
            </a:p>
          </p:txBody>
        </p:sp>
        <p:sp>
          <p:nvSpPr>
            <p:cNvPr id="44057" name="Rectangle 20">
              <a:extLst>
                <a:ext uri="{FF2B5EF4-FFF2-40B4-BE49-F238E27FC236}">
                  <a16:creationId xmlns:a16="http://schemas.microsoft.com/office/drawing/2014/main" id="{62C6943E-1DC6-374D-9F67-CD36F7019812}"/>
                </a:ext>
              </a:extLst>
            </p:cNvPr>
            <p:cNvSpPr>
              <a:spLocks noChangeArrowheads="1"/>
            </p:cNvSpPr>
            <p:nvPr/>
          </p:nvSpPr>
          <p:spPr bwMode="auto">
            <a:xfrm>
              <a:off x="2160374" y="1946729"/>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4058" name="Rectangle 23">
              <a:extLst>
                <a:ext uri="{FF2B5EF4-FFF2-40B4-BE49-F238E27FC236}">
                  <a16:creationId xmlns:a16="http://schemas.microsoft.com/office/drawing/2014/main" id="{55E190A3-A7BB-864A-9273-68B139B908CA}"/>
                </a:ext>
              </a:extLst>
            </p:cNvPr>
            <p:cNvSpPr>
              <a:spLocks noChangeArrowheads="1"/>
            </p:cNvSpPr>
            <p:nvPr/>
          </p:nvSpPr>
          <p:spPr bwMode="auto">
            <a:xfrm>
              <a:off x="2153746" y="1066800"/>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grpSp>
      <p:grpSp>
        <p:nvGrpSpPr>
          <p:cNvPr id="44041" name="Group 59">
            <a:extLst>
              <a:ext uri="{FF2B5EF4-FFF2-40B4-BE49-F238E27FC236}">
                <a16:creationId xmlns:a16="http://schemas.microsoft.com/office/drawing/2014/main" id="{AF6D9E30-F097-5240-8CAA-AB910CC16B97}"/>
              </a:ext>
            </a:extLst>
          </p:cNvPr>
          <p:cNvGrpSpPr>
            <a:grpSpLocks/>
          </p:cNvGrpSpPr>
          <p:nvPr/>
        </p:nvGrpSpPr>
        <p:grpSpPr bwMode="auto">
          <a:xfrm>
            <a:off x="344488" y="2590800"/>
            <a:ext cx="1990725" cy="1652588"/>
            <a:chOff x="304800" y="2743200"/>
            <a:chExt cx="1990725" cy="1652155"/>
          </a:xfrm>
        </p:grpSpPr>
        <p:grpSp>
          <p:nvGrpSpPr>
            <p:cNvPr id="44042" name="Group 34">
              <a:extLst>
                <a:ext uri="{FF2B5EF4-FFF2-40B4-BE49-F238E27FC236}">
                  <a16:creationId xmlns:a16="http://schemas.microsoft.com/office/drawing/2014/main" id="{BA106516-97E2-1C48-A607-860101DF2C91}"/>
                </a:ext>
              </a:extLst>
            </p:cNvPr>
            <p:cNvGrpSpPr>
              <a:grpSpLocks/>
            </p:cNvGrpSpPr>
            <p:nvPr/>
          </p:nvGrpSpPr>
          <p:grpSpPr bwMode="auto">
            <a:xfrm>
              <a:off x="304800" y="2743200"/>
              <a:ext cx="1990725" cy="1333500"/>
              <a:chOff x="304800" y="3258378"/>
              <a:chExt cx="1990687" cy="1333500"/>
            </a:xfrm>
          </p:grpSpPr>
          <p:sp>
            <p:nvSpPr>
              <p:cNvPr id="26" name="Rectangle 25">
                <a:extLst>
                  <a:ext uri="{FF2B5EF4-FFF2-40B4-BE49-F238E27FC236}">
                    <a16:creationId xmlns:a16="http://schemas.microsoft.com/office/drawing/2014/main" id="{C7444CED-6F64-2D45-8206-4B1E2A9C360B}"/>
                  </a:ext>
                </a:extLst>
              </p:cNvPr>
              <p:cNvSpPr/>
              <p:nvPr/>
            </p:nvSpPr>
            <p:spPr>
              <a:xfrm>
                <a:off x="304800" y="4342357"/>
                <a:ext cx="457191" cy="152360"/>
              </a:xfrm>
              <a:prstGeom prst="rect">
                <a:avLst/>
              </a:prstGeom>
              <a:solidFill>
                <a:schemeClr val="accent1">
                  <a:lumMod val="75000"/>
                </a:schemeClr>
              </a:solidFill>
              <a:ln w="254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cxnSp>
            <p:nvCxnSpPr>
              <p:cNvPr id="28" name="Straight Connector 27">
                <a:extLst>
                  <a:ext uri="{FF2B5EF4-FFF2-40B4-BE49-F238E27FC236}">
                    <a16:creationId xmlns:a16="http://schemas.microsoft.com/office/drawing/2014/main" id="{55E0AA11-C3A5-8A4D-914E-CBCD6076D729}"/>
                  </a:ext>
                </a:extLst>
              </p:cNvPr>
              <p:cNvCxnSpPr/>
              <p:nvPr/>
            </p:nvCxnSpPr>
            <p:spPr>
              <a:xfrm>
                <a:off x="768341" y="4429646"/>
                <a:ext cx="1447772" cy="1588"/>
              </a:xfrm>
              <a:prstGeom prst="line">
                <a:avLst/>
              </a:prstGeom>
              <a:ln w="19050">
                <a:solidFill>
                  <a:srgbClr val="660066"/>
                </a:solidFill>
                <a:tailEnd type="non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A0024854-4580-3C4A-9BF5-6011E481A390}"/>
                  </a:ext>
                </a:extLst>
              </p:cNvPr>
              <p:cNvSpPr/>
              <p:nvPr/>
            </p:nvSpPr>
            <p:spPr>
              <a:xfrm>
                <a:off x="2219288" y="4286809"/>
                <a:ext cx="76199" cy="3047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cxnSp>
            <p:nvCxnSpPr>
              <p:cNvPr id="30" name="Straight Connector 29">
                <a:extLst>
                  <a:ext uri="{FF2B5EF4-FFF2-40B4-BE49-F238E27FC236}">
                    <a16:creationId xmlns:a16="http://schemas.microsoft.com/office/drawing/2014/main" id="{CBCA78F6-280E-134D-99EF-1DB84A3D33A3}"/>
                  </a:ext>
                </a:extLst>
              </p:cNvPr>
              <p:cNvCxnSpPr/>
              <p:nvPr/>
            </p:nvCxnSpPr>
            <p:spPr>
              <a:xfrm rot="5400000">
                <a:off x="598613" y="3885277"/>
                <a:ext cx="1087152" cy="1588"/>
              </a:xfrm>
              <a:prstGeom prst="line">
                <a:avLst/>
              </a:prstGeom>
              <a:ln w="19050">
                <a:solidFill>
                  <a:srgbClr val="660066"/>
                </a:solidFill>
                <a:tailEnd type="non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D8392E9-647B-FD46-A568-7322D69E2281}"/>
                  </a:ext>
                </a:extLst>
              </p:cNvPr>
              <p:cNvSpPr/>
              <p:nvPr/>
            </p:nvSpPr>
            <p:spPr>
              <a:xfrm rot="5400000">
                <a:off x="1104894" y="3144071"/>
                <a:ext cx="76180" cy="304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sp>
            <p:nvSpPr>
              <p:cNvPr id="33" name="Rectangle 32">
                <a:extLst>
                  <a:ext uri="{FF2B5EF4-FFF2-40B4-BE49-F238E27FC236}">
                    <a16:creationId xmlns:a16="http://schemas.microsoft.com/office/drawing/2014/main" id="{50917F27-EFFD-A648-A237-79C3B0BEC1FC}"/>
                  </a:ext>
                </a:extLst>
              </p:cNvPr>
              <p:cNvSpPr/>
              <p:nvPr/>
            </p:nvSpPr>
            <p:spPr>
              <a:xfrm rot="-2700000">
                <a:off x="1117584" y="4274112"/>
                <a:ext cx="77786" cy="304720"/>
              </a:xfrm>
              <a:prstGeom prst="rect">
                <a:avLst/>
              </a:prstGeom>
              <a:solidFill>
                <a:srgbClr val="FF9900"/>
              </a:solidFill>
              <a:ln w="19050">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grpSp>
        <p:sp>
          <p:nvSpPr>
            <p:cNvPr id="44043" name="Rectangle 23">
              <a:extLst>
                <a:ext uri="{FF2B5EF4-FFF2-40B4-BE49-F238E27FC236}">
                  <a16:creationId xmlns:a16="http://schemas.microsoft.com/office/drawing/2014/main" id="{7EF9174B-D2A9-0345-90F7-4B7F755BCF18}"/>
                </a:ext>
              </a:extLst>
            </p:cNvPr>
            <p:cNvSpPr>
              <a:spLocks noChangeArrowheads="1"/>
            </p:cNvSpPr>
            <p:nvPr/>
          </p:nvSpPr>
          <p:spPr bwMode="auto">
            <a:xfrm>
              <a:off x="1560876" y="4025921"/>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L</a:t>
              </a:r>
              <a:endParaRPr lang="en-AU" altLang="en-US" sz="1800"/>
            </a:p>
          </p:txBody>
        </p:sp>
        <p:sp>
          <p:nvSpPr>
            <p:cNvPr id="44044" name="Rectangle 23">
              <a:extLst>
                <a:ext uri="{FF2B5EF4-FFF2-40B4-BE49-F238E27FC236}">
                  <a16:creationId xmlns:a16="http://schemas.microsoft.com/office/drawing/2014/main" id="{B2783ED9-9F9D-B340-BC1C-E23F5A570B0F}"/>
                </a:ext>
              </a:extLst>
            </p:cNvPr>
            <p:cNvSpPr>
              <a:spLocks noChangeArrowheads="1"/>
            </p:cNvSpPr>
            <p:nvPr/>
          </p:nvSpPr>
          <p:spPr bwMode="auto">
            <a:xfrm>
              <a:off x="381000" y="3418609"/>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i="1"/>
                <a:t>ν</a:t>
              </a:r>
              <a:endParaRPr lang="en-AU" altLang="en-US" sz="1800" i="1"/>
            </a:p>
          </p:txBody>
        </p:sp>
        <p:cxnSp>
          <p:nvCxnSpPr>
            <p:cNvPr id="38" name="Straight Arrow Connector 37">
              <a:extLst>
                <a:ext uri="{FF2B5EF4-FFF2-40B4-BE49-F238E27FC236}">
                  <a16:creationId xmlns:a16="http://schemas.microsoft.com/office/drawing/2014/main" id="{A8C4C095-E7FA-4E4F-A9FA-4016F4F35544}"/>
                </a:ext>
              </a:extLst>
            </p:cNvPr>
            <p:cNvCxnSpPr/>
            <p:nvPr/>
          </p:nvCxnSpPr>
          <p:spPr>
            <a:xfrm rot="10800000" flipV="1">
              <a:off x="1139825" y="4211253"/>
              <a:ext cx="40005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EC7551B-CABE-DA43-94B9-C38041D334C8}"/>
                </a:ext>
              </a:extLst>
            </p:cNvPr>
            <p:cNvCxnSpPr/>
            <p:nvPr/>
          </p:nvCxnSpPr>
          <p:spPr>
            <a:xfrm flipV="1">
              <a:off x="1879600" y="4211253"/>
              <a:ext cx="400050"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4" name="Title 1">
            <a:extLst>
              <a:ext uri="{FF2B5EF4-FFF2-40B4-BE49-F238E27FC236}">
                <a16:creationId xmlns:a16="http://schemas.microsoft.com/office/drawing/2014/main" id="{9040FC73-6343-DC40-82E0-DAEE64FFCB1F}"/>
              </a:ext>
            </a:extLst>
          </p:cNvPr>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kern="0"/>
              <a:t>Ultra-Light Spin-0 Dark Matter</a:t>
            </a:r>
          </a:p>
        </p:txBody>
      </p:sp>
    </p:spTree>
    <p:extLst>
      <p:ext uri="{BB962C8B-B14F-4D97-AF65-F5344CB8AC3E}">
        <p14:creationId xmlns:p14="http://schemas.microsoft.com/office/powerpoint/2010/main" val="94311263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8BE1AA47-E672-D748-8A3B-7A4B3526EAC4}"/>
              </a:ext>
            </a:extLst>
          </p:cNvPr>
          <p:cNvSpPr/>
          <p:nvPr/>
        </p:nvSpPr>
        <p:spPr>
          <a:xfrm>
            <a:off x="2667000" y="4876800"/>
            <a:ext cx="3063875" cy="695325"/>
          </a:xfrm>
          <a:prstGeom prst="rect">
            <a:avLst/>
          </a:prstGeom>
        </p:spPr>
        <p:txBody>
          <a:bodyPr>
            <a:spAutoFit/>
          </a:bodyPr>
          <a:lstStyle/>
          <a:p>
            <a:pPr algn="ctr" eaLnBrk="1" hangingPunct="1">
              <a:lnSpc>
                <a:spcPct val="140000"/>
              </a:lnSpc>
              <a:defRPr/>
            </a:pPr>
            <a:r>
              <a:rPr lang="en-AU" altLang="en-US" sz="2000" i="1" kern="0"/>
              <a:t>F</a:t>
            </a:r>
            <a:r>
              <a:rPr lang="en-AU" altLang="en-US" sz="2000" i="1" kern="0" baseline="-25000"/>
              <a:t> </a:t>
            </a:r>
            <a:r>
              <a:rPr lang="en-US" altLang="en-US" sz="2000" b="0" kern="0"/>
              <a:t>(</a:t>
            </a:r>
            <a:r>
              <a:rPr lang="en-US" altLang="en-US" sz="2000" b="0" i="1" kern="0"/>
              <a:t>t</a:t>
            </a:r>
            <a:r>
              <a:rPr lang="en-US" altLang="en-US" sz="2000" b="0" kern="0"/>
              <a:t>) </a:t>
            </a:r>
            <a:r>
              <a:rPr lang="el-GR" altLang="en-US" sz="2800" b="0">
                <a:latin typeface="Arial Unicode MS"/>
                <a:ea typeface="Arial Unicode MS"/>
                <a:cs typeface="Arial Unicode MS"/>
              </a:rPr>
              <a:t>∝</a:t>
            </a:r>
            <a:r>
              <a:rPr lang="en-AU" altLang="en-US" sz="1600" b="0">
                <a:ea typeface="Arial Unicode MS"/>
              </a:rPr>
              <a:t> </a:t>
            </a:r>
            <a:r>
              <a:rPr lang="en-AU" altLang="en-US" sz="2000" i="1"/>
              <a:t>p</a:t>
            </a:r>
            <a:r>
              <a:rPr lang="el-GR" altLang="en-US" sz="2000" b="0" i="1" baseline="-25000"/>
              <a:t>φ</a:t>
            </a:r>
            <a:r>
              <a:rPr lang="en-AU" altLang="en-US" sz="2000" b="0" i="1" baseline="-25000"/>
              <a:t> </a:t>
            </a:r>
            <a:r>
              <a:rPr lang="en-US" altLang="en-US" sz="2000" b="0" kern="0"/>
              <a:t>sin(</a:t>
            </a:r>
            <a:r>
              <a:rPr lang="en-US" altLang="en-US" sz="2000" b="0" i="1" kern="0"/>
              <a:t>m</a:t>
            </a:r>
            <a:r>
              <a:rPr lang="el-GR" altLang="en-US" sz="2000" b="0" i="1" kern="0" baseline="-25000"/>
              <a:t>φ</a:t>
            </a:r>
            <a:r>
              <a:rPr lang="en-US" altLang="en-US" sz="2000" b="0" i="1" kern="0"/>
              <a:t>t</a:t>
            </a:r>
            <a:r>
              <a:rPr lang="en-US" altLang="en-US" sz="2000" b="0" kern="0"/>
              <a:t>)</a:t>
            </a:r>
          </a:p>
        </p:txBody>
      </p:sp>
      <p:sp>
        <p:nvSpPr>
          <p:cNvPr id="32" name="Rectangle 9">
            <a:extLst>
              <a:ext uri="{FF2B5EF4-FFF2-40B4-BE49-F238E27FC236}">
                <a16:creationId xmlns:a16="http://schemas.microsoft.com/office/drawing/2014/main" id="{5BE12F55-D8AF-8148-900E-C6720840BE12}"/>
              </a:ext>
            </a:extLst>
          </p:cNvPr>
          <p:cNvSpPr>
            <a:spLocks noChangeArrowheads="1"/>
          </p:cNvSpPr>
          <p:nvPr/>
        </p:nvSpPr>
        <p:spPr bwMode="auto">
          <a:xfrm>
            <a:off x="2819400" y="1524000"/>
            <a:ext cx="2819400" cy="523875"/>
          </a:xfrm>
          <a:prstGeom prst="rect">
            <a:avLst/>
          </a:prstGeom>
          <a:noFill/>
          <a:ln w="9525">
            <a:noFill/>
            <a:miter lim="800000"/>
            <a:headEnd/>
            <a:tailEnd/>
          </a:ln>
        </p:spPr>
        <p:txBody>
          <a:bodyPr>
            <a:spAutoFit/>
          </a:bodyPr>
          <a:lstStyle/>
          <a:p>
            <a:pPr algn="ctr" eaLnBrk="1" hangingPunct="1">
              <a:defRPr/>
            </a:pPr>
            <a:r>
              <a:rPr lang="el-GR" altLang="en-US" sz="2000" b="0" i="1"/>
              <a:t>δ</a:t>
            </a:r>
            <a:r>
              <a:rPr lang="en-AU" altLang="en-US" sz="2000" b="0"/>
              <a:t>(</a:t>
            </a:r>
            <a:r>
              <a:rPr lang="el-GR" sz="2000" b="0" i="1"/>
              <a:t>ν</a:t>
            </a:r>
            <a:r>
              <a:rPr lang="en-AU" sz="2000" b="0" baseline="-25000"/>
              <a:t>1</a:t>
            </a:r>
            <a:r>
              <a:rPr lang="en-AU" sz="2000" b="0"/>
              <a:t>/</a:t>
            </a:r>
            <a:r>
              <a:rPr lang="el-GR" sz="2000" b="0" i="1"/>
              <a:t>ν</a:t>
            </a:r>
            <a:r>
              <a:rPr lang="en-AU" sz="2000" b="0" baseline="-25000"/>
              <a:t>2</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6084" name="Rectangle 35">
            <a:extLst>
              <a:ext uri="{FF2B5EF4-FFF2-40B4-BE49-F238E27FC236}">
                <a16:creationId xmlns:a16="http://schemas.microsoft.com/office/drawing/2014/main" id="{9FFACB42-8FA7-E446-815C-C11E69EB0415}"/>
              </a:ext>
            </a:extLst>
          </p:cNvPr>
          <p:cNvSpPr>
            <a:spLocks noChangeArrowheads="1"/>
          </p:cNvSpPr>
          <p:nvPr/>
        </p:nvSpPr>
        <p:spPr bwMode="auto">
          <a:xfrm>
            <a:off x="2819400" y="1077913"/>
            <a:ext cx="3467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Atomic spectroscopy (clocks)</a:t>
            </a:r>
          </a:p>
        </p:txBody>
      </p:sp>
      <p:sp>
        <p:nvSpPr>
          <p:cNvPr id="46085" name="Rectangle 39">
            <a:extLst>
              <a:ext uri="{FF2B5EF4-FFF2-40B4-BE49-F238E27FC236}">
                <a16:creationId xmlns:a16="http://schemas.microsoft.com/office/drawing/2014/main" id="{6478BD44-222A-7949-88B4-0675F6AB716B}"/>
              </a:ext>
            </a:extLst>
          </p:cNvPr>
          <p:cNvSpPr>
            <a:spLocks noChangeArrowheads="1"/>
          </p:cNvSpPr>
          <p:nvPr/>
        </p:nvSpPr>
        <p:spPr bwMode="auto">
          <a:xfrm>
            <a:off x="5915025" y="16573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-23</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-16</a:t>
            </a:r>
            <a:r>
              <a:rPr lang="en-AU" altLang="en-US" sz="2000" b="0">
                <a:solidFill>
                  <a:srgbClr val="008000"/>
                </a:solidFill>
              </a:rPr>
              <a:t> eV</a:t>
            </a:r>
            <a:endParaRPr lang="en-AU" altLang="en-US" sz="2000">
              <a:solidFill>
                <a:srgbClr val="008000"/>
              </a:solidFill>
            </a:endParaRPr>
          </a:p>
        </p:txBody>
      </p:sp>
      <p:sp>
        <p:nvSpPr>
          <p:cNvPr id="46086" name="Rectangle 41">
            <a:extLst>
              <a:ext uri="{FF2B5EF4-FFF2-40B4-BE49-F238E27FC236}">
                <a16:creationId xmlns:a16="http://schemas.microsoft.com/office/drawing/2014/main" id="{A469C987-8078-4746-AA08-1344F449741B}"/>
              </a:ext>
            </a:extLst>
          </p:cNvPr>
          <p:cNvSpPr>
            <a:spLocks noChangeArrowheads="1"/>
          </p:cNvSpPr>
          <p:nvPr/>
        </p:nvSpPr>
        <p:spPr bwMode="auto">
          <a:xfrm>
            <a:off x="2813050" y="2743200"/>
            <a:ext cx="3492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Laser interferometry (cavities)</a:t>
            </a:r>
          </a:p>
        </p:txBody>
      </p:sp>
      <p:sp>
        <p:nvSpPr>
          <p:cNvPr id="43" name="Rectangle 9">
            <a:extLst>
              <a:ext uri="{FF2B5EF4-FFF2-40B4-BE49-F238E27FC236}">
                <a16:creationId xmlns:a16="http://schemas.microsoft.com/office/drawing/2014/main" id="{DB3400A6-081C-934B-BA12-13504E58D06F}"/>
              </a:ext>
            </a:extLst>
          </p:cNvPr>
          <p:cNvSpPr>
            <a:spLocks noChangeArrowheads="1"/>
          </p:cNvSpPr>
          <p:nvPr/>
        </p:nvSpPr>
        <p:spPr bwMode="auto">
          <a:xfrm>
            <a:off x="2514600" y="3286125"/>
            <a:ext cx="3429000" cy="523875"/>
          </a:xfrm>
          <a:prstGeom prst="rect">
            <a:avLst/>
          </a:prstGeom>
          <a:noFill/>
          <a:ln w="9525">
            <a:noFill/>
            <a:miter lim="800000"/>
            <a:headEnd/>
            <a:tailEnd/>
          </a:ln>
        </p:spPr>
        <p:txBody>
          <a:bodyPr>
            <a:spAutoFit/>
          </a:bodyPr>
          <a:lstStyle/>
          <a:p>
            <a:pPr algn="ctr" eaLnBrk="1" hangingPunct="1">
              <a:defRPr/>
            </a:pPr>
            <a:r>
              <a:rPr lang="el-GR" altLang="en-US" sz="2000" b="0" i="1"/>
              <a:t>δΦ</a:t>
            </a:r>
            <a:r>
              <a:rPr lang="en-AU" altLang="en-US" sz="2000" b="0"/>
              <a:t> </a:t>
            </a:r>
            <a:r>
              <a:rPr lang="el-GR" altLang="en-US" sz="2800" b="0">
                <a:latin typeface="Arial Unicode MS"/>
                <a:ea typeface="Arial Unicode MS"/>
                <a:cs typeface="Arial Unicode MS"/>
              </a:rPr>
              <a:t>∝</a:t>
            </a:r>
            <a:r>
              <a:rPr lang="en-AU" altLang="en-US" sz="2000" b="0"/>
              <a:t> </a:t>
            </a:r>
            <a:r>
              <a:rPr lang="el-GR" altLang="en-US" sz="2000" b="0" i="1"/>
              <a:t>δ</a:t>
            </a:r>
            <a:r>
              <a:rPr lang="en-AU" altLang="en-US" sz="2000" b="0"/>
              <a:t>(</a:t>
            </a:r>
            <a:r>
              <a:rPr lang="el-GR" sz="2000" b="0" i="1"/>
              <a:t>ν</a:t>
            </a:r>
            <a:r>
              <a:rPr lang="en-AU" altLang="en-US" sz="2000" b="0" i="1"/>
              <a:t>L</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6088" name="Rectangle 43">
            <a:extLst>
              <a:ext uri="{FF2B5EF4-FFF2-40B4-BE49-F238E27FC236}">
                <a16:creationId xmlns:a16="http://schemas.microsoft.com/office/drawing/2014/main" id="{57ECF605-4664-C344-9EC9-F933C7B95319}"/>
              </a:ext>
            </a:extLst>
          </p:cNvPr>
          <p:cNvSpPr>
            <a:spLocks noChangeArrowheads="1"/>
          </p:cNvSpPr>
          <p:nvPr/>
        </p:nvSpPr>
        <p:spPr bwMode="auto">
          <a:xfrm>
            <a:off x="5915025" y="34099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-20</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-15</a:t>
            </a:r>
            <a:r>
              <a:rPr lang="en-AU" altLang="en-US" sz="2000" b="0">
                <a:solidFill>
                  <a:srgbClr val="008000"/>
                </a:solidFill>
              </a:rPr>
              <a:t> eV</a:t>
            </a:r>
            <a:endParaRPr lang="en-AU" altLang="en-US" sz="2000">
              <a:solidFill>
                <a:srgbClr val="008000"/>
              </a:solidFill>
            </a:endParaRPr>
          </a:p>
        </p:txBody>
      </p:sp>
      <p:sp>
        <p:nvSpPr>
          <p:cNvPr id="46089" name="Rectangle 44">
            <a:extLst>
              <a:ext uri="{FF2B5EF4-FFF2-40B4-BE49-F238E27FC236}">
                <a16:creationId xmlns:a16="http://schemas.microsoft.com/office/drawing/2014/main" id="{DCB0AEC7-642E-9B43-AFCD-47CF4EABC0EE}"/>
              </a:ext>
            </a:extLst>
          </p:cNvPr>
          <p:cNvSpPr>
            <a:spLocks noChangeArrowheads="1"/>
          </p:cNvSpPr>
          <p:nvPr/>
        </p:nvSpPr>
        <p:spPr bwMode="auto">
          <a:xfrm>
            <a:off x="3362325" y="4495800"/>
            <a:ext cx="240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Atom interferometry</a:t>
            </a:r>
          </a:p>
        </p:txBody>
      </p:sp>
      <p:grpSp>
        <p:nvGrpSpPr>
          <p:cNvPr id="46090" name="Group 34">
            <a:extLst>
              <a:ext uri="{FF2B5EF4-FFF2-40B4-BE49-F238E27FC236}">
                <a16:creationId xmlns:a16="http://schemas.microsoft.com/office/drawing/2014/main" id="{81ED4CED-78A8-3C47-9288-4E0F205271FC}"/>
              </a:ext>
            </a:extLst>
          </p:cNvPr>
          <p:cNvGrpSpPr>
            <a:grpSpLocks/>
          </p:cNvGrpSpPr>
          <p:nvPr/>
        </p:nvGrpSpPr>
        <p:grpSpPr bwMode="auto">
          <a:xfrm>
            <a:off x="304800" y="990600"/>
            <a:ext cx="2168525" cy="1249363"/>
            <a:chOff x="304800" y="1066800"/>
            <a:chExt cx="2168525" cy="1249363"/>
          </a:xfrm>
        </p:grpSpPr>
        <p:cxnSp>
          <p:nvCxnSpPr>
            <p:cNvPr id="22" name="Straight Connector 21">
              <a:extLst>
                <a:ext uri="{FF2B5EF4-FFF2-40B4-BE49-F238E27FC236}">
                  <a16:creationId xmlns:a16="http://schemas.microsoft.com/office/drawing/2014/main" id="{B829DAF4-516C-DB4B-ABCA-59816E6557B8}"/>
                </a:ext>
              </a:extLst>
            </p:cNvPr>
            <p:cNvCxnSpPr/>
            <p:nvPr/>
          </p:nvCxnSpPr>
          <p:spPr bwMode="auto">
            <a:xfrm>
              <a:off x="304800" y="2132013"/>
              <a:ext cx="1828800" cy="1587"/>
            </a:xfrm>
            <a:prstGeom prst="line">
              <a:avLst/>
            </a:prstGeom>
            <a:ln w="444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B30FC46-4F91-D344-8EE5-45E2AB822768}"/>
                </a:ext>
              </a:extLst>
            </p:cNvPr>
            <p:cNvCxnSpPr/>
            <p:nvPr/>
          </p:nvCxnSpPr>
          <p:spPr bwMode="auto">
            <a:xfrm>
              <a:off x="304800" y="1247775"/>
              <a:ext cx="1828800" cy="1588"/>
            </a:xfrm>
            <a:prstGeom prst="line">
              <a:avLst/>
            </a:prstGeom>
            <a:ln w="44450">
              <a:solidFill>
                <a:srgbClr val="0000FF"/>
              </a:solidFill>
              <a:tailEnd type="none"/>
            </a:ln>
          </p:spPr>
          <p:style>
            <a:lnRef idx="1">
              <a:schemeClr val="accent1"/>
            </a:lnRef>
            <a:fillRef idx="0">
              <a:schemeClr val="accent1"/>
            </a:fillRef>
            <a:effectRef idx="0">
              <a:schemeClr val="accent1"/>
            </a:effectRef>
            <a:fontRef idx="minor">
              <a:schemeClr val="tx1"/>
            </a:fontRef>
          </p:style>
        </p:cxnSp>
        <p:grpSp>
          <p:nvGrpSpPr>
            <p:cNvPr id="46122" name="Group 28">
              <a:extLst>
                <a:ext uri="{FF2B5EF4-FFF2-40B4-BE49-F238E27FC236}">
                  <a16:creationId xmlns:a16="http://schemas.microsoft.com/office/drawing/2014/main" id="{88847CF5-2142-AD4C-B6FA-AAC2F8D10FA2}"/>
                </a:ext>
              </a:extLst>
            </p:cNvPr>
            <p:cNvGrpSpPr>
              <a:grpSpLocks/>
            </p:cNvGrpSpPr>
            <p:nvPr/>
          </p:nvGrpSpPr>
          <p:grpSpPr bwMode="auto">
            <a:xfrm>
              <a:off x="748810" y="1264390"/>
              <a:ext cx="1" cy="848045"/>
              <a:chOff x="1447800" y="1219200"/>
              <a:chExt cx="1" cy="848141"/>
            </a:xfrm>
          </p:grpSpPr>
          <p:sp>
            <p:nvSpPr>
              <p:cNvPr id="46126" name="Line 9">
                <a:extLst>
                  <a:ext uri="{FF2B5EF4-FFF2-40B4-BE49-F238E27FC236}">
                    <a16:creationId xmlns:a16="http://schemas.microsoft.com/office/drawing/2014/main" id="{865ED6AE-929A-B94E-8F93-64343563AE39}"/>
                  </a:ext>
                </a:extLst>
              </p:cNvPr>
              <p:cNvSpPr>
                <a:spLocks noChangeShapeType="1"/>
              </p:cNvSpPr>
              <p:nvPr/>
            </p:nvSpPr>
            <p:spPr bwMode="auto">
              <a:xfrm>
                <a:off x="1447800" y="1638716"/>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127" name="Line 9">
                <a:extLst>
                  <a:ext uri="{FF2B5EF4-FFF2-40B4-BE49-F238E27FC236}">
                    <a16:creationId xmlns:a16="http://schemas.microsoft.com/office/drawing/2014/main" id="{EB623926-B5EB-254F-9E18-95C75A456612}"/>
                  </a:ext>
                </a:extLst>
              </p:cNvPr>
              <p:cNvSpPr>
                <a:spLocks noChangeShapeType="1"/>
              </p:cNvSpPr>
              <p:nvPr/>
            </p:nvSpPr>
            <p:spPr bwMode="auto">
              <a:xfrm rot="10800000">
                <a:off x="1447801" y="1219200"/>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6123" name="Rectangle 29">
              <a:extLst>
                <a:ext uri="{FF2B5EF4-FFF2-40B4-BE49-F238E27FC236}">
                  <a16:creationId xmlns:a16="http://schemas.microsoft.com/office/drawing/2014/main" id="{F6ACD937-9E2A-9D4E-9F0A-8CC95F3E6A38}"/>
                </a:ext>
              </a:extLst>
            </p:cNvPr>
            <p:cNvSpPr>
              <a:spLocks noChangeArrowheads="1"/>
            </p:cNvSpPr>
            <p:nvPr/>
          </p:nvSpPr>
          <p:spPr bwMode="auto">
            <a:xfrm>
              <a:off x="901232" y="1524506"/>
              <a:ext cx="999136" cy="3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a:t>Δ</a:t>
              </a:r>
              <a:r>
                <a:rPr lang="en-AU" altLang="en-US" sz="1800" b="0" i="1"/>
                <a:t>E</a:t>
              </a:r>
              <a:r>
                <a:rPr lang="en-AU" altLang="en-US" sz="1800" b="0"/>
                <a:t> = </a:t>
              </a:r>
              <a:r>
                <a:rPr lang="en-AU" altLang="en-US" sz="1800" b="0" i="1"/>
                <a:t>h</a:t>
              </a:r>
              <a:r>
                <a:rPr lang="el-GR" altLang="en-US" sz="1800" b="0" i="1"/>
                <a:t>ν</a:t>
              </a:r>
              <a:endParaRPr lang="en-AU" altLang="en-US" sz="1800" i="1"/>
            </a:p>
          </p:txBody>
        </p:sp>
        <p:sp>
          <p:nvSpPr>
            <p:cNvPr id="46124" name="Rectangle 20">
              <a:extLst>
                <a:ext uri="{FF2B5EF4-FFF2-40B4-BE49-F238E27FC236}">
                  <a16:creationId xmlns:a16="http://schemas.microsoft.com/office/drawing/2014/main" id="{D3CBAD84-4716-264E-AF41-F6C4E49BFD00}"/>
                </a:ext>
              </a:extLst>
            </p:cNvPr>
            <p:cNvSpPr>
              <a:spLocks noChangeArrowheads="1"/>
            </p:cNvSpPr>
            <p:nvPr/>
          </p:nvSpPr>
          <p:spPr bwMode="auto">
            <a:xfrm>
              <a:off x="2160374" y="1946729"/>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6125" name="Rectangle 23">
              <a:extLst>
                <a:ext uri="{FF2B5EF4-FFF2-40B4-BE49-F238E27FC236}">
                  <a16:creationId xmlns:a16="http://schemas.microsoft.com/office/drawing/2014/main" id="{2B98492B-B9CE-BB41-95D4-057F288ABFF5}"/>
                </a:ext>
              </a:extLst>
            </p:cNvPr>
            <p:cNvSpPr>
              <a:spLocks noChangeArrowheads="1"/>
            </p:cNvSpPr>
            <p:nvPr/>
          </p:nvSpPr>
          <p:spPr bwMode="auto">
            <a:xfrm>
              <a:off x="2153746" y="1066800"/>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grpSp>
      <p:grpSp>
        <p:nvGrpSpPr>
          <p:cNvPr id="46091" name="Group 59">
            <a:extLst>
              <a:ext uri="{FF2B5EF4-FFF2-40B4-BE49-F238E27FC236}">
                <a16:creationId xmlns:a16="http://schemas.microsoft.com/office/drawing/2014/main" id="{919320EA-99F7-B549-9205-E51062ED094D}"/>
              </a:ext>
            </a:extLst>
          </p:cNvPr>
          <p:cNvGrpSpPr>
            <a:grpSpLocks/>
          </p:cNvGrpSpPr>
          <p:nvPr/>
        </p:nvGrpSpPr>
        <p:grpSpPr bwMode="auto">
          <a:xfrm>
            <a:off x="344488" y="2590800"/>
            <a:ext cx="1990725" cy="1652588"/>
            <a:chOff x="304800" y="2743200"/>
            <a:chExt cx="1990725" cy="1652155"/>
          </a:xfrm>
        </p:grpSpPr>
        <p:grpSp>
          <p:nvGrpSpPr>
            <p:cNvPr id="46109" name="Group 34">
              <a:extLst>
                <a:ext uri="{FF2B5EF4-FFF2-40B4-BE49-F238E27FC236}">
                  <a16:creationId xmlns:a16="http://schemas.microsoft.com/office/drawing/2014/main" id="{AFA65D43-0968-E146-A4C7-1EF6EAD72DC2}"/>
                </a:ext>
              </a:extLst>
            </p:cNvPr>
            <p:cNvGrpSpPr>
              <a:grpSpLocks/>
            </p:cNvGrpSpPr>
            <p:nvPr/>
          </p:nvGrpSpPr>
          <p:grpSpPr bwMode="auto">
            <a:xfrm>
              <a:off x="304800" y="2743200"/>
              <a:ext cx="1990725" cy="1333500"/>
              <a:chOff x="304800" y="3258378"/>
              <a:chExt cx="1990687" cy="1333500"/>
            </a:xfrm>
          </p:grpSpPr>
          <p:sp>
            <p:nvSpPr>
              <p:cNvPr id="26" name="Rectangle 25">
                <a:extLst>
                  <a:ext uri="{FF2B5EF4-FFF2-40B4-BE49-F238E27FC236}">
                    <a16:creationId xmlns:a16="http://schemas.microsoft.com/office/drawing/2014/main" id="{52B845D7-EFF6-DF4A-A567-77614C044D77}"/>
                  </a:ext>
                </a:extLst>
              </p:cNvPr>
              <p:cNvSpPr/>
              <p:nvPr/>
            </p:nvSpPr>
            <p:spPr>
              <a:xfrm>
                <a:off x="304800" y="4342357"/>
                <a:ext cx="457191" cy="152360"/>
              </a:xfrm>
              <a:prstGeom prst="rect">
                <a:avLst/>
              </a:prstGeom>
              <a:solidFill>
                <a:schemeClr val="accent1">
                  <a:lumMod val="75000"/>
                </a:schemeClr>
              </a:solidFill>
              <a:ln w="254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cxnSp>
            <p:nvCxnSpPr>
              <p:cNvPr id="28" name="Straight Connector 27">
                <a:extLst>
                  <a:ext uri="{FF2B5EF4-FFF2-40B4-BE49-F238E27FC236}">
                    <a16:creationId xmlns:a16="http://schemas.microsoft.com/office/drawing/2014/main" id="{10E41557-C443-ED4C-B15A-FB4722577F62}"/>
                  </a:ext>
                </a:extLst>
              </p:cNvPr>
              <p:cNvCxnSpPr/>
              <p:nvPr/>
            </p:nvCxnSpPr>
            <p:spPr>
              <a:xfrm>
                <a:off x="768341" y="4429646"/>
                <a:ext cx="1447772" cy="1588"/>
              </a:xfrm>
              <a:prstGeom prst="line">
                <a:avLst/>
              </a:prstGeom>
              <a:ln w="19050">
                <a:solidFill>
                  <a:srgbClr val="660066"/>
                </a:solidFill>
                <a:tailEnd type="non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ABA8B00-115F-C142-B02D-2CAACAC5CDE8}"/>
                  </a:ext>
                </a:extLst>
              </p:cNvPr>
              <p:cNvSpPr/>
              <p:nvPr/>
            </p:nvSpPr>
            <p:spPr>
              <a:xfrm>
                <a:off x="2219288" y="4286809"/>
                <a:ext cx="76199" cy="3047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cxnSp>
            <p:nvCxnSpPr>
              <p:cNvPr id="30" name="Straight Connector 29">
                <a:extLst>
                  <a:ext uri="{FF2B5EF4-FFF2-40B4-BE49-F238E27FC236}">
                    <a16:creationId xmlns:a16="http://schemas.microsoft.com/office/drawing/2014/main" id="{58C122E5-DE31-EE4A-8CB1-5AA6A326A1E6}"/>
                  </a:ext>
                </a:extLst>
              </p:cNvPr>
              <p:cNvCxnSpPr/>
              <p:nvPr/>
            </p:nvCxnSpPr>
            <p:spPr>
              <a:xfrm rot="5400000">
                <a:off x="598613" y="3885277"/>
                <a:ext cx="1087152" cy="1588"/>
              </a:xfrm>
              <a:prstGeom prst="line">
                <a:avLst/>
              </a:prstGeom>
              <a:ln w="19050">
                <a:solidFill>
                  <a:srgbClr val="660066"/>
                </a:solidFill>
                <a:tailEnd type="non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026F59D2-1995-A144-A73A-13BF8292A87D}"/>
                  </a:ext>
                </a:extLst>
              </p:cNvPr>
              <p:cNvSpPr/>
              <p:nvPr/>
            </p:nvSpPr>
            <p:spPr>
              <a:xfrm rot="5400000">
                <a:off x="1104894" y="3144071"/>
                <a:ext cx="76180" cy="304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sp>
            <p:nvSpPr>
              <p:cNvPr id="33" name="Rectangle 32">
                <a:extLst>
                  <a:ext uri="{FF2B5EF4-FFF2-40B4-BE49-F238E27FC236}">
                    <a16:creationId xmlns:a16="http://schemas.microsoft.com/office/drawing/2014/main" id="{151435AA-D7B6-324C-B421-34062155F438}"/>
                  </a:ext>
                </a:extLst>
              </p:cNvPr>
              <p:cNvSpPr/>
              <p:nvPr/>
            </p:nvSpPr>
            <p:spPr>
              <a:xfrm rot="-2700000">
                <a:off x="1117584" y="4274112"/>
                <a:ext cx="77786" cy="304720"/>
              </a:xfrm>
              <a:prstGeom prst="rect">
                <a:avLst/>
              </a:prstGeom>
              <a:solidFill>
                <a:srgbClr val="FF9900"/>
              </a:solidFill>
              <a:ln w="19050">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grpSp>
        <p:sp>
          <p:nvSpPr>
            <p:cNvPr id="46110" name="Rectangle 23">
              <a:extLst>
                <a:ext uri="{FF2B5EF4-FFF2-40B4-BE49-F238E27FC236}">
                  <a16:creationId xmlns:a16="http://schemas.microsoft.com/office/drawing/2014/main" id="{E116BC75-D5D7-694E-8D29-E4207D2413D8}"/>
                </a:ext>
              </a:extLst>
            </p:cNvPr>
            <p:cNvSpPr>
              <a:spLocks noChangeArrowheads="1"/>
            </p:cNvSpPr>
            <p:nvPr/>
          </p:nvSpPr>
          <p:spPr bwMode="auto">
            <a:xfrm>
              <a:off x="1560876" y="4025921"/>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L</a:t>
              </a:r>
              <a:endParaRPr lang="en-AU" altLang="en-US" sz="1800"/>
            </a:p>
          </p:txBody>
        </p:sp>
        <p:sp>
          <p:nvSpPr>
            <p:cNvPr id="46111" name="Rectangle 23">
              <a:extLst>
                <a:ext uri="{FF2B5EF4-FFF2-40B4-BE49-F238E27FC236}">
                  <a16:creationId xmlns:a16="http://schemas.microsoft.com/office/drawing/2014/main" id="{DB792FFB-218B-F247-AC48-DADF27AFC81C}"/>
                </a:ext>
              </a:extLst>
            </p:cNvPr>
            <p:cNvSpPr>
              <a:spLocks noChangeArrowheads="1"/>
            </p:cNvSpPr>
            <p:nvPr/>
          </p:nvSpPr>
          <p:spPr bwMode="auto">
            <a:xfrm>
              <a:off x="381000" y="3418609"/>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i="1"/>
                <a:t>ν</a:t>
              </a:r>
              <a:endParaRPr lang="en-AU" altLang="en-US" sz="1800" i="1"/>
            </a:p>
          </p:txBody>
        </p:sp>
        <p:cxnSp>
          <p:nvCxnSpPr>
            <p:cNvPr id="38" name="Straight Arrow Connector 37">
              <a:extLst>
                <a:ext uri="{FF2B5EF4-FFF2-40B4-BE49-F238E27FC236}">
                  <a16:creationId xmlns:a16="http://schemas.microsoft.com/office/drawing/2014/main" id="{04AED27C-45C9-9C43-A7F4-B5B9D93A0B74}"/>
                </a:ext>
              </a:extLst>
            </p:cNvPr>
            <p:cNvCxnSpPr/>
            <p:nvPr/>
          </p:nvCxnSpPr>
          <p:spPr>
            <a:xfrm rot="10800000" flipV="1">
              <a:off x="1139825" y="4211253"/>
              <a:ext cx="40005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1E5AB8C-8A56-A143-B60B-AB70626FAFA9}"/>
                </a:ext>
              </a:extLst>
            </p:cNvPr>
            <p:cNvCxnSpPr/>
            <p:nvPr/>
          </p:nvCxnSpPr>
          <p:spPr>
            <a:xfrm flipV="1">
              <a:off x="1879600" y="4211253"/>
              <a:ext cx="400050"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6092" name="Group 76">
            <a:extLst>
              <a:ext uri="{FF2B5EF4-FFF2-40B4-BE49-F238E27FC236}">
                <a16:creationId xmlns:a16="http://schemas.microsoft.com/office/drawing/2014/main" id="{0B2DF35C-12EB-EB48-A5E9-510B783A171C}"/>
              </a:ext>
            </a:extLst>
          </p:cNvPr>
          <p:cNvGrpSpPr>
            <a:grpSpLocks/>
          </p:cNvGrpSpPr>
          <p:nvPr/>
        </p:nvGrpSpPr>
        <p:grpSpPr bwMode="auto">
          <a:xfrm>
            <a:off x="336550" y="4495800"/>
            <a:ext cx="2005013" cy="1447800"/>
            <a:chOff x="304800" y="4419600"/>
            <a:chExt cx="2005650" cy="1447698"/>
          </a:xfrm>
        </p:grpSpPr>
        <p:grpSp>
          <p:nvGrpSpPr>
            <p:cNvPr id="46094" name="Group 55">
              <a:extLst>
                <a:ext uri="{FF2B5EF4-FFF2-40B4-BE49-F238E27FC236}">
                  <a16:creationId xmlns:a16="http://schemas.microsoft.com/office/drawing/2014/main" id="{5D450A3F-4209-6A48-BA3A-B45FF7766580}"/>
                </a:ext>
              </a:extLst>
            </p:cNvPr>
            <p:cNvGrpSpPr>
              <a:grpSpLocks/>
            </p:cNvGrpSpPr>
            <p:nvPr/>
          </p:nvGrpSpPr>
          <p:grpSpPr bwMode="auto">
            <a:xfrm>
              <a:off x="304800" y="4419600"/>
              <a:ext cx="2005650" cy="1066800"/>
              <a:chOff x="228600" y="5759450"/>
              <a:chExt cx="2005650" cy="1066800"/>
            </a:xfrm>
          </p:grpSpPr>
          <p:cxnSp>
            <p:nvCxnSpPr>
              <p:cNvPr id="50" name="Straight Arrow Connector 49">
                <a:extLst>
                  <a:ext uri="{FF2B5EF4-FFF2-40B4-BE49-F238E27FC236}">
                    <a16:creationId xmlns:a16="http://schemas.microsoft.com/office/drawing/2014/main" id="{F598F07B-2196-8A4F-B99E-110808EB60F8}"/>
                  </a:ext>
                </a:extLst>
              </p:cNvPr>
              <p:cNvCxnSpPr/>
              <p:nvPr/>
            </p:nvCxnSpPr>
            <p:spPr>
              <a:xfrm rot="19800000">
                <a:off x="1819780" y="6056292"/>
                <a:ext cx="360477" cy="1587"/>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18502FC-73C7-AF4F-8AB6-E6B9233989F2}"/>
                  </a:ext>
                </a:extLst>
              </p:cNvPr>
              <p:cNvCxnSpPr/>
              <p:nvPr/>
            </p:nvCxnSpPr>
            <p:spPr>
              <a:xfrm rot="19800000">
                <a:off x="1186167" y="6322973"/>
                <a:ext cx="719365" cy="1587"/>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07FFB19-CB6F-7B44-8FDF-76A2227E8F83}"/>
                  </a:ext>
                </a:extLst>
              </p:cNvPr>
              <p:cNvCxnSpPr/>
              <p:nvPr/>
            </p:nvCxnSpPr>
            <p:spPr>
              <a:xfrm rot="19800000">
                <a:off x="516029" y="6305512"/>
                <a:ext cx="719365" cy="1588"/>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97C64E40-C14D-B74F-9551-774C0007FD73}"/>
                  </a:ext>
                </a:extLst>
              </p:cNvPr>
              <p:cNvCxnSpPr/>
              <p:nvPr/>
            </p:nvCxnSpPr>
            <p:spPr>
              <a:xfrm>
                <a:off x="228600" y="6475363"/>
                <a:ext cx="360477" cy="15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1C5E8D68-FD1A-1D47-BBE2-1E97939673E6}"/>
                  </a:ext>
                </a:extLst>
              </p:cNvPr>
              <p:cNvCxnSpPr/>
              <p:nvPr/>
            </p:nvCxnSpPr>
            <p:spPr>
              <a:xfrm>
                <a:off x="573197" y="6476950"/>
                <a:ext cx="719365"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84E7A07-E99A-1B48-BA13-71107C567937}"/>
                  </a:ext>
                </a:extLst>
              </p:cNvPr>
              <p:cNvCxnSpPr/>
              <p:nvPr/>
            </p:nvCxnSpPr>
            <p:spPr>
              <a:xfrm>
                <a:off x="1175051" y="6130899"/>
                <a:ext cx="720954"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E537C375-659F-B44E-829A-A7FB03C5A37A}"/>
                  </a:ext>
                </a:extLst>
              </p:cNvPr>
              <p:cNvCxnSpPr/>
              <p:nvPr/>
            </p:nvCxnSpPr>
            <p:spPr>
              <a:xfrm>
                <a:off x="1873773" y="6130899"/>
                <a:ext cx="360477"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105" name="Rectangle 50">
                <a:extLst>
                  <a:ext uri="{FF2B5EF4-FFF2-40B4-BE49-F238E27FC236}">
                    <a16:creationId xmlns:a16="http://schemas.microsoft.com/office/drawing/2014/main" id="{A9D01E65-2654-A34C-8831-3A1245348812}"/>
                  </a:ext>
                </a:extLst>
              </p:cNvPr>
              <p:cNvSpPr>
                <a:spLocks noChangeArrowheads="1"/>
              </p:cNvSpPr>
              <p:nvPr/>
            </p:nvSpPr>
            <p:spPr bwMode="auto">
              <a:xfrm>
                <a:off x="601494" y="598805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sp>
            <p:nvSpPr>
              <p:cNvPr id="46106" name="Rectangle 51">
                <a:extLst>
                  <a:ext uri="{FF2B5EF4-FFF2-40B4-BE49-F238E27FC236}">
                    <a16:creationId xmlns:a16="http://schemas.microsoft.com/office/drawing/2014/main" id="{3521BCD3-C839-C547-B27D-0AA6B3E1E45C}"/>
                  </a:ext>
                </a:extLst>
              </p:cNvPr>
              <p:cNvSpPr>
                <a:spLocks noChangeArrowheads="1"/>
              </p:cNvSpPr>
              <p:nvPr/>
            </p:nvSpPr>
            <p:spPr bwMode="auto">
              <a:xfrm>
                <a:off x="1485900" y="624101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sp>
            <p:nvSpPr>
              <p:cNvPr id="46107" name="Rectangle 52">
                <a:extLst>
                  <a:ext uri="{FF2B5EF4-FFF2-40B4-BE49-F238E27FC236}">
                    <a16:creationId xmlns:a16="http://schemas.microsoft.com/office/drawing/2014/main" id="{DCD429CB-AD30-E644-85E1-AA9155537260}"/>
                  </a:ext>
                </a:extLst>
              </p:cNvPr>
              <p:cNvSpPr>
                <a:spLocks noChangeArrowheads="1"/>
              </p:cNvSpPr>
              <p:nvPr/>
            </p:nvSpPr>
            <p:spPr bwMode="auto">
              <a:xfrm>
                <a:off x="717550" y="645691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6108" name="Rectangle 53">
                <a:extLst>
                  <a:ext uri="{FF2B5EF4-FFF2-40B4-BE49-F238E27FC236}">
                    <a16:creationId xmlns:a16="http://schemas.microsoft.com/office/drawing/2014/main" id="{9CAF65FD-79B2-DD46-9720-0D6E95107798}"/>
                  </a:ext>
                </a:extLst>
              </p:cNvPr>
              <p:cNvSpPr>
                <a:spLocks noChangeArrowheads="1"/>
              </p:cNvSpPr>
              <p:nvPr/>
            </p:nvSpPr>
            <p:spPr bwMode="auto">
              <a:xfrm>
                <a:off x="1363494" y="575945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grpSp>
        <p:sp>
          <p:nvSpPr>
            <p:cNvPr id="46095" name="Rectangle 23">
              <a:extLst>
                <a:ext uri="{FF2B5EF4-FFF2-40B4-BE49-F238E27FC236}">
                  <a16:creationId xmlns:a16="http://schemas.microsoft.com/office/drawing/2014/main" id="{A7358A7A-5C12-B545-AB7F-7DA7C479B328}"/>
                </a:ext>
              </a:extLst>
            </p:cNvPr>
            <p:cNvSpPr>
              <a:spLocks noChangeArrowheads="1"/>
            </p:cNvSpPr>
            <p:nvPr/>
          </p:nvSpPr>
          <p:spPr bwMode="auto">
            <a:xfrm>
              <a:off x="1053971" y="5497966"/>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a:t>2</a:t>
              </a:r>
              <a:r>
                <a:rPr lang="en-AU" altLang="en-US" sz="1800" b="0" i="1"/>
                <a:t>T</a:t>
              </a:r>
              <a:endParaRPr lang="en-AU" altLang="en-US" sz="1800"/>
            </a:p>
          </p:txBody>
        </p:sp>
        <p:cxnSp>
          <p:nvCxnSpPr>
            <p:cNvPr id="58" name="Straight Arrow Connector 57">
              <a:extLst>
                <a:ext uri="{FF2B5EF4-FFF2-40B4-BE49-F238E27FC236}">
                  <a16:creationId xmlns:a16="http://schemas.microsoft.com/office/drawing/2014/main" id="{AE66F73E-651A-6C43-BD2E-11FC4AD52383}"/>
                </a:ext>
              </a:extLst>
            </p:cNvPr>
            <p:cNvCxnSpPr/>
            <p:nvPr/>
          </p:nvCxnSpPr>
          <p:spPr>
            <a:xfrm rot="10800000" flipV="1">
              <a:off x="660513" y="5683161"/>
              <a:ext cx="360477"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C0377A38-5381-6F4C-A852-CC68D3130267}"/>
                </a:ext>
              </a:extLst>
            </p:cNvPr>
            <p:cNvCxnSpPr/>
            <p:nvPr/>
          </p:nvCxnSpPr>
          <p:spPr>
            <a:xfrm flipV="1">
              <a:off x="1533915" y="5683161"/>
              <a:ext cx="36047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6093" name="Rectangle 43">
            <a:extLst>
              <a:ext uri="{FF2B5EF4-FFF2-40B4-BE49-F238E27FC236}">
                <a16:creationId xmlns:a16="http://schemas.microsoft.com/office/drawing/2014/main" id="{AAABD76B-D844-4A4C-9CAC-9620AF2B377D}"/>
              </a:ext>
            </a:extLst>
          </p:cNvPr>
          <p:cNvSpPr>
            <a:spLocks noChangeArrowheads="1"/>
          </p:cNvSpPr>
          <p:nvPr/>
        </p:nvSpPr>
        <p:spPr bwMode="auto">
          <a:xfrm>
            <a:off x="5915025" y="50863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-23</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-16</a:t>
            </a:r>
            <a:r>
              <a:rPr lang="en-AU" altLang="en-US" sz="2000" b="0">
                <a:solidFill>
                  <a:srgbClr val="008000"/>
                </a:solidFill>
              </a:rPr>
              <a:t> eV</a:t>
            </a:r>
            <a:endParaRPr lang="en-AU" altLang="en-US" sz="2000">
              <a:solidFill>
                <a:srgbClr val="008000"/>
              </a:solidFill>
            </a:endParaRPr>
          </a:p>
        </p:txBody>
      </p:sp>
      <p:sp>
        <p:nvSpPr>
          <p:cNvPr id="52" name="Title 1">
            <a:extLst>
              <a:ext uri="{FF2B5EF4-FFF2-40B4-BE49-F238E27FC236}">
                <a16:creationId xmlns:a16="http://schemas.microsoft.com/office/drawing/2014/main" id="{6EE0156D-7FB9-3F4D-86BF-C2882D92B369}"/>
              </a:ext>
            </a:extLst>
          </p:cNvPr>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kern="0"/>
              <a:t>Ultra-Light Spin-0 Dark Matter</a:t>
            </a:r>
          </a:p>
        </p:txBody>
      </p:sp>
    </p:spTree>
    <p:extLst>
      <p:ext uri="{BB962C8B-B14F-4D97-AF65-F5344CB8AC3E}">
        <p14:creationId xmlns:p14="http://schemas.microsoft.com/office/powerpoint/2010/main" val="2521244489"/>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B59EFAE-B224-8942-A064-EFCA07E88824}"/>
              </a:ext>
            </a:extLst>
          </p:cNvPr>
          <p:cNvSpPr/>
          <p:nvPr/>
        </p:nvSpPr>
        <p:spPr>
          <a:xfrm>
            <a:off x="2667000" y="4876800"/>
            <a:ext cx="3063875" cy="695325"/>
          </a:xfrm>
          <a:prstGeom prst="rect">
            <a:avLst/>
          </a:prstGeom>
        </p:spPr>
        <p:txBody>
          <a:bodyPr>
            <a:spAutoFit/>
          </a:bodyPr>
          <a:lstStyle/>
          <a:p>
            <a:pPr algn="ctr" eaLnBrk="1" hangingPunct="1">
              <a:lnSpc>
                <a:spcPct val="140000"/>
              </a:lnSpc>
              <a:defRPr/>
            </a:pPr>
            <a:r>
              <a:rPr lang="en-AU" altLang="en-US" sz="2000" i="1" kern="0"/>
              <a:t>F</a:t>
            </a:r>
            <a:r>
              <a:rPr lang="en-AU" altLang="en-US" sz="2000" i="1" kern="0" baseline="-25000"/>
              <a:t> </a:t>
            </a:r>
            <a:r>
              <a:rPr lang="en-US" altLang="en-US" sz="2000" b="0" kern="0"/>
              <a:t>(</a:t>
            </a:r>
            <a:r>
              <a:rPr lang="en-US" altLang="en-US" sz="2000" b="0" i="1" kern="0"/>
              <a:t>t</a:t>
            </a:r>
            <a:r>
              <a:rPr lang="en-US" altLang="en-US" sz="2000" b="0" kern="0"/>
              <a:t>) </a:t>
            </a:r>
            <a:r>
              <a:rPr lang="el-GR" altLang="en-US" sz="2800" b="0">
                <a:latin typeface="Arial Unicode MS"/>
                <a:ea typeface="Arial Unicode MS"/>
                <a:cs typeface="Arial Unicode MS"/>
              </a:rPr>
              <a:t>∝</a:t>
            </a:r>
            <a:r>
              <a:rPr lang="en-AU" altLang="en-US" sz="1600" b="0">
                <a:ea typeface="Arial Unicode MS"/>
              </a:rPr>
              <a:t> </a:t>
            </a:r>
            <a:r>
              <a:rPr lang="en-AU" altLang="en-US" sz="2000" i="1"/>
              <a:t>p</a:t>
            </a:r>
            <a:r>
              <a:rPr lang="el-GR" altLang="en-US" sz="2000" b="0" i="1" baseline="-25000"/>
              <a:t>φ</a:t>
            </a:r>
            <a:r>
              <a:rPr lang="en-AU" altLang="en-US" sz="2000" b="0" i="1" baseline="-25000"/>
              <a:t> </a:t>
            </a:r>
            <a:r>
              <a:rPr lang="en-US" altLang="en-US" sz="2000" b="0" kern="0"/>
              <a:t>sin(</a:t>
            </a:r>
            <a:r>
              <a:rPr lang="en-US" altLang="en-US" sz="2000" b="0" i="1" kern="0"/>
              <a:t>m</a:t>
            </a:r>
            <a:r>
              <a:rPr lang="el-GR" altLang="en-US" sz="2000" b="0" i="1" kern="0" baseline="-25000"/>
              <a:t>φ</a:t>
            </a:r>
            <a:r>
              <a:rPr lang="en-US" altLang="en-US" sz="2000" b="0" i="1" kern="0"/>
              <a:t>t</a:t>
            </a:r>
            <a:r>
              <a:rPr lang="en-US" altLang="en-US" sz="2000" b="0" kern="0"/>
              <a:t>)</a:t>
            </a:r>
          </a:p>
        </p:txBody>
      </p:sp>
      <p:sp>
        <p:nvSpPr>
          <p:cNvPr id="32" name="Rectangle 9">
            <a:extLst>
              <a:ext uri="{FF2B5EF4-FFF2-40B4-BE49-F238E27FC236}">
                <a16:creationId xmlns:a16="http://schemas.microsoft.com/office/drawing/2014/main" id="{AE9859D2-D8E8-5644-A284-913430144FD0}"/>
              </a:ext>
            </a:extLst>
          </p:cNvPr>
          <p:cNvSpPr>
            <a:spLocks noChangeArrowheads="1"/>
          </p:cNvSpPr>
          <p:nvPr/>
        </p:nvSpPr>
        <p:spPr bwMode="auto">
          <a:xfrm>
            <a:off x="2819400" y="1524000"/>
            <a:ext cx="2819400" cy="523875"/>
          </a:xfrm>
          <a:prstGeom prst="rect">
            <a:avLst/>
          </a:prstGeom>
          <a:noFill/>
          <a:ln w="9525">
            <a:noFill/>
            <a:miter lim="800000"/>
            <a:headEnd/>
            <a:tailEnd/>
          </a:ln>
        </p:spPr>
        <p:txBody>
          <a:bodyPr>
            <a:spAutoFit/>
          </a:bodyPr>
          <a:lstStyle/>
          <a:p>
            <a:pPr algn="ctr" eaLnBrk="1" hangingPunct="1">
              <a:defRPr/>
            </a:pPr>
            <a:r>
              <a:rPr lang="el-GR" altLang="en-US" sz="2000" b="0" i="1"/>
              <a:t>δ</a:t>
            </a:r>
            <a:r>
              <a:rPr lang="en-AU" altLang="en-US" sz="2000" b="0"/>
              <a:t>(</a:t>
            </a:r>
            <a:r>
              <a:rPr lang="el-GR" sz="2000" b="0" i="1"/>
              <a:t>ν</a:t>
            </a:r>
            <a:r>
              <a:rPr lang="en-AU" sz="2000" b="0" baseline="-25000"/>
              <a:t>1</a:t>
            </a:r>
            <a:r>
              <a:rPr lang="en-AU" sz="2000" b="0"/>
              <a:t>/</a:t>
            </a:r>
            <a:r>
              <a:rPr lang="el-GR" sz="2000" b="0" i="1"/>
              <a:t>ν</a:t>
            </a:r>
            <a:r>
              <a:rPr lang="en-AU" sz="2000" b="0" baseline="-25000"/>
              <a:t>2</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8132" name="Rectangle 35">
            <a:extLst>
              <a:ext uri="{FF2B5EF4-FFF2-40B4-BE49-F238E27FC236}">
                <a16:creationId xmlns:a16="http://schemas.microsoft.com/office/drawing/2014/main" id="{7B63F078-71F8-A848-BA68-06D45A506EE3}"/>
              </a:ext>
            </a:extLst>
          </p:cNvPr>
          <p:cNvSpPr>
            <a:spLocks noChangeArrowheads="1"/>
          </p:cNvSpPr>
          <p:nvPr/>
        </p:nvSpPr>
        <p:spPr bwMode="auto">
          <a:xfrm>
            <a:off x="2819400" y="1077913"/>
            <a:ext cx="3467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Atomic spectroscopy (clocks)</a:t>
            </a:r>
          </a:p>
        </p:txBody>
      </p:sp>
      <p:sp>
        <p:nvSpPr>
          <p:cNvPr id="48133" name="Rectangle 39">
            <a:extLst>
              <a:ext uri="{FF2B5EF4-FFF2-40B4-BE49-F238E27FC236}">
                <a16:creationId xmlns:a16="http://schemas.microsoft.com/office/drawing/2014/main" id="{8A3DBD87-7AC2-A648-A855-AED86343A5B0}"/>
              </a:ext>
            </a:extLst>
          </p:cNvPr>
          <p:cNvSpPr>
            <a:spLocks noChangeArrowheads="1"/>
          </p:cNvSpPr>
          <p:nvPr/>
        </p:nvSpPr>
        <p:spPr bwMode="auto">
          <a:xfrm>
            <a:off x="5915025" y="16573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-23</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-16</a:t>
            </a:r>
            <a:r>
              <a:rPr lang="en-AU" altLang="en-US" sz="2000" b="0">
                <a:solidFill>
                  <a:srgbClr val="008000"/>
                </a:solidFill>
              </a:rPr>
              <a:t> eV</a:t>
            </a:r>
            <a:endParaRPr lang="en-AU" altLang="en-US" sz="2000">
              <a:solidFill>
                <a:srgbClr val="008000"/>
              </a:solidFill>
            </a:endParaRPr>
          </a:p>
        </p:txBody>
      </p:sp>
      <p:sp>
        <p:nvSpPr>
          <p:cNvPr id="48134" name="Rectangle 41">
            <a:extLst>
              <a:ext uri="{FF2B5EF4-FFF2-40B4-BE49-F238E27FC236}">
                <a16:creationId xmlns:a16="http://schemas.microsoft.com/office/drawing/2014/main" id="{8114ECDA-1E73-A14F-BAC3-CBAB212756F8}"/>
              </a:ext>
            </a:extLst>
          </p:cNvPr>
          <p:cNvSpPr>
            <a:spLocks noChangeArrowheads="1"/>
          </p:cNvSpPr>
          <p:nvPr/>
        </p:nvSpPr>
        <p:spPr bwMode="auto">
          <a:xfrm>
            <a:off x="2813050" y="2743200"/>
            <a:ext cx="3492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Laser interferometry (cavities)</a:t>
            </a:r>
          </a:p>
        </p:txBody>
      </p:sp>
      <p:sp>
        <p:nvSpPr>
          <p:cNvPr id="43" name="Rectangle 9">
            <a:extLst>
              <a:ext uri="{FF2B5EF4-FFF2-40B4-BE49-F238E27FC236}">
                <a16:creationId xmlns:a16="http://schemas.microsoft.com/office/drawing/2014/main" id="{9A29FA65-4A2E-DB49-9585-8BB6368B430A}"/>
              </a:ext>
            </a:extLst>
          </p:cNvPr>
          <p:cNvSpPr>
            <a:spLocks noChangeArrowheads="1"/>
          </p:cNvSpPr>
          <p:nvPr/>
        </p:nvSpPr>
        <p:spPr bwMode="auto">
          <a:xfrm>
            <a:off x="2514600" y="3286125"/>
            <a:ext cx="3429000" cy="523875"/>
          </a:xfrm>
          <a:prstGeom prst="rect">
            <a:avLst/>
          </a:prstGeom>
          <a:noFill/>
          <a:ln w="9525">
            <a:noFill/>
            <a:miter lim="800000"/>
            <a:headEnd/>
            <a:tailEnd/>
          </a:ln>
        </p:spPr>
        <p:txBody>
          <a:bodyPr>
            <a:spAutoFit/>
          </a:bodyPr>
          <a:lstStyle/>
          <a:p>
            <a:pPr algn="ctr" eaLnBrk="1" hangingPunct="1">
              <a:defRPr/>
            </a:pPr>
            <a:r>
              <a:rPr lang="el-GR" altLang="en-US" sz="2000" b="0" i="1"/>
              <a:t>δΦ</a:t>
            </a:r>
            <a:r>
              <a:rPr lang="en-AU" altLang="en-US" sz="2000" b="0"/>
              <a:t> </a:t>
            </a:r>
            <a:r>
              <a:rPr lang="el-GR" altLang="en-US" sz="2800" b="0">
                <a:latin typeface="Arial Unicode MS"/>
                <a:ea typeface="Arial Unicode MS"/>
                <a:cs typeface="Arial Unicode MS"/>
              </a:rPr>
              <a:t>∝</a:t>
            </a:r>
            <a:r>
              <a:rPr lang="en-AU" altLang="en-US" sz="2000" b="0"/>
              <a:t> </a:t>
            </a:r>
            <a:r>
              <a:rPr lang="el-GR" altLang="en-US" sz="2000" b="0" i="1"/>
              <a:t>δ</a:t>
            </a:r>
            <a:r>
              <a:rPr lang="en-AU" altLang="en-US" sz="2000" b="0"/>
              <a:t>(</a:t>
            </a:r>
            <a:r>
              <a:rPr lang="el-GR" sz="2000" b="0" i="1"/>
              <a:t>ν</a:t>
            </a:r>
            <a:r>
              <a:rPr lang="en-AU" altLang="en-US" sz="2000" b="0" i="1"/>
              <a:t>L</a:t>
            </a:r>
            <a:r>
              <a:rPr lang="en-AU" altLang="en-US" sz="2000" b="0"/>
              <a:t>) </a:t>
            </a:r>
            <a:r>
              <a:rPr lang="el-GR" altLang="en-US" sz="2800" b="0">
                <a:latin typeface="Arial Unicode MS"/>
                <a:ea typeface="Arial Unicode MS"/>
                <a:cs typeface="Arial Unicode MS"/>
              </a:rPr>
              <a:t>∝</a:t>
            </a:r>
            <a:r>
              <a:rPr lang="en-AU" altLang="en-US" sz="2000" b="0">
                <a:ea typeface="Arial Unicode MS"/>
              </a:rPr>
              <a:t> </a:t>
            </a:r>
            <a:r>
              <a:rPr lang="en-AU" altLang="en-US" sz="2000" b="0" err="1">
                <a:ea typeface="Arial Unicode MS"/>
              </a:rPr>
              <a:t>cos</a:t>
            </a:r>
            <a:r>
              <a:rPr lang="en-AU" altLang="en-US" sz="2000" b="0">
                <a:ea typeface="Arial Unicode MS"/>
              </a:rPr>
              <a:t>(</a:t>
            </a:r>
            <a:r>
              <a:rPr lang="en-US" altLang="en-US" sz="2000" b="0" i="1" kern="0"/>
              <a:t>m</a:t>
            </a:r>
            <a:r>
              <a:rPr lang="el-GR" altLang="en-US" sz="2000" b="0" i="1" kern="0" baseline="-25000"/>
              <a:t>φ</a:t>
            </a:r>
            <a:r>
              <a:rPr lang="en-AU" altLang="en-US" sz="2000" b="0" i="1">
                <a:ea typeface="Arial Unicode MS"/>
              </a:rPr>
              <a:t>t</a:t>
            </a:r>
            <a:r>
              <a:rPr lang="en-AU" altLang="en-US" sz="2000" b="0">
                <a:ea typeface="Arial Unicode MS"/>
              </a:rPr>
              <a:t>)</a:t>
            </a:r>
          </a:p>
        </p:txBody>
      </p:sp>
      <p:sp>
        <p:nvSpPr>
          <p:cNvPr id="48136" name="Rectangle 43">
            <a:extLst>
              <a:ext uri="{FF2B5EF4-FFF2-40B4-BE49-F238E27FC236}">
                <a16:creationId xmlns:a16="http://schemas.microsoft.com/office/drawing/2014/main" id="{5A7FDCDD-8C2D-DC46-9522-B926292369E4}"/>
              </a:ext>
            </a:extLst>
          </p:cNvPr>
          <p:cNvSpPr>
            <a:spLocks noChangeArrowheads="1"/>
          </p:cNvSpPr>
          <p:nvPr/>
        </p:nvSpPr>
        <p:spPr bwMode="auto">
          <a:xfrm>
            <a:off x="5915025" y="34099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-20</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-15</a:t>
            </a:r>
            <a:r>
              <a:rPr lang="en-AU" altLang="en-US" sz="2000" b="0">
                <a:solidFill>
                  <a:srgbClr val="008000"/>
                </a:solidFill>
              </a:rPr>
              <a:t> eV</a:t>
            </a:r>
            <a:endParaRPr lang="en-AU" altLang="en-US" sz="2000">
              <a:solidFill>
                <a:srgbClr val="008000"/>
              </a:solidFill>
            </a:endParaRPr>
          </a:p>
        </p:txBody>
      </p:sp>
      <p:sp>
        <p:nvSpPr>
          <p:cNvPr id="48137" name="Rectangle 44">
            <a:extLst>
              <a:ext uri="{FF2B5EF4-FFF2-40B4-BE49-F238E27FC236}">
                <a16:creationId xmlns:a16="http://schemas.microsoft.com/office/drawing/2014/main" id="{A5FBD6A4-57FA-F546-B647-21825D376CFC}"/>
              </a:ext>
            </a:extLst>
          </p:cNvPr>
          <p:cNvSpPr>
            <a:spLocks noChangeArrowheads="1"/>
          </p:cNvSpPr>
          <p:nvPr/>
        </p:nvSpPr>
        <p:spPr bwMode="auto">
          <a:xfrm>
            <a:off x="3362325" y="4495800"/>
            <a:ext cx="240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AU" altLang="en-US" sz="1800"/>
              <a:t>Atom interferometry</a:t>
            </a:r>
          </a:p>
        </p:txBody>
      </p:sp>
      <p:grpSp>
        <p:nvGrpSpPr>
          <p:cNvPr id="48138" name="Group 59">
            <a:extLst>
              <a:ext uri="{FF2B5EF4-FFF2-40B4-BE49-F238E27FC236}">
                <a16:creationId xmlns:a16="http://schemas.microsoft.com/office/drawing/2014/main" id="{9FDC96A5-38FF-1942-9C5C-2113BEF7C249}"/>
              </a:ext>
            </a:extLst>
          </p:cNvPr>
          <p:cNvGrpSpPr>
            <a:grpSpLocks/>
          </p:cNvGrpSpPr>
          <p:nvPr/>
        </p:nvGrpSpPr>
        <p:grpSpPr bwMode="auto">
          <a:xfrm>
            <a:off x="344488" y="2590800"/>
            <a:ext cx="1990725" cy="1652588"/>
            <a:chOff x="304800" y="2743200"/>
            <a:chExt cx="1990725" cy="1652155"/>
          </a:xfrm>
        </p:grpSpPr>
        <p:grpSp>
          <p:nvGrpSpPr>
            <p:cNvPr id="48179" name="Group 34">
              <a:extLst>
                <a:ext uri="{FF2B5EF4-FFF2-40B4-BE49-F238E27FC236}">
                  <a16:creationId xmlns:a16="http://schemas.microsoft.com/office/drawing/2014/main" id="{99158D31-2631-334C-ACBA-86D0F51C8BF7}"/>
                </a:ext>
              </a:extLst>
            </p:cNvPr>
            <p:cNvGrpSpPr>
              <a:grpSpLocks/>
            </p:cNvGrpSpPr>
            <p:nvPr/>
          </p:nvGrpSpPr>
          <p:grpSpPr bwMode="auto">
            <a:xfrm>
              <a:off x="304800" y="2743200"/>
              <a:ext cx="1990725" cy="1333500"/>
              <a:chOff x="304800" y="3258378"/>
              <a:chExt cx="1990687" cy="1333500"/>
            </a:xfrm>
          </p:grpSpPr>
          <p:sp>
            <p:nvSpPr>
              <p:cNvPr id="26" name="Rectangle 25">
                <a:extLst>
                  <a:ext uri="{FF2B5EF4-FFF2-40B4-BE49-F238E27FC236}">
                    <a16:creationId xmlns:a16="http://schemas.microsoft.com/office/drawing/2014/main" id="{CFD2CE50-8FBA-944E-AA76-5551678BBB26}"/>
                  </a:ext>
                </a:extLst>
              </p:cNvPr>
              <p:cNvSpPr/>
              <p:nvPr/>
            </p:nvSpPr>
            <p:spPr>
              <a:xfrm>
                <a:off x="304800" y="4342357"/>
                <a:ext cx="457191" cy="152360"/>
              </a:xfrm>
              <a:prstGeom prst="rect">
                <a:avLst/>
              </a:prstGeom>
              <a:solidFill>
                <a:schemeClr val="accent1">
                  <a:lumMod val="75000"/>
                </a:schemeClr>
              </a:solidFill>
              <a:ln w="254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cxnSp>
            <p:nvCxnSpPr>
              <p:cNvPr id="28" name="Straight Connector 27">
                <a:extLst>
                  <a:ext uri="{FF2B5EF4-FFF2-40B4-BE49-F238E27FC236}">
                    <a16:creationId xmlns:a16="http://schemas.microsoft.com/office/drawing/2014/main" id="{630022B2-43D2-2D42-9031-431C9E779525}"/>
                  </a:ext>
                </a:extLst>
              </p:cNvPr>
              <p:cNvCxnSpPr/>
              <p:nvPr/>
            </p:nvCxnSpPr>
            <p:spPr>
              <a:xfrm>
                <a:off x="768341" y="4429646"/>
                <a:ext cx="1447772" cy="1588"/>
              </a:xfrm>
              <a:prstGeom prst="line">
                <a:avLst/>
              </a:prstGeom>
              <a:ln w="19050">
                <a:solidFill>
                  <a:srgbClr val="660066"/>
                </a:solidFill>
                <a:tailEnd type="non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05133A7-367C-A44F-868D-7BAB3C5702C1}"/>
                  </a:ext>
                </a:extLst>
              </p:cNvPr>
              <p:cNvSpPr/>
              <p:nvPr/>
            </p:nvSpPr>
            <p:spPr>
              <a:xfrm>
                <a:off x="2219288" y="4286809"/>
                <a:ext cx="76199" cy="3047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cxnSp>
            <p:nvCxnSpPr>
              <p:cNvPr id="30" name="Straight Connector 29">
                <a:extLst>
                  <a:ext uri="{FF2B5EF4-FFF2-40B4-BE49-F238E27FC236}">
                    <a16:creationId xmlns:a16="http://schemas.microsoft.com/office/drawing/2014/main" id="{79970A92-B387-214E-912E-7BEE50DB5790}"/>
                  </a:ext>
                </a:extLst>
              </p:cNvPr>
              <p:cNvCxnSpPr/>
              <p:nvPr/>
            </p:nvCxnSpPr>
            <p:spPr>
              <a:xfrm rot="5400000">
                <a:off x="598613" y="3885277"/>
                <a:ext cx="1087152" cy="1588"/>
              </a:xfrm>
              <a:prstGeom prst="line">
                <a:avLst/>
              </a:prstGeom>
              <a:ln w="19050">
                <a:solidFill>
                  <a:srgbClr val="660066"/>
                </a:solidFill>
                <a:tailEnd type="non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3F8A9A8D-ACE2-F24E-8A24-642D3315A86B}"/>
                  </a:ext>
                </a:extLst>
              </p:cNvPr>
              <p:cNvSpPr/>
              <p:nvPr/>
            </p:nvSpPr>
            <p:spPr>
              <a:xfrm rot="5400000">
                <a:off x="1104894" y="3144071"/>
                <a:ext cx="76180" cy="304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sp>
            <p:nvSpPr>
              <p:cNvPr id="33" name="Rectangle 32">
                <a:extLst>
                  <a:ext uri="{FF2B5EF4-FFF2-40B4-BE49-F238E27FC236}">
                    <a16:creationId xmlns:a16="http://schemas.microsoft.com/office/drawing/2014/main" id="{E5BF62DA-7CEA-A840-A790-39BE3A3486D6}"/>
                  </a:ext>
                </a:extLst>
              </p:cNvPr>
              <p:cNvSpPr/>
              <p:nvPr/>
            </p:nvSpPr>
            <p:spPr>
              <a:xfrm rot="-2700000">
                <a:off x="1117584" y="4274112"/>
                <a:ext cx="77786" cy="304720"/>
              </a:xfrm>
              <a:prstGeom prst="rect">
                <a:avLst/>
              </a:prstGeom>
              <a:solidFill>
                <a:srgbClr val="FF9900"/>
              </a:solidFill>
              <a:ln w="19050">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AU"/>
              </a:p>
            </p:txBody>
          </p:sp>
        </p:grpSp>
        <p:sp>
          <p:nvSpPr>
            <p:cNvPr id="48180" name="Rectangle 23">
              <a:extLst>
                <a:ext uri="{FF2B5EF4-FFF2-40B4-BE49-F238E27FC236}">
                  <a16:creationId xmlns:a16="http://schemas.microsoft.com/office/drawing/2014/main" id="{A1DA4D6E-F377-954B-8944-7BD7F2AB421B}"/>
                </a:ext>
              </a:extLst>
            </p:cNvPr>
            <p:cNvSpPr>
              <a:spLocks noChangeArrowheads="1"/>
            </p:cNvSpPr>
            <p:nvPr/>
          </p:nvSpPr>
          <p:spPr bwMode="auto">
            <a:xfrm>
              <a:off x="1560876" y="4025921"/>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L</a:t>
              </a:r>
              <a:endParaRPr lang="en-AU" altLang="en-US" sz="1800"/>
            </a:p>
          </p:txBody>
        </p:sp>
        <p:sp>
          <p:nvSpPr>
            <p:cNvPr id="48181" name="Rectangle 23">
              <a:extLst>
                <a:ext uri="{FF2B5EF4-FFF2-40B4-BE49-F238E27FC236}">
                  <a16:creationId xmlns:a16="http://schemas.microsoft.com/office/drawing/2014/main" id="{1B213707-743F-4A4B-B103-B5ADCCB817A8}"/>
                </a:ext>
              </a:extLst>
            </p:cNvPr>
            <p:cNvSpPr>
              <a:spLocks noChangeArrowheads="1"/>
            </p:cNvSpPr>
            <p:nvPr/>
          </p:nvSpPr>
          <p:spPr bwMode="auto">
            <a:xfrm>
              <a:off x="381000" y="3418609"/>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i="1"/>
                <a:t>ν</a:t>
              </a:r>
              <a:endParaRPr lang="en-AU" altLang="en-US" sz="1800" i="1"/>
            </a:p>
          </p:txBody>
        </p:sp>
        <p:cxnSp>
          <p:nvCxnSpPr>
            <p:cNvPr id="38" name="Straight Arrow Connector 37">
              <a:extLst>
                <a:ext uri="{FF2B5EF4-FFF2-40B4-BE49-F238E27FC236}">
                  <a16:creationId xmlns:a16="http://schemas.microsoft.com/office/drawing/2014/main" id="{46CCA8E0-7325-2542-93BD-EB81FEE4BE1B}"/>
                </a:ext>
              </a:extLst>
            </p:cNvPr>
            <p:cNvCxnSpPr/>
            <p:nvPr/>
          </p:nvCxnSpPr>
          <p:spPr>
            <a:xfrm rot="10800000" flipV="1">
              <a:off x="1139825" y="4211253"/>
              <a:ext cx="40005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C4C2833-18CA-CB40-9B85-3DA17A97EF75}"/>
                </a:ext>
              </a:extLst>
            </p:cNvPr>
            <p:cNvCxnSpPr/>
            <p:nvPr/>
          </p:nvCxnSpPr>
          <p:spPr>
            <a:xfrm flipV="1">
              <a:off x="1879600" y="4211253"/>
              <a:ext cx="400050"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8139" name="Group 76">
            <a:extLst>
              <a:ext uri="{FF2B5EF4-FFF2-40B4-BE49-F238E27FC236}">
                <a16:creationId xmlns:a16="http://schemas.microsoft.com/office/drawing/2014/main" id="{A9F75E00-C552-E340-AD3E-7D7F26D39D15}"/>
              </a:ext>
            </a:extLst>
          </p:cNvPr>
          <p:cNvGrpSpPr>
            <a:grpSpLocks/>
          </p:cNvGrpSpPr>
          <p:nvPr/>
        </p:nvGrpSpPr>
        <p:grpSpPr bwMode="auto">
          <a:xfrm>
            <a:off x="336550" y="4495800"/>
            <a:ext cx="2005013" cy="1447800"/>
            <a:chOff x="304800" y="4419600"/>
            <a:chExt cx="2005650" cy="1447698"/>
          </a:xfrm>
        </p:grpSpPr>
        <p:grpSp>
          <p:nvGrpSpPr>
            <p:cNvPr id="48164" name="Group 55">
              <a:extLst>
                <a:ext uri="{FF2B5EF4-FFF2-40B4-BE49-F238E27FC236}">
                  <a16:creationId xmlns:a16="http://schemas.microsoft.com/office/drawing/2014/main" id="{5D3E00A0-BC31-A14C-92CE-5FF6CD581368}"/>
                </a:ext>
              </a:extLst>
            </p:cNvPr>
            <p:cNvGrpSpPr>
              <a:grpSpLocks/>
            </p:cNvGrpSpPr>
            <p:nvPr/>
          </p:nvGrpSpPr>
          <p:grpSpPr bwMode="auto">
            <a:xfrm>
              <a:off x="304800" y="4419600"/>
              <a:ext cx="2005650" cy="1066800"/>
              <a:chOff x="228600" y="5759450"/>
              <a:chExt cx="2005650" cy="1066800"/>
            </a:xfrm>
          </p:grpSpPr>
          <p:cxnSp>
            <p:nvCxnSpPr>
              <p:cNvPr id="50" name="Straight Arrow Connector 49">
                <a:extLst>
                  <a:ext uri="{FF2B5EF4-FFF2-40B4-BE49-F238E27FC236}">
                    <a16:creationId xmlns:a16="http://schemas.microsoft.com/office/drawing/2014/main" id="{60D5E3A3-0A7F-7C4A-A4F2-FEBD61FB2B8D}"/>
                  </a:ext>
                </a:extLst>
              </p:cNvPr>
              <p:cNvCxnSpPr/>
              <p:nvPr/>
            </p:nvCxnSpPr>
            <p:spPr>
              <a:xfrm rot="19800000">
                <a:off x="1819780" y="6056292"/>
                <a:ext cx="360477" cy="1587"/>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0E217075-A81B-2149-B92C-74677B3165A5}"/>
                  </a:ext>
                </a:extLst>
              </p:cNvPr>
              <p:cNvCxnSpPr/>
              <p:nvPr/>
            </p:nvCxnSpPr>
            <p:spPr>
              <a:xfrm rot="19800000">
                <a:off x="1186167" y="6322973"/>
                <a:ext cx="719365" cy="1587"/>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F0BBE40-1160-AB4C-8216-3E097F687616}"/>
                  </a:ext>
                </a:extLst>
              </p:cNvPr>
              <p:cNvCxnSpPr/>
              <p:nvPr/>
            </p:nvCxnSpPr>
            <p:spPr>
              <a:xfrm rot="19800000">
                <a:off x="516029" y="6305512"/>
                <a:ext cx="719365" cy="1588"/>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DBD9A7E-37E0-214A-9C37-BB04626CA177}"/>
                  </a:ext>
                </a:extLst>
              </p:cNvPr>
              <p:cNvCxnSpPr/>
              <p:nvPr/>
            </p:nvCxnSpPr>
            <p:spPr>
              <a:xfrm>
                <a:off x="228600" y="6475363"/>
                <a:ext cx="360477" cy="15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D6F2C64-C943-8B44-A234-4D3035F3549A}"/>
                  </a:ext>
                </a:extLst>
              </p:cNvPr>
              <p:cNvCxnSpPr/>
              <p:nvPr/>
            </p:nvCxnSpPr>
            <p:spPr>
              <a:xfrm>
                <a:off x="573197" y="6476950"/>
                <a:ext cx="719365"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FFB6880F-74BC-9F4F-B94E-C7CEA7CBA45B}"/>
                  </a:ext>
                </a:extLst>
              </p:cNvPr>
              <p:cNvCxnSpPr/>
              <p:nvPr/>
            </p:nvCxnSpPr>
            <p:spPr>
              <a:xfrm>
                <a:off x="1175051" y="6130899"/>
                <a:ext cx="720954"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8E5E755-FEAD-9E45-B997-918B7D6B6D68}"/>
                  </a:ext>
                </a:extLst>
              </p:cNvPr>
              <p:cNvCxnSpPr/>
              <p:nvPr/>
            </p:nvCxnSpPr>
            <p:spPr>
              <a:xfrm>
                <a:off x="1873773" y="6130899"/>
                <a:ext cx="360477"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175" name="Rectangle 50">
                <a:extLst>
                  <a:ext uri="{FF2B5EF4-FFF2-40B4-BE49-F238E27FC236}">
                    <a16:creationId xmlns:a16="http://schemas.microsoft.com/office/drawing/2014/main" id="{7317DEF2-4F42-5F4D-B27E-FE81A4DAB7C8}"/>
                  </a:ext>
                </a:extLst>
              </p:cNvPr>
              <p:cNvSpPr>
                <a:spLocks noChangeArrowheads="1"/>
              </p:cNvSpPr>
              <p:nvPr/>
            </p:nvSpPr>
            <p:spPr bwMode="auto">
              <a:xfrm>
                <a:off x="601494" y="598805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sp>
            <p:nvSpPr>
              <p:cNvPr id="48176" name="Rectangle 51">
                <a:extLst>
                  <a:ext uri="{FF2B5EF4-FFF2-40B4-BE49-F238E27FC236}">
                    <a16:creationId xmlns:a16="http://schemas.microsoft.com/office/drawing/2014/main" id="{D726A41B-D7AD-7C48-872E-E18796B410D4}"/>
                  </a:ext>
                </a:extLst>
              </p:cNvPr>
              <p:cNvSpPr>
                <a:spLocks noChangeArrowheads="1"/>
              </p:cNvSpPr>
              <p:nvPr/>
            </p:nvSpPr>
            <p:spPr bwMode="auto">
              <a:xfrm>
                <a:off x="1485900" y="624101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sp>
            <p:nvSpPr>
              <p:cNvPr id="48177" name="Rectangle 52">
                <a:extLst>
                  <a:ext uri="{FF2B5EF4-FFF2-40B4-BE49-F238E27FC236}">
                    <a16:creationId xmlns:a16="http://schemas.microsoft.com/office/drawing/2014/main" id="{8214586E-4582-D242-81D5-1F5BD3CAFFE4}"/>
                  </a:ext>
                </a:extLst>
              </p:cNvPr>
              <p:cNvSpPr>
                <a:spLocks noChangeArrowheads="1"/>
              </p:cNvSpPr>
              <p:nvPr/>
            </p:nvSpPr>
            <p:spPr bwMode="auto">
              <a:xfrm>
                <a:off x="717550" y="645691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8178" name="Rectangle 53">
                <a:extLst>
                  <a:ext uri="{FF2B5EF4-FFF2-40B4-BE49-F238E27FC236}">
                    <a16:creationId xmlns:a16="http://schemas.microsoft.com/office/drawing/2014/main" id="{7CC31B28-C77C-3E4B-A702-A535604D77CC}"/>
                  </a:ext>
                </a:extLst>
              </p:cNvPr>
              <p:cNvSpPr>
                <a:spLocks noChangeArrowheads="1"/>
              </p:cNvSpPr>
              <p:nvPr/>
            </p:nvSpPr>
            <p:spPr bwMode="auto">
              <a:xfrm>
                <a:off x="1363494" y="575945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grpSp>
        <p:sp>
          <p:nvSpPr>
            <p:cNvPr id="48165" name="Rectangle 23">
              <a:extLst>
                <a:ext uri="{FF2B5EF4-FFF2-40B4-BE49-F238E27FC236}">
                  <a16:creationId xmlns:a16="http://schemas.microsoft.com/office/drawing/2014/main" id="{4D7C3127-1170-2A40-BE07-2410C364CFE5}"/>
                </a:ext>
              </a:extLst>
            </p:cNvPr>
            <p:cNvSpPr>
              <a:spLocks noChangeArrowheads="1"/>
            </p:cNvSpPr>
            <p:nvPr/>
          </p:nvSpPr>
          <p:spPr bwMode="auto">
            <a:xfrm>
              <a:off x="1053971" y="5497966"/>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a:t>2</a:t>
              </a:r>
              <a:r>
                <a:rPr lang="en-AU" altLang="en-US" sz="1800" b="0" i="1"/>
                <a:t>T</a:t>
              </a:r>
              <a:endParaRPr lang="en-AU" altLang="en-US" sz="1800"/>
            </a:p>
          </p:txBody>
        </p:sp>
        <p:cxnSp>
          <p:nvCxnSpPr>
            <p:cNvPr id="58" name="Straight Arrow Connector 57">
              <a:extLst>
                <a:ext uri="{FF2B5EF4-FFF2-40B4-BE49-F238E27FC236}">
                  <a16:creationId xmlns:a16="http://schemas.microsoft.com/office/drawing/2014/main" id="{CFA18317-29DE-E24A-80A4-1BFE60B124CE}"/>
                </a:ext>
              </a:extLst>
            </p:cNvPr>
            <p:cNvCxnSpPr/>
            <p:nvPr/>
          </p:nvCxnSpPr>
          <p:spPr>
            <a:xfrm rot="10800000" flipV="1">
              <a:off x="660513" y="5683161"/>
              <a:ext cx="360477"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17EF21D5-A651-094F-AD7E-B6B93492F023}"/>
                </a:ext>
              </a:extLst>
            </p:cNvPr>
            <p:cNvCxnSpPr/>
            <p:nvPr/>
          </p:nvCxnSpPr>
          <p:spPr>
            <a:xfrm flipV="1">
              <a:off x="1533915" y="5683161"/>
              <a:ext cx="36047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8140" name="Rectangle 43">
            <a:extLst>
              <a:ext uri="{FF2B5EF4-FFF2-40B4-BE49-F238E27FC236}">
                <a16:creationId xmlns:a16="http://schemas.microsoft.com/office/drawing/2014/main" id="{A112A31B-B043-104D-B8F9-C73D977F0BD1}"/>
              </a:ext>
            </a:extLst>
          </p:cNvPr>
          <p:cNvSpPr>
            <a:spLocks noChangeArrowheads="1"/>
          </p:cNvSpPr>
          <p:nvPr/>
        </p:nvSpPr>
        <p:spPr bwMode="auto">
          <a:xfrm>
            <a:off x="5915025" y="50863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-23</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-16</a:t>
            </a:r>
            <a:r>
              <a:rPr lang="en-AU" altLang="en-US" sz="2000" b="0">
                <a:solidFill>
                  <a:srgbClr val="008000"/>
                </a:solidFill>
              </a:rPr>
              <a:t> eV</a:t>
            </a:r>
            <a:endParaRPr lang="en-AU" altLang="en-US" sz="2000">
              <a:solidFill>
                <a:srgbClr val="008000"/>
              </a:solidFill>
            </a:endParaRPr>
          </a:p>
        </p:txBody>
      </p:sp>
      <p:sp>
        <p:nvSpPr>
          <p:cNvPr id="63" name="Rectangle 9">
            <a:extLst>
              <a:ext uri="{FF2B5EF4-FFF2-40B4-BE49-F238E27FC236}">
                <a16:creationId xmlns:a16="http://schemas.microsoft.com/office/drawing/2014/main" id="{219ADB54-9FCC-8849-9C0E-0B6FD779BD2A}"/>
              </a:ext>
            </a:extLst>
          </p:cNvPr>
          <p:cNvSpPr>
            <a:spLocks noChangeArrowheads="1"/>
          </p:cNvSpPr>
          <p:nvPr/>
        </p:nvSpPr>
        <p:spPr bwMode="auto">
          <a:xfrm>
            <a:off x="2438400" y="5772150"/>
            <a:ext cx="3733800" cy="400050"/>
          </a:xfrm>
          <a:prstGeom prst="rect">
            <a:avLst/>
          </a:prstGeom>
          <a:noFill/>
          <a:ln w="9525">
            <a:noFill/>
            <a:miter lim="800000"/>
            <a:headEnd/>
            <a:tailEnd/>
          </a:ln>
        </p:spPr>
        <p:txBody>
          <a:bodyPr>
            <a:spAutoFit/>
          </a:bodyPr>
          <a:lstStyle/>
          <a:p>
            <a:pPr algn="ctr" eaLnBrk="1" hangingPunct="1">
              <a:defRPr/>
            </a:pPr>
            <a:r>
              <a:rPr lang="el-GR" altLang="en-US" sz="2000" b="0" i="1"/>
              <a:t>δΦ</a:t>
            </a:r>
            <a:r>
              <a:rPr lang="en-AU" altLang="en-US" sz="2000" b="0"/>
              <a:t>(</a:t>
            </a:r>
            <a:r>
              <a:rPr lang="en-AU" altLang="en-US" sz="2000" b="0" i="1"/>
              <a:t>T</a:t>
            </a:r>
            <a:r>
              <a:rPr lang="en-AU" altLang="en-US" sz="2000" b="0"/>
              <a:t>,</a:t>
            </a:r>
            <a:r>
              <a:rPr lang="en-AU" altLang="en-US" sz="2000" b="0" i="1"/>
              <a:t>L</a:t>
            </a:r>
            <a:r>
              <a:rPr lang="en-AU" altLang="en-US" sz="2000" b="0"/>
              <a:t>) = max. for 2</a:t>
            </a:r>
            <a:r>
              <a:rPr lang="el-GR" altLang="en-US" sz="2000" b="0" i="1"/>
              <a:t>π</a:t>
            </a:r>
            <a:r>
              <a:rPr lang="en-AU" altLang="en-US" sz="2000" b="0"/>
              <a:t>/</a:t>
            </a:r>
            <a:r>
              <a:rPr lang="en-US" altLang="en-US" sz="2000" b="0" i="1" kern="0"/>
              <a:t>m</a:t>
            </a:r>
            <a:r>
              <a:rPr lang="el-GR" altLang="en-US" sz="2000" b="0" i="1" kern="0" baseline="-25000"/>
              <a:t>φ</a:t>
            </a:r>
            <a:r>
              <a:rPr lang="en-AU" altLang="en-US" sz="2000" b="0"/>
              <a:t> ~ 2</a:t>
            </a:r>
            <a:r>
              <a:rPr lang="en-AU" altLang="en-US" sz="2000" b="0" i="1"/>
              <a:t>T</a:t>
            </a:r>
            <a:r>
              <a:rPr lang="en-AU" altLang="en-US" sz="2000" b="0"/>
              <a:t> </a:t>
            </a:r>
            <a:endParaRPr lang="en-AU" altLang="en-US" sz="2000" b="0">
              <a:ea typeface="Arial Unicode MS"/>
            </a:endParaRPr>
          </a:p>
        </p:txBody>
      </p:sp>
      <p:sp>
        <p:nvSpPr>
          <p:cNvPr id="48142" name="Rectangle 43">
            <a:extLst>
              <a:ext uri="{FF2B5EF4-FFF2-40B4-BE49-F238E27FC236}">
                <a16:creationId xmlns:a16="http://schemas.microsoft.com/office/drawing/2014/main" id="{1ECE1352-28B5-3249-9E6F-74C8E2147595}"/>
              </a:ext>
            </a:extLst>
          </p:cNvPr>
          <p:cNvSpPr>
            <a:spLocks noChangeArrowheads="1"/>
          </p:cNvSpPr>
          <p:nvPr/>
        </p:nvSpPr>
        <p:spPr bwMode="auto">
          <a:xfrm>
            <a:off x="2867025" y="6305550"/>
            <a:ext cx="2924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2000" b="0">
                <a:solidFill>
                  <a:srgbClr val="008000"/>
                </a:solidFill>
              </a:rPr>
              <a:t>10</a:t>
            </a:r>
            <a:r>
              <a:rPr lang="en-AU" altLang="en-US" sz="2000" b="0" baseline="30000">
                <a:solidFill>
                  <a:srgbClr val="008000"/>
                </a:solidFill>
              </a:rPr>
              <a:t>-17</a:t>
            </a:r>
            <a:r>
              <a:rPr lang="en-AU" altLang="en-US" sz="2000" b="0">
                <a:solidFill>
                  <a:srgbClr val="008000"/>
                </a:solidFill>
              </a:rPr>
              <a:t> eV &lt; </a:t>
            </a:r>
            <a:r>
              <a:rPr lang="en-AU" altLang="en-US" sz="2000" b="0" i="1">
                <a:solidFill>
                  <a:srgbClr val="008000"/>
                </a:solidFill>
              </a:rPr>
              <a:t>m</a:t>
            </a:r>
            <a:r>
              <a:rPr lang="el-GR" altLang="en-US" sz="2000" b="0" i="1" baseline="-25000">
                <a:solidFill>
                  <a:srgbClr val="008000"/>
                </a:solidFill>
              </a:rPr>
              <a:t>φ</a:t>
            </a:r>
            <a:r>
              <a:rPr lang="en-AU" altLang="en-US" sz="2000" b="0">
                <a:solidFill>
                  <a:srgbClr val="008000"/>
                </a:solidFill>
              </a:rPr>
              <a:t> &lt; 10</a:t>
            </a:r>
            <a:r>
              <a:rPr lang="en-AU" altLang="en-US" sz="2000" b="0" baseline="30000">
                <a:solidFill>
                  <a:srgbClr val="008000"/>
                </a:solidFill>
              </a:rPr>
              <a:t>-15</a:t>
            </a:r>
            <a:r>
              <a:rPr lang="en-AU" altLang="en-US" sz="2000" b="0">
                <a:solidFill>
                  <a:srgbClr val="008000"/>
                </a:solidFill>
              </a:rPr>
              <a:t> eV</a:t>
            </a:r>
            <a:endParaRPr lang="en-AU" altLang="en-US" sz="2000">
              <a:solidFill>
                <a:srgbClr val="008000"/>
              </a:solidFill>
            </a:endParaRPr>
          </a:p>
        </p:txBody>
      </p:sp>
      <p:grpSp>
        <p:nvGrpSpPr>
          <p:cNvPr id="48143" name="Group 64">
            <a:extLst>
              <a:ext uri="{FF2B5EF4-FFF2-40B4-BE49-F238E27FC236}">
                <a16:creationId xmlns:a16="http://schemas.microsoft.com/office/drawing/2014/main" id="{00EC51B5-628E-7C45-93CB-8BF6DBF6B998}"/>
              </a:ext>
            </a:extLst>
          </p:cNvPr>
          <p:cNvGrpSpPr>
            <a:grpSpLocks/>
          </p:cNvGrpSpPr>
          <p:nvPr/>
        </p:nvGrpSpPr>
        <p:grpSpPr bwMode="auto">
          <a:xfrm>
            <a:off x="6148388" y="5638800"/>
            <a:ext cx="2005012" cy="1066800"/>
            <a:chOff x="228600" y="5759450"/>
            <a:chExt cx="2005650" cy="1066800"/>
          </a:xfrm>
        </p:grpSpPr>
        <p:cxnSp>
          <p:nvCxnSpPr>
            <p:cNvPr id="66" name="Straight Arrow Connector 65">
              <a:extLst>
                <a:ext uri="{FF2B5EF4-FFF2-40B4-BE49-F238E27FC236}">
                  <a16:creationId xmlns:a16="http://schemas.microsoft.com/office/drawing/2014/main" id="{E6143894-7413-3D40-B17D-8C873E336868}"/>
                </a:ext>
              </a:extLst>
            </p:cNvPr>
            <p:cNvCxnSpPr/>
            <p:nvPr/>
          </p:nvCxnSpPr>
          <p:spPr>
            <a:xfrm rot="19800000">
              <a:off x="1819781" y="6056313"/>
              <a:ext cx="360477" cy="1587"/>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00A4C006-364A-9242-9947-CB0B71EBACBD}"/>
                </a:ext>
              </a:extLst>
            </p:cNvPr>
            <p:cNvCxnSpPr/>
            <p:nvPr/>
          </p:nvCxnSpPr>
          <p:spPr>
            <a:xfrm rot="19800000">
              <a:off x="1186167" y="6323013"/>
              <a:ext cx="719367" cy="1587"/>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55E0D091-DCDE-7E47-B078-D24C2827B1E7}"/>
                </a:ext>
              </a:extLst>
            </p:cNvPr>
            <p:cNvCxnSpPr/>
            <p:nvPr/>
          </p:nvCxnSpPr>
          <p:spPr>
            <a:xfrm rot="19800000">
              <a:off x="516028" y="6305550"/>
              <a:ext cx="719367" cy="1588"/>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1669E067-1B95-E54B-9D47-2D61A9DF91E5}"/>
                </a:ext>
              </a:extLst>
            </p:cNvPr>
            <p:cNvCxnSpPr/>
            <p:nvPr/>
          </p:nvCxnSpPr>
          <p:spPr>
            <a:xfrm>
              <a:off x="228600" y="6475413"/>
              <a:ext cx="360477" cy="15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B950DEDF-3CB4-F640-B8E1-840DD86E75BE}"/>
                </a:ext>
              </a:extLst>
            </p:cNvPr>
            <p:cNvCxnSpPr/>
            <p:nvPr/>
          </p:nvCxnSpPr>
          <p:spPr>
            <a:xfrm>
              <a:off x="573197" y="6477000"/>
              <a:ext cx="719367"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B3F6465-5AE9-8A4D-9859-5BF1F54B523C}"/>
                </a:ext>
              </a:extLst>
            </p:cNvPr>
            <p:cNvCxnSpPr/>
            <p:nvPr/>
          </p:nvCxnSpPr>
          <p:spPr>
            <a:xfrm>
              <a:off x="1175051" y="6130925"/>
              <a:ext cx="720954"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821C87DD-709F-FE4C-B6A2-132AE2402ABB}"/>
                </a:ext>
              </a:extLst>
            </p:cNvPr>
            <p:cNvCxnSpPr/>
            <p:nvPr/>
          </p:nvCxnSpPr>
          <p:spPr>
            <a:xfrm>
              <a:off x="1873773" y="6130925"/>
              <a:ext cx="360477"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160" name="Rectangle 72">
              <a:extLst>
                <a:ext uri="{FF2B5EF4-FFF2-40B4-BE49-F238E27FC236}">
                  <a16:creationId xmlns:a16="http://schemas.microsoft.com/office/drawing/2014/main" id="{854BB995-FFA7-AD4E-AE03-48BE6D156C09}"/>
                </a:ext>
              </a:extLst>
            </p:cNvPr>
            <p:cNvSpPr>
              <a:spLocks noChangeArrowheads="1"/>
            </p:cNvSpPr>
            <p:nvPr/>
          </p:nvSpPr>
          <p:spPr bwMode="auto">
            <a:xfrm>
              <a:off x="601494" y="598805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sp>
          <p:nvSpPr>
            <p:cNvPr id="48161" name="Rectangle 73">
              <a:extLst>
                <a:ext uri="{FF2B5EF4-FFF2-40B4-BE49-F238E27FC236}">
                  <a16:creationId xmlns:a16="http://schemas.microsoft.com/office/drawing/2014/main" id="{2EE83C3C-6142-0A45-8914-BEA15F26501C}"/>
                </a:ext>
              </a:extLst>
            </p:cNvPr>
            <p:cNvSpPr>
              <a:spLocks noChangeArrowheads="1"/>
            </p:cNvSpPr>
            <p:nvPr/>
          </p:nvSpPr>
          <p:spPr bwMode="auto">
            <a:xfrm>
              <a:off x="1485900" y="624101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sp>
          <p:nvSpPr>
            <p:cNvPr id="48162" name="Rectangle 74">
              <a:extLst>
                <a:ext uri="{FF2B5EF4-FFF2-40B4-BE49-F238E27FC236}">
                  <a16:creationId xmlns:a16="http://schemas.microsoft.com/office/drawing/2014/main" id="{6CA934D8-C77D-6D4C-AF21-98F4027D706B}"/>
                </a:ext>
              </a:extLst>
            </p:cNvPr>
            <p:cNvSpPr>
              <a:spLocks noChangeArrowheads="1"/>
            </p:cNvSpPr>
            <p:nvPr/>
          </p:nvSpPr>
          <p:spPr bwMode="auto">
            <a:xfrm>
              <a:off x="717550" y="645691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8163" name="Rectangle 75">
              <a:extLst>
                <a:ext uri="{FF2B5EF4-FFF2-40B4-BE49-F238E27FC236}">
                  <a16:creationId xmlns:a16="http://schemas.microsoft.com/office/drawing/2014/main" id="{EB3F0BB3-9031-C847-AFBA-C809E77EBF6A}"/>
                </a:ext>
              </a:extLst>
            </p:cNvPr>
            <p:cNvSpPr>
              <a:spLocks noChangeArrowheads="1"/>
            </p:cNvSpPr>
            <p:nvPr/>
          </p:nvSpPr>
          <p:spPr bwMode="auto">
            <a:xfrm>
              <a:off x="1363494" y="5759450"/>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grpSp>
      <p:grpSp>
        <p:nvGrpSpPr>
          <p:cNvPr id="48144" name="Group 34">
            <a:extLst>
              <a:ext uri="{FF2B5EF4-FFF2-40B4-BE49-F238E27FC236}">
                <a16:creationId xmlns:a16="http://schemas.microsoft.com/office/drawing/2014/main" id="{0CD74D4D-8CA8-0448-BC4F-53CD5C2099DF}"/>
              </a:ext>
            </a:extLst>
          </p:cNvPr>
          <p:cNvGrpSpPr>
            <a:grpSpLocks/>
          </p:cNvGrpSpPr>
          <p:nvPr/>
        </p:nvGrpSpPr>
        <p:grpSpPr bwMode="auto">
          <a:xfrm>
            <a:off x="304800" y="990600"/>
            <a:ext cx="2168525" cy="1249363"/>
            <a:chOff x="304800" y="1066800"/>
            <a:chExt cx="2168525" cy="1249363"/>
          </a:xfrm>
        </p:grpSpPr>
        <p:cxnSp>
          <p:nvCxnSpPr>
            <p:cNvPr id="65" name="Straight Connector 64">
              <a:extLst>
                <a:ext uri="{FF2B5EF4-FFF2-40B4-BE49-F238E27FC236}">
                  <a16:creationId xmlns:a16="http://schemas.microsoft.com/office/drawing/2014/main" id="{BC5BB923-6FBB-594F-A3E2-3E738E85A43F}"/>
                </a:ext>
              </a:extLst>
            </p:cNvPr>
            <p:cNvCxnSpPr/>
            <p:nvPr/>
          </p:nvCxnSpPr>
          <p:spPr bwMode="auto">
            <a:xfrm>
              <a:off x="304800" y="2132013"/>
              <a:ext cx="1828800" cy="1587"/>
            </a:xfrm>
            <a:prstGeom prst="line">
              <a:avLst/>
            </a:prstGeom>
            <a:ln w="444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B6A85D1-7852-A449-8373-CD016AC40999}"/>
                </a:ext>
              </a:extLst>
            </p:cNvPr>
            <p:cNvCxnSpPr/>
            <p:nvPr/>
          </p:nvCxnSpPr>
          <p:spPr bwMode="auto">
            <a:xfrm>
              <a:off x="304800" y="1247775"/>
              <a:ext cx="1828800" cy="1588"/>
            </a:xfrm>
            <a:prstGeom prst="line">
              <a:avLst/>
            </a:prstGeom>
            <a:ln w="44450">
              <a:solidFill>
                <a:srgbClr val="0000FF"/>
              </a:solidFill>
              <a:tailEnd type="none"/>
            </a:ln>
          </p:spPr>
          <p:style>
            <a:lnRef idx="1">
              <a:schemeClr val="accent1"/>
            </a:lnRef>
            <a:fillRef idx="0">
              <a:schemeClr val="accent1"/>
            </a:fillRef>
            <a:effectRef idx="0">
              <a:schemeClr val="accent1"/>
            </a:effectRef>
            <a:fontRef idx="minor">
              <a:schemeClr val="tx1"/>
            </a:fontRef>
          </p:style>
        </p:cxnSp>
        <p:grpSp>
          <p:nvGrpSpPr>
            <p:cNvPr id="48147" name="Group 28">
              <a:extLst>
                <a:ext uri="{FF2B5EF4-FFF2-40B4-BE49-F238E27FC236}">
                  <a16:creationId xmlns:a16="http://schemas.microsoft.com/office/drawing/2014/main" id="{740972C0-1E0E-B34E-937A-7191020A39DF}"/>
                </a:ext>
              </a:extLst>
            </p:cNvPr>
            <p:cNvGrpSpPr>
              <a:grpSpLocks/>
            </p:cNvGrpSpPr>
            <p:nvPr/>
          </p:nvGrpSpPr>
          <p:grpSpPr bwMode="auto">
            <a:xfrm>
              <a:off x="748810" y="1264389"/>
              <a:ext cx="1" cy="848044"/>
              <a:chOff x="1447800" y="1219200"/>
              <a:chExt cx="1" cy="848141"/>
            </a:xfrm>
          </p:grpSpPr>
          <p:sp>
            <p:nvSpPr>
              <p:cNvPr id="48151" name="Line 9">
                <a:extLst>
                  <a:ext uri="{FF2B5EF4-FFF2-40B4-BE49-F238E27FC236}">
                    <a16:creationId xmlns:a16="http://schemas.microsoft.com/office/drawing/2014/main" id="{1B49FAE2-48B9-9041-980F-A460FABFA5BB}"/>
                  </a:ext>
                </a:extLst>
              </p:cNvPr>
              <p:cNvSpPr>
                <a:spLocks noChangeShapeType="1"/>
              </p:cNvSpPr>
              <p:nvPr/>
            </p:nvSpPr>
            <p:spPr bwMode="auto">
              <a:xfrm>
                <a:off x="1447800" y="1638716"/>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52" name="Line 9">
                <a:extLst>
                  <a:ext uri="{FF2B5EF4-FFF2-40B4-BE49-F238E27FC236}">
                    <a16:creationId xmlns:a16="http://schemas.microsoft.com/office/drawing/2014/main" id="{0D608578-3830-184B-82C5-A657A87BE168}"/>
                  </a:ext>
                </a:extLst>
              </p:cNvPr>
              <p:cNvSpPr>
                <a:spLocks noChangeShapeType="1"/>
              </p:cNvSpPr>
              <p:nvPr/>
            </p:nvSpPr>
            <p:spPr bwMode="auto">
              <a:xfrm rot="10800000">
                <a:off x="1447801" y="1219200"/>
                <a:ext cx="0" cy="4286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8148" name="Rectangle 29">
              <a:extLst>
                <a:ext uri="{FF2B5EF4-FFF2-40B4-BE49-F238E27FC236}">
                  <a16:creationId xmlns:a16="http://schemas.microsoft.com/office/drawing/2014/main" id="{41E4F1D7-DF95-9A40-9E44-C7E04F03F30B}"/>
                </a:ext>
              </a:extLst>
            </p:cNvPr>
            <p:cNvSpPr>
              <a:spLocks noChangeArrowheads="1"/>
            </p:cNvSpPr>
            <p:nvPr/>
          </p:nvSpPr>
          <p:spPr bwMode="auto">
            <a:xfrm>
              <a:off x="901232" y="1524506"/>
              <a:ext cx="999136" cy="3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l-GR" altLang="en-US" sz="1800" b="0"/>
                <a:t>Δ</a:t>
              </a:r>
              <a:r>
                <a:rPr lang="en-AU" altLang="en-US" sz="1800" b="0" i="1"/>
                <a:t>E</a:t>
              </a:r>
              <a:r>
                <a:rPr lang="en-AU" altLang="en-US" sz="1800" b="0"/>
                <a:t> = </a:t>
              </a:r>
              <a:r>
                <a:rPr lang="en-AU" altLang="en-US" sz="1800" b="0" i="1"/>
                <a:t>h</a:t>
              </a:r>
              <a:r>
                <a:rPr lang="el-GR" altLang="en-US" sz="1800" b="0" i="1"/>
                <a:t>ν</a:t>
              </a:r>
              <a:endParaRPr lang="en-AU" altLang="en-US" sz="1800" i="1"/>
            </a:p>
          </p:txBody>
        </p:sp>
        <p:sp>
          <p:nvSpPr>
            <p:cNvPr id="48149" name="Rectangle 20">
              <a:extLst>
                <a:ext uri="{FF2B5EF4-FFF2-40B4-BE49-F238E27FC236}">
                  <a16:creationId xmlns:a16="http://schemas.microsoft.com/office/drawing/2014/main" id="{B779B0F2-F550-EF43-85EB-10EC84B32168}"/>
                </a:ext>
              </a:extLst>
            </p:cNvPr>
            <p:cNvSpPr>
              <a:spLocks noChangeArrowheads="1"/>
            </p:cNvSpPr>
            <p:nvPr/>
          </p:nvSpPr>
          <p:spPr bwMode="auto">
            <a:xfrm>
              <a:off x="2160374" y="1946729"/>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g</a:t>
              </a:r>
              <a:endParaRPr lang="en-AU" altLang="en-US" sz="1800"/>
            </a:p>
          </p:txBody>
        </p:sp>
        <p:sp>
          <p:nvSpPr>
            <p:cNvPr id="48150" name="Rectangle 23">
              <a:extLst>
                <a:ext uri="{FF2B5EF4-FFF2-40B4-BE49-F238E27FC236}">
                  <a16:creationId xmlns:a16="http://schemas.microsoft.com/office/drawing/2014/main" id="{97E6476A-72C3-DD47-99FD-09E5044EE52A}"/>
                </a:ext>
              </a:extLst>
            </p:cNvPr>
            <p:cNvSpPr>
              <a:spLocks noChangeArrowheads="1"/>
            </p:cNvSpPr>
            <p:nvPr/>
          </p:nvSpPr>
          <p:spPr bwMode="auto">
            <a:xfrm>
              <a:off x="2153746" y="1066800"/>
              <a:ext cx="312951" cy="36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AU" altLang="en-US" sz="1800" b="0" i="1"/>
                <a:t>e</a:t>
              </a:r>
              <a:endParaRPr lang="en-AU" altLang="en-US" sz="1800"/>
            </a:p>
          </p:txBody>
        </p:sp>
      </p:grpSp>
      <p:sp>
        <p:nvSpPr>
          <p:cNvPr id="64" name="Title 1">
            <a:extLst>
              <a:ext uri="{FF2B5EF4-FFF2-40B4-BE49-F238E27FC236}">
                <a16:creationId xmlns:a16="http://schemas.microsoft.com/office/drawing/2014/main" id="{B4ABD325-C1CB-A749-AF59-5C2459076271}"/>
              </a:ext>
            </a:extLst>
          </p:cNvPr>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kern="0"/>
              <a:t>Ultra-Light Spin-0 Dark Matter</a:t>
            </a:r>
          </a:p>
        </p:txBody>
      </p:sp>
      <p:sp>
        <p:nvSpPr>
          <p:cNvPr id="74" name="TextBox 73">
            <a:extLst>
              <a:ext uri="{FF2B5EF4-FFF2-40B4-BE49-F238E27FC236}">
                <a16:creationId xmlns:a16="http://schemas.microsoft.com/office/drawing/2014/main" id="{A1EC5BDC-B9DD-454A-AAEE-A9C09A468CE1}"/>
              </a:ext>
            </a:extLst>
          </p:cNvPr>
          <p:cNvSpPr txBox="1"/>
          <p:nvPr/>
        </p:nvSpPr>
        <p:spPr>
          <a:xfrm>
            <a:off x="48160" y="6536377"/>
            <a:ext cx="2466440" cy="276999"/>
          </a:xfrm>
          <a:prstGeom prst="rect">
            <a:avLst/>
          </a:prstGeom>
          <a:noFill/>
        </p:spPr>
        <p:txBody>
          <a:bodyPr wrap="square" rtlCol="0">
            <a:spAutoFit/>
          </a:bodyPr>
          <a:lstStyle/>
          <a:p>
            <a:r>
              <a:rPr lang="en-GB" sz="1200"/>
              <a:t>Courtesy of </a:t>
            </a:r>
            <a:r>
              <a:rPr lang="en-US" altLang="en-US" sz="1200"/>
              <a:t>Yevgeny Stadnik</a:t>
            </a:r>
            <a:r>
              <a:rPr lang="en-GB" sz="1200"/>
              <a:t>!</a:t>
            </a:r>
          </a:p>
        </p:txBody>
      </p:sp>
    </p:spTree>
    <p:extLst>
      <p:ext uri="{BB962C8B-B14F-4D97-AF65-F5344CB8AC3E}">
        <p14:creationId xmlns:p14="http://schemas.microsoft.com/office/powerpoint/2010/main" val="1085846445"/>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BF17DD-75E0-49A2-A4B4-12EB88BC56C3}"/>
              </a:ext>
            </a:extLst>
          </p:cNvPr>
          <p:cNvPicPr>
            <a:picLocks noChangeAspect="1"/>
          </p:cNvPicPr>
          <p:nvPr/>
        </p:nvPicPr>
        <p:blipFill>
          <a:blip r:embed="rId2"/>
          <a:stretch>
            <a:fillRect/>
          </a:stretch>
        </p:blipFill>
        <p:spPr>
          <a:xfrm>
            <a:off x="3756797" y="5083394"/>
            <a:ext cx="3834574" cy="777567"/>
          </a:xfrm>
          <a:prstGeom prst="rect">
            <a:avLst/>
          </a:prstGeom>
        </p:spPr>
      </p:pic>
      <p:sp>
        <p:nvSpPr>
          <p:cNvPr id="4" name="Title 1">
            <a:extLst>
              <a:ext uri="{FF2B5EF4-FFF2-40B4-BE49-F238E27FC236}">
                <a16:creationId xmlns:a16="http://schemas.microsoft.com/office/drawing/2014/main" id="{1FA37760-D91A-405E-91F7-CD91B28E263B}"/>
              </a:ext>
            </a:extLst>
          </p:cNvPr>
          <p:cNvSpPr>
            <a:spLocks noGrp="1"/>
          </p:cNvSpPr>
          <p:nvPr>
            <p:ph type="title"/>
          </p:nvPr>
        </p:nvSpPr>
        <p:spPr>
          <a:xfrm>
            <a:off x="457200" y="332656"/>
            <a:ext cx="8229600" cy="533400"/>
          </a:xfrm>
        </p:spPr>
        <p:txBody>
          <a:bodyPr/>
          <a:lstStyle/>
          <a:p>
            <a:r>
              <a:rPr lang="en-US"/>
              <a:t>Ultralight scalar dark matter</a:t>
            </a:r>
          </a:p>
        </p:txBody>
      </p:sp>
      <p:grpSp>
        <p:nvGrpSpPr>
          <p:cNvPr id="5" name="Group 4">
            <a:extLst>
              <a:ext uri="{FF2B5EF4-FFF2-40B4-BE49-F238E27FC236}">
                <a16:creationId xmlns:a16="http://schemas.microsoft.com/office/drawing/2014/main" id="{704C1CEF-DD48-4982-9889-666FA58E72B3}"/>
              </a:ext>
            </a:extLst>
          </p:cNvPr>
          <p:cNvGrpSpPr/>
          <p:nvPr/>
        </p:nvGrpSpPr>
        <p:grpSpPr>
          <a:xfrm>
            <a:off x="316669" y="1468875"/>
            <a:ext cx="7616676" cy="778877"/>
            <a:chOff x="1182763" y="736512"/>
            <a:chExt cx="8611815" cy="880639"/>
          </a:xfrm>
        </p:grpSpPr>
        <p:pic>
          <p:nvPicPr>
            <p:cNvPr id="6" name="Picture 5">
              <a:extLst>
                <a:ext uri="{FF2B5EF4-FFF2-40B4-BE49-F238E27FC236}">
                  <a16:creationId xmlns:a16="http://schemas.microsoft.com/office/drawing/2014/main" id="{F5A8F6F9-8AFF-46A0-91EA-76AAB1D3270D}"/>
                </a:ext>
              </a:extLst>
            </p:cNvPr>
            <p:cNvPicPr>
              <a:picLocks noChangeAspect="1"/>
            </p:cNvPicPr>
            <p:nvPr/>
          </p:nvPicPr>
          <p:blipFill rotWithShape="1">
            <a:blip r:embed="rId3"/>
            <a:srcRect l="-1" r="2810"/>
            <a:stretch/>
          </p:blipFill>
          <p:spPr>
            <a:xfrm>
              <a:off x="1182763" y="736512"/>
              <a:ext cx="3690574" cy="785400"/>
            </a:xfrm>
            <a:prstGeom prst="rect">
              <a:avLst/>
            </a:prstGeom>
          </p:spPr>
        </p:pic>
        <p:pic>
          <p:nvPicPr>
            <p:cNvPr id="7" name="Picture 6">
              <a:extLst>
                <a:ext uri="{FF2B5EF4-FFF2-40B4-BE49-F238E27FC236}">
                  <a16:creationId xmlns:a16="http://schemas.microsoft.com/office/drawing/2014/main" id="{C8103605-D953-4436-8497-14D476E470C2}"/>
                </a:ext>
              </a:extLst>
            </p:cNvPr>
            <p:cNvPicPr>
              <a:picLocks noChangeAspect="1"/>
            </p:cNvPicPr>
            <p:nvPr/>
          </p:nvPicPr>
          <p:blipFill rotWithShape="1">
            <a:blip r:embed="rId4"/>
            <a:srcRect l="2642"/>
            <a:stretch/>
          </p:blipFill>
          <p:spPr>
            <a:xfrm>
              <a:off x="4903837" y="749251"/>
              <a:ext cx="4890741" cy="867900"/>
            </a:xfrm>
            <a:prstGeom prst="rect">
              <a:avLst/>
            </a:prstGeom>
          </p:spPr>
        </p:pic>
      </p:grpSp>
      <p:sp>
        <p:nvSpPr>
          <p:cNvPr id="8" name="Rectangle 7">
            <a:extLst>
              <a:ext uri="{FF2B5EF4-FFF2-40B4-BE49-F238E27FC236}">
                <a16:creationId xmlns:a16="http://schemas.microsoft.com/office/drawing/2014/main" id="{C702FAF4-FBD6-4404-8319-41E777CD26B1}"/>
              </a:ext>
            </a:extLst>
          </p:cNvPr>
          <p:cNvSpPr/>
          <p:nvPr/>
        </p:nvSpPr>
        <p:spPr>
          <a:xfrm>
            <a:off x="556054" y="904945"/>
            <a:ext cx="8229600" cy="507831"/>
          </a:xfrm>
          <a:prstGeom prst="rect">
            <a:avLst/>
          </a:prstGeom>
        </p:spPr>
        <p:txBody>
          <a:bodyPr wrap="square">
            <a:spAutoFit/>
          </a:bodyPr>
          <a:lstStyle/>
          <a:p>
            <a:pPr>
              <a:lnSpc>
                <a:spcPct val="150000"/>
              </a:lnSpc>
              <a:buNone/>
            </a:pPr>
            <a:r>
              <a:rPr lang="en-US" i="1"/>
              <a:t>Ultralight </a:t>
            </a:r>
            <a:r>
              <a:rPr lang="en-US" i="1" err="1"/>
              <a:t>dilaton</a:t>
            </a:r>
            <a:r>
              <a:rPr lang="en-US" i="1"/>
              <a:t> DM </a:t>
            </a:r>
            <a:r>
              <a:rPr lang="en-US"/>
              <a:t>acts as a background field (e.g., mass ~10</a:t>
            </a:r>
            <a:r>
              <a:rPr lang="en-US" baseline="30000"/>
              <a:t>-15</a:t>
            </a:r>
            <a:r>
              <a:rPr lang="en-US"/>
              <a:t> eV)</a:t>
            </a:r>
          </a:p>
        </p:txBody>
      </p:sp>
      <p:pic>
        <p:nvPicPr>
          <p:cNvPr id="9" name="Picture 8">
            <a:extLst>
              <a:ext uri="{FF2B5EF4-FFF2-40B4-BE49-F238E27FC236}">
                <a16:creationId xmlns:a16="http://schemas.microsoft.com/office/drawing/2014/main" id="{12D3B682-90C9-4444-A31C-8327F715F184}"/>
              </a:ext>
            </a:extLst>
          </p:cNvPr>
          <p:cNvPicPr>
            <a:picLocks noChangeAspect="1"/>
          </p:cNvPicPr>
          <p:nvPr/>
        </p:nvPicPr>
        <p:blipFill>
          <a:blip r:embed="rId5"/>
          <a:stretch>
            <a:fillRect/>
          </a:stretch>
        </p:blipFill>
        <p:spPr>
          <a:xfrm>
            <a:off x="662499" y="3391442"/>
            <a:ext cx="4977038" cy="387767"/>
          </a:xfrm>
          <a:prstGeom prst="rect">
            <a:avLst/>
          </a:prstGeom>
        </p:spPr>
      </p:pic>
      <p:cxnSp>
        <p:nvCxnSpPr>
          <p:cNvPr id="10" name="Straight Connector 9">
            <a:extLst>
              <a:ext uri="{FF2B5EF4-FFF2-40B4-BE49-F238E27FC236}">
                <a16:creationId xmlns:a16="http://schemas.microsoft.com/office/drawing/2014/main" id="{BF833E66-A3DD-49B7-8B79-DD8E702FAB62}"/>
              </a:ext>
            </a:extLst>
          </p:cNvPr>
          <p:cNvCxnSpPr/>
          <p:nvPr/>
        </p:nvCxnSpPr>
        <p:spPr>
          <a:xfrm>
            <a:off x="946716" y="2247752"/>
            <a:ext cx="2718487" cy="0"/>
          </a:xfrm>
          <a:prstGeom prst="line">
            <a:avLst/>
          </a:prstGeom>
          <a:ln w="57150">
            <a:solidFill>
              <a:srgbClr val="5076E2"/>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68D20C9E-2A0C-4AA0-BAE2-49D50374B9CB}"/>
              </a:ext>
            </a:extLst>
          </p:cNvPr>
          <p:cNvCxnSpPr/>
          <p:nvPr/>
        </p:nvCxnSpPr>
        <p:spPr>
          <a:xfrm>
            <a:off x="2176067" y="2439359"/>
            <a:ext cx="0" cy="834081"/>
          </a:xfrm>
          <a:prstGeom prst="line">
            <a:avLst/>
          </a:prstGeom>
          <a:ln w="57150">
            <a:solidFill>
              <a:srgbClr val="5076E2"/>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9E713779-C490-4ACF-A204-777168B53B76}"/>
              </a:ext>
            </a:extLst>
          </p:cNvPr>
          <p:cNvSpPr txBox="1"/>
          <p:nvPr/>
        </p:nvSpPr>
        <p:spPr>
          <a:xfrm>
            <a:off x="5312644" y="2155734"/>
            <a:ext cx="1136575" cy="701731"/>
          </a:xfrm>
          <a:prstGeom prst="rect">
            <a:avLst/>
          </a:prstGeom>
          <a:noFill/>
        </p:spPr>
        <p:txBody>
          <a:bodyPr wrap="square" rtlCol="0">
            <a:spAutoFit/>
          </a:bodyPr>
          <a:lstStyle/>
          <a:p>
            <a:pPr>
              <a:buNone/>
            </a:pPr>
            <a:r>
              <a:rPr lang="en-US">
                <a:solidFill>
                  <a:srgbClr val="92D050"/>
                </a:solidFill>
              </a:rPr>
              <a:t>Electron</a:t>
            </a:r>
          </a:p>
          <a:p>
            <a:pPr>
              <a:buNone/>
            </a:pPr>
            <a:r>
              <a:rPr lang="en-US">
                <a:solidFill>
                  <a:srgbClr val="92D050"/>
                </a:solidFill>
              </a:rPr>
              <a:t>coupling</a:t>
            </a:r>
          </a:p>
        </p:txBody>
      </p:sp>
      <p:sp>
        <p:nvSpPr>
          <p:cNvPr id="13" name="TextBox 12">
            <a:extLst>
              <a:ext uri="{FF2B5EF4-FFF2-40B4-BE49-F238E27FC236}">
                <a16:creationId xmlns:a16="http://schemas.microsoft.com/office/drawing/2014/main" id="{7863AB90-AAD2-4974-BF4C-16C226C4EBF3}"/>
              </a:ext>
            </a:extLst>
          </p:cNvPr>
          <p:cNvSpPr txBox="1"/>
          <p:nvPr/>
        </p:nvSpPr>
        <p:spPr>
          <a:xfrm>
            <a:off x="6696960" y="2200563"/>
            <a:ext cx="1136575" cy="701731"/>
          </a:xfrm>
          <a:prstGeom prst="rect">
            <a:avLst/>
          </a:prstGeom>
          <a:noFill/>
        </p:spPr>
        <p:txBody>
          <a:bodyPr wrap="square" rtlCol="0">
            <a:spAutoFit/>
          </a:bodyPr>
          <a:lstStyle/>
          <a:p>
            <a:pPr>
              <a:buNone/>
            </a:pPr>
            <a:r>
              <a:rPr lang="en-US">
                <a:solidFill>
                  <a:srgbClr val="FFC000"/>
                </a:solidFill>
              </a:rPr>
              <a:t>Photon</a:t>
            </a:r>
          </a:p>
          <a:p>
            <a:pPr>
              <a:buNone/>
            </a:pPr>
            <a:r>
              <a:rPr lang="en-US">
                <a:solidFill>
                  <a:srgbClr val="FFC000"/>
                </a:solidFill>
              </a:rPr>
              <a:t>coupling</a:t>
            </a:r>
          </a:p>
        </p:txBody>
      </p:sp>
      <p:cxnSp>
        <p:nvCxnSpPr>
          <p:cNvPr id="14" name="Straight Connector 13">
            <a:extLst>
              <a:ext uri="{FF2B5EF4-FFF2-40B4-BE49-F238E27FC236}">
                <a16:creationId xmlns:a16="http://schemas.microsoft.com/office/drawing/2014/main" id="{4B17FBEE-CD01-4A26-8BEB-08F820757860}"/>
              </a:ext>
            </a:extLst>
          </p:cNvPr>
          <p:cNvCxnSpPr/>
          <p:nvPr/>
        </p:nvCxnSpPr>
        <p:spPr>
          <a:xfrm>
            <a:off x="5275818" y="2141449"/>
            <a:ext cx="989658" cy="0"/>
          </a:xfrm>
          <a:prstGeom prst="line">
            <a:avLst/>
          </a:prstGeom>
          <a:ln w="57150">
            <a:solidFill>
              <a:srgbClr val="92D050"/>
            </a:solidFill>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9996EFE0-31EC-487A-8BFC-3E9FBEB305F9}"/>
              </a:ext>
            </a:extLst>
          </p:cNvPr>
          <p:cNvCxnSpPr/>
          <p:nvPr/>
        </p:nvCxnSpPr>
        <p:spPr>
          <a:xfrm>
            <a:off x="6623034" y="2163518"/>
            <a:ext cx="1097903" cy="0"/>
          </a:xfrm>
          <a:prstGeom prst="line">
            <a:avLst/>
          </a:prstGeom>
          <a:ln w="57150">
            <a:solidFill>
              <a:srgbClr val="FFC000"/>
            </a:solidFill>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52D078C9-4B5C-4283-AC88-359A2DA237A2}"/>
              </a:ext>
            </a:extLst>
          </p:cNvPr>
          <p:cNvSpPr txBox="1"/>
          <p:nvPr/>
        </p:nvSpPr>
        <p:spPr>
          <a:xfrm>
            <a:off x="2251917" y="2331986"/>
            <a:ext cx="1570422" cy="646331"/>
          </a:xfrm>
          <a:prstGeom prst="rect">
            <a:avLst/>
          </a:prstGeom>
          <a:noFill/>
        </p:spPr>
        <p:txBody>
          <a:bodyPr wrap="square" rtlCol="0">
            <a:spAutoFit/>
          </a:bodyPr>
          <a:lstStyle/>
          <a:p>
            <a:pPr>
              <a:buNone/>
            </a:pPr>
            <a:r>
              <a:rPr lang="en-US">
                <a:solidFill>
                  <a:srgbClr val="5076E2"/>
                </a:solidFill>
              </a:rPr>
              <a:t>DM scalar field</a:t>
            </a:r>
          </a:p>
        </p:txBody>
      </p:sp>
      <p:sp>
        <p:nvSpPr>
          <p:cNvPr id="17" name="TextBox 16">
            <a:extLst>
              <a:ext uri="{FF2B5EF4-FFF2-40B4-BE49-F238E27FC236}">
                <a16:creationId xmlns:a16="http://schemas.microsoft.com/office/drawing/2014/main" id="{E03F61F2-83ED-4086-A0DA-777D95334FBD}"/>
              </a:ext>
            </a:extLst>
          </p:cNvPr>
          <p:cNvSpPr txBox="1"/>
          <p:nvPr/>
        </p:nvSpPr>
        <p:spPr>
          <a:xfrm>
            <a:off x="7932859" y="1574792"/>
            <a:ext cx="756938" cy="461665"/>
          </a:xfrm>
          <a:prstGeom prst="rect">
            <a:avLst/>
          </a:prstGeom>
          <a:noFill/>
        </p:spPr>
        <p:txBody>
          <a:bodyPr wrap="none" rtlCol="0">
            <a:spAutoFit/>
          </a:bodyPr>
          <a:lstStyle/>
          <a:p>
            <a:pPr>
              <a:buNone/>
            </a:pPr>
            <a:r>
              <a:rPr lang="en-US" sz="2400"/>
              <a:t>+ …</a:t>
            </a:r>
          </a:p>
        </p:txBody>
      </p:sp>
      <p:sp>
        <p:nvSpPr>
          <p:cNvPr id="18" name="TextBox 17">
            <a:extLst>
              <a:ext uri="{FF2B5EF4-FFF2-40B4-BE49-F238E27FC236}">
                <a16:creationId xmlns:a16="http://schemas.microsoft.com/office/drawing/2014/main" id="{B5922ED9-E0E9-4698-965A-88AB9A68BC5D}"/>
              </a:ext>
            </a:extLst>
          </p:cNvPr>
          <p:cNvSpPr txBox="1"/>
          <p:nvPr/>
        </p:nvSpPr>
        <p:spPr>
          <a:xfrm>
            <a:off x="8181086" y="2202934"/>
            <a:ext cx="715534" cy="646331"/>
          </a:xfrm>
          <a:prstGeom prst="rect">
            <a:avLst/>
          </a:prstGeom>
          <a:noFill/>
        </p:spPr>
        <p:txBody>
          <a:bodyPr wrap="square" rtlCol="0">
            <a:spAutoFit/>
          </a:bodyPr>
          <a:lstStyle/>
          <a:p>
            <a:pPr>
              <a:buNone/>
            </a:pPr>
            <a:r>
              <a:rPr lang="en-US"/>
              <a:t>e.g., QCD</a:t>
            </a:r>
          </a:p>
        </p:txBody>
      </p:sp>
      <p:cxnSp>
        <p:nvCxnSpPr>
          <p:cNvPr id="19" name="Straight Connector 18">
            <a:extLst>
              <a:ext uri="{FF2B5EF4-FFF2-40B4-BE49-F238E27FC236}">
                <a16:creationId xmlns:a16="http://schemas.microsoft.com/office/drawing/2014/main" id="{008177C5-3BB6-4A6C-B82F-C92AF25AE3AE}"/>
              </a:ext>
            </a:extLst>
          </p:cNvPr>
          <p:cNvCxnSpPr/>
          <p:nvPr/>
        </p:nvCxnSpPr>
        <p:spPr>
          <a:xfrm>
            <a:off x="8249547" y="2176215"/>
            <a:ext cx="500058" cy="0"/>
          </a:xfrm>
          <a:prstGeom prst="line">
            <a:avLst/>
          </a:prstGeom>
          <a:ln w="57150">
            <a:solidFill>
              <a:schemeClr val="tx1"/>
            </a:solidFill>
          </a:ln>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a16="http://schemas.microsoft.com/office/drawing/2014/main" id="{BC3611EA-8896-42D0-A6CA-4034BC52768A}"/>
              </a:ext>
            </a:extLst>
          </p:cNvPr>
          <p:cNvPicPr>
            <a:picLocks noChangeAspect="1"/>
          </p:cNvPicPr>
          <p:nvPr/>
        </p:nvPicPr>
        <p:blipFill>
          <a:blip r:embed="rId6"/>
          <a:stretch>
            <a:fillRect/>
          </a:stretch>
        </p:blipFill>
        <p:spPr>
          <a:xfrm>
            <a:off x="6285867" y="3392529"/>
            <a:ext cx="1547668" cy="370713"/>
          </a:xfrm>
          <a:prstGeom prst="rect">
            <a:avLst/>
          </a:prstGeom>
        </p:spPr>
      </p:pic>
      <p:sp>
        <p:nvSpPr>
          <p:cNvPr id="21" name="TextBox 20">
            <a:extLst>
              <a:ext uri="{FF2B5EF4-FFF2-40B4-BE49-F238E27FC236}">
                <a16:creationId xmlns:a16="http://schemas.microsoft.com/office/drawing/2014/main" id="{1C74B550-9E10-4D2B-BF54-23475BEC71F5}"/>
              </a:ext>
            </a:extLst>
          </p:cNvPr>
          <p:cNvSpPr txBox="1"/>
          <p:nvPr/>
        </p:nvSpPr>
        <p:spPr>
          <a:xfrm>
            <a:off x="625796" y="4298306"/>
            <a:ext cx="6391558" cy="400110"/>
          </a:xfrm>
          <a:prstGeom prst="rect">
            <a:avLst/>
          </a:prstGeom>
          <a:noFill/>
        </p:spPr>
        <p:txBody>
          <a:bodyPr wrap="none" rtlCol="0">
            <a:spAutoFit/>
          </a:bodyPr>
          <a:lstStyle/>
          <a:p>
            <a:pPr>
              <a:buNone/>
            </a:pPr>
            <a:r>
              <a:rPr lang="en-US" sz="2000"/>
              <a:t>DM coupling causes time-varying atomic energy levels:</a:t>
            </a:r>
          </a:p>
        </p:txBody>
      </p:sp>
      <p:grpSp>
        <p:nvGrpSpPr>
          <p:cNvPr id="22" name="Group 35">
            <a:extLst>
              <a:ext uri="{FF2B5EF4-FFF2-40B4-BE49-F238E27FC236}">
                <a16:creationId xmlns:a16="http://schemas.microsoft.com/office/drawing/2014/main" id="{9197EDA7-02B8-4E17-B210-0C7D4CD44D04}"/>
              </a:ext>
            </a:extLst>
          </p:cNvPr>
          <p:cNvGrpSpPr/>
          <p:nvPr/>
        </p:nvGrpSpPr>
        <p:grpSpPr>
          <a:xfrm>
            <a:off x="622093" y="4992314"/>
            <a:ext cx="1185789" cy="977351"/>
            <a:chOff x="4193537" y="913288"/>
            <a:chExt cx="1185789" cy="977351"/>
          </a:xfrm>
        </p:grpSpPr>
        <p:cxnSp>
          <p:nvCxnSpPr>
            <p:cNvPr id="23" name="Straight Connector 22">
              <a:extLst>
                <a:ext uri="{FF2B5EF4-FFF2-40B4-BE49-F238E27FC236}">
                  <a16:creationId xmlns:a16="http://schemas.microsoft.com/office/drawing/2014/main" id="{1050F96A-CD05-4845-8EDC-8DCDED71DAC7}"/>
                </a:ext>
              </a:extLst>
            </p:cNvPr>
            <p:cNvCxnSpPr/>
            <p:nvPr/>
          </p:nvCxnSpPr>
          <p:spPr>
            <a:xfrm>
              <a:off x="4203668" y="1642095"/>
              <a:ext cx="731520" cy="0"/>
            </a:xfrm>
            <a:prstGeom prst="line">
              <a:avLst/>
            </a:prstGeom>
            <a:ln w="57150">
              <a:solidFill>
                <a:srgbClr val="000099"/>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B8103C9E-9A52-449E-9EA0-84F69181CE69}"/>
                </a:ext>
              </a:extLst>
            </p:cNvPr>
            <p:cNvCxnSpPr/>
            <p:nvPr/>
          </p:nvCxnSpPr>
          <p:spPr>
            <a:xfrm>
              <a:off x="4193537" y="1155923"/>
              <a:ext cx="731520" cy="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pic>
          <p:nvPicPr>
            <p:cNvPr id="25" name="Picture 7">
              <a:extLst>
                <a:ext uri="{FF2B5EF4-FFF2-40B4-BE49-F238E27FC236}">
                  <a16:creationId xmlns:a16="http://schemas.microsoft.com/office/drawing/2014/main" id="{3219F7AF-EA9B-4B54-B0BC-8E5FA187C1BC}"/>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26" name="Picture 7">
              <a:extLst>
                <a:ext uri="{FF2B5EF4-FFF2-40B4-BE49-F238E27FC236}">
                  <a16:creationId xmlns:a16="http://schemas.microsoft.com/office/drawing/2014/main" id="{1A3D25C7-C24E-4207-B914-A89A816AA8A3}"/>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27" name="Straight Connector 26">
            <a:extLst>
              <a:ext uri="{FF2B5EF4-FFF2-40B4-BE49-F238E27FC236}">
                <a16:creationId xmlns:a16="http://schemas.microsoft.com/office/drawing/2014/main" id="{81006807-901F-493B-8DC2-F47529DE5DCF}"/>
              </a:ext>
            </a:extLst>
          </p:cNvPr>
          <p:cNvCxnSpPr/>
          <p:nvPr/>
        </p:nvCxnSpPr>
        <p:spPr>
          <a:xfrm flipV="1">
            <a:off x="905526" y="5261040"/>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28" name="Picture 5">
            <a:extLst>
              <a:ext uri="{FF2B5EF4-FFF2-40B4-BE49-F238E27FC236}">
                <a16:creationId xmlns:a16="http://schemas.microsoft.com/office/drawing/2014/main" id="{8BB7E7A7-2994-4425-BA4B-A055E747A6E2}"/>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988076" y="5388834"/>
            <a:ext cx="245269" cy="166688"/>
          </a:xfrm>
          <a:prstGeom prst="rect">
            <a:avLst/>
          </a:prstGeom>
          <a:noFill/>
          <a:ln w="9525">
            <a:noFill/>
            <a:miter lim="800000"/>
            <a:headEnd/>
            <a:tailEnd/>
          </a:ln>
        </p:spPr>
      </p:pic>
      <p:cxnSp>
        <p:nvCxnSpPr>
          <p:cNvPr id="29" name="Straight Connector 28">
            <a:extLst>
              <a:ext uri="{FF2B5EF4-FFF2-40B4-BE49-F238E27FC236}">
                <a16:creationId xmlns:a16="http://schemas.microsoft.com/office/drawing/2014/main" id="{AA22D6B5-CE52-4DE9-B94F-6DFBF0FBDE4A}"/>
              </a:ext>
            </a:extLst>
          </p:cNvPr>
          <p:cNvCxnSpPr/>
          <p:nvPr/>
        </p:nvCxnSpPr>
        <p:spPr>
          <a:xfrm flipV="1">
            <a:off x="3860454" y="5251069"/>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30" name="Picture 5">
            <a:extLst>
              <a:ext uri="{FF2B5EF4-FFF2-40B4-BE49-F238E27FC236}">
                <a16:creationId xmlns:a16="http://schemas.microsoft.com/office/drawing/2014/main" id="{DE1865E0-00A0-4461-8EEB-6A60E054EE4C}"/>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3943004" y="5378863"/>
            <a:ext cx="245269" cy="166688"/>
          </a:xfrm>
          <a:prstGeom prst="rect">
            <a:avLst/>
          </a:prstGeom>
          <a:noFill/>
          <a:ln w="9525">
            <a:noFill/>
            <a:miter lim="800000"/>
            <a:headEnd/>
            <a:tailEnd/>
          </a:ln>
        </p:spPr>
      </p:pic>
      <p:cxnSp>
        <p:nvCxnSpPr>
          <p:cNvPr id="31" name="Straight Connector 30">
            <a:extLst>
              <a:ext uri="{FF2B5EF4-FFF2-40B4-BE49-F238E27FC236}">
                <a16:creationId xmlns:a16="http://schemas.microsoft.com/office/drawing/2014/main" id="{243861B6-7133-4B95-B1BE-F7EC96253329}"/>
              </a:ext>
            </a:extLst>
          </p:cNvPr>
          <p:cNvCxnSpPr>
            <a:cxnSpLocks/>
          </p:cNvCxnSpPr>
          <p:nvPr/>
        </p:nvCxnSpPr>
        <p:spPr>
          <a:xfrm flipV="1">
            <a:off x="7676263" y="5034401"/>
            <a:ext cx="0" cy="33669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F6C9DC12-1148-4F41-B0B4-9FC0A372740A}"/>
              </a:ext>
            </a:extLst>
          </p:cNvPr>
          <p:cNvSpPr txBox="1"/>
          <p:nvPr/>
        </p:nvSpPr>
        <p:spPr>
          <a:xfrm>
            <a:off x="7727912" y="4883908"/>
            <a:ext cx="1247775" cy="584775"/>
          </a:xfrm>
          <a:prstGeom prst="rect">
            <a:avLst/>
          </a:prstGeom>
          <a:noFill/>
        </p:spPr>
        <p:txBody>
          <a:bodyPr wrap="square" rtlCol="0">
            <a:spAutoFit/>
          </a:bodyPr>
          <a:lstStyle/>
          <a:p>
            <a:pPr>
              <a:buNone/>
            </a:pPr>
            <a:r>
              <a:rPr lang="en-US" sz="1600"/>
              <a:t>DM induced oscillation</a:t>
            </a:r>
          </a:p>
        </p:txBody>
      </p:sp>
      <p:cxnSp>
        <p:nvCxnSpPr>
          <p:cNvPr id="33" name="Straight Connector 32">
            <a:extLst>
              <a:ext uri="{FF2B5EF4-FFF2-40B4-BE49-F238E27FC236}">
                <a16:creationId xmlns:a16="http://schemas.microsoft.com/office/drawing/2014/main" id="{BB67ECC6-9B8F-4E44-94E9-BE5CE57DFA58}"/>
              </a:ext>
            </a:extLst>
          </p:cNvPr>
          <p:cNvCxnSpPr>
            <a:cxnSpLocks/>
          </p:cNvCxnSpPr>
          <p:nvPr/>
        </p:nvCxnSpPr>
        <p:spPr>
          <a:xfrm>
            <a:off x="4837747" y="6148235"/>
            <a:ext cx="637428" cy="0"/>
          </a:xfrm>
          <a:prstGeom prst="line">
            <a:avLst/>
          </a:prstGeom>
          <a:ln w="28575">
            <a:solidFill>
              <a:schemeClr val="tx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42BD89F7-CB74-4099-9197-D476C17A8CDF}"/>
              </a:ext>
            </a:extLst>
          </p:cNvPr>
          <p:cNvSpPr txBox="1"/>
          <p:nvPr/>
        </p:nvSpPr>
        <p:spPr>
          <a:xfrm>
            <a:off x="4213859" y="5978957"/>
            <a:ext cx="637429" cy="345593"/>
          </a:xfrm>
          <a:prstGeom prst="rect">
            <a:avLst/>
          </a:prstGeom>
          <a:noFill/>
        </p:spPr>
        <p:txBody>
          <a:bodyPr wrap="square" rtlCol="0">
            <a:spAutoFit/>
          </a:bodyPr>
          <a:lstStyle/>
          <a:p>
            <a:pPr>
              <a:buNone/>
            </a:pPr>
            <a:r>
              <a:rPr lang="en-US" sz="1600"/>
              <a:t>Time</a:t>
            </a:r>
          </a:p>
        </p:txBody>
      </p:sp>
      <p:grpSp>
        <p:nvGrpSpPr>
          <p:cNvPr id="35" name="Group 35">
            <a:extLst>
              <a:ext uri="{FF2B5EF4-FFF2-40B4-BE49-F238E27FC236}">
                <a16:creationId xmlns:a16="http://schemas.microsoft.com/office/drawing/2014/main" id="{ED2E8803-CECF-4B24-AA28-F0512F392669}"/>
              </a:ext>
            </a:extLst>
          </p:cNvPr>
          <p:cNvGrpSpPr/>
          <p:nvPr/>
        </p:nvGrpSpPr>
        <p:grpSpPr>
          <a:xfrm>
            <a:off x="3339373" y="5034401"/>
            <a:ext cx="419100" cy="977351"/>
            <a:chOff x="4960226" y="913288"/>
            <a:chExt cx="419100" cy="977351"/>
          </a:xfrm>
        </p:grpSpPr>
        <p:pic>
          <p:nvPicPr>
            <p:cNvPr id="36" name="Picture 7">
              <a:extLst>
                <a:ext uri="{FF2B5EF4-FFF2-40B4-BE49-F238E27FC236}">
                  <a16:creationId xmlns:a16="http://schemas.microsoft.com/office/drawing/2014/main" id="{859A56BB-25B2-42F7-B4EB-3BE8648E00BA}"/>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37" name="Picture 7">
              <a:extLst>
                <a:ext uri="{FF2B5EF4-FFF2-40B4-BE49-F238E27FC236}">
                  <a16:creationId xmlns:a16="http://schemas.microsoft.com/office/drawing/2014/main" id="{C82041FB-176C-43C3-868B-E7BE84B112DE}"/>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sp>
        <p:nvSpPr>
          <p:cNvPr id="38" name="Arrow: Right 37">
            <a:extLst>
              <a:ext uri="{FF2B5EF4-FFF2-40B4-BE49-F238E27FC236}">
                <a16:creationId xmlns:a16="http://schemas.microsoft.com/office/drawing/2014/main" id="{F59823AA-2322-4D25-A82E-BC13075FD3A6}"/>
              </a:ext>
            </a:extLst>
          </p:cNvPr>
          <p:cNvSpPr/>
          <p:nvPr/>
        </p:nvSpPr>
        <p:spPr bwMode="auto">
          <a:xfrm>
            <a:off x="2346227" y="5220050"/>
            <a:ext cx="386962" cy="342805"/>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9" name="TextBox 38">
            <a:extLst>
              <a:ext uri="{FF2B5EF4-FFF2-40B4-BE49-F238E27FC236}">
                <a16:creationId xmlns:a16="http://schemas.microsoft.com/office/drawing/2014/main" id="{382DAAC7-E575-4047-9AFE-B0997E5022B5}"/>
              </a:ext>
            </a:extLst>
          </p:cNvPr>
          <p:cNvSpPr txBox="1"/>
          <p:nvPr/>
        </p:nvSpPr>
        <p:spPr>
          <a:xfrm>
            <a:off x="1851509" y="5555522"/>
            <a:ext cx="1364095" cy="584775"/>
          </a:xfrm>
          <a:prstGeom prst="rect">
            <a:avLst/>
          </a:prstGeom>
          <a:noFill/>
        </p:spPr>
        <p:txBody>
          <a:bodyPr wrap="square" rtlCol="0">
            <a:spAutoFit/>
          </a:bodyPr>
          <a:lstStyle/>
          <a:p>
            <a:pPr algn="ctr">
              <a:buNone/>
            </a:pPr>
            <a:r>
              <a:rPr lang="en-US" sz="1600"/>
              <a:t>Dark matter coupling</a:t>
            </a:r>
          </a:p>
        </p:txBody>
      </p:sp>
      <p:sp>
        <p:nvSpPr>
          <p:cNvPr id="40" name="TextBox 39">
            <a:extLst>
              <a:ext uri="{FF2B5EF4-FFF2-40B4-BE49-F238E27FC236}">
                <a16:creationId xmlns:a16="http://schemas.microsoft.com/office/drawing/2014/main" id="{23025125-8FD0-4310-AC6D-F5E225738A2A}"/>
              </a:ext>
            </a:extLst>
          </p:cNvPr>
          <p:cNvSpPr txBox="1"/>
          <p:nvPr/>
        </p:nvSpPr>
        <p:spPr>
          <a:xfrm>
            <a:off x="7914714" y="3273440"/>
            <a:ext cx="1247771" cy="646331"/>
          </a:xfrm>
          <a:prstGeom prst="rect">
            <a:avLst/>
          </a:prstGeom>
          <a:noFill/>
        </p:spPr>
        <p:txBody>
          <a:bodyPr wrap="square" rtlCol="0">
            <a:spAutoFit/>
          </a:bodyPr>
          <a:lstStyle/>
          <a:p>
            <a:pPr>
              <a:buNone/>
            </a:pPr>
            <a:r>
              <a:rPr lang="en-US"/>
              <a:t>DM mass density</a:t>
            </a:r>
          </a:p>
        </p:txBody>
      </p:sp>
      <p:sp>
        <p:nvSpPr>
          <p:cNvPr id="41" name="TextBox 40"/>
          <p:cNvSpPr txBox="1"/>
          <p:nvPr/>
        </p:nvSpPr>
        <p:spPr>
          <a:xfrm>
            <a:off x="251520" y="6536377"/>
            <a:ext cx="1963924" cy="276999"/>
          </a:xfrm>
          <a:prstGeom prst="rect">
            <a:avLst/>
          </a:prstGeom>
          <a:noFill/>
        </p:spPr>
        <p:txBody>
          <a:bodyPr wrap="none" rtlCol="0">
            <a:spAutoFit/>
          </a:bodyPr>
          <a:lstStyle/>
          <a:p>
            <a:r>
              <a:rPr lang="en-GB" sz="1200"/>
              <a:t>Courtesy of Jason Hogan!</a:t>
            </a:r>
          </a:p>
        </p:txBody>
      </p:sp>
    </p:spTree>
    <p:extLst>
      <p:ext uri="{BB962C8B-B14F-4D97-AF65-F5344CB8AC3E}">
        <p14:creationId xmlns:p14="http://schemas.microsoft.com/office/powerpoint/2010/main" val="3449045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943BED9-F4EA-C04E-8729-A66A608FA7C7}"/>
              </a:ext>
            </a:extLst>
          </p:cNvPr>
          <p:cNvPicPr>
            <a:picLocks noChangeAspect="1"/>
          </p:cNvPicPr>
          <p:nvPr/>
        </p:nvPicPr>
        <p:blipFill>
          <a:blip r:embed="rId2"/>
          <a:stretch>
            <a:fillRect/>
          </a:stretch>
        </p:blipFill>
        <p:spPr>
          <a:xfrm>
            <a:off x="4520656" y="692696"/>
            <a:ext cx="3795760" cy="3175200"/>
          </a:xfrm>
          <a:prstGeom prst="rect">
            <a:avLst/>
          </a:prstGeom>
        </p:spPr>
      </p:pic>
      <p:pic>
        <p:nvPicPr>
          <p:cNvPr id="18" name="Picture 17">
            <a:extLst>
              <a:ext uri="{FF2B5EF4-FFF2-40B4-BE49-F238E27FC236}">
                <a16:creationId xmlns:a16="http://schemas.microsoft.com/office/drawing/2014/main" id="{AC8C25C3-BA17-6249-B3A9-2173E53AC82E}"/>
              </a:ext>
            </a:extLst>
          </p:cNvPr>
          <p:cNvPicPr>
            <a:picLocks noChangeAspect="1"/>
          </p:cNvPicPr>
          <p:nvPr/>
        </p:nvPicPr>
        <p:blipFill>
          <a:blip r:embed="rId3"/>
          <a:stretch>
            <a:fillRect/>
          </a:stretch>
        </p:blipFill>
        <p:spPr>
          <a:xfrm>
            <a:off x="272184" y="3717032"/>
            <a:ext cx="3795760" cy="3175200"/>
          </a:xfrm>
          <a:prstGeom prst="rect">
            <a:avLst/>
          </a:prstGeom>
        </p:spPr>
      </p:pic>
      <p:pic>
        <p:nvPicPr>
          <p:cNvPr id="16" name="Picture 15">
            <a:extLst>
              <a:ext uri="{FF2B5EF4-FFF2-40B4-BE49-F238E27FC236}">
                <a16:creationId xmlns:a16="http://schemas.microsoft.com/office/drawing/2014/main" id="{EEAC592D-7D5B-284B-A84E-76E99BA42C41}"/>
              </a:ext>
            </a:extLst>
          </p:cNvPr>
          <p:cNvPicPr>
            <a:picLocks noChangeAspect="1"/>
          </p:cNvPicPr>
          <p:nvPr/>
        </p:nvPicPr>
        <p:blipFill>
          <a:blip r:embed="rId2"/>
          <a:stretch>
            <a:fillRect/>
          </a:stretch>
        </p:blipFill>
        <p:spPr>
          <a:xfrm>
            <a:off x="323528" y="692696"/>
            <a:ext cx="3795759" cy="3175200"/>
          </a:xfrm>
          <a:prstGeom prst="rect">
            <a:avLst/>
          </a:prstGeom>
        </p:spPr>
      </p:pic>
      <p:sp>
        <p:nvSpPr>
          <p:cNvPr id="2" name="Title 1"/>
          <p:cNvSpPr>
            <a:spLocks noGrp="1"/>
          </p:cNvSpPr>
          <p:nvPr>
            <p:ph type="title"/>
          </p:nvPr>
        </p:nvSpPr>
        <p:spPr/>
        <p:txBody>
          <a:bodyPr/>
          <a:lstStyle/>
          <a:p>
            <a:r>
              <a:rPr lang="en-GB"/>
              <a:t>Sensitivity for DM with Scalar Couplings to Matter </a:t>
            </a:r>
          </a:p>
        </p:txBody>
      </p:sp>
      <p:sp>
        <p:nvSpPr>
          <p:cNvPr id="8" name="Rectangle 7">
            <a:extLst>
              <a:ext uri="{FF2B5EF4-FFF2-40B4-BE49-F238E27FC236}">
                <a16:creationId xmlns:a16="http://schemas.microsoft.com/office/drawing/2014/main" id="{02B131C7-77A5-41CE-BDBC-1EA798DDE660}"/>
              </a:ext>
            </a:extLst>
          </p:cNvPr>
          <p:cNvSpPr/>
          <p:nvPr/>
        </p:nvSpPr>
        <p:spPr>
          <a:xfrm>
            <a:off x="4392488" y="4277995"/>
            <a:ext cx="4211960" cy="2031325"/>
          </a:xfrm>
          <a:prstGeom prst="rect">
            <a:avLst/>
          </a:prstGeom>
        </p:spPr>
        <p:txBody>
          <a:bodyPr wrap="square">
            <a:spAutoFit/>
          </a:bodyPr>
          <a:lstStyle/>
          <a:p>
            <a:pPr algn="ctr">
              <a:buNone/>
            </a:pPr>
            <a:r>
              <a:rPr lang="en-GB" dirty="0"/>
              <a:t>DM with scalar couplings to matter, which cause time</a:t>
            </a:r>
          </a:p>
          <a:p>
            <a:pPr algn="ctr">
              <a:buNone/>
            </a:pPr>
            <a:r>
              <a:rPr lang="en-GB" dirty="0"/>
              <a:t>variation of fundamental constants such as the electron mass </a:t>
            </a:r>
          </a:p>
          <a:p>
            <a:pPr algn="ctr">
              <a:buNone/>
            </a:pPr>
            <a:endParaRPr lang="en-GB" dirty="0"/>
          </a:p>
          <a:p>
            <a:pPr algn="ctr">
              <a:buNone/>
            </a:pPr>
            <a:r>
              <a:rPr lang="en-GB" dirty="0"/>
              <a:t>Based on: </a:t>
            </a:r>
            <a:r>
              <a:rPr lang="en-GB" dirty="0" err="1"/>
              <a:t>Arvanitaki</a:t>
            </a:r>
            <a:r>
              <a:rPr lang="en-GB" dirty="0"/>
              <a:t> et al., PRD </a:t>
            </a:r>
            <a:r>
              <a:rPr lang="en-GB" b="1" dirty="0"/>
              <a:t>97</a:t>
            </a:r>
            <a:r>
              <a:rPr lang="en-GB" dirty="0"/>
              <a:t>, 075020 (2018).</a:t>
            </a:r>
          </a:p>
        </p:txBody>
      </p:sp>
      <p:sp>
        <p:nvSpPr>
          <p:cNvPr id="9" name="TextBox 8"/>
          <p:cNvSpPr txBox="1"/>
          <p:nvPr/>
        </p:nvSpPr>
        <p:spPr>
          <a:xfrm>
            <a:off x="2518028" y="2636912"/>
            <a:ext cx="1261884" cy="646331"/>
          </a:xfrm>
          <a:prstGeom prst="rect">
            <a:avLst/>
          </a:prstGeom>
          <a:noFill/>
        </p:spPr>
        <p:txBody>
          <a:bodyPr wrap="none" rtlCol="0">
            <a:spAutoFit/>
          </a:bodyPr>
          <a:lstStyle/>
          <a:p>
            <a:r>
              <a:rPr lang="en-GB" dirty="0"/>
              <a:t>Coupling </a:t>
            </a:r>
          </a:p>
          <a:p>
            <a:r>
              <a:rPr lang="en-GB" dirty="0"/>
              <a:t>to electron</a:t>
            </a:r>
          </a:p>
        </p:txBody>
      </p:sp>
      <p:sp>
        <p:nvSpPr>
          <p:cNvPr id="10" name="TextBox 9"/>
          <p:cNvSpPr txBox="1"/>
          <p:nvPr/>
        </p:nvSpPr>
        <p:spPr>
          <a:xfrm>
            <a:off x="6715331" y="2564904"/>
            <a:ext cx="1241045" cy="646331"/>
          </a:xfrm>
          <a:prstGeom prst="rect">
            <a:avLst/>
          </a:prstGeom>
          <a:noFill/>
        </p:spPr>
        <p:txBody>
          <a:bodyPr wrap="none" rtlCol="0">
            <a:spAutoFit/>
          </a:bodyPr>
          <a:lstStyle/>
          <a:p>
            <a:r>
              <a:rPr lang="en-GB" dirty="0"/>
              <a:t>Coupling </a:t>
            </a:r>
          </a:p>
          <a:p>
            <a:r>
              <a:rPr lang="en-GB" dirty="0"/>
              <a:t>to </a:t>
            </a:r>
            <a:r>
              <a:rPr lang="en-GB" dirty="0">
                <a:latin typeface="Lucida Grande"/>
                <a:cs typeface="Lucida Grande"/>
              </a:rPr>
              <a:t>photon</a:t>
            </a:r>
            <a:endParaRPr lang="en-GB" dirty="0"/>
          </a:p>
        </p:txBody>
      </p:sp>
      <p:sp>
        <p:nvSpPr>
          <p:cNvPr id="11" name="TextBox 10"/>
          <p:cNvSpPr txBox="1"/>
          <p:nvPr/>
        </p:nvSpPr>
        <p:spPr>
          <a:xfrm>
            <a:off x="2267744" y="5662989"/>
            <a:ext cx="1505540" cy="646331"/>
          </a:xfrm>
          <a:prstGeom prst="rect">
            <a:avLst/>
          </a:prstGeom>
          <a:noFill/>
        </p:spPr>
        <p:txBody>
          <a:bodyPr wrap="none" rtlCol="0">
            <a:spAutoFit/>
          </a:bodyPr>
          <a:lstStyle/>
          <a:p>
            <a:r>
              <a:rPr lang="en-GB" dirty="0"/>
              <a:t>Higgs Portal </a:t>
            </a:r>
          </a:p>
          <a:p>
            <a:r>
              <a:rPr lang="en-GB" dirty="0"/>
              <a:t>b coupling</a:t>
            </a:r>
          </a:p>
        </p:txBody>
      </p:sp>
    </p:spTree>
    <p:extLst>
      <p:ext uri="{BB962C8B-B14F-4D97-AF65-F5344CB8AC3E}">
        <p14:creationId xmlns:p14="http://schemas.microsoft.com/office/powerpoint/2010/main" val="2261589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Outline</a:t>
            </a:r>
          </a:p>
        </p:txBody>
      </p:sp>
      <p:sp>
        <p:nvSpPr>
          <p:cNvPr id="3" name="Content Placeholder 2"/>
          <p:cNvSpPr>
            <a:spLocks noGrp="1"/>
          </p:cNvSpPr>
          <p:nvPr>
            <p:ph idx="1"/>
          </p:nvPr>
        </p:nvSpPr>
        <p:spPr/>
        <p:txBody>
          <a:bodyPr/>
          <a:lstStyle/>
          <a:p>
            <a:pPr>
              <a:buFont typeface="Arial"/>
              <a:buChar char="•"/>
            </a:pPr>
            <a:r>
              <a:rPr lang="en-GB" sz="3500" dirty="0">
                <a:solidFill>
                  <a:schemeClr val="accent2"/>
                </a:solidFill>
              </a:rPr>
              <a:t>What is AION</a:t>
            </a:r>
          </a:p>
          <a:p>
            <a:pPr>
              <a:buFont typeface="Arial"/>
              <a:buChar char="•"/>
            </a:pPr>
            <a:r>
              <a:rPr lang="en-GB" sz="3500" dirty="0">
                <a:solidFill>
                  <a:schemeClr val="accent2"/>
                </a:solidFill>
              </a:rPr>
              <a:t>The Physics Case </a:t>
            </a:r>
          </a:p>
          <a:p>
            <a:pPr marL="0" indent="0"/>
            <a:r>
              <a:rPr lang="en-GB" sz="3500" dirty="0">
                <a:solidFill>
                  <a:schemeClr val="tx2"/>
                </a:solidFill>
              </a:rPr>
              <a:t>In Backup</a:t>
            </a:r>
          </a:p>
          <a:p>
            <a:pPr>
              <a:buFont typeface="Arial"/>
              <a:buChar char="•"/>
            </a:pPr>
            <a:r>
              <a:rPr lang="en-GB" sz="3500" dirty="0"/>
              <a:t>The Atom Interferometer</a:t>
            </a:r>
            <a:endParaRPr lang="en-GB" sz="3500" dirty="0">
              <a:solidFill>
                <a:schemeClr val="accent2"/>
              </a:solidFill>
            </a:endParaRPr>
          </a:p>
          <a:p>
            <a:pPr>
              <a:buFont typeface="Arial"/>
              <a:buChar char="•"/>
            </a:pPr>
            <a:endParaRPr lang="en-GB" sz="3500" dirty="0">
              <a:solidFill>
                <a:schemeClr val="tx2"/>
              </a:solidFill>
            </a:endParaRPr>
          </a:p>
        </p:txBody>
      </p:sp>
    </p:spTree>
    <p:extLst>
      <p:ext uri="{BB962C8B-B14F-4D97-AF65-F5344CB8AC3E}">
        <p14:creationId xmlns:p14="http://schemas.microsoft.com/office/powerpoint/2010/main" val="32459305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568348-3FF8-BA4D-86CE-602F075EBBCF}"/>
              </a:ext>
            </a:extLst>
          </p:cNvPr>
          <p:cNvPicPr>
            <a:picLocks noChangeAspect="1"/>
          </p:cNvPicPr>
          <p:nvPr/>
        </p:nvPicPr>
        <p:blipFill>
          <a:blip r:embed="rId2"/>
          <a:stretch>
            <a:fillRect/>
          </a:stretch>
        </p:blipFill>
        <p:spPr>
          <a:xfrm>
            <a:off x="108520" y="1488864"/>
            <a:ext cx="9144000" cy="3164272"/>
          </a:xfrm>
          <a:prstGeom prst="rect">
            <a:avLst/>
          </a:prstGeom>
        </p:spPr>
      </p:pic>
      <p:sp>
        <p:nvSpPr>
          <p:cNvPr id="2" name="Title 1"/>
          <p:cNvSpPr>
            <a:spLocks noGrp="1"/>
          </p:cNvSpPr>
          <p:nvPr>
            <p:ph type="title"/>
          </p:nvPr>
        </p:nvSpPr>
        <p:spPr/>
        <p:txBody>
          <a:bodyPr/>
          <a:lstStyle/>
          <a:p>
            <a:r>
              <a:rPr lang="en-GB"/>
              <a:t>Sensitivity for DM with Scalar Couplings to Matter </a:t>
            </a:r>
          </a:p>
        </p:txBody>
      </p:sp>
      <p:sp>
        <p:nvSpPr>
          <p:cNvPr id="8" name="Rectangle 7">
            <a:extLst>
              <a:ext uri="{FF2B5EF4-FFF2-40B4-BE49-F238E27FC236}">
                <a16:creationId xmlns:a16="http://schemas.microsoft.com/office/drawing/2014/main" id="{02B131C7-77A5-41CE-BDBC-1EA798DDE660}"/>
              </a:ext>
            </a:extLst>
          </p:cNvPr>
          <p:cNvSpPr/>
          <p:nvPr/>
        </p:nvSpPr>
        <p:spPr>
          <a:xfrm>
            <a:off x="0" y="4719932"/>
            <a:ext cx="4211960" cy="2031325"/>
          </a:xfrm>
          <a:prstGeom prst="rect">
            <a:avLst/>
          </a:prstGeom>
        </p:spPr>
        <p:txBody>
          <a:bodyPr wrap="square">
            <a:spAutoFit/>
          </a:bodyPr>
          <a:lstStyle/>
          <a:p>
            <a:pPr algn="ctr">
              <a:buNone/>
            </a:pPr>
            <a:r>
              <a:rPr lang="en-GB" dirty="0"/>
              <a:t>DM with scalar couplings to matter, which cause time</a:t>
            </a:r>
          </a:p>
          <a:p>
            <a:pPr algn="ctr">
              <a:buNone/>
            </a:pPr>
            <a:r>
              <a:rPr lang="en-GB" dirty="0"/>
              <a:t>variation of fundamental constants such as the electron mass </a:t>
            </a:r>
          </a:p>
          <a:p>
            <a:pPr algn="ctr">
              <a:buNone/>
            </a:pPr>
            <a:endParaRPr lang="en-GB" dirty="0"/>
          </a:p>
          <a:p>
            <a:pPr algn="ctr">
              <a:buNone/>
            </a:pPr>
            <a:r>
              <a:rPr lang="en-GB" dirty="0"/>
              <a:t>Based on: </a:t>
            </a:r>
            <a:r>
              <a:rPr lang="en-GB" dirty="0" err="1"/>
              <a:t>Arvanitaki</a:t>
            </a:r>
            <a:r>
              <a:rPr lang="en-GB" dirty="0"/>
              <a:t> et al., PRD </a:t>
            </a:r>
            <a:r>
              <a:rPr lang="en-GB" b="1" dirty="0"/>
              <a:t>97</a:t>
            </a:r>
            <a:r>
              <a:rPr lang="en-GB" dirty="0"/>
              <a:t>, 075020 (2018).</a:t>
            </a:r>
          </a:p>
        </p:txBody>
      </p:sp>
      <p:sp>
        <p:nvSpPr>
          <p:cNvPr id="9" name="TextBox 8"/>
          <p:cNvSpPr txBox="1"/>
          <p:nvPr/>
        </p:nvSpPr>
        <p:spPr>
          <a:xfrm>
            <a:off x="1154815" y="1115452"/>
            <a:ext cx="1544977" cy="369332"/>
          </a:xfrm>
          <a:prstGeom prst="rect">
            <a:avLst/>
          </a:prstGeom>
          <a:noFill/>
        </p:spPr>
        <p:txBody>
          <a:bodyPr wrap="none" rtlCol="0">
            <a:spAutoFit/>
          </a:bodyPr>
          <a:lstStyle/>
          <a:p>
            <a:r>
              <a:rPr lang="en-GB" dirty="0"/>
              <a:t>Coupling to e</a:t>
            </a:r>
          </a:p>
        </p:txBody>
      </p:sp>
      <p:sp>
        <p:nvSpPr>
          <p:cNvPr id="10" name="TextBox 9"/>
          <p:cNvSpPr txBox="1"/>
          <p:nvPr/>
        </p:nvSpPr>
        <p:spPr>
          <a:xfrm>
            <a:off x="3724481" y="1052736"/>
            <a:ext cx="2215671" cy="369332"/>
          </a:xfrm>
          <a:prstGeom prst="rect">
            <a:avLst/>
          </a:prstGeom>
          <a:noFill/>
        </p:spPr>
        <p:txBody>
          <a:bodyPr wrap="none" rtlCol="0">
            <a:spAutoFit/>
          </a:bodyPr>
          <a:lstStyle/>
          <a:p>
            <a:r>
              <a:rPr lang="en-GB" dirty="0"/>
              <a:t>Coupling to </a:t>
            </a:r>
            <a:r>
              <a:rPr lang="en-GB" dirty="0">
                <a:latin typeface="Lucida Grande"/>
                <a:cs typeface="Lucida Grande"/>
              </a:rPr>
              <a:t>photon</a:t>
            </a:r>
            <a:endParaRPr lang="en-GB" dirty="0"/>
          </a:p>
        </p:txBody>
      </p:sp>
      <p:sp>
        <p:nvSpPr>
          <p:cNvPr id="11" name="TextBox 10"/>
          <p:cNvSpPr txBox="1"/>
          <p:nvPr/>
        </p:nvSpPr>
        <p:spPr>
          <a:xfrm>
            <a:off x="6585525" y="1115452"/>
            <a:ext cx="2558475" cy="369332"/>
          </a:xfrm>
          <a:prstGeom prst="rect">
            <a:avLst/>
          </a:prstGeom>
          <a:noFill/>
        </p:spPr>
        <p:txBody>
          <a:bodyPr wrap="none" rtlCol="0">
            <a:spAutoFit/>
          </a:bodyPr>
          <a:lstStyle/>
          <a:p>
            <a:r>
              <a:rPr lang="en-GB" dirty="0"/>
              <a:t>Higgs Portal b coupling</a:t>
            </a:r>
          </a:p>
        </p:txBody>
      </p:sp>
      <p:graphicFrame>
        <p:nvGraphicFramePr>
          <p:cNvPr id="12" name="Table 11">
            <a:extLst>
              <a:ext uri="{FF2B5EF4-FFF2-40B4-BE49-F238E27FC236}">
                <a16:creationId xmlns:a16="http://schemas.microsoft.com/office/drawing/2014/main" id="{F1D55489-38AA-ED4F-B9F9-1C38F0565654}"/>
              </a:ext>
            </a:extLst>
          </p:cNvPr>
          <p:cNvGraphicFramePr>
            <a:graphicFrameLocks noGrp="1"/>
          </p:cNvGraphicFramePr>
          <p:nvPr/>
        </p:nvGraphicFramePr>
        <p:xfrm>
          <a:off x="4427984" y="4941168"/>
          <a:ext cx="4320480" cy="1296145"/>
        </p:xfrm>
        <a:graphic>
          <a:graphicData uri="http://schemas.openxmlformats.org/drawingml/2006/table">
            <a:tbl>
              <a:tblPr firstRow="1" firstCol="1" bandRow="1">
                <a:tableStyleId>{073A0DAA-6AF3-43AB-8588-CEC1D06C72B9}</a:tableStyleId>
              </a:tblPr>
              <a:tblGrid>
                <a:gridCol w="1453646">
                  <a:extLst>
                    <a:ext uri="{9D8B030D-6E8A-4147-A177-3AD203B41FA5}">
                      <a16:colId xmlns:a16="http://schemas.microsoft.com/office/drawing/2014/main" val="1127129125"/>
                    </a:ext>
                  </a:extLst>
                </a:gridCol>
                <a:gridCol w="691946">
                  <a:extLst>
                    <a:ext uri="{9D8B030D-6E8A-4147-A177-3AD203B41FA5}">
                      <a16:colId xmlns:a16="http://schemas.microsoft.com/office/drawing/2014/main" val="4281393202"/>
                    </a:ext>
                  </a:extLst>
                </a:gridCol>
                <a:gridCol w="494546">
                  <a:extLst>
                    <a:ext uri="{9D8B030D-6E8A-4147-A177-3AD203B41FA5}">
                      <a16:colId xmlns:a16="http://schemas.microsoft.com/office/drawing/2014/main" val="1227255512"/>
                    </a:ext>
                  </a:extLst>
                </a:gridCol>
                <a:gridCol w="919340">
                  <a:extLst>
                    <a:ext uri="{9D8B030D-6E8A-4147-A177-3AD203B41FA5}">
                      <a16:colId xmlns:a16="http://schemas.microsoft.com/office/drawing/2014/main" val="681128692"/>
                    </a:ext>
                  </a:extLst>
                </a:gridCol>
                <a:gridCol w="761002">
                  <a:extLst>
                    <a:ext uri="{9D8B030D-6E8A-4147-A177-3AD203B41FA5}">
                      <a16:colId xmlns:a16="http://schemas.microsoft.com/office/drawing/2014/main" val="2241352711"/>
                    </a:ext>
                  </a:extLst>
                </a:gridCol>
              </a:tblGrid>
              <a:tr h="427194">
                <a:tc>
                  <a:txBody>
                    <a:bodyPr/>
                    <a:lstStyle/>
                    <a:p>
                      <a:pPr algn="ctr">
                        <a:spcAft>
                          <a:spcPts val="0"/>
                        </a:spcAft>
                      </a:pPr>
                      <a:r>
                        <a:rPr lang="en-GB" sz="1100">
                          <a:effectLst/>
                        </a:rPr>
                        <a:t>Sensitivity</a:t>
                      </a:r>
                    </a:p>
                    <a:p>
                      <a:pPr algn="ctr">
                        <a:spcAft>
                          <a:spcPts val="0"/>
                        </a:spcAft>
                      </a:pPr>
                      <a:r>
                        <a:rPr lang="en-GB" sz="1100">
                          <a:effectLst/>
                        </a:rPr>
                        <a:t>Scenario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L</a:t>
                      </a:r>
                    </a:p>
                    <a:p>
                      <a:pPr algn="ctr">
                        <a:spcAft>
                          <a:spcPts val="0"/>
                        </a:spcAft>
                      </a:pPr>
                      <a:r>
                        <a:rPr lang="en-GB" sz="1100">
                          <a:effectLst/>
                        </a:rPr>
                        <a:t>[m]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T</a:t>
                      </a:r>
                      <a:r>
                        <a:rPr lang="en-GB" sz="1100" baseline="-25000">
                          <a:effectLst/>
                        </a:rPr>
                        <a:t>int </a:t>
                      </a:r>
                      <a:r>
                        <a:rPr lang="en-GB" sz="1100">
                          <a:effectLst/>
                        </a:rPr>
                        <a: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Φ </a:t>
                      </a:r>
                    </a:p>
                    <a:p>
                      <a:pPr algn="ctr">
                        <a:spcAft>
                          <a:spcPts val="0"/>
                        </a:spcAft>
                      </a:pPr>
                      <a:r>
                        <a:rPr lang="en-GB" sz="1100">
                          <a:effectLst/>
                        </a:rPr>
                        <a:t>[1/√Hz]</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LMP</a:t>
                      </a:r>
                    </a:p>
                    <a:p>
                      <a:pPr algn="ctr">
                        <a:spcAft>
                          <a:spcPts val="0"/>
                        </a:spcAft>
                      </a:pPr>
                      <a:r>
                        <a:rPr lang="en-GB" sz="1100">
                          <a:effectLst/>
                        </a:rPr>
                        <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7211606"/>
                  </a:ext>
                </a:extLst>
              </a:tr>
              <a:tr h="228160">
                <a:tc>
                  <a:txBody>
                    <a:bodyPr/>
                    <a:lstStyle/>
                    <a:p>
                      <a:pPr algn="ctr">
                        <a:spcAft>
                          <a:spcPts val="0"/>
                        </a:spcAft>
                      </a:pPr>
                      <a:r>
                        <a:rPr lang="en-GB" sz="1100">
                          <a:effectLst/>
                        </a:rPr>
                        <a:t>AION-100-today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a:t>
                      </a:r>
                      <a:r>
                        <a:rPr lang="en-GB" sz="1100" baseline="300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0210940"/>
                  </a:ext>
                </a:extLst>
              </a:tr>
              <a:tr h="213597">
                <a:tc>
                  <a:txBody>
                    <a:bodyPr/>
                    <a:lstStyle/>
                    <a:p>
                      <a:pPr algn="ctr">
                        <a:spcAft>
                          <a:spcPts val="0"/>
                        </a:spcAft>
                      </a:pPr>
                      <a:r>
                        <a:rPr lang="en-GB" sz="1100">
                          <a:effectLst/>
                        </a:rPr>
                        <a:t>AION-100-ultimate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a:t>
                      </a:r>
                      <a:r>
                        <a:rPr lang="en-GB" sz="1100" baseline="300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40000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8981"/>
                  </a:ext>
                </a:extLst>
              </a:tr>
              <a:tr h="213597">
                <a:tc>
                  <a:txBody>
                    <a:bodyPr/>
                    <a:lstStyle/>
                    <a:p>
                      <a:pPr algn="ctr">
                        <a:spcAft>
                          <a:spcPts val="0"/>
                        </a:spcAft>
                      </a:pPr>
                      <a:r>
                        <a:rPr lang="en-GB" sz="1100">
                          <a:effectLst/>
                        </a:rPr>
                        <a:t>AION-km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2000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0.3 x 10</a:t>
                      </a:r>
                      <a:r>
                        <a:rPr lang="en-GB" sz="1100" baseline="300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40000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1268235"/>
                  </a:ext>
                </a:extLst>
              </a:tr>
              <a:tr h="213597">
                <a:tc>
                  <a:txBody>
                    <a:bodyPr/>
                    <a:lstStyle/>
                    <a:p>
                      <a:pPr algn="ctr">
                        <a:spcAft>
                          <a:spcPts val="0"/>
                        </a:spcAft>
                      </a:pPr>
                      <a:r>
                        <a:rPr lang="en-GB" sz="1100">
                          <a:effectLst/>
                        </a:rPr>
                        <a:t>AION-space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4.4x10</a:t>
                      </a:r>
                      <a:r>
                        <a:rPr lang="en-GB" sz="1100" baseline="30000">
                          <a:effectLst/>
                        </a:rPr>
                        <a:t>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300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a:effectLst/>
                        </a:rPr>
                        <a:t>10</a:t>
                      </a:r>
                      <a:r>
                        <a:rPr lang="en-GB" sz="1100" baseline="300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100" dirty="0">
                          <a:effectLst/>
                        </a:rPr>
                        <a:t>&lt;1000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0756948"/>
                  </a:ext>
                </a:extLst>
              </a:tr>
            </a:tbl>
          </a:graphicData>
        </a:graphic>
      </p:graphicFrame>
      <p:sp>
        <p:nvSpPr>
          <p:cNvPr id="3" name="TextBox 2">
            <a:extLst>
              <a:ext uri="{FF2B5EF4-FFF2-40B4-BE49-F238E27FC236}">
                <a16:creationId xmlns:a16="http://schemas.microsoft.com/office/drawing/2014/main" id="{B9F227AF-F61D-EA47-9D04-D5F8C81CB682}"/>
              </a:ext>
            </a:extLst>
          </p:cNvPr>
          <p:cNvSpPr txBox="1"/>
          <p:nvPr/>
        </p:nvSpPr>
        <p:spPr>
          <a:xfrm>
            <a:off x="329155" y="2304162"/>
            <a:ext cx="8419309" cy="2893100"/>
          </a:xfrm>
          <a:prstGeom prst="rect">
            <a:avLst/>
          </a:prstGeom>
          <a:solidFill>
            <a:srgbClr val="FFFF00"/>
          </a:solidFill>
        </p:spPr>
        <p:txBody>
          <a:bodyPr wrap="square" rtlCol="0">
            <a:spAutoFit/>
          </a:bodyPr>
          <a:lstStyle/>
          <a:p>
            <a:pPr algn="ctr"/>
            <a:r>
              <a:rPr lang="en-US" sz="2600" dirty="0"/>
              <a:t>AION will be probing new territory in ULD scalar scenarios. </a:t>
            </a:r>
          </a:p>
          <a:p>
            <a:pPr algn="ctr"/>
            <a:r>
              <a:rPr lang="en-US" sz="2600" dirty="0"/>
              <a:t>With different configurations of the Atom Interferometer</a:t>
            </a:r>
          </a:p>
          <a:p>
            <a:pPr algn="ctr"/>
            <a:r>
              <a:rPr lang="en-US" sz="2600" dirty="0"/>
              <a:t>it will be also possible to search for</a:t>
            </a:r>
          </a:p>
          <a:p>
            <a:pPr algn="ctr"/>
            <a:r>
              <a:rPr lang="en-US" sz="2600" dirty="0">
                <a:solidFill>
                  <a:srgbClr val="FF0000"/>
                </a:solidFill>
              </a:rPr>
              <a:t>Axions</a:t>
            </a:r>
            <a:r>
              <a:rPr lang="en-US" sz="2600" dirty="0"/>
              <a:t> (pseudo-scalar) and </a:t>
            </a:r>
            <a:r>
              <a:rPr lang="en-US" sz="2600" dirty="0">
                <a:solidFill>
                  <a:srgbClr val="FF0000"/>
                </a:solidFill>
              </a:rPr>
              <a:t>Vector</a:t>
            </a:r>
            <a:r>
              <a:rPr lang="en-US" sz="2600" dirty="0"/>
              <a:t> DM candidates! </a:t>
            </a:r>
          </a:p>
          <a:p>
            <a:pPr algn="ctr"/>
            <a:r>
              <a:rPr lang="en-US" sz="2600" dirty="0"/>
              <a:t>[studies are ongoing] </a:t>
            </a:r>
          </a:p>
          <a:p>
            <a:pPr algn="ctr"/>
            <a:r>
              <a:rPr lang="en-US" sz="2600" dirty="0"/>
              <a:t> </a:t>
            </a:r>
          </a:p>
        </p:txBody>
      </p:sp>
    </p:spTree>
    <p:extLst>
      <p:ext uri="{BB962C8B-B14F-4D97-AF65-F5344CB8AC3E}">
        <p14:creationId xmlns:p14="http://schemas.microsoft.com/office/powerpoint/2010/main" val="12948135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4F44A-C969-124F-93A7-930F70B53462}"/>
              </a:ext>
            </a:extLst>
          </p:cNvPr>
          <p:cNvSpPr>
            <a:spLocks noGrp="1"/>
          </p:cNvSpPr>
          <p:nvPr>
            <p:ph type="title"/>
          </p:nvPr>
        </p:nvSpPr>
        <p:spPr/>
        <p:txBody>
          <a:bodyPr/>
          <a:lstStyle/>
          <a:p>
            <a:r>
              <a:rPr lang="en-GB" dirty="0"/>
              <a:t>Other Fundamental Physics </a:t>
            </a:r>
            <a:endParaRPr lang="en-US" dirty="0"/>
          </a:p>
        </p:txBody>
      </p:sp>
      <p:sp>
        <p:nvSpPr>
          <p:cNvPr id="3" name="Content Placeholder 2">
            <a:extLst>
              <a:ext uri="{FF2B5EF4-FFF2-40B4-BE49-F238E27FC236}">
                <a16:creationId xmlns:a16="http://schemas.microsoft.com/office/drawing/2014/main" id="{A7834034-6649-7E49-ADB1-55043D5740BD}"/>
              </a:ext>
            </a:extLst>
          </p:cNvPr>
          <p:cNvSpPr>
            <a:spLocks noGrp="1"/>
          </p:cNvSpPr>
          <p:nvPr>
            <p:ph idx="1"/>
          </p:nvPr>
        </p:nvSpPr>
        <p:spPr>
          <a:xfrm>
            <a:off x="457200" y="1124744"/>
            <a:ext cx="8229600" cy="5001425"/>
          </a:xfrm>
        </p:spPr>
        <p:txBody>
          <a:bodyPr/>
          <a:lstStyle/>
          <a:p>
            <a:pPr marL="0" indent="0"/>
            <a:r>
              <a:rPr lang="en-US" sz="2400" dirty="0">
                <a:solidFill>
                  <a:schemeClr val="accent6"/>
                </a:solidFill>
              </a:rPr>
              <a:t>Ultra-high-precision atom interferometry may also be sensitive to other aspects of fundamental physics beyond dark matter and GWs, though studies of such possibilities are still at exploratory stages. </a:t>
            </a:r>
          </a:p>
          <a:p>
            <a:pPr marL="0" indent="0"/>
            <a:r>
              <a:rPr lang="en-US" sz="2400" dirty="0">
                <a:solidFill>
                  <a:schemeClr val="accent6"/>
                </a:solidFill>
              </a:rPr>
              <a:t>Examples may include: </a:t>
            </a:r>
            <a:endParaRPr lang="en-GB" sz="2400" dirty="0">
              <a:solidFill>
                <a:schemeClr val="accent6"/>
              </a:solidFill>
            </a:endParaRPr>
          </a:p>
          <a:p>
            <a:pPr marL="342900" indent="-342900">
              <a:buFont typeface="Wingdings" pitchFamily="2" charset="2"/>
              <a:buChar char="Ø"/>
            </a:pPr>
            <a:r>
              <a:rPr lang="en-US" sz="2400" i="1" dirty="0"/>
              <a:t>The possibility of detecting the astrophysical neutrinos</a:t>
            </a:r>
            <a:endParaRPr lang="en-GB" sz="2400" dirty="0"/>
          </a:p>
          <a:p>
            <a:pPr marL="342900" indent="-342900">
              <a:buFont typeface="Wingdings" pitchFamily="2" charset="2"/>
              <a:buChar char="Ø"/>
            </a:pPr>
            <a:r>
              <a:rPr lang="en-US" sz="2400" i="1" dirty="0"/>
              <a:t>Probes of long-range fifth forces</a:t>
            </a:r>
            <a:r>
              <a:rPr lang="en-US" sz="2400" dirty="0"/>
              <a:t>. </a:t>
            </a:r>
          </a:p>
          <a:p>
            <a:pPr marL="342900" indent="-342900">
              <a:buFont typeface="Wingdings" pitchFamily="2" charset="2"/>
              <a:buChar char="Ø"/>
            </a:pPr>
            <a:r>
              <a:rPr lang="en-US" sz="2400" i="1" dirty="0"/>
              <a:t>Constraining possible variations in fundamental constants.</a:t>
            </a:r>
            <a:endParaRPr lang="en-GB" sz="2400" dirty="0"/>
          </a:p>
          <a:p>
            <a:pPr marL="342900" indent="-342900">
              <a:buFont typeface="Wingdings" pitchFamily="2" charset="2"/>
              <a:buChar char="Ø"/>
            </a:pPr>
            <a:r>
              <a:rPr lang="en-US" sz="2400" i="1" dirty="0"/>
              <a:t>Probing dark energy</a:t>
            </a:r>
            <a:r>
              <a:rPr lang="en-US" sz="2400" dirty="0"/>
              <a:t>. </a:t>
            </a:r>
          </a:p>
          <a:p>
            <a:pPr marL="342900" indent="-342900">
              <a:buFont typeface="Wingdings" pitchFamily="2" charset="2"/>
              <a:buChar char="Ø"/>
            </a:pPr>
            <a:r>
              <a:rPr lang="en-US" sz="2400" dirty="0"/>
              <a:t>Probes of basic physical principles such as foundations of quantum mechanics and Lorentz invariance.</a:t>
            </a:r>
            <a:endParaRPr lang="en-GB" sz="2400" dirty="0"/>
          </a:p>
          <a:p>
            <a:endParaRPr lang="en-US" dirty="0"/>
          </a:p>
        </p:txBody>
      </p:sp>
    </p:spTree>
    <p:extLst>
      <p:ext uri="{BB962C8B-B14F-4D97-AF65-F5344CB8AC3E}">
        <p14:creationId xmlns:p14="http://schemas.microsoft.com/office/powerpoint/2010/main" val="591318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162BD-66C3-A84F-8F37-7F8354E0EE6E}"/>
              </a:ext>
            </a:extLst>
          </p:cNvPr>
          <p:cNvSpPr>
            <a:spLocks noGrp="1"/>
          </p:cNvSpPr>
          <p:nvPr>
            <p:ph type="title"/>
          </p:nvPr>
        </p:nvSpPr>
        <p:spPr/>
        <p:txBody>
          <a:bodyPr/>
          <a:lstStyle/>
          <a:p>
            <a:r>
              <a:rPr lang="en-US"/>
              <a:t>AION-10: 10 Meter Side chosen to be Oxford </a:t>
            </a:r>
          </a:p>
        </p:txBody>
      </p:sp>
      <p:sp>
        <p:nvSpPr>
          <p:cNvPr id="3" name="Text Placeholder 2">
            <a:extLst>
              <a:ext uri="{FF2B5EF4-FFF2-40B4-BE49-F238E27FC236}">
                <a16:creationId xmlns:a16="http://schemas.microsoft.com/office/drawing/2014/main" id="{8F2C0869-1298-224C-836D-E230609399E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29963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0454" y="1016750"/>
            <a:ext cx="9154453" cy="58412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2" name="Title 1"/>
          <p:cNvSpPr>
            <a:spLocks noGrp="1"/>
          </p:cNvSpPr>
          <p:nvPr>
            <p:ph type="title"/>
          </p:nvPr>
        </p:nvSpPr>
        <p:spPr>
          <a:xfrm>
            <a:off x="-86407" y="-27384"/>
            <a:ext cx="4248472" cy="1143000"/>
          </a:xfrm>
          <a:solidFill>
            <a:schemeClr val="bg1"/>
          </a:solidFill>
        </p:spPr>
        <p:txBody>
          <a:bodyPr>
            <a:normAutofit fontScale="90000"/>
          </a:bodyPr>
          <a:lstStyle/>
          <a:p>
            <a:r>
              <a:rPr lang="en-GB" sz="4000"/>
              <a:t>Beecroft building, Oxford Physics </a:t>
            </a:r>
          </a:p>
        </p:txBody>
      </p:sp>
      <p:pic>
        <p:nvPicPr>
          <p:cNvPr id="32" name="Picture 2" descr="https://lh3.googleusercontent.com/SqwYKOS_U_Doac50y7pCumZMVOJ-VJaAdxUJyjTrxNKp_3t8n1O399kKvFXr8K-IQ0qiet3OZ5oLTJqJRCO41GwLhaYe8VlqdyCvkKjljYK58-eK8YxYVNZUmnDOjbR5lxI9ZROiDI1ga4vliQE5OipNnURRlCiyiErKWWPmofDM4AI5IoBjMIYAPx0ydqcI_IXbDFgpTBD9MHJ0tTgvP2I7aOvBTtXcKljwOYAWy2UklhDmnXiaGCyxFMwVO5esit5bqFk3s1D-KK441SGdQbqZYt4YezwhzJFWtMfSEmWTUSs_dFgRa35XsIQN_KV2KAlq3K2-vbAm7tysWhFqvbukD-rOKK2jkA5RMnU7G-Ic9uBg67eHYspJwFLG3CYTuC_2wwqZRSs6FRBA0tG9AvdFseziE_wRwMPz9WkP9XmO1QCwRPRRJS-HlZu2KKPk1J3dB58IH1UZ4XvCGdwqFs19CeN7qwkmsjkRLQ_Kp50DQ4FMWlXeSTegPb0CazMNPEqB80RxT1P1dVOaQ_FpY17SNerubrWonEzYGIPSoiiptUc0rll4d3ZEFdiCILYVpFtqmaWc5bZOPmOW_zSaeJWVAdVqk_jlaP38ZBCn9D33nJKKDG2ttaGJkFLM9oX4zPNfnkMegVq4enzJMDYMrrlZxDdPHMI=w772-h1028-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449" y="-27384"/>
            <a:ext cx="5148063" cy="686408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1520" y="2708920"/>
            <a:ext cx="3572618" cy="1323439"/>
          </a:xfrm>
          <a:prstGeom prst="rect">
            <a:avLst/>
          </a:prstGeom>
          <a:noFill/>
          <a:ln>
            <a:solidFill>
              <a:schemeClr val="tx2">
                <a:lumMod val="60000"/>
                <a:lumOff val="40000"/>
              </a:schemeClr>
            </a:solidFill>
          </a:ln>
        </p:spPr>
        <p:txBody>
          <a:bodyPr wrap="square" rtlCol="0">
            <a:spAutoFit/>
          </a:bodyPr>
          <a:lstStyle/>
          <a:p>
            <a:r>
              <a:rPr lang="en-GB" sz="2000">
                <a:solidFill>
                  <a:srgbClr val="FFFF00"/>
                </a:solidFill>
              </a:rPr>
              <a:t>The Beecroft in Oxford is the proposed site,  with a backup at RAL (MICE Hall) in case show-stoppers are encountered. </a:t>
            </a:r>
          </a:p>
        </p:txBody>
      </p:sp>
    </p:spTree>
    <p:extLst>
      <p:ext uri="{BB962C8B-B14F-4D97-AF65-F5344CB8AC3E}">
        <p14:creationId xmlns:p14="http://schemas.microsoft.com/office/powerpoint/2010/main" val="22378735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29830" y="1055715"/>
            <a:ext cx="3737734" cy="5465663"/>
            <a:chOff x="-29830" y="1055716"/>
            <a:chExt cx="3528392" cy="5159544"/>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39384"/>
            <a:stretch/>
          </p:blipFill>
          <p:spPr>
            <a:xfrm>
              <a:off x="-29830" y="1055716"/>
              <a:ext cx="3528392" cy="5159544"/>
            </a:xfrm>
            <a:prstGeom prst="rect">
              <a:avLst/>
            </a:prstGeom>
          </p:spPr>
        </p:pic>
        <p:sp>
          <p:nvSpPr>
            <p:cNvPr id="12" name="Freeform 11"/>
            <p:cNvSpPr/>
            <p:nvPr/>
          </p:nvSpPr>
          <p:spPr>
            <a:xfrm>
              <a:off x="324196" y="4372495"/>
              <a:ext cx="723208" cy="548640"/>
            </a:xfrm>
            <a:custGeom>
              <a:avLst/>
              <a:gdLst>
                <a:gd name="connsiteX0" fmla="*/ 0 w 723208"/>
                <a:gd name="connsiteY0" fmla="*/ 415636 h 548640"/>
                <a:gd name="connsiteX1" fmla="*/ 0 w 723208"/>
                <a:gd name="connsiteY1" fmla="*/ 0 h 548640"/>
                <a:gd name="connsiteX2" fmla="*/ 723208 w 723208"/>
                <a:gd name="connsiteY2" fmla="*/ 207818 h 548640"/>
                <a:gd name="connsiteX3" fmla="*/ 723208 w 723208"/>
                <a:gd name="connsiteY3" fmla="*/ 440574 h 548640"/>
                <a:gd name="connsiteX4" fmla="*/ 681644 w 723208"/>
                <a:gd name="connsiteY4" fmla="*/ 473825 h 548640"/>
                <a:gd name="connsiteX5" fmla="*/ 573579 w 723208"/>
                <a:gd name="connsiteY5" fmla="*/ 432261 h 548640"/>
                <a:gd name="connsiteX6" fmla="*/ 390699 w 723208"/>
                <a:gd name="connsiteY6" fmla="*/ 548640 h 548640"/>
                <a:gd name="connsiteX7" fmla="*/ 0 w 723208"/>
                <a:gd name="connsiteY7" fmla="*/ 415636 h 5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3208" h="548640">
                  <a:moveTo>
                    <a:pt x="0" y="415636"/>
                  </a:moveTo>
                  <a:lnTo>
                    <a:pt x="0" y="0"/>
                  </a:lnTo>
                  <a:lnTo>
                    <a:pt x="723208" y="207818"/>
                  </a:lnTo>
                  <a:lnTo>
                    <a:pt x="723208" y="440574"/>
                  </a:lnTo>
                  <a:lnTo>
                    <a:pt x="681644" y="473825"/>
                  </a:lnTo>
                  <a:lnTo>
                    <a:pt x="573579" y="432261"/>
                  </a:lnTo>
                  <a:lnTo>
                    <a:pt x="390699" y="548640"/>
                  </a:lnTo>
                  <a:lnTo>
                    <a:pt x="0" y="415636"/>
                  </a:lnTo>
                  <a:close/>
                </a:path>
              </a:pathLst>
            </a:custGeom>
            <a:solidFill>
              <a:srgbClr val="C00000">
                <a:alpha val="25098"/>
              </a:srgb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1138844" y="4497187"/>
              <a:ext cx="656705" cy="831272"/>
            </a:xfrm>
            <a:custGeom>
              <a:avLst/>
              <a:gdLst>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415636 w 656705"/>
                <a:gd name="connsiteY4" fmla="*/ 349134 h 814647"/>
                <a:gd name="connsiteX5" fmla="*/ 232756 w 656705"/>
                <a:gd name="connsiteY5" fmla="*/ 440574 h 814647"/>
                <a:gd name="connsiteX6" fmla="*/ 66501 w 656705"/>
                <a:gd name="connsiteY6" fmla="*/ 390698 h 814647"/>
                <a:gd name="connsiteX7" fmla="*/ 8312 w 656705"/>
                <a:gd name="connsiteY7" fmla="*/ 415636 h 814647"/>
                <a:gd name="connsiteX8" fmla="*/ 0 w 656705"/>
                <a:gd name="connsiteY8" fmla="*/ 656705 h 814647"/>
                <a:gd name="connsiteX0" fmla="*/ 0 w 656705"/>
                <a:gd name="connsiteY0" fmla="*/ 689956 h 847898"/>
                <a:gd name="connsiteX1" fmla="*/ 382385 w 656705"/>
                <a:gd name="connsiteY1" fmla="*/ 847898 h 847898"/>
                <a:gd name="connsiteX2" fmla="*/ 656705 w 656705"/>
                <a:gd name="connsiteY2" fmla="*/ 631767 h 847898"/>
                <a:gd name="connsiteX3" fmla="*/ 648392 w 656705"/>
                <a:gd name="connsiteY3" fmla="*/ 0 h 847898"/>
                <a:gd name="connsiteX4" fmla="*/ 415636 w 656705"/>
                <a:gd name="connsiteY4" fmla="*/ 382385 h 847898"/>
                <a:gd name="connsiteX5" fmla="*/ 232756 w 656705"/>
                <a:gd name="connsiteY5" fmla="*/ 473825 h 847898"/>
                <a:gd name="connsiteX6" fmla="*/ 66501 w 656705"/>
                <a:gd name="connsiteY6" fmla="*/ 423949 h 847898"/>
                <a:gd name="connsiteX7" fmla="*/ 8312 w 656705"/>
                <a:gd name="connsiteY7" fmla="*/ 448887 h 847898"/>
                <a:gd name="connsiteX8" fmla="*/ 0 w 656705"/>
                <a:gd name="connsiteY8" fmla="*/ 689956 h 847898"/>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415636 w 656705"/>
                <a:gd name="connsiteY4" fmla="*/ 349134 h 814647"/>
                <a:gd name="connsiteX5" fmla="*/ 232756 w 656705"/>
                <a:gd name="connsiteY5" fmla="*/ 440574 h 814647"/>
                <a:gd name="connsiteX6" fmla="*/ 66501 w 656705"/>
                <a:gd name="connsiteY6" fmla="*/ 390698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382385 w 656705"/>
                <a:gd name="connsiteY4" fmla="*/ 374072 h 814647"/>
                <a:gd name="connsiteX5" fmla="*/ 232756 w 656705"/>
                <a:gd name="connsiteY5" fmla="*/ 440574 h 814647"/>
                <a:gd name="connsiteX6" fmla="*/ 66501 w 656705"/>
                <a:gd name="connsiteY6" fmla="*/ 390698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423948 w 656705"/>
                <a:gd name="connsiteY4" fmla="*/ 349133 h 814647"/>
                <a:gd name="connsiteX5" fmla="*/ 232756 w 656705"/>
                <a:gd name="connsiteY5" fmla="*/ 440574 h 814647"/>
                <a:gd name="connsiteX6" fmla="*/ 66501 w 656705"/>
                <a:gd name="connsiteY6" fmla="*/ 390698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440573 w 656705"/>
                <a:gd name="connsiteY4" fmla="*/ 598515 h 814647"/>
                <a:gd name="connsiteX5" fmla="*/ 232756 w 656705"/>
                <a:gd name="connsiteY5" fmla="*/ 440574 h 814647"/>
                <a:gd name="connsiteX6" fmla="*/ 66501 w 656705"/>
                <a:gd name="connsiteY6" fmla="*/ 390698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399009 w 656705"/>
                <a:gd name="connsiteY4" fmla="*/ 365758 h 814647"/>
                <a:gd name="connsiteX5" fmla="*/ 232756 w 656705"/>
                <a:gd name="connsiteY5" fmla="*/ 440574 h 814647"/>
                <a:gd name="connsiteX6" fmla="*/ 66501 w 656705"/>
                <a:gd name="connsiteY6" fmla="*/ 390698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399009 w 656705"/>
                <a:gd name="connsiteY4" fmla="*/ 365758 h 814647"/>
                <a:gd name="connsiteX5" fmla="*/ 232756 w 656705"/>
                <a:gd name="connsiteY5" fmla="*/ 440574 h 814647"/>
                <a:gd name="connsiteX6" fmla="*/ 66501 w 656705"/>
                <a:gd name="connsiteY6" fmla="*/ 507076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399009 w 656705"/>
                <a:gd name="connsiteY4" fmla="*/ 365758 h 814647"/>
                <a:gd name="connsiteX5" fmla="*/ 232756 w 656705"/>
                <a:gd name="connsiteY5" fmla="*/ 440574 h 814647"/>
                <a:gd name="connsiteX6" fmla="*/ 58189 w 656705"/>
                <a:gd name="connsiteY6" fmla="*/ 382385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448886 w 656705"/>
                <a:gd name="connsiteY4" fmla="*/ 548638 h 814647"/>
                <a:gd name="connsiteX5" fmla="*/ 232756 w 656705"/>
                <a:gd name="connsiteY5" fmla="*/ 440574 h 814647"/>
                <a:gd name="connsiteX6" fmla="*/ 58189 w 656705"/>
                <a:gd name="connsiteY6" fmla="*/ 382385 h 814647"/>
                <a:gd name="connsiteX7" fmla="*/ 8312 w 656705"/>
                <a:gd name="connsiteY7" fmla="*/ 415636 h 814647"/>
                <a:gd name="connsiteX8" fmla="*/ 0 w 656705"/>
                <a:gd name="connsiteY8" fmla="*/ 656705 h 814647"/>
                <a:gd name="connsiteX0" fmla="*/ 0 w 656705"/>
                <a:gd name="connsiteY0" fmla="*/ 656705 h 814647"/>
                <a:gd name="connsiteX1" fmla="*/ 382385 w 656705"/>
                <a:gd name="connsiteY1" fmla="*/ 814647 h 814647"/>
                <a:gd name="connsiteX2" fmla="*/ 656705 w 656705"/>
                <a:gd name="connsiteY2" fmla="*/ 598516 h 814647"/>
                <a:gd name="connsiteX3" fmla="*/ 648392 w 656705"/>
                <a:gd name="connsiteY3" fmla="*/ 0 h 814647"/>
                <a:gd name="connsiteX4" fmla="*/ 399009 w 656705"/>
                <a:gd name="connsiteY4" fmla="*/ 340819 h 814647"/>
                <a:gd name="connsiteX5" fmla="*/ 232756 w 656705"/>
                <a:gd name="connsiteY5" fmla="*/ 440574 h 814647"/>
                <a:gd name="connsiteX6" fmla="*/ 58189 w 656705"/>
                <a:gd name="connsiteY6" fmla="*/ 382385 h 814647"/>
                <a:gd name="connsiteX7" fmla="*/ 8312 w 656705"/>
                <a:gd name="connsiteY7" fmla="*/ 415636 h 814647"/>
                <a:gd name="connsiteX8" fmla="*/ 0 w 656705"/>
                <a:gd name="connsiteY8" fmla="*/ 656705 h 814647"/>
                <a:gd name="connsiteX0" fmla="*/ 0 w 814647"/>
                <a:gd name="connsiteY0" fmla="*/ 606828 h 764770"/>
                <a:gd name="connsiteX1" fmla="*/ 382385 w 814647"/>
                <a:gd name="connsiteY1" fmla="*/ 764770 h 764770"/>
                <a:gd name="connsiteX2" fmla="*/ 656705 w 814647"/>
                <a:gd name="connsiteY2" fmla="*/ 548639 h 764770"/>
                <a:gd name="connsiteX3" fmla="*/ 814647 w 814647"/>
                <a:gd name="connsiteY3" fmla="*/ 0 h 764770"/>
                <a:gd name="connsiteX4" fmla="*/ 399009 w 814647"/>
                <a:gd name="connsiteY4" fmla="*/ 290942 h 764770"/>
                <a:gd name="connsiteX5" fmla="*/ 232756 w 814647"/>
                <a:gd name="connsiteY5" fmla="*/ 390697 h 764770"/>
                <a:gd name="connsiteX6" fmla="*/ 58189 w 814647"/>
                <a:gd name="connsiteY6" fmla="*/ 332508 h 764770"/>
                <a:gd name="connsiteX7" fmla="*/ 8312 w 814647"/>
                <a:gd name="connsiteY7" fmla="*/ 365759 h 764770"/>
                <a:gd name="connsiteX8" fmla="*/ 0 w 814647"/>
                <a:gd name="connsiteY8" fmla="*/ 606828 h 764770"/>
                <a:gd name="connsiteX0" fmla="*/ 0 w 656705"/>
                <a:gd name="connsiteY0" fmla="*/ 673330 h 831272"/>
                <a:gd name="connsiteX1" fmla="*/ 382385 w 656705"/>
                <a:gd name="connsiteY1" fmla="*/ 831272 h 831272"/>
                <a:gd name="connsiteX2" fmla="*/ 656705 w 656705"/>
                <a:gd name="connsiteY2" fmla="*/ 615141 h 831272"/>
                <a:gd name="connsiteX3" fmla="*/ 648392 w 656705"/>
                <a:gd name="connsiteY3" fmla="*/ 0 h 831272"/>
                <a:gd name="connsiteX4" fmla="*/ 399009 w 656705"/>
                <a:gd name="connsiteY4" fmla="*/ 357444 h 831272"/>
                <a:gd name="connsiteX5" fmla="*/ 232756 w 656705"/>
                <a:gd name="connsiteY5" fmla="*/ 457199 h 831272"/>
                <a:gd name="connsiteX6" fmla="*/ 58189 w 656705"/>
                <a:gd name="connsiteY6" fmla="*/ 399010 h 831272"/>
                <a:gd name="connsiteX7" fmla="*/ 8312 w 656705"/>
                <a:gd name="connsiteY7" fmla="*/ 432261 h 831272"/>
                <a:gd name="connsiteX8" fmla="*/ 0 w 656705"/>
                <a:gd name="connsiteY8" fmla="*/ 673330 h 831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6705" h="831272">
                  <a:moveTo>
                    <a:pt x="0" y="673330"/>
                  </a:moveTo>
                  <a:lnTo>
                    <a:pt x="382385" y="831272"/>
                  </a:lnTo>
                  <a:lnTo>
                    <a:pt x="656705" y="615141"/>
                  </a:lnTo>
                  <a:lnTo>
                    <a:pt x="648392" y="0"/>
                  </a:lnTo>
                  <a:lnTo>
                    <a:pt x="399009" y="357444"/>
                  </a:lnTo>
                  <a:lnTo>
                    <a:pt x="232756" y="457199"/>
                  </a:lnTo>
                  <a:lnTo>
                    <a:pt x="58189" y="399010"/>
                  </a:lnTo>
                  <a:lnTo>
                    <a:pt x="8312" y="432261"/>
                  </a:lnTo>
                  <a:lnTo>
                    <a:pt x="0" y="673330"/>
                  </a:lnTo>
                  <a:close/>
                </a:path>
              </a:pathLst>
            </a:custGeom>
            <a:solidFill>
              <a:srgbClr val="C00000">
                <a:alpha val="25098"/>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26"/>
            <p:cNvSpPr/>
            <p:nvPr/>
          </p:nvSpPr>
          <p:spPr>
            <a:xfrm>
              <a:off x="1015923" y="3341716"/>
              <a:ext cx="763002" cy="1197033"/>
            </a:xfrm>
            <a:custGeom>
              <a:avLst/>
              <a:gdLst>
                <a:gd name="connsiteX0" fmla="*/ 0 w 648393"/>
                <a:gd name="connsiteY0" fmla="*/ 1197033 h 1197033"/>
                <a:gd name="connsiteX1" fmla="*/ 266007 w 648393"/>
                <a:gd name="connsiteY1" fmla="*/ 1047404 h 1197033"/>
                <a:gd name="connsiteX2" fmla="*/ 648393 w 648393"/>
                <a:gd name="connsiteY2" fmla="*/ 515389 h 1197033"/>
                <a:gd name="connsiteX3" fmla="*/ 648393 w 648393"/>
                <a:gd name="connsiteY3" fmla="*/ 0 h 1197033"/>
                <a:gd name="connsiteX4" fmla="*/ 415636 w 648393"/>
                <a:gd name="connsiteY4" fmla="*/ 290946 h 1197033"/>
                <a:gd name="connsiteX5" fmla="*/ 232756 w 648393"/>
                <a:gd name="connsiteY5" fmla="*/ 340822 h 1197033"/>
                <a:gd name="connsiteX6" fmla="*/ 58189 w 648393"/>
                <a:gd name="connsiteY6" fmla="*/ 307571 h 1197033"/>
                <a:gd name="connsiteX7" fmla="*/ 0 w 648393"/>
                <a:gd name="connsiteY7" fmla="*/ 357448 h 1197033"/>
                <a:gd name="connsiteX8" fmla="*/ 0 w 648393"/>
                <a:gd name="connsiteY8" fmla="*/ 1197033 h 1197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393" h="1197033">
                  <a:moveTo>
                    <a:pt x="0" y="1197033"/>
                  </a:moveTo>
                  <a:lnTo>
                    <a:pt x="266007" y="1047404"/>
                  </a:lnTo>
                  <a:lnTo>
                    <a:pt x="648393" y="515389"/>
                  </a:lnTo>
                  <a:lnTo>
                    <a:pt x="648393" y="0"/>
                  </a:lnTo>
                  <a:lnTo>
                    <a:pt x="415636" y="290946"/>
                  </a:lnTo>
                  <a:lnTo>
                    <a:pt x="232756" y="340822"/>
                  </a:lnTo>
                  <a:lnTo>
                    <a:pt x="58189" y="307571"/>
                  </a:lnTo>
                  <a:lnTo>
                    <a:pt x="0" y="357448"/>
                  </a:lnTo>
                  <a:lnTo>
                    <a:pt x="0" y="1197033"/>
                  </a:lnTo>
                  <a:close/>
                </a:path>
              </a:pathLst>
            </a:custGeom>
            <a:solidFill>
              <a:srgbClr val="C00000">
                <a:alpha val="25098"/>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AION</a:t>
              </a:r>
            </a:p>
          </p:txBody>
        </p:sp>
        <p:sp>
          <p:nvSpPr>
            <p:cNvPr id="28" name="Freeform 27"/>
            <p:cNvSpPr/>
            <p:nvPr/>
          </p:nvSpPr>
          <p:spPr>
            <a:xfrm>
              <a:off x="1122219" y="3341716"/>
              <a:ext cx="65194" cy="49876"/>
            </a:xfrm>
            <a:custGeom>
              <a:avLst/>
              <a:gdLst>
                <a:gd name="connsiteX0" fmla="*/ 0 w 656706"/>
                <a:gd name="connsiteY0" fmla="*/ 714895 h 714895"/>
                <a:gd name="connsiteX1" fmla="*/ 191193 w 656706"/>
                <a:gd name="connsiteY1" fmla="*/ 590204 h 714895"/>
                <a:gd name="connsiteX2" fmla="*/ 199506 w 656706"/>
                <a:gd name="connsiteY2" fmla="*/ 498764 h 714895"/>
                <a:gd name="connsiteX3" fmla="*/ 199506 w 656706"/>
                <a:gd name="connsiteY3" fmla="*/ 498764 h 714895"/>
                <a:gd name="connsiteX4" fmla="*/ 241069 w 656706"/>
                <a:gd name="connsiteY4" fmla="*/ 440575 h 714895"/>
                <a:gd name="connsiteX5" fmla="*/ 282633 w 656706"/>
                <a:gd name="connsiteY5" fmla="*/ 448887 h 714895"/>
                <a:gd name="connsiteX6" fmla="*/ 299258 w 656706"/>
                <a:gd name="connsiteY6" fmla="*/ 498764 h 714895"/>
                <a:gd name="connsiteX7" fmla="*/ 615142 w 656706"/>
                <a:gd name="connsiteY7" fmla="*/ 166255 h 714895"/>
                <a:gd name="connsiteX8" fmla="*/ 615142 w 656706"/>
                <a:gd name="connsiteY8" fmla="*/ 116378 h 714895"/>
                <a:gd name="connsiteX9" fmla="*/ 656706 w 656706"/>
                <a:gd name="connsiteY9" fmla="*/ 99753 h 714895"/>
                <a:gd name="connsiteX10" fmla="*/ 656706 w 656706"/>
                <a:gd name="connsiteY10" fmla="*/ 0 h 714895"/>
                <a:gd name="connsiteX11" fmla="*/ 357447 w 656706"/>
                <a:gd name="connsiteY11" fmla="*/ 83127 h 714895"/>
                <a:gd name="connsiteX12" fmla="*/ 0 w 656706"/>
                <a:gd name="connsiteY12" fmla="*/ 58189 h 714895"/>
                <a:gd name="connsiteX13" fmla="*/ 0 w 656706"/>
                <a:gd name="connsiteY13" fmla="*/ 714895 h 714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56706" h="714895">
                  <a:moveTo>
                    <a:pt x="0" y="714895"/>
                  </a:moveTo>
                  <a:lnTo>
                    <a:pt x="191193" y="590204"/>
                  </a:lnTo>
                  <a:lnTo>
                    <a:pt x="199506" y="498764"/>
                  </a:lnTo>
                  <a:lnTo>
                    <a:pt x="199506" y="498764"/>
                  </a:lnTo>
                  <a:lnTo>
                    <a:pt x="241069" y="440575"/>
                  </a:lnTo>
                  <a:lnTo>
                    <a:pt x="282633" y="448887"/>
                  </a:lnTo>
                  <a:lnTo>
                    <a:pt x="299258" y="498764"/>
                  </a:lnTo>
                  <a:lnTo>
                    <a:pt x="615142" y="166255"/>
                  </a:lnTo>
                  <a:lnTo>
                    <a:pt x="615142" y="116378"/>
                  </a:lnTo>
                  <a:lnTo>
                    <a:pt x="656706" y="99753"/>
                  </a:lnTo>
                  <a:lnTo>
                    <a:pt x="656706" y="0"/>
                  </a:lnTo>
                  <a:lnTo>
                    <a:pt x="357447" y="83127"/>
                  </a:lnTo>
                  <a:lnTo>
                    <a:pt x="0" y="58189"/>
                  </a:lnTo>
                  <a:lnTo>
                    <a:pt x="0" y="714895"/>
                  </a:lnTo>
                  <a:close/>
                </a:path>
              </a:pathLst>
            </a:custGeom>
            <a:solidFill>
              <a:srgbClr val="C00000">
                <a:alpha val="25098"/>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p:cNvCxnSpPr/>
            <p:nvPr/>
          </p:nvCxnSpPr>
          <p:spPr>
            <a:xfrm>
              <a:off x="1979712" y="2960948"/>
              <a:ext cx="0" cy="2248025"/>
            </a:xfrm>
            <a:prstGeom prst="straightConnector1">
              <a:avLst/>
            </a:prstGeom>
            <a:ln w="285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GB"/>
              <a:t>Beecroft building, Oxford Physics </a:t>
            </a:r>
          </a:p>
        </p:txBody>
      </p:sp>
      <p:cxnSp>
        <p:nvCxnSpPr>
          <p:cNvPr id="6" name="Straight Connector 5"/>
          <p:cNvCxnSpPr/>
          <p:nvPr/>
        </p:nvCxnSpPr>
        <p:spPr>
          <a:xfrm>
            <a:off x="175070" y="2935502"/>
            <a:ext cx="3457560" cy="216024"/>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51207" y="2970548"/>
            <a:ext cx="981423" cy="276999"/>
          </a:xfrm>
          <a:prstGeom prst="rect">
            <a:avLst/>
          </a:prstGeom>
          <a:solidFill>
            <a:schemeClr val="bg1"/>
          </a:solidFill>
          <a:ln>
            <a:noFill/>
          </a:ln>
        </p:spPr>
        <p:txBody>
          <a:bodyPr wrap="none" rtlCol="0">
            <a:spAutoFit/>
          </a:bodyPr>
          <a:lstStyle/>
          <a:p>
            <a:r>
              <a:rPr lang="en-GB" sz="1200"/>
              <a:t>Ground level</a:t>
            </a:r>
          </a:p>
        </p:txBody>
      </p:sp>
      <p:cxnSp>
        <p:nvCxnSpPr>
          <p:cNvPr id="16" name="Straight Connector 15"/>
          <p:cNvCxnSpPr/>
          <p:nvPr/>
        </p:nvCxnSpPr>
        <p:spPr>
          <a:xfrm>
            <a:off x="539552" y="5085184"/>
            <a:ext cx="0" cy="993829"/>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404" y="5851868"/>
            <a:ext cx="832279" cy="307777"/>
          </a:xfrm>
          <a:prstGeom prst="rect">
            <a:avLst/>
          </a:prstGeom>
          <a:solidFill>
            <a:schemeClr val="bg1"/>
          </a:solidFill>
          <a:ln w="19050">
            <a:solidFill>
              <a:srgbClr val="FF0000"/>
            </a:solidFill>
          </a:ln>
        </p:spPr>
        <p:txBody>
          <a:bodyPr wrap="none" rtlCol="0">
            <a:spAutoFit/>
          </a:bodyPr>
          <a:lstStyle/>
          <a:p>
            <a:r>
              <a:rPr lang="en-GB" sz="1400"/>
              <a:t>Laser lab</a:t>
            </a:r>
          </a:p>
        </p:txBody>
      </p:sp>
      <p:sp>
        <p:nvSpPr>
          <p:cNvPr id="18" name="TextBox 17"/>
          <p:cNvSpPr txBox="1"/>
          <p:nvPr/>
        </p:nvSpPr>
        <p:spPr>
          <a:xfrm>
            <a:off x="6384625" y="1124744"/>
            <a:ext cx="2674075" cy="892552"/>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a:t>Ultralow vibration</a:t>
            </a:r>
          </a:p>
          <a:p>
            <a:pPr marL="285750" indent="-285750">
              <a:buFont typeface="Arial" panose="020B0604020202020204" pitchFamily="34" charset="0"/>
              <a:buChar char="•"/>
            </a:pPr>
            <a:r>
              <a:rPr lang="en-GB" sz="1600"/>
              <a:t>All plant isolated</a:t>
            </a:r>
          </a:p>
          <a:p>
            <a:pPr marL="285750" indent="-285750">
              <a:buFont typeface="Arial" panose="020B0604020202020204" pitchFamily="34" charset="0"/>
              <a:buChar char="•"/>
            </a:pPr>
            <a:r>
              <a:rPr lang="en-GB" sz="1600"/>
              <a:t>Thick concrete walls</a:t>
            </a:r>
          </a:p>
        </p:txBody>
      </p:sp>
      <p:sp>
        <p:nvSpPr>
          <p:cNvPr id="31" name="TextBox 30"/>
          <p:cNvSpPr txBox="1"/>
          <p:nvPr/>
        </p:nvSpPr>
        <p:spPr>
          <a:xfrm>
            <a:off x="1979712" y="3814925"/>
            <a:ext cx="550151" cy="307777"/>
          </a:xfrm>
          <a:prstGeom prst="rect">
            <a:avLst/>
          </a:prstGeom>
          <a:solidFill>
            <a:schemeClr val="bg1"/>
          </a:solidFill>
          <a:ln w="19050">
            <a:solidFill>
              <a:srgbClr val="FF0000"/>
            </a:solidFill>
          </a:ln>
        </p:spPr>
        <p:txBody>
          <a:bodyPr wrap="none" rtlCol="0">
            <a:spAutoFit/>
          </a:bodyPr>
          <a:lstStyle/>
          <a:p>
            <a:r>
              <a:rPr lang="en-GB" sz="1400"/>
              <a:t>12 m</a:t>
            </a:r>
          </a:p>
        </p:txBody>
      </p:sp>
      <p:sp>
        <p:nvSpPr>
          <p:cNvPr id="37" name="TextBox 36"/>
          <p:cNvSpPr txBox="1"/>
          <p:nvPr/>
        </p:nvSpPr>
        <p:spPr>
          <a:xfrm>
            <a:off x="1133618" y="6130492"/>
            <a:ext cx="618750" cy="307777"/>
          </a:xfrm>
          <a:prstGeom prst="rect">
            <a:avLst/>
          </a:prstGeom>
          <a:solidFill>
            <a:schemeClr val="bg1"/>
          </a:solidFill>
          <a:ln w="19050">
            <a:solidFill>
              <a:srgbClr val="FF0000"/>
            </a:solidFill>
          </a:ln>
        </p:spPr>
        <p:txBody>
          <a:bodyPr wrap="square" rtlCol="0">
            <a:spAutoFit/>
          </a:bodyPr>
          <a:lstStyle/>
          <a:p>
            <a:pPr algn="ctr"/>
            <a:r>
              <a:rPr lang="en-GB" sz="1400"/>
              <a:t>Void</a:t>
            </a:r>
          </a:p>
        </p:txBody>
      </p:sp>
      <p:sp>
        <p:nvSpPr>
          <p:cNvPr id="38" name="TextBox 37"/>
          <p:cNvSpPr txBox="1"/>
          <p:nvPr/>
        </p:nvSpPr>
        <p:spPr>
          <a:xfrm>
            <a:off x="2322915" y="6213601"/>
            <a:ext cx="864095" cy="307777"/>
          </a:xfrm>
          <a:prstGeom prst="rect">
            <a:avLst/>
          </a:prstGeom>
          <a:solidFill>
            <a:schemeClr val="bg1"/>
          </a:solidFill>
          <a:ln w="19050">
            <a:solidFill>
              <a:srgbClr val="FF0000"/>
            </a:solidFill>
          </a:ln>
        </p:spPr>
        <p:txBody>
          <a:bodyPr wrap="square" rtlCol="0">
            <a:spAutoFit/>
          </a:bodyPr>
          <a:lstStyle/>
          <a:p>
            <a:pPr algn="ctr"/>
            <a:r>
              <a:rPr lang="en-GB" sz="1400"/>
              <a:t>Keel slab</a:t>
            </a:r>
          </a:p>
        </p:txBody>
      </p:sp>
      <p:cxnSp>
        <p:nvCxnSpPr>
          <p:cNvPr id="40" name="Straight Arrow Connector 39"/>
          <p:cNvCxnSpPr>
            <a:stCxn id="38" idx="0"/>
          </p:cNvCxnSpPr>
          <p:nvPr/>
        </p:nvCxnSpPr>
        <p:spPr>
          <a:xfrm flipH="1" flipV="1">
            <a:off x="2754962" y="5944425"/>
            <a:ext cx="1" cy="26917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a:xfrm>
            <a:off x="3779912" y="1292752"/>
            <a:ext cx="2493762" cy="5232592"/>
            <a:chOff x="6276154" y="1386552"/>
            <a:chExt cx="2493762" cy="5232592"/>
          </a:xfrm>
        </p:grpSpPr>
        <p:pic>
          <p:nvPicPr>
            <p:cNvPr id="1026" name="Picture 2" descr="C:\Users\bentine\Downloads\20190206_16592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061" b="12201"/>
            <a:stretch/>
          </p:blipFill>
          <p:spPr bwMode="auto">
            <a:xfrm rot="5400000">
              <a:off x="6720051" y="4569279"/>
              <a:ext cx="1605968" cy="249376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entine\Downloads\20190206_17052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44" t="5947" r="1963" b="14985"/>
            <a:stretch/>
          </p:blipFill>
          <p:spPr bwMode="auto">
            <a:xfrm>
              <a:off x="6276154" y="3341262"/>
              <a:ext cx="2490636" cy="16107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bentine\Downloads\20190206_16574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112" r="9273" b="13321"/>
            <a:stretch/>
          </p:blipFill>
          <p:spPr bwMode="auto">
            <a:xfrm>
              <a:off x="6276154" y="1386552"/>
              <a:ext cx="2493762" cy="1893577"/>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53" name="TextBox 52"/>
              <p:cNvSpPr txBox="1"/>
              <p:nvPr/>
            </p:nvSpPr>
            <p:spPr>
              <a:xfrm>
                <a:off x="6384626" y="2133872"/>
                <a:ext cx="2674075" cy="1446550"/>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a:t>Adjacent laser lab reserved for AION use</a:t>
                </a:r>
              </a:p>
              <a:p>
                <a:pPr marL="342900" indent="-342900">
                  <a:buFont typeface="Arial" panose="020B0604020202020204" pitchFamily="34" charset="0"/>
                  <a:buChar char="•"/>
                </a:pPr>
                <a:r>
                  <a:rPr lang="en-GB" sz="1600"/>
                  <a:t>keel slabs</a:t>
                </a:r>
              </a:p>
              <a:p>
                <a:pPr marL="342900" indent="-342900">
                  <a:buFont typeface="Arial" panose="020B0604020202020204" pitchFamily="34" charset="0"/>
                  <a:buChar char="•"/>
                </a:pPr>
                <a14:m>
                  <m:oMath xmlns:m="http://schemas.openxmlformats.org/officeDocument/2006/math">
                    <m:r>
                      <a:rPr lang="en-GB" sz="1600" b="0" i="1" smtClean="0">
                        <a:latin typeface="Cambria Math"/>
                      </a:rPr>
                      <m:t>±</m:t>
                    </m:r>
                    <m:sSup>
                      <m:sSupPr>
                        <m:ctrlPr>
                          <a:rPr lang="en-GB" sz="1600" b="0" i="1" smtClean="0">
                            <a:latin typeface="Cambria Math" panose="02040503050406030204" pitchFamily="18" charset="0"/>
                          </a:rPr>
                        </m:ctrlPr>
                      </m:sSupPr>
                      <m:e>
                        <m:r>
                          <a:rPr lang="en-GB" sz="1600" b="0" i="1" smtClean="0">
                            <a:latin typeface="Cambria Math"/>
                          </a:rPr>
                          <m:t>0.1</m:t>
                        </m:r>
                      </m:e>
                      <m:sup>
                        <m:r>
                          <a:rPr lang="en-GB" sz="1600" b="0" i="1" smtClean="0">
                            <a:latin typeface="Cambria Math"/>
                          </a:rPr>
                          <m:t>∘</m:t>
                        </m:r>
                      </m:sup>
                    </m:sSup>
                  </m:oMath>
                </a14:m>
                <a:r>
                  <a:rPr lang="en-GB" sz="1600"/>
                  <a:t>C stability</a:t>
                </a:r>
              </a:p>
              <a:p>
                <a:pPr marL="342900" indent="-342900">
                  <a:buFont typeface="Arial" panose="020B0604020202020204" pitchFamily="34" charset="0"/>
                  <a:buChar char="•"/>
                </a:pPr>
                <a:r>
                  <a:rPr lang="en-GB" sz="1600"/>
                  <a:t>Isolated mains</a:t>
                </a:r>
              </a:p>
            </p:txBody>
          </p:sp>
        </mc:Choice>
        <mc:Fallback xmlns="">
          <p:sp>
            <p:nvSpPr>
              <p:cNvPr id="53" name="TextBox 52"/>
              <p:cNvSpPr txBox="1">
                <a:spLocks noRot="1" noChangeAspect="1" noMove="1" noResize="1" noEditPoints="1" noAdjustHandles="1" noChangeArrowheads="1" noChangeShapeType="1" noTextEdit="1"/>
              </p:cNvSpPr>
              <p:nvPr/>
            </p:nvSpPr>
            <p:spPr>
              <a:xfrm>
                <a:off x="6384626" y="2133872"/>
                <a:ext cx="2674075" cy="1446550"/>
              </a:xfrm>
              <a:prstGeom prst="rect">
                <a:avLst/>
              </a:prstGeom>
              <a:blipFill>
                <a:blip r:embed="rId7"/>
                <a:stretch>
                  <a:fillRect l="-1806" t="-1245" b="-3734"/>
                </a:stretch>
              </a:blipFill>
              <a:ln/>
            </p:spPr>
            <p:txBody>
              <a:bodyPr/>
              <a:lstStyle/>
              <a:p>
                <a:r>
                  <a:rPr lang="en-GB">
                    <a:noFill/>
                  </a:rPr>
                  <a:t> </a:t>
                </a:r>
              </a:p>
            </p:txBody>
          </p:sp>
        </mc:Fallback>
      </mc:AlternateContent>
      <p:sp>
        <p:nvSpPr>
          <p:cNvPr id="54" name="TextBox 53"/>
          <p:cNvSpPr txBox="1"/>
          <p:nvPr/>
        </p:nvSpPr>
        <p:spPr>
          <a:xfrm>
            <a:off x="6384627" y="3696998"/>
            <a:ext cx="2674075" cy="1323439"/>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a:t>Vertical space</a:t>
            </a:r>
          </a:p>
          <a:p>
            <a:pPr marL="285750" indent="-285750">
              <a:buFont typeface="Arial" panose="020B0604020202020204" pitchFamily="34" charset="0"/>
              <a:buChar char="•"/>
            </a:pPr>
            <a:r>
              <a:rPr lang="en-GB" sz="2000"/>
              <a:t>12m basement to ground floor</a:t>
            </a:r>
          </a:p>
          <a:p>
            <a:pPr marL="285750" indent="-285750">
              <a:buFont typeface="Arial" panose="020B0604020202020204" pitchFamily="34" charset="0"/>
              <a:buChar char="•"/>
            </a:pPr>
            <a:r>
              <a:rPr lang="en-GB" sz="2000"/>
              <a:t>14.7m floor to ceiling</a:t>
            </a:r>
          </a:p>
        </p:txBody>
      </p:sp>
      <p:sp>
        <p:nvSpPr>
          <p:cNvPr id="55" name="TextBox 54"/>
          <p:cNvSpPr txBox="1"/>
          <p:nvPr/>
        </p:nvSpPr>
        <p:spPr>
          <a:xfrm>
            <a:off x="6395745" y="5137013"/>
            <a:ext cx="2674075" cy="707886"/>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a:t>Stairwell is </a:t>
            </a:r>
            <a:r>
              <a:rPr lang="en-GB" sz="2000" b="1"/>
              <a:t>not</a:t>
            </a:r>
            <a:r>
              <a:rPr lang="en-GB" sz="2000"/>
              <a:t> a fire escape route.</a:t>
            </a:r>
          </a:p>
        </p:txBody>
      </p:sp>
      <p:sp>
        <p:nvSpPr>
          <p:cNvPr id="56" name="TextBox 55"/>
          <p:cNvSpPr txBox="1"/>
          <p:nvPr/>
        </p:nvSpPr>
        <p:spPr>
          <a:xfrm>
            <a:off x="6384627" y="5961474"/>
            <a:ext cx="2674075" cy="707886"/>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err="1"/>
              <a:t>Bakeout</a:t>
            </a:r>
            <a:r>
              <a:rPr lang="en-GB" sz="2000"/>
              <a:t> room  and cleanroom nearby</a:t>
            </a:r>
          </a:p>
        </p:txBody>
      </p:sp>
      <p:sp>
        <p:nvSpPr>
          <p:cNvPr id="57" name="TextBox 56"/>
          <p:cNvSpPr txBox="1"/>
          <p:nvPr/>
        </p:nvSpPr>
        <p:spPr>
          <a:xfrm>
            <a:off x="3059832" y="4731285"/>
            <a:ext cx="1736645" cy="307777"/>
          </a:xfrm>
          <a:prstGeom prst="rect">
            <a:avLst/>
          </a:prstGeom>
          <a:solidFill>
            <a:schemeClr val="bg1"/>
          </a:solidFill>
          <a:ln w="19050">
            <a:solidFill>
              <a:srgbClr val="C00000"/>
            </a:solidFill>
          </a:ln>
        </p:spPr>
        <p:txBody>
          <a:bodyPr wrap="square" rtlCol="0">
            <a:spAutoFit/>
          </a:bodyPr>
          <a:lstStyle/>
          <a:p>
            <a:pPr algn="ctr"/>
            <a:r>
              <a:rPr lang="en-GB" sz="1400" err="1"/>
              <a:t>Aircon</a:t>
            </a:r>
            <a:r>
              <a:rPr lang="en-GB" sz="1400"/>
              <a:t> infrastructure</a:t>
            </a:r>
          </a:p>
        </p:txBody>
      </p:sp>
      <p:cxnSp>
        <p:nvCxnSpPr>
          <p:cNvPr id="51" name="Straight Arrow Connector 50"/>
          <p:cNvCxnSpPr>
            <a:stCxn id="57" idx="1"/>
          </p:cNvCxnSpPr>
          <p:nvPr/>
        </p:nvCxnSpPr>
        <p:spPr>
          <a:xfrm flipH="1" flipV="1">
            <a:off x="2666118" y="4745399"/>
            <a:ext cx="393714" cy="13977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6380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aseline="0"/>
              <a:t>Beecroft</a:t>
            </a:r>
            <a:r>
              <a:rPr lang="en-GB"/>
              <a:t> building</a:t>
            </a:r>
            <a:r>
              <a:rPr lang="en-GB" baseline="0"/>
              <a:t>, Oxford Physics </a:t>
            </a:r>
            <a:endParaRPr lang="en-GB"/>
          </a:p>
        </p:txBody>
      </p:sp>
      <p:pic>
        <p:nvPicPr>
          <p:cNvPr id="4" name="Picture 3"/>
          <p:cNvPicPr>
            <a:picLocks noChangeAspect="1"/>
          </p:cNvPicPr>
          <p:nvPr/>
        </p:nvPicPr>
        <p:blipFill>
          <a:blip r:embed="rId3"/>
          <a:stretch>
            <a:fillRect/>
          </a:stretch>
        </p:blipFill>
        <p:spPr>
          <a:xfrm>
            <a:off x="155899" y="1060475"/>
            <a:ext cx="3426101" cy="5903177"/>
          </a:xfrm>
          <a:prstGeom prst="rect">
            <a:avLst/>
          </a:prstGeom>
        </p:spPr>
      </p:pic>
      <p:sp>
        <p:nvSpPr>
          <p:cNvPr id="6" name="Flowchart: Manual Input 16"/>
          <p:cNvSpPr/>
          <p:nvPr/>
        </p:nvSpPr>
        <p:spPr>
          <a:xfrm>
            <a:off x="1579360" y="4994209"/>
            <a:ext cx="826274" cy="1703966"/>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261"/>
              <a:gd name="connsiteY0" fmla="*/ 2986 h 10000"/>
              <a:gd name="connsiteX1" fmla="*/ 10261 w 10261"/>
              <a:gd name="connsiteY1" fmla="*/ 0 h 10000"/>
              <a:gd name="connsiteX2" fmla="*/ 10261 w 10261"/>
              <a:gd name="connsiteY2" fmla="*/ 10000 h 10000"/>
              <a:gd name="connsiteX3" fmla="*/ 261 w 10261"/>
              <a:gd name="connsiteY3" fmla="*/ 10000 h 10000"/>
              <a:gd name="connsiteX4" fmla="*/ 0 w 10261"/>
              <a:gd name="connsiteY4" fmla="*/ 2986 h 10000"/>
              <a:gd name="connsiteX0" fmla="*/ 0 w 10065"/>
              <a:gd name="connsiteY0" fmla="*/ 2522 h 10000"/>
              <a:gd name="connsiteX1" fmla="*/ 10065 w 10065"/>
              <a:gd name="connsiteY1" fmla="*/ 0 h 10000"/>
              <a:gd name="connsiteX2" fmla="*/ 10065 w 10065"/>
              <a:gd name="connsiteY2" fmla="*/ 10000 h 10000"/>
              <a:gd name="connsiteX3" fmla="*/ 65 w 10065"/>
              <a:gd name="connsiteY3" fmla="*/ 10000 h 10000"/>
              <a:gd name="connsiteX4" fmla="*/ 0 w 10065"/>
              <a:gd name="connsiteY4" fmla="*/ 252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5" h="10000">
                <a:moveTo>
                  <a:pt x="0" y="2522"/>
                </a:moveTo>
                <a:lnTo>
                  <a:pt x="10065" y="0"/>
                </a:lnTo>
                <a:lnTo>
                  <a:pt x="10065" y="10000"/>
                </a:lnTo>
                <a:lnTo>
                  <a:pt x="65" y="10000"/>
                </a:lnTo>
                <a:cubicBezTo>
                  <a:pt x="43" y="7507"/>
                  <a:pt x="22" y="5015"/>
                  <a:pt x="0" y="2522"/>
                </a:cubicBezTo>
                <a:close/>
              </a:path>
            </a:pathLst>
          </a:custGeom>
          <a:solidFill>
            <a:srgbClr val="C00000">
              <a:alpha val="50000"/>
            </a:srgbClr>
          </a:solidFill>
          <a:ln w="28575">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77751" tIns="38876" rIns="77751" bIns="38876" rtlCol="0" anchor="ctr"/>
          <a:lstStyle/>
          <a:p>
            <a:pPr algn="ctr"/>
            <a:endParaRPr lang="en-GB"/>
          </a:p>
        </p:txBody>
      </p:sp>
      <p:cxnSp>
        <p:nvCxnSpPr>
          <p:cNvPr id="9" name="Straight Arrow Connector 8"/>
          <p:cNvCxnSpPr/>
          <p:nvPr/>
        </p:nvCxnSpPr>
        <p:spPr>
          <a:xfrm flipH="1">
            <a:off x="2326058" y="3533680"/>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300274" y="1916832"/>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752363" y="1723731"/>
            <a:ext cx="750132" cy="355510"/>
          </a:xfrm>
          <a:prstGeom prst="rect">
            <a:avLst/>
          </a:prstGeom>
          <a:solidFill>
            <a:schemeClr val="bg1"/>
          </a:solidFill>
          <a:ln w="19050">
            <a:solidFill>
              <a:srgbClr val="C00000"/>
            </a:solidFill>
          </a:ln>
        </p:spPr>
        <p:txBody>
          <a:bodyPr wrap="none" lIns="77751" tIns="38876" rIns="77751" bIns="38876" rtlCol="0">
            <a:spAutoFit/>
          </a:bodyPr>
          <a:lstStyle/>
          <a:p>
            <a:r>
              <a:rPr lang="en-GB"/>
              <a:t>14.7m</a:t>
            </a:r>
          </a:p>
        </p:txBody>
      </p:sp>
      <p:sp>
        <p:nvSpPr>
          <p:cNvPr id="12" name="TextBox 11"/>
          <p:cNvSpPr txBox="1"/>
          <p:nvPr/>
        </p:nvSpPr>
        <p:spPr>
          <a:xfrm>
            <a:off x="2752363" y="3352018"/>
            <a:ext cx="750132" cy="355510"/>
          </a:xfrm>
          <a:prstGeom prst="rect">
            <a:avLst/>
          </a:prstGeom>
          <a:solidFill>
            <a:schemeClr val="bg1"/>
          </a:solidFill>
          <a:ln w="19050">
            <a:solidFill>
              <a:srgbClr val="C00000"/>
            </a:solidFill>
          </a:ln>
        </p:spPr>
        <p:txBody>
          <a:bodyPr wrap="none" lIns="77751" tIns="38876" rIns="77751" bIns="38876" rtlCol="0">
            <a:spAutoFit/>
          </a:bodyPr>
          <a:lstStyle/>
          <a:p>
            <a:r>
              <a:rPr lang="en-GB"/>
              <a:t>10.0m</a:t>
            </a:r>
          </a:p>
        </p:txBody>
      </p:sp>
      <p:cxnSp>
        <p:nvCxnSpPr>
          <p:cNvPr id="13" name="Straight Arrow Connector 12"/>
          <p:cNvCxnSpPr/>
          <p:nvPr/>
        </p:nvCxnSpPr>
        <p:spPr>
          <a:xfrm flipH="1">
            <a:off x="2326058" y="4287517"/>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52363" y="4106881"/>
            <a:ext cx="633113" cy="355510"/>
          </a:xfrm>
          <a:prstGeom prst="rect">
            <a:avLst/>
          </a:prstGeom>
          <a:solidFill>
            <a:schemeClr val="bg1"/>
          </a:solidFill>
          <a:ln w="19050">
            <a:solidFill>
              <a:srgbClr val="C00000"/>
            </a:solidFill>
          </a:ln>
        </p:spPr>
        <p:txBody>
          <a:bodyPr wrap="none" lIns="77751" tIns="38876" rIns="77751" bIns="38876" rtlCol="0">
            <a:spAutoFit/>
          </a:bodyPr>
          <a:lstStyle/>
          <a:p>
            <a:r>
              <a:rPr lang="en-GB"/>
              <a:t>7.7m</a:t>
            </a:r>
          </a:p>
        </p:txBody>
      </p:sp>
      <p:cxnSp>
        <p:nvCxnSpPr>
          <p:cNvPr id="15" name="Straight Arrow Connector 14"/>
          <p:cNvCxnSpPr/>
          <p:nvPr/>
        </p:nvCxnSpPr>
        <p:spPr>
          <a:xfrm flipH="1">
            <a:off x="2326058" y="5128217"/>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752363" y="4946556"/>
            <a:ext cx="633113" cy="355510"/>
          </a:xfrm>
          <a:prstGeom prst="rect">
            <a:avLst/>
          </a:prstGeom>
          <a:solidFill>
            <a:schemeClr val="bg1"/>
          </a:solidFill>
          <a:ln w="19050">
            <a:solidFill>
              <a:srgbClr val="C00000"/>
            </a:solidFill>
          </a:ln>
        </p:spPr>
        <p:txBody>
          <a:bodyPr wrap="none" lIns="77751" tIns="38876" rIns="77751" bIns="38876" rtlCol="0">
            <a:spAutoFit/>
          </a:bodyPr>
          <a:lstStyle/>
          <a:p>
            <a:r>
              <a:rPr lang="en-GB"/>
              <a:t>5.0m</a:t>
            </a:r>
          </a:p>
        </p:txBody>
      </p:sp>
      <p:sp>
        <p:nvSpPr>
          <p:cNvPr id="18" name="Rectangle 17"/>
          <p:cNvSpPr/>
          <p:nvPr/>
        </p:nvSpPr>
        <p:spPr>
          <a:xfrm>
            <a:off x="2334542" y="5916912"/>
            <a:ext cx="645398" cy="839065"/>
          </a:xfrm>
          <a:prstGeom prst="rect">
            <a:avLst/>
          </a:prstGeom>
          <a:solidFill>
            <a:srgbClr val="7030A0">
              <a:alpha val="50000"/>
            </a:srgbClr>
          </a:solid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4"/>
          <a:stretch>
            <a:fillRect/>
          </a:stretch>
        </p:blipFill>
        <p:spPr>
          <a:xfrm>
            <a:off x="4056187" y="3501028"/>
            <a:ext cx="4752211" cy="2952308"/>
          </a:xfrm>
          <a:prstGeom prst="rect">
            <a:avLst/>
          </a:prstGeom>
        </p:spPr>
      </p:pic>
      <p:sp>
        <p:nvSpPr>
          <p:cNvPr id="25" name="TextBox 24"/>
          <p:cNvSpPr txBox="1"/>
          <p:nvPr/>
        </p:nvSpPr>
        <p:spPr>
          <a:xfrm>
            <a:off x="4416227" y="3662774"/>
            <a:ext cx="864096" cy="652068"/>
          </a:xfrm>
          <a:prstGeom prst="rect">
            <a:avLst/>
          </a:prstGeom>
          <a:solidFill>
            <a:srgbClr val="FFC000">
              <a:alpha val="58000"/>
            </a:srgbClr>
          </a:solidFill>
          <a:ln>
            <a:solidFill>
              <a:srgbClr val="FFC000"/>
            </a:solidFill>
          </a:ln>
        </p:spPr>
        <p:txBody>
          <a:bodyPr wrap="square" rtlCol="0" anchor="ctr" anchorCtr="0">
            <a:noAutofit/>
          </a:bodyPr>
          <a:lstStyle/>
          <a:p>
            <a:pPr algn="ctr"/>
            <a:r>
              <a:rPr lang="en-GB" sz="1400" b="1"/>
              <a:t>Bake room</a:t>
            </a:r>
          </a:p>
        </p:txBody>
      </p:sp>
      <p:sp>
        <p:nvSpPr>
          <p:cNvPr id="26" name="TextBox 25"/>
          <p:cNvSpPr txBox="1"/>
          <p:nvPr/>
        </p:nvSpPr>
        <p:spPr>
          <a:xfrm>
            <a:off x="4416226" y="4391880"/>
            <a:ext cx="2016065" cy="1534261"/>
          </a:xfrm>
          <a:prstGeom prst="rect">
            <a:avLst/>
          </a:prstGeom>
          <a:solidFill>
            <a:schemeClr val="tx2">
              <a:lumMod val="40000"/>
              <a:lumOff val="60000"/>
              <a:alpha val="58000"/>
            </a:schemeClr>
          </a:solidFill>
          <a:ln>
            <a:solidFill>
              <a:schemeClr val="tx2">
                <a:lumMod val="60000"/>
                <a:lumOff val="40000"/>
              </a:schemeClr>
            </a:solidFill>
          </a:ln>
        </p:spPr>
        <p:txBody>
          <a:bodyPr wrap="square" rtlCol="0" anchor="t" anchorCtr="0">
            <a:noAutofit/>
          </a:bodyPr>
          <a:lstStyle/>
          <a:p>
            <a:pPr algn="ctr"/>
            <a:r>
              <a:rPr lang="en-GB" sz="1400" b="1"/>
              <a:t>Laser Lab</a:t>
            </a:r>
          </a:p>
        </p:txBody>
      </p:sp>
      <p:sp>
        <p:nvSpPr>
          <p:cNvPr id="27" name="TextBox 26"/>
          <p:cNvSpPr txBox="1"/>
          <p:nvPr/>
        </p:nvSpPr>
        <p:spPr>
          <a:xfrm>
            <a:off x="4872658" y="4698865"/>
            <a:ext cx="1152000" cy="965079"/>
          </a:xfrm>
          <a:prstGeom prst="rect">
            <a:avLst/>
          </a:prstGeom>
          <a:solidFill>
            <a:schemeClr val="tx2">
              <a:lumMod val="60000"/>
              <a:lumOff val="40000"/>
              <a:alpha val="58000"/>
            </a:schemeClr>
          </a:solidFill>
          <a:ln>
            <a:solidFill>
              <a:schemeClr val="tx2">
                <a:lumMod val="75000"/>
              </a:schemeClr>
            </a:solidFill>
          </a:ln>
        </p:spPr>
        <p:txBody>
          <a:bodyPr wrap="square" rtlCol="0" anchor="ctr" anchorCtr="0">
            <a:noAutofit/>
          </a:bodyPr>
          <a:lstStyle/>
          <a:p>
            <a:pPr algn="ctr"/>
            <a:r>
              <a:rPr lang="en-GB" sz="1400" b="1"/>
              <a:t>Keel slab,</a:t>
            </a:r>
          </a:p>
          <a:p>
            <a:pPr algn="ctr"/>
            <a:r>
              <a:rPr lang="en-GB" sz="1400" b="1"/>
              <a:t>Optical table</a:t>
            </a:r>
          </a:p>
        </p:txBody>
      </p:sp>
      <p:sp>
        <p:nvSpPr>
          <p:cNvPr id="28" name="Rectangle 27"/>
          <p:cNvSpPr/>
          <p:nvPr/>
        </p:nvSpPr>
        <p:spPr>
          <a:xfrm>
            <a:off x="6432291" y="3644111"/>
            <a:ext cx="144176" cy="598723"/>
          </a:xfrm>
          <a:prstGeom prst="rect">
            <a:avLst/>
          </a:prstGeom>
          <a:solidFill>
            <a:srgbClr val="7030A0">
              <a:alpha val="50000"/>
            </a:srgbClr>
          </a:solid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1315418" y="6533471"/>
            <a:ext cx="386465" cy="122646"/>
          </a:xfrm>
          <a:prstGeom prst="ellipse">
            <a:avLst/>
          </a:prstGeom>
          <a:solidFill>
            <a:srgbClr val="604A7B">
              <a:alpha val="50196"/>
            </a:srgb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6409281" y="4686690"/>
            <a:ext cx="150308" cy="144016"/>
          </a:xfrm>
          <a:prstGeom prst="ellipse">
            <a:avLst/>
          </a:prstGeom>
          <a:solidFill>
            <a:srgbClr val="604A7B">
              <a:alpha val="50196"/>
            </a:srgb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611560" y="5853901"/>
            <a:ext cx="826380"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GB" sz="1400"/>
              <a:t>Core site</a:t>
            </a:r>
          </a:p>
        </p:txBody>
      </p:sp>
      <p:sp>
        <p:nvSpPr>
          <p:cNvPr id="34" name="TextBox 33"/>
          <p:cNvSpPr txBox="1"/>
          <p:nvPr/>
        </p:nvSpPr>
        <p:spPr>
          <a:xfrm>
            <a:off x="6720483" y="5926141"/>
            <a:ext cx="826380"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GB" sz="1400"/>
              <a:t>Core site</a:t>
            </a:r>
          </a:p>
        </p:txBody>
      </p:sp>
      <p:cxnSp>
        <p:nvCxnSpPr>
          <p:cNvPr id="36" name="Straight Arrow Connector 35"/>
          <p:cNvCxnSpPr/>
          <p:nvPr/>
        </p:nvCxnSpPr>
        <p:spPr>
          <a:xfrm flipH="1" flipV="1">
            <a:off x="6528907" y="4869225"/>
            <a:ext cx="341938" cy="1056916"/>
          </a:xfrm>
          <a:prstGeom prst="straightConnector1">
            <a:avLst/>
          </a:prstGeom>
          <a:ln w="28575">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990299" y="4180870"/>
            <a:ext cx="721258" cy="1011332"/>
          </a:xfrm>
          <a:prstGeom prst="rect">
            <a:avLst/>
          </a:prstGeom>
          <a:solidFill>
            <a:srgbClr val="C00000">
              <a:alpha val="50196"/>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AI-10</a:t>
            </a:r>
          </a:p>
        </p:txBody>
      </p:sp>
      <p:cxnSp>
        <p:nvCxnSpPr>
          <p:cNvPr id="46" name="Straight Connector 45"/>
          <p:cNvCxnSpPr/>
          <p:nvPr/>
        </p:nvCxnSpPr>
        <p:spPr>
          <a:xfrm flipH="1">
            <a:off x="6542558" y="4739372"/>
            <a:ext cx="5040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endCxn id="30" idx="1"/>
          </p:cNvCxnSpPr>
          <p:nvPr/>
        </p:nvCxnSpPr>
        <p:spPr>
          <a:xfrm>
            <a:off x="1024750" y="6183048"/>
            <a:ext cx="347264" cy="368384"/>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59" name="Freeform 58"/>
          <p:cNvSpPr/>
          <p:nvPr/>
        </p:nvSpPr>
        <p:spPr>
          <a:xfrm>
            <a:off x="1574358" y="3572022"/>
            <a:ext cx="842839" cy="1620180"/>
          </a:xfrm>
          <a:custGeom>
            <a:avLst/>
            <a:gdLst>
              <a:gd name="connsiteX0" fmla="*/ 61847 w 904686"/>
              <a:gd name="connsiteY0" fmla="*/ 1741336 h 1787776"/>
              <a:gd name="connsiteX1" fmla="*/ 904686 w 904686"/>
              <a:gd name="connsiteY1" fmla="*/ 1240404 h 1787776"/>
              <a:gd name="connsiteX2" fmla="*/ 896734 w 904686"/>
              <a:gd name="connsiteY2" fmla="*/ 0 h 1787776"/>
              <a:gd name="connsiteX3" fmla="*/ 61847 w 904686"/>
              <a:gd name="connsiteY3" fmla="*/ 0 h 1787776"/>
              <a:gd name="connsiteX4" fmla="*/ 61847 w 904686"/>
              <a:gd name="connsiteY4" fmla="*/ 1741336 h 1787776"/>
              <a:gd name="connsiteX0" fmla="*/ 0 w 842839"/>
              <a:gd name="connsiteY0" fmla="*/ 1741336 h 1787776"/>
              <a:gd name="connsiteX1" fmla="*/ 842839 w 842839"/>
              <a:gd name="connsiteY1" fmla="*/ 1240404 h 1787776"/>
              <a:gd name="connsiteX2" fmla="*/ 834887 w 842839"/>
              <a:gd name="connsiteY2" fmla="*/ 0 h 1787776"/>
              <a:gd name="connsiteX3" fmla="*/ 0 w 842839"/>
              <a:gd name="connsiteY3" fmla="*/ 0 h 1787776"/>
              <a:gd name="connsiteX4" fmla="*/ 0 w 842839"/>
              <a:gd name="connsiteY4" fmla="*/ 1741336 h 1787776"/>
              <a:gd name="connsiteX0" fmla="*/ 0 w 842839"/>
              <a:gd name="connsiteY0" fmla="*/ 1741336 h 1787776"/>
              <a:gd name="connsiteX1" fmla="*/ 842839 w 842839"/>
              <a:gd name="connsiteY1" fmla="*/ 1240404 h 1787776"/>
              <a:gd name="connsiteX2" fmla="*/ 834887 w 842839"/>
              <a:gd name="connsiteY2" fmla="*/ 0 h 1787776"/>
              <a:gd name="connsiteX3" fmla="*/ 0 w 842839"/>
              <a:gd name="connsiteY3" fmla="*/ 0 h 1787776"/>
              <a:gd name="connsiteX4" fmla="*/ 0 w 842839"/>
              <a:gd name="connsiteY4" fmla="*/ 1741336 h 1787776"/>
              <a:gd name="connsiteX0" fmla="*/ 104858 w 947697"/>
              <a:gd name="connsiteY0" fmla="*/ 1741336 h 1787776"/>
              <a:gd name="connsiteX1" fmla="*/ 947697 w 947697"/>
              <a:gd name="connsiteY1" fmla="*/ 1240404 h 1787776"/>
              <a:gd name="connsiteX2" fmla="*/ 939745 w 947697"/>
              <a:gd name="connsiteY2" fmla="*/ 0 h 1787776"/>
              <a:gd name="connsiteX3" fmla="*/ 104858 w 947697"/>
              <a:gd name="connsiteY3" fmla="*/ 0 h 1787776"/>
              <a:gd name="connsiteX4" fmla="*/ 104858 w 947697"/>
              <a:gd name="connsiteY4" fmla="*/ 1741336 h 1787776"/>
              <a:gd name="connsiteX0" fmla="*/ 61844 w 904683"/>
              <a:gd name="connsiteY0" fmla="*/ 1741336 h 1787776"/>
              <a:gd name="connsiteX1" fmla="*/ 904683 w 904683"/>
              <a:gd name="connsiteY1" fmla="*/ 1240404 h 1787776"/>
              <a:gd name="connsiteX2" fmla="*/ 896731 w 904683"/>
              <a:gd name="connsiteY2" fmla="*/ 0 h 1787776"/>
              <a:gd name="connsiteX3" fmla="*/ 61844 w 904683"/>
              <a:gd name="connsiteY3" fmla="*/ 0 h 1787776"/>
              <a:gd name="connsiteX4" fmla="*/ 61844 w 904683"/>
              <a:gd name="connsiteY4" fmla="*/ 1741336 h 1787776"/>
              <a:gd name="connsiteX0" fmla="*/ 61844 w 904683"/>
              <a:gd name="connsiteY0" fmla="*/ 1741336 h 1741336"/>
              <a:gd name="connsiteX1" fmla="*/ 904683 w 904683"/>
              <a:gd name="connsiteY1" fmla="*/ 1240404 h 1741336"/>
              <a:gd name="connsiteX2" fmla="*/ 896731 w 904683"/>
              <a:gd name="connsiteY2" fmla="*/ 0 h 1741336"/>
              <a:gd name="connsiteX3" fmla="*/ 61844 w 904683"/>
              <a:gd name="connsiteY3" fmla="*/ 0 h 1741336"/>
              <a:gd name="connsiteX4" fmla="*/ 61844 w 904683"/>
              <a:gd name="connsiteY4" fmla="*/ 1741336 h 1741336"/>
              <a:gd name="connsiteX0" fmla="*/ 0 w 842839"/>
              <a:gd name="connsiteY0" fmla="*/ 1741336 h 1741336"/>
              <a:gd name="connsiteX1" fmla="*/ 842839 w 842839"/>
              <a:gd name="connsiteY1" fmla="*/ 1240404 h 1741336"/>
              <a:gd name="connsiteX2" fmla="*/ 834887 w 842839"/>
              <a:gd name="connsiteY2" fmla="*/ 0 h 1741336"/>
              <a:gd name="connsiteX3" fmla="*/ 0 w 842839"/>
              <a:gd name="connsiteY3" fmla="*/ 0 h 1741336"/>
              <a:gd name="connsiteX4" fmla="*/ 0 w 842839"/>
              <a:gd name="connsiteY4" fmla="*/ 1741336 h 174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39" h="1741336">
                <a:moveTo>
                  <a:pt x="0" y="1741336"/>
                </a:moveTo>
                <a:lnTo>
                  <a:pt x="842839" y="1240404"/>
                </a:lnTo>
                <a:cubicBezTo>
                  <a:pt x="840188" y="826936"/>
                  <a:pt x="837538" y="413468"/>
                  <a:pt x="834887" y="0"/>
                </a:cubicBezTo>
                <a:lnTo>
                  <a:pt x="0" y="0"/>
                </a:lnTo>
                <a:cubicBezTo>
                  <a:pt x="3976" y="592373"/>
                  <a:pt x="0" y="870668"/>
                  <a:pt x="0" y="1741336"/>
                </a:cubicBezTo>
                <a:close/>
              </a:path>
            </a:pathLst>
          </a:cu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AI-10</a:t>
            </a:r>
          </a:p>
        </p:txBody>
      </p:sp>
      <p:cxnSp>
        <p:nvCxnSpPr>
          <p:cNvPr id="38" name="Straight Arrow Connector 37"/>
          <p:cNvCxnSpPr/>
          <p:nvPr/>
        </p:nvCxnSpPr>
        <p:spPr>
          <a:xfrm>
            <a:off x="6990298" y="3352018"/>
            <a:ext cx="1602392" cy="0"/>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474937" y="2983098"/>
            <a:ext cx="633113" cy="355510"/>
          </a:xfrm>
          <a:prstGeom prst="rect">
            <a:avLst/>
          </a:prstGeom>
          <a:solidFill>
            <a:schemeClr val="bg1"/>
          </a:solidFill>
          <a:ln w="19050">
            <a:noFill/>
          </a:ln>
        </p:spPr>
        <p:txBody>
          <a:bodyPr wrap="none" lIns="77751" tIns="38876" rIns="77751" bIns="38876" rtlCol="0">
            <a:spAutoFit/>
          </a:bodyPr>
          <a:lstStyle/>
          <a:p>
            <a:r>
              <a:rPr lang="en-GB"/>
              <a:t>5.4m</a:t>
            </a:r>
          </a:p>
        </p:txBody>
      </p:sp>
      <p:sp>
        <p:nvSpPr>
          <p:cNvPr id="7" name="TextBox 6"/>
          <p:cNvSpPr txBox="1"/>
          <p:nvPr/>
        </p:nvSpPr>
        <p:spPr>
          <a:xfrm>
            <a:off x="4139951" y="1462680"/>
            <a:ext cx="2580531" cy="1569660"/>
          </a:xfrm>
          <a:prstGeom prst="rect">
            <a:avLst/>
          </a:prstGeom>
          <a:noFill/>
          <a:ln>
            <a:solidFill>
              <a:srgbClr val="00B0F0"/>
            </a:solidFill>
          </a:ln>
        </p:spPr>
        <p:txBody>
          <a:bodyPr wrap="square" rtlCol="0">
            <a:spAutoFit/>
          </a:bodyPr>
          <a:lstStyle/>
          <a:p>
            <a:r>
              <a:rPr lang="en-GB" sz="3200">
                <a:solidFill>
                  <a:schemeClr val="tx2"/>
                </a:solidFill>
              </a:rPr>
              <a:t>← Side view</a:t>
            </a:r>
          </a:p>
          <a:p>
            <a:endParaRPr lang="en-GB" sz="3200">
              <a:solidFill>
                <a:schemeClr val="tx2"/>
              </a:solidFill>
            </a:endParaRPr>
          </a:p>
          <a:p>
            <a:r>
              <a:rPr lang="en-GB" sz="3200">
                <a:solidFill>
                  <a:schemeClr val="tx2"/>
                </a:solidFill>
              </a:rPr>
              <a:t>↓ Plan view</a:t>
            </a:r>
          </a:p>
        </p:txBody>
      </p:sp>
    </p:spTree>
    <p:extLst>
      <p:ext uri="{BB962C8B-B14F-4D97-AF65-F5344CB8AC3E}">
        <p14:creationId xmlns:p14="http://schemas.microsoft.com/office/powerpoint/2010/main" val="39309266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206" y="44624"/>
            <a:ext cx="8229600" cy="1143000"/>
          </a:xfrm>
        </p:spPr>
        <p:txBody>
          <a:bodyPr/>
          <a:lstStyle/>
          <a:p>
            <a:r>
              <a:rPr lang="en-GB"/>
              <a:t>Beecroft building laser lab</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1321" y="5093485"/>
            <a:ext cx="2187336" cy="164089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2675" y="1484784"/>
            <a:ext cx="2628534" cy="3503595"/>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b="17747"/>
          <a:stretch/>
        </p:blipFill>
        <p:spPr>
          <a:xfrm>
            <a:off x="2880115" y="1491501"/>
            <a:ext cx="3241033" cy="355333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950" y="1491501"/>
            <a:ext cx="2691401" cy="3587391"/>
          </a:xfrm>
          <a:prstGeom prst="rect">
            <a:avLst/>
          </a:prstGeom>
        </p:spPr>
      </p:pic>
      <p:sp>
        <p:nvSpPr>
          <p:cNvPr id="9" name="TextBox 8"/>
          <p:cNvSpPr txBox="1"/>
          <p:nvPr/>
        </p:nvSpPr>
        <p:spPr>
          <a:xfrm>
            <a:off x="92503" y="1131124"/>
            <a:ext cx="3049617" cy="369332"/>
          </a:xfrm>
          <a:prstGeom prst="rect">
            <a:avLst/>
          </a:prstGeom>
          <a:noFill/>
        </p:spPr>
        <p:txBody>
          <a:bodyPr wrap="none" rtlCol="0">
            <a:spAutoFit/>
          </a:bodyPr>
          <a:lstStyle/>
          <a:p>
            <a:r>
              <a:rPr lang="en-GB"/>
              <a:t>Beecroft stairwell: lowest level</a:t>
            </a:r>
          </a:p>
        </p:txBody>
      </p:sp>
      <p:sp>
        <p:nvSpPr>
          <p:cNvPr id="11" name="TextBox 10"/>
          <p:cNvSpPr txBox="1"/>
          <p:nvPr/>
        </p:nvSpPr>
        <p:spPr>
          <a:xfrm>
            <a:off x="266979" y="5175290"/>
            <a:ext cx="239823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GB">
                <a:solidFill>
                  <a:schemeClr val="tx1"/>
                </a:solidFill>
              </a:rPr>
              <a:t>Core site: feed through fibre and cables</a:t>
            </a:r>
          </a:p>
        </p:txBody>
      </p:sp>
      <p:sp>
        <p:nvSpPr>
          <p:cNvPr id="14" name="TextBox 13"/>
          <p:cNvSpPr txBox="1"/>
          <p:nvPr/>
        </p:nvSpPr>
        <p:spPr>
          <a:xfrm>
            <a:off x="3491880" y="6230272"/>
            <a:ext cx="2730713"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a:solidFill>
                  <a:schemeClr val="tx1"/>
                </a:solidFill>
              </a:rPr>
              <a:t>Bake-out room next door</a:t>
            </a:r>
          </a:p>
        </p:txBody>
      </p:sp>
      <p:sp>
        <p:nvSpPr>
          <p:cNvPr id="27" name="TextBox 26"/>
          <p:cNvSpPr txBox="1"/>
          <p:nvPr/>
        </p:nvSpPr>
        <p:spPr>
          <a:xfrm>
            <a:off x="6503440" y="1556793"/>
            <a:ext cx="842400" cy="738664"/>
          </a:xfrm>
          <a:prstGeom prst="rect">
            <a:avLst/>
          </a:prstGeom>
          <a:solidFill>
            <a:srgbClr val="0070C0">
              <a:alpha val="25098"/>
            </a:srgb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a:t>Isolated electrical supply</a:t>
            </a:r>
          </a:p>
        </p:txBody>
      </p:sp>
      <p:cxnSp>
        <p:nvCxnSpPr>
          <p:cNvPr id="29" name="Straight Arrow Connector 28"/>
          <p:cNvCxnSpPr>
            <a:stCxn id="11" idx="0"/>
          </p:cNvCxnSpPr>
          <p:nvPr/>
        </p:nvCxnSpPr>
        <p:spPr>
          <a:xfrm flipH="1" flipV="1">
            <a:off x="683569" y="4474843"/>
            <a:ext cx="782525" cy="700447"/>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579750" y="4376717"/>
            <a:ext cx="103818" cy="132403"/>
          </a:xfrm>
          <a:prstGeom prst="ellipse">
            <a:avLst/>
          </a:prstGeom>
          <a:solidFill>
            <a:srgbClr val="7030A0">
              <a:alpha val="50196"/>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4828916" y="4300784"/>
            <a:ext cx="1225375" cy="369332"/>
          </a:xfrm>
          <a:prstGeom prst="rect">
            <a:avLst/>
          </a:prstGeom>
          <a:solidFill>
            <a:srgbClr val="0070C0">
              <a:alpha val="50196"/>
            </a:srgbClr>
          </a:solidFill>
          <a:ln w="28575">
            <a:solidFill>
              <a:srgbClr val="0070C0"/>
            </a:solidFill>
          </a:ln>
        </p:spPr>
        <p:txBody>
          <a:bodyPr wrap="square" rtlCol="0">
            <a:spAutoFit/>
          </a:bodyPr>
          <a:lstStyle/>
          <a:p>
            <a:r>
              <a:rPr lang="en-GB"/>
              <a:t>Keel slab</a:t>
            </a:r>
          </a:p>
        </p:txBody>
      </p:sp>
      <p:sp>
        <p:nvSpPr>
          <p:cNvPr id="35" name="Oval 34"/>
          <p:cNvSpPr/>
          <p:nvPr/>
        </p:nvSpPr>
        <p:spPr>
          <a:xfrm>
            <a:off x="4788024" y="3789040"/>
            <a:ext cx="144016" cy="144016"/>
          </a:xfrm>
          <a:prstGeom prst="ellipse">
            <a:avLst/>
          </a:prstGeom>
          <a:solidFill>
            <a:srgbClr val="7030A0">
              <a:alpha val="50196"/>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Arrow Connector 39"/>
          <p:cNvCxnSpPr/>
          <p:nvPr/>
        </p:nvCxnSpPr>
        <p:spPr>
          <a:xfrm flipV="1">
            <a:off x="1480813" y="4242479"/>
            <a:ext cx="6441741" cy="946399"/>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836773" y="5135809"/>
            <a:ext cx="3372983"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b="1"/>
              <a:t>laser lab (interior):</a:t>
            </a:r>
            <a:r>
              <a:rPr lang="en-GB" sz="1600"/>
              <a:t> optical table enclosure with laminar air flow and temperature-control installed. </a:t>
            </a:r>
            <a:endParaRPr lang="en-GB" sz="1600" b="1"/>
          </a:p>
        </p:txBody>
      </p:sp>
      <p:cxnSp>
        <p:nvCxnSpPr>
          <p:cNvPr id="50" name="Straight Arrow Connector 49"/>
          <p:cNvCxnSpPr/>
          <p:nvPr/>
        </p:nvCxnSpPr>
        <p:spPr>
          <a:xfrm flipH="1">
            <a:off x="4878790" y="1955269"/>
            <a:ext cx="409728" cy="246299"/>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8189606" y="2483258"/>
            <a:ext cx="842400" cy="523220"/>
          </a:xfrm>
          <a:prstGeom prst="rect">
            <a:avLst/>
          </a:prstGeom>
          <a:solidFill>
            <a:srgbClr val="0070C0">
              <a:alpha val="25098"/>
            </a:srgb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a:t>Cooling water</a:t>
            </a:r>
          </a:p>
        </p:txBody>
      </p:sp>
      <p:sp>
        <p:nvSpPr>
          <p:cNvPr id="68" name="TextBox 67"/>
          <p:cNvSpPr txBox="1"/>
          <p:nvPr/>
        </p:nvSpPr>
        <p:spPr>
          <a:xfrm>
            <a:off x="5122643" y="1484440"/>
            <a:ext cx="842400" cy="523220"/>
          </a:xfrm>
          <a:prstGeom prst="rect">
            <a:avLst/>
          </a:prstGeom>
          <a:solidFill>
            <a:srgbClr val="0070C0">
              <a:alpha val="25098"/>
            </a:srgb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400"/>
              <a:t>Laminar flow</a:t>
            </a:r>
          </a:p>
        </p:txBody>
      </p:sp>
      <p:sp>
        <p:nvSpPr>
          <p:cNvPr id="24" name="Parallelogram 23"/>
          <p:cNvSpPr/>
          <p:nvPr/>
        </p:nvSpPr>
        <p:spPr>
          <a:xfrm rot="20342559">
            <a:off x="7436368" y="4019409"/>
            <a:ext cx="1082630" cy="446140"/>
          </a:xfrm>
          <a:prstGeom prst="parallelogram">
            <a:avLst>
              <a:gd name="adj" fmla="val 45152"/>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7922554" y="4036423"/>
            <a:ext cx="180000" cy="328682"/>
          </a:xfrm>
          <a:prstGeom prst="ellipse">
            <a:avLst/>
          </a:prstGeom>
          <a:solidFill>
            <a:srgbClr val="7030A0">
              <a:alpha val="50196"/>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Arrow Connector 27"/>
          <p:cNvCxnSpPr>
            <a:stCxn id="11" idx="0"/>
            <a:endCxn id="35" idx="4"/>
          </p:cNvCxnSpPr>
          <p:nvPr/>
        </p:nvCxnSpPr>
        <p:spPr>
          <a:xfrm flipV="1">
            <a:off x="1466094" y="3933056"/>
            <a:ext cx="3393938" cy="1242234"/>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4" idx="3"/>
          </p:cNvCxnSpPr>
          <p:nvPr/>
        </p:nvCxnSpPr>
        <p:spPr>
          <a:xfrm flipV="1">
            <a:off x="6222593" y="5966806"/>
            <a:ext cx="1252396" cy="448132"/>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74550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664"/>
            <a:ext cx="9144000" cy="1143000"/>
          </a:xfrm>
        </p:spPr>
        <p:txBody>
          <a:bodyPr>
            <a:normAutofit/>
          </a:bodyPr>
          <a:lstStyle/>
          <a:p>
            <a:r>
              <a:rPr lang="en-GB" sz="2800"/>
              <a:t>Assembly: extruded aluminium support structure</a:t>
            </a:r>
          </a:p>
        </p:txBody>
      </p:sp>
      <p:pic>
        <p:nvPicPr>
          <p:cNvPr id="53" name="Picture 52"/>
          <p:cNvPicPr>
            <a:picLocks noChangeAspect="1"/>
          </p:cNvPicPr>
          <p:nvPr/>
        </p:nvPicPr>
        <p:blipFill rotWithShape="1">
          <a:blip r:embed="rId2"/>
          <a:srcRect l="47083" t="21601" r="42083" b="16399"/>
          <a:stretch/>
        </p:blipFill>
        <p:spPr>
          <a:xfrm>
            <a:off x="2663190" y="1131094"/>
            <a:ext cx="1337393" cy="4783455"/>
          </a:xfrm>
          <a:prstGeom prst="rect">
            <a:avLst/>
          </a:prstGeom>
        </p:spPr>
      </p:pic>
      <p:sp>
        <p:nvSpPr>
          <p:cNvPr id="51" name="Title 1"/>
          <p:cNvSpPr txBox="1">
            <a:spLocks/>
          </p:cNvSpPr>
          <p:nvPr/>
        </p:nvSpPr>
        <p:spPr>
          <a:xfrm>
            <a:off x="221899" y="2485465"/>
            <a:ext cx="2680246" cy="1037356"/>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bg1"/>
                </a:solidFill>
                <a:latin typeface="+mj-lt"/>
                <a:ea typeface="+mj-ea"/>
                <a:cs typeface="+mj-cs"/>
              </a:defRPr>
            </a:lvl1pPr>
          </a:lstStyle>
          <a:p>
            <a:pPr algn="l"/>
            <a:r>
              <a:rPr lang="en-GB" sz="2325">
                <a:solidFill>
                  <a:schemeClr val="tx1"/>
                </a:solidFill>
              </a:rPr>
              <a:t>Scaffolding erected from ground up. </a:t>
            </a:r>
            <a:endParaRPr lang="en-GB">
              <a:solidFill>
                <a:schemeClr val="tx1"/>
              </a:solidFill>
            </a:endParaRPr>
          </a:p>
        </p:txBody>
      </p:sp>
      <p:cxnSp>
        <p:nvCxnSpPr>
          <p:cNvPr id="54" name="Straight Connector 53"/>
          <p:cNvCxnSpPr/>
          <p:nvPr/>
        </p:nvCxnSpPr>
        <p:spPr>
          <a:xfrm flipV="1">
            <a:off x="3197915" y="1393963"/>
            <a:ext cx="0" cy="24897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3153189" y="1393963"/>
            <a:ext cx="89453" cy="1714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57" name="Straight Arrow Connector 56"/>
          <p:cNvCxnSpPr/>
          <p:nvPr/>
        </p:nvCxnSpPr>
        <p:spPr>
          <a:xfrm flipV="1">
            <a:off x="3242642" y="2527024"/>
            <a:ext cx="0" cy="1356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3242641" y="2527024"/>
            <a:ext cx="2957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p:nvPicPr>
        <p:blipFill rotWithShape="1">
          <a:blip r:embed="rId3"/>
          <a:srcRect l="45665" t="28266" r="41501" b="14535"/>
          <a:stretch/>
        </p:blipFill>
        <p:spPr>
          <a:xfrm>
            <a:off x="4542282" y="1645423"/>
            <a:ext cx="1584281" cy="4413046"/>
          </a:xfrm>
          <a:prstGeom prst="rect">
            <a:avLst/>
          </a:prstGeom>
        </p:spPr>
      </p:pic>
      <p:sp>
        <p:nvSpPr>
          <p:cNvPr id="60" name="Rectangle 59"/>
          <p:cNvSpPr/>
          <p:nvPr/>
        </p:nvSpPr>
        <p:spPr>
          <a:xfrm>
            <a:off x="2368495" y="5733256"/>
            <a:ext cx="1759724" cy="153829"/>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62" name="Straight Arrow Connector 61"/>
          <p:cNvCxnSpPr/>
          <p:nvPr/>
        </p:nvCxnSpPr>
        <p:spPr>
          <a:xfrm>
            <a:off x="5997023" y="2228850"/>
            <a:ext cx="0" cy="349448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995118" y="3866569"/>
            <a:ext cx="537327" cy="300082"/>
          </a:xfrm>
          <a:prstGeom prst="rect">
            <a:avLst/>
          </a:prstGeom>
          <a:noFill/>
        </p:spPr>
        <p:txBody>
          <a:bodyPr wrap="none" rtlCol="0">
            <a:spAutoFit/>
          </a:bodyPr>
          <a:lstStyle/>
          <a:p>
            <a:r>
              <a:rPr lang="en-GB" sz="1350"/>
              <a:t>10 m</a:t>
            </a:r>
          </a:p>
        </p:txBody>
      </p:sp>
      <p:cxnSp>
        <p:nvCxnSpPr>
          <p:cNvPr id="64" name="Straight Arrow Connector 63"/>
          <p:cNvCxnSpPr/>
          <p:nvPr/>
        </p:nvCxnSpPr>
        <p:spPr>
          <a:xfrm>
            <a:off x="3800475" y="1645423"/>
            <a:ext cx="1400175" cy="479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174435" y="1403049"/>
            <a:ext cx="1453026" cy="507831"/>
          </a:xfrm>
          <a:prstGeom prst="rect">
            <a:avLst/>
          </a:prstGeom>
          <a:noFill/>
        </p:spPr>
        <p:txBody>
          <a:bodyPr wrap="none" rtlCol="0">
            <a:spAutoFit/>
          </a:bodyPr>
          <a:lstStyle/>
          <a:p>
            <a:r>
              <a:rPr lang="en-GB" sz="1350"/>
              <a:t>Remove top layer </a:t>
            </a:r>
          </a:p>
          <a:p>
            <a:r>
              <a:rPr lang="en-GB" sz="1350"/>
              <a:t>after hoisting</a:t>
            </a:r>
          </a:p>
        </p:txBody>
      </p:sp>
      <p:cxnSp>
        <p:nvCxnSpPr>
          <p:cNvPr id="66" name="Straight Arrow Connector 65"/>
          <p:cNvCxnSpPr/>
          <p:nvPr/>
        </p:nvCxnSpPr>
        <p:spPr>
          <a:xfrm>
            <a:off x="2217421" y="4476335"/>
            <a:ext cx="9659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081741" y="4233960"/>
            <a:ext cx="1132682" cy="715581"/>
          </a:xfrm>
          <a:prstGeom prst="rect">
            <a:avLst/>
          </a:prstGeom>
          <a:noFill/>
        </p:spPr>
        <p:txBody>
          <a:bodyPr wrap="none" rtlCol="0">
            <a:spAutoFit/>
          </a:bodyPr>
          <a:lstStyle/>
          <a:p>
            <a:r>
              <a:rPr lang="en-GB" sz="1350"/>
              <a:t>vacuum pipe;</a:t>
            </a:r>
          </a:p>
          <a:p>
            <a:r>
              <a:rPr lang="en-GB" sz="1350"/>
              <a:t>3.8 m long, </a:t>
            </a:r>
          </a:p>
          <a:p>
            <a:r>
              <a:rPr lang="en-GB" sz="1350"/>
              <a:t>&lt;100 kg. </a:t>
            </a:r>
          </a:p>
        </p:txBody>
      </p:sp>
      <p:pic>
        <p:nvPicPr>
          <p:cNvPr id="70" name="Picture 69"/>
          <p:cNvPicPr>
            <a:picLocks noChangeAspect="1"/>
          </p:cNvPicPr>
          <p:nvPr/>
        </p:nvPicPr>
        <p:blipFill rotWithShape="1">
          <a:blip r:embed="rId4"/>
          <a:srcRect l="56482" t="16934" r="23435" b="14000"/>
          <a:stretch/>
        </p:blipFill>
        <p:spPr>
          <a:xfrm>
            <a:off x="6711895" y="1856272"/>
            <a:ext cx="1928209" cy="4144478"/>
          </a:xfrm>
          <a:prstGeom prst="rect">
            <a:avLst/>
          </a:prstGeom>
        </p:spPr>
      </p:pic>
      <p:sp>
        <p:nvSpPr>
          <p:cNvPr id="71" name="Rectangle 70"/>
          <p:cNvSpPr/>
          <p:nvPr/>
        </p:nvSpPr>
        <p:spPr>
          <a:xfrm>
            <a:off x="4468460" y="5740634"/>
            <a:ext cx="1759724" cy="153829"/>
          </a:xfrm>
          <a:prstGeom prst="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7865418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Summary</a:t>
            </a:r>
          </a:p>
        </p:txBody>
      </p:sp>
      <p:sp>
        <p:nvSpPr>
          <p:cNvPr id="3" name="TextBox 2"/>
          <p:cNvSpPr txBox="1"/>
          <p:nvPr/>
        </p:nvSpPr>
        <p:spPr>
          <a:xfrm>
            <a:off x="539552" y="1079439"/>
            <a:ext cx="8136904" cy="6093977"/>
          </a:xfrm>
          <a:prstGeom prst="rect">
            <a:avLst/>
          </a:prstGeom>
          <a:noFill/>
        </p:spPr>
        <p:txBody>
          <a:bodyPr wrap="square" rtlCol="0">
            <a:spAutoFit/>
          </a:bodyPr>
          <a:lstStyle/>
          <a:p>
            <a:pPr marL="285750" indent="-285750">
              <a:buFont typeface="Arial"/>
              <a:buChar char="•"/>
            </a:pPr>
            <a:r>
              <a:rPr lang="en-GB">
                <a:solidFill>
                  <a:srgbClr val="3333CC"/>
                </a:solidFill>
              </a:rPr>
              <a:t>The AION programme is driven by a well-defined and ambitious physics case to explore the Mid-Frequency Band of the GW spectrum. </a:t>
            </a:r>
          </a:p>
          <a:p>
            <a:pPr marL="690966" lvl="1" indent="-285750">
              <a:buFont typeface="Arial"/>
              <a:buChar char="•"/>
            </a:pPr>
            <a:r>
              <a:rPr lang="en-GB" sz="1600">
                <a:solidFill>
                  <a:srgbClr val="000000"/>
                </a:solidFill>
              </a:rPr>
              <a:t>In addition, it will enable the exploration of properties of dark matter as well as searches for new fundamental interactions   </a:t>
            </a:r>
            <a:endParaRPr lang="en-GB">
              <a:solidFill>
                <a:srgbClr val="3333CC"/>
              </a:solidFill>
            </a:endParaRPr>
          </a:p>
          <a:p>
            <a:pPr marL="285750" indent="-285750">
              <a:buFont typeface="Arial"/>
              <a:buChar char="•"/>
            </a:pPr>
            <a:r>
              <a:rPr lang="en-GB">
                <a:solidFill>
                  <a:srgbClr val="3333CC"/>
                </a:solidFill>
              </a:rPr>
              <a:t>AION foreseen as a staged programme: AION-10, AION-100, AION-KM and AION-SPACE.     </a:t>
            </a:r>
          </a:p>
          <a:p>
            <a:pPr marL="690966" lvl="1" indent="-285750">
              <a:buFont typeface="Wingdings" charset="2"/>
              <a:buChar char="§"/>
            </a:pPr>
            <a:r>
              <a:rPr lang="en-GB" sz="1600"/>
              <a:t>AION-10 [year 1 to 3] and AION-100 [year 3 to 6] are part of the QSFP WP3  </a:t>
            </a:r>
          </a:p>
          <a:p>
            <a:pPr marL="690966" lvl="1" indent="-285750">
              <a:buFont typeface="Wingdings" charset="2"/>
              <a:buChar char="§"/>
            </a:pPr>
            <a:r>
              <a:rPr lang="en-GB" sz="1600"/>
              <a:t>AION-KM and AION-SPACE are the pathway to the future and achieving ultimate sensitivity </a:t>
            </a:r>
          </a:p>
          <a:p>
            <a:pPr marL="285750" indent="-285750">
              <a:buFont typeface="Arial"/>
              <a:buChar char="•"/>
            </a:pPr>
            <a:r>
              <a:rPr lang="en-US">
                <a:solidFill>
                  <a:srgbClr val="3333CC"/>
                </a:solidFill>
              </a:rPr>
              <a:t>The AION project will closely collaborate with the US initiative, MAGIS-100, which pursues a similar goal of an eventual km-scale atom interferometer on a comparable timescale.</a:t>
            </a:r>
          </a:p>
          <a:p>
            <a:pPr marL="690966" lvl="1" indent="-285750">
              <a:buFont typeface="Arial"/>
              <a:buChar char="•"/>
            </a:pPr>
            <a:r>
              <a:rPr lang="en-US" sz="1600"/>
              <a:t>The option of operating two detectors, one in the UK and one in the US, in tandem enables new exciting physics opportunities not accessible to either detector alone. </a:t>
            </a:r>
          </a:p>
          <a:p>
            <a:pPr marL="690966" lvl="1" indent="-285750">
              <a:buFont typeface="Arial"/>
              <a:buChar char="•"/>
            </a:pPr>
            <a:r>
              <a:rPr lang="en-US" sz="1600"/>
              <a:t>To accomplish the ultimate sensitivity required to study the Mid-Frequency Band of the GW spectrum, the basic parameters of the Atom Interferometer have to be significantly improved. This requires significant effort and </a:t>
            </a:r>
            <a:r>
              <a:rPr lang="en-GB" sz="1600"/>
              <a:t>ingenuity, and the UK community can play an important role in it!</a:t>
            </a:r>
          </a:p>
          <a:p>
            <a:pPr marL="285750" indent="-285750">
              <a:buFont typeface="Arial"/>
              <a:buChar char="•"/>
            </a:pPr>
            <a:r>
              <a:rPr lang="en-US">
                <a:solidFill>
                  <a:srgbClr val="3333CC"/>
                </a:solidFill>
              </a:rPr>
              <a:t>The formation of an AION collaboration is well underway with the next important milestone to finalize a full funding proposal. </a:t>
            </a:r>
            <a:r>
              <a:rPr lang="en-US"/>
              <a:t>  </a:t>
            </a:r>
          </a:p>
          <a:p>
            <a:pPr lvl="1"/>
            <a:endParaRPr lang="en-GB">
              <a:solidFill>
                <a:srgbClr val="3333CC"/>
              </a:solidFill>
            </a:endParaRPr>
          </a:p>
          <a:p>
            <a:pPr marL="285750" indent="-285750">
              <a:buFont typeface="Arial"/>
              <a:buChar char="•"/>
            </a:pPr>
            <a:endParaRPr lang="en-GB">
              <a:solidFill>
                <a:srgbClr val="3333CC"/>
              </a:solidFill>
            </a:endParaRPr>
          </a:p>
        </p:txBody>
      </p:sp>
    </p:spTree>
    <p:extLst>
      <p:ext uri="{BB962C8B-B14F-4D97-AF65-F5344CB8AC3E}">
        <p14:creationId xmlns:p14="http://schemas.microsoft.com/office/powerpoint/2010/main" val="31281441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Atom Interferometer Concept</a:t>
            </a:r>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54443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What is AION</a:t>
            </a:r>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397148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
          <p:cNvPicPr>
            <a:picLocks noChangeAspect="1" noChangeArrowheads="1"/>
          </p:cNvPicPr>
          <p:nvPr/>
        </p:nvPicPr>
        <p:blipFill>
          <a:blip r:embed="rId2" cstate="print"/>
          <a:srcRect l="8851" t="10929" r="2154" b="21222"/>
          <a:stretch>
            <a:fillRect/>
          </a:stretch>
        </p:blipFill>
        <p:spPr bwMode="auto">
          <a:xfrm>
            <a:off x="1864395" y="3545758"/>
            <a:ext cx="4625862" cy="2711185"/>
          </a:xfrm>
          <a:prstGeom prst="rect">
            <a:avLst/>
          </a:prstGeom>
          <a:noFill/>
          <a:ln w="9525">
            <a:noFill/>
            <a:miter lim="800000"/>
            <a:headEnd/>
            <a:tailEnd/>
          </a:ln>
        </p:spPr>
      </p:pic>
      <p:sp>
        <p:nvSpPr>
          <p:cNvPr id="2" name="Title 1"/>
          <p:cNvSpPr>
            <a:spLocks noGrp="1"/>
          </p:cNvSpPr>
          <p:nvPr>
            <p:ph type="title"/>
          </p:nvPr>
        </p:nvSpPr>
        <p:spPr/>
        <p:txBody>
          <a:bodyPr/>
          <a:lstStyle/>
          <a:p>
            <a:r>
              <a:rPr lang="en-US"/>
              <a:t>Atom interference</a:t>
            </a:r>
          </a:p>
        </p:txBody>
      </p:sp>
      <p:sp>
        <p:nvSpPr>
          <p:cNvPr id="8" name="TextBox 7"/>
          <p:cNvSpPr txBox="1"/>
          <p:nvPr/>
        </p:nvSpPr>
        <p:spPr>
          <a:xfrm>
            <a:off x="240306" y="1502228"/>
            <a:ext cx="1950803" cy="707886"/>
          </a:xfrm>
          <a:prstGeom prst="rect">
            <a:avLst/>
          </a:prstGeom>
          <a:noFill/>
        </p:spPr>
        <p:txBody>
          <a:bodyPr wrap="square" rtlCol="0">
            <a:spAutoFit/>
          </a:bodyPr>
          <a:lstStyle/>
          <a:p>
            <a:pPr>
              <a:buNone/>
            </a:pPr>
            <a:r>
              <a:rPr lang="en-US" sz="2000"/>
              <a:t>Light interferometer</a:t>
            </a:r>
          </a:p>
        </p:txBody>
      </p:sp>
      <p:sp>
        <p:nvSpPr>
          <p:cNvPr id="9" name="TextBox 8"/>
          <p:cNvSpPr txBox="1"/>
          <p:nvPr/>
        </p:nvSpPr>
        <p:spPr>
          <a:xfrm>
            <a:off x="262600" y="3963856"/>
            <a:ext cx="1886207" cy="707886"/>
          </a:xfrm>
          <a:prstGeom prst="rect">
            <a:avLst/>
          </a:prstGeom>
          <a:noFill/>
        </p:spPr>
        <p:txBody>
          <a:bodyPr wrap="square" rtlCol="0">
            <a:spAutoFit/>
          </a:bodyPr>
          <a:lstStyle/>
          <a:p>
            <a:pPr>
              <a:buNone/>
            </a:pPr>
            <a:r>
              <a:rPr lang="en-US" sz="2000"/>
              <a:t>Atom interferometer</a:t>
            </a:r>
          </a:p>
        </p:txBody>
      </p:sp>
      <p:sp>
        <p:nvSpPr>
          <p:cNvPr id="10" name="TextBox 9"/>
          <p:cNvSpPr txBox="1"/>
          <p:nvPr/>
        </p:nvSpPr>
        <p:spPr>
          <a:xfrm>
            <a:off x="1247773" y="5428940"/>
            <a:ext cx="660950" cy="338554"/>
          </a:xfrm>
          <a:prstGeom prst="rect">
            <a:avLst/>
          </a:prstGeom>
          <a:noFill/>
        </p:spPr>
        <p:txBody>
          <a:bodyPr wrap="none" rtlCol="0">
            <a:spAutoFit/>
          </a:bodyPr>
          <a:lstStyle/>
          <a:p>
            <a:pPr>
              <a:buNone/>
            </a:pPr>
            <a:r>
              <a:rPr lang="en-US" sz="1600">
                <a:latin typeface="+mj-lt"/>
                <a:ea typeface="Verdana" pitchFamily="34" charset="0"/>
                <a:cs typeface="Verdana" pitchFamily="34" charset="0"/>
              </a:rPr>
              <a:t>Atom</a:t>
            </a:r>
          </a:p>
        </p:txBody>
      </p:sp>
      <p:pic>
        <p:nvPicPr>
          <p:cNvPr id="12" name="Picture 11" descr="http://www.cobolt.se/Filer/bilder/Interferenz-michelson.jpg"/>
          <p:cNvPicPr>
            <a:picLocks noChangeAspect="1" noChangeArrowheads="1"/>
          </p:cNvPicPr>
          <p:nvPr/>
        </p:nvPicPr>
        <p:blipFill>
          <a:blip r:embed="rId3" cstate="print"/>
          <a:srcRect/>
          <a:stretch>
            <a:fillRect/>
          </a:stretch>
        </p:blipFill>
        <p:spPr bwMode="auto">
          <a:xfrm>
            <a:off x="6645206" y="1039132"/>
            <a:ext cx="1808680" cy="1759796"/>
          </a:xfrm>
          <a:prstGeom prst="rect">
            <a:avLst/>
          </a:prstGeom>
          <a:noFill/>
        </p:spPr>
      </p:pic>
      <p:pic>
        <p:nvPicPr>
          <p:cNvPr id="1146882" name="Picture 2" descr="http://scienceblogs.com/principles/files/2013/10/sm_fig4-2.jpg"/>
          <p:cNvPicPr>
            <a:picLocks noChangeAspect="1" noChangeArrowheads="1"/>
          </p:cNvPicPr>
          <p:nvPr/>
        </p:nvPicPr>
        <p:blipFill>
          <a:blip r:embed="rId4" cstate="print"/>
          <a:srcRect t="12416" r="24510" b="11998"/>
          <a:stretch>
            <a:fillRect/>
          </a:stretch>
        </p:blipFill>
        <p:spPr bwMode="auto">
          <a:xfrm>
            <a:off x="2695136" y="1052736"/>
            <a:ext cx="3239838" cy="2432981"/>
          </a:xfrm>
          <a:prstGeom prst="rect">
            <a:avLst/>
          </a:prstGeom>
          <a:noFill/>
        </p:spPr>
      </p:pic>
      <p:sp>
        <p:nvSpPr>
          <p:cNvPr id="14" name="Rectangle 13"/>
          <p:cNvSpPr/>
          <p:nvPr/>
        </p:nvSpPr>
        <p:spPr>
          <a:xfrm>
            <a:off x="3524575" y="6383973"/>
            <a:ext cx="4688378" cy="498598"/>
          </a:xfrm>
          <a:prstGeom prst="rect">
            <a:avLst/>
          </a:prstGeom>
        </p:spPr>
        <p:txBody>
          <a:bodyPr wrap="square">
            <a:spAutoFit/>
          </a:bodyPr>
          <a:lstStyle/>
          <a:p>
            <a:pPr>
              <a:buNone/>
            </a:pPr>
            <a:r>
              <a:rPr lang="en-US" sz="1200">
                <a:solidFill>
                  <a:schemeClr val="bg1">
                    <a:lumMod val="75000"/>
                  </a:schemeClr>
                </a:solidFill>
              </a:rPr>
              <a:t>http://scienceblogs.com/principles/2013/10/22/quantum-erasure/</a:t>
            </a:r>
          </a:p>
          <a:p>
            <a:pPr>
              <a:buNone/>
            </a:pPr>
            <a:r>
              <a:rPr lang="en-US" sz="1200">
                <a:solidFill>
                  <a:schemeClr val="bg1">
                    <a:lumMod val="75000"/>
                  </a:schemeClr>
                </a:solidFill>
              </a:rPr>
              <a:t>http://www.cobolt.se/interferometry.html</a:t>
            </a:r>
          </a:p>
        </p:txBody>
      </p:sp>
      <p:sp>
        <p:nvSpPr>
          <p:cNvPr id="20" name="TextBox 19"/>
          <p:cNvSpPr txBox="1"/>
          <p:nvPr/>
        </p:nvSpPr>
        <p:spPr>
          <a:xfrm>
            <a:off x="6878130" y="2461406"/>
            <a:ext cx="1305742" cy="338554"/>
          </a:xfrm>
          <a:prstGeom prst="rect">
            <a:avLst/>
          </a:prstGeom>
          <a:noFill/>
        </p:spPr>
        <p:txBody>
          <a:bodyPr wrap="none" rtlCol="0">
            <a:spAutoFit/>
          </a:bodyPr>
          <a:lstStyle/>
          <a:p>
            <a:pPr>
              <a:buNone/>
            </a:pPr>
            <a:r>
              <a:rPr lang="en-US" sz="1600">
                <a:solidFill>
                  <a:schemeClr val="bg1"/>
                </a:solidFill>
              </a:rPr>
              <a:t>Light fringes</a:t>
            </a:r>
          </a:p>
        </p:txBody>
      </p:sp>
      <p:sp>
        <p:nvSpPr>
          <p:cNvPr id="21" name="TextBox 20"/>
          <p:cNvSpPr txBox="1"/>
          <p:nvPr/>
        </p:nvSpPr>
        <p:spPr>
          <a:xfrm rot="5400000">
            <a:off x="5504400" y="5379591"/>
            <a:ext cx="1170513" cy="307777"/>
          </a:xfrm>
          <a:prstGeom prst="rect">
            <a:avLst/>
          </a:prstGeom>
          <a:noFill/>
        </p:spPr>
        <p:txBody>
          <a:bodyPr wrap="none" rtlCol="0">
            <a:spAutoFit/>
          </a:bodyPr>
          <a:lstStyle/>
          <a:p>
            <a:pPr>
              <a:buNone/>
            </a:pPr>
            <a:r>
              <a:rPr lang="en-US" sz="1400" err="1">
                <a:latin typeface="+mj-lt"/>
                <a:ea typeface="Verdana" pitchFamily="34" charset="0"/>
                <a:cs typeface="Verdana" pitchFamily="34" charset="0"/>
              </a:rPr>
              <a:t>Beamsplitter</a:t>
            </a:r>
            <a:endParaRPr lang="en-US" sz="1400">
              <a:latin typeface="+mj-lt"/>
              <a:ea typeface="Verdana" pitchFamily="34" charset="0"/>
              <a:cs typeface="Verdana" pitchFamily="34" charset="0"/>
            </a:endParaRPr>
          </a:p>
        </p:txBody>
      </p:sp>
      <p:sp>
        <p:nvSpPr>
          <p:cNvPr id="22" name="TextBox 21"/>
          <p:cNvSpPr txBox="1"/>
          <p:nvPr/>
        </p:nvSpPr>
        <p:spPr>
          <a:xfrm rot="5400000">
            <a:off x="2213710" y="4004044"/>
            <a:ext cx="1170513" cy="307777"/>
          </a:xfrm>
          <a:prstGeom prst="rect">
            <a:avLst/>
          </a:prstGeom>
          <a:noFill/>
        </p:spPr>
        <p:txBody>
          <a:bodyPr wrap="none" rtlCol="0">
            <a:spAutoFit/>
          </a:bodyPr>
          <a:lstStyle/>
          <a:p>
            <a:pPr>
              <a:buNone/>
            </a:pPr>
            <a:r>
              <a:rPr lang="en-US" sz="1400" err="1">
                <a:latin typeface="+mj-lt"/>
                <a:ea typeface="Verdana" pitchFamily="34" charset="0"/>
                <a:cs typeface="Verdana" pitchFamily="34" charset="0"/>
              </a:rPr>
              <a:t>Beamsplitter</a:t>
            </a:r>
            <a:endParaRPr lang="en-US" sz="1400">
              <a:latin typeface="+mj-lt"/>
              <a:ea typeface="Verdana" pitchFamily="34" charset="0"/>
              <a:cs typeface="Verdana" pitchFamily="34" charset="0"/>
            </a:endParaRPr>
          </a:p>
        </p:txBody>
      </p:sp>
      <p:sp>
        <p:nvSpPr>
          <p:cNvPr id="23" name="TextBox 22"/>
          <p:cNvSpPr txBox="1"/>
          <p:nvPr/>
        </p:nvSpPr>
        <p:spPr>
          <a:xfrm rot="5400000">
            <a:off x="4111260" y="5759024"/>
            <a:ext cx="653449" cy="307777"/>
          </a:xfrm>
          <a:prstGeom prst="rect">
            <a:avLst/>
          </a:prstGeom>
          <a:noFill/>
        </p:spPr>
        <p:txBody>
          <a:bodyPr wrap="none" rtlCol="0">
            <a:spAutoFit/>
          </a:bodyPr>
          <a:lstStyle/>
          <a:p>
            <a:pPr>
              <a:buNone/>
            </a:pPr>
            <a:r>
              <a:rPr lang="en-US" sz="1400">
                <a:latin typeface="+mj-lt"/>
                <a:ea typeface="Verdana" pitchFamily="34" charset="0"/>
                <a:cs typeface="Verdana" pitchFamily="34" charset="0"/>
              </a:rPr>
              <a:t>Mirror</a:t>
            </a:r>
          </a:p>
        </p:txBody>
      </p:sp>
      <p:pic>
        <p:nvPicPr>
          <p:cNvPr id="24" name="Picture 23" descr="fringes40PCA.png"/>
          <p:cNvPicPr>
            <a:picLocks noChangeAspect="1"/>
          </p:cNvPicPr>
          <p:nvPr/>
        </p:nvPicPr>
        <p:blipFill>
          <a:blip r:embed="rId5" cstate="print"/>
          <a:srcRect t="2391" r="7023" b="53220"/>
          <a:stretch>
            <a:fillRect/>
          </a:stretch>
        </p:blipFill>
        <p:spPr>
          <a:xfrm>
            <a:off x="6628826" y="4075434"/>
            <a:ext cx="2170585" cy="1690778"/>
          </a:xfrm>
          <a:prstGeom prst="rect">
            <a:avLst/>
          </a:prstGeom>
        </p:spPr>
      </p:pic>
      <p:sp>
        <p:nvSpPr>
          <p:cNvPr id="25" name="TextBox 24"/>
          <p:cNvSpPr txBox="1"/>
          <p:nvPr/>
        </p:nvSpPr>
        <p:spPr>
          <a:xfrm>
            <a:off x="7050658" y="4086936"/>
            <a:ext cx="1336391" cy="338554"/>
          </a:xfrm>
          <a:prstGeom prst="rect">
            <a:avLst/>
          </a:prstGeom>
          <a:noFill/>
        </p:spPr>
        <p:txBody>
          <a:bodyPr wrap="none" rtlCol="0">
            <a:spAutoFit/>
          </a:bodyPr>
          <a:lstStyle/>
          <a:p>
            <a:pPr>
              <a:buNone/>
            </a:pPr>
            <a:r>
              <a:rPr lang="en-US" sz="1600">
                <a:solidFill>
                  <a:schemeClr val="bg1"/>
                </a:solidFill>
              </a:rPr>
              <a:t>Atom fringes</a:t>
            </a:r>
          </a:p>
        </p:txBody>
      </p:sp>
      <p:sp>
        <p:nvSpPr>
          <p:cNvPr id="28" name="TextBox 27"/>
          <p:cNvSpPr txBox="1"/>
          <p:nvPr/>
        </p:nvSpPr>
        <p:spPr>
          <a:xfrm>
            <a:off x="2105194" y="2509810"/>
            <a:ext cx="630301" cy="338554"/>
          </a:xfrm>
          <a:prstGeom prst="rect">
            <a:avLst/>
          </a:prstGeom>
          <a:noFill/>
        </p:spPr>
        <p:txBody>
          <a:bodyPr wrap="none" rtlCol="0">
            <a:spAutoFit/>
          </a:bodyPr>
          <a:lstStyle/>
          <a:p>
            <a:pPr>
              <a:buNone/>
            </a:pPr>
            <a:r>
              <a:rPr lang="en-US" sz="1600">
                <a:latin typeface="+mj-lt"/>
                <a:ea typeface="Verdana" pitchFamily="34" charset="0"/>
                <a:cs typeface="Verdana" pitchFamily="34" charset="0"/>
              </a:rPr>
              <a:t>Light</a:t>
            </a:r>
          </a:p>
        </p:txBody>
      </p:sp>
    </p:spTree>
    <p:extLst>
      <p:ext uri="{BB962C8B-B14F-4D97-AF65-F5344CB8AC3E}">
        <p14:creationId xmlns:p14="http://schemas.microsoft.com/office/powerpoint/2010/main" val="3129840221"/>
      </p:ext>
    </p:extLst>
  </p:cSld>
  <p:clrMapOvr>
    <a:masterClrMapping/>
  </p:clrMapOvr>
  <p:transition advTm="110886"/>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Atom optics using light</a:t>
            </a:r>
          </a:p>
        </p:txBody>
      </p:sp>
      <p:pic>
        <p:nvPicPr>
          <p:cNvPr id="3" name="Picture 3"/>
          <p:cNvPicPr>
            <a:picLocks noChangeAspect="1" noChangeArrowheads="1"/>
          </p:cNvPicPr>
          <p:nvPr/>
        </p:nvPicPr>
        <p:blipFill>
          <a:blip r:embed="rId2" cstate="print"/>
          <a:srcRect r="6757"/>
          <a:stretch>
            <a:fillRect/>
          </a:stretch>
        </p:blipFill>
        <p:spPr bwMode="auto">
          <a:xfrm>
            <a:off x="4021784" y="1885169"/>
            <a:ext cx="5062256" cy="3766123"/>
          </a:xfrm>
          <a:prstGeom prst="rect">
            <a:avLst/>
          </a:prstGeom>
          <a:noFill/>
          <a:ln w="12700">
            <a:noFill/>
            <a:miter lim="800000"/>
            <a:headEnd/>
            <a:tailEnd type="none" w="lg" len="med"/>
          </a:ln>
          <a:effectLst/>
        </p:spPr>
      </p:pic>
      <p:grpSp>
        <p:nvGrpSpPr>
          <p:cNvPr id="4" name="Group 122"/>
          <p:cNvGrpSpPr/>
          <p:nvPr/>
        </p:nvGrpSpPr>
        <p:grpSpPr>
          <a:xfrm rot="10800000">
            <a:off x="1692648" y="2435625"/>
            <a:ext cx="741643" cy="741643"/>
            <a:chOff x="4683686" y="3899631"/>
            <a:chExt cx="741643" cy="741643"/>
          </a:xfrm>
        </p:grpSpPr>
        <p:grpSp>
          <p:nvGrpSpPr>
            <p:cNvPr id="5" name="Group 28"/>
            <p:cNvGrpSpPr/>
            <p:nvPr/>
          </p:nvGrpSpPr>
          <p:grpSpPr>
            <a:xfrm>
              <a:off x="4683686" y="3899631"/>
              <a:ext cx="741643" cy="741643"/>
              <a:chOff x="4184922" y="3830357"/>
              <a:chExt cx="1138334" cy="1138334"/>
            </a:xfrm>
          </p:grpSpPr>
          <p:cxnSp>
            <p:nvCxnSpPr>
              <p:cNvPr id="7" name="Straight Connector 6"/>
              <p:cNvCxnSpPr/>
              <p:nvPr/>
            </p:nvCxnSpPr>
            <p:spPr>
              <a:xfrm>
                <a:off x="4432324" y="4609322"/>
                <a:ext cx="65314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4416773" y="4201890"/>
                <a:ext cx="653143" cy="0"/>
              </a:xfrm>
              <a:prstGeom prst="line">
                <a:avLst/>
              </a:prstGeom>
              <a:ln w="38100"/>
            </p:spPr>
            <p:style>
              <a:lnRef idx="1">
                <a:schemeClr val="dk1"/>
              </a:lnRef>
              <a:fillRef idx="0">
                <a:schemeClr val="dk1"/>
              </a:fillRef>
              <a:effectRef idx="0">
                <a:schemeClr val="dk1"/>
              </a:effectRef>
              <a:fontRef idx="minor">
                <a:schemeClr val="tx1"/>
              </a:fontRef>
            </p:style>
          </p:cxnSp>
          <p:sp>
            <p:nvSpPr>
              <p:cNvPr id="9" name="Oval 8"/>
              <p:cNvSpPr/>
              <p:nvPr/>
            </p:nvSpPr>
            <p:spPr bwMode="auto">
              <a:xfrm>
                <a:off x="4184922" y="3830357"/>
                <a:ext cx="1138334" cy="1138334"/>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6" name="Oval 5"/>
            <p:cNvSpPr/>
            <p:nvPr/>
          </p:nvSpPr>
          <p:spPr bwMode="auto">
            <a:xfrm>
              <a:off x="4973781" y="4322619"/>
              <a:ext cx="166255" cy="166255"/>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None/>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pic>
        <p:nvPicPr>
          <p:cNvPr id="10"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70789" y="1788892"/>
            <a:ext cx="772036" cy="156542"/>
          </a:xfrm>
          <a:prstGeom prst="rect">
            <a:avLst/>
          </a:prstGeom>
          <a:noFill/>
          <a:ln w="9525">
            <a:noFill/>
            <a:miter lim="800000"/>
            <a:headEnd/>
            <a:tailEnd/>
          </a:ln>
        </p:spPr>
      </p:pic>
      <p:grpSp>
        <p:nvGrpSpPr>
          <p:cNvPr id="11" name="Group 115"/>
          <p:cNvGrpSpPr/>
          <p:nvPr/>
        </p:nvGrpSpPr>
        <p:grpSpPr>
          <a:xfrm>
            <a:off x="1687059" y="1506673"/>
            <a:ext cx="741643" cy="741643"/>
            <a:chOff x="4683686" y="3899631"/>
            <a:chExt cx="741643" cy="741643"/>
          </a:xfrm>
        </p:grpSpPr>
        <p:grpSp>
          <p:nvGrpSpPr>
            <p:cNvPr id="12" name="Group 28"/>
            <p:cNvGrpSpPr/>
            <p:nvPr/>
          </p:nvGrpSpPr>
          <p:grpSpPr>
            <a:xfrm>
              <a:off x="4683686" y="3899631"/>
              <a:ext cx="741643" cy="741643"/>
              <a:chOff x="4184922" y="3830357"/>
              <a:chExt cx="1138334" cy="1138334"/>
            </a:xfrm>
          </p:grpSpPr>
          <p:cxnSp>
            <p:nvCxnSpPr>
              <p:cNvPr id="14" name="Straight Connector 13"/>
              <p:cNvCxnSpPr/>
              <p:nvPr/>
            </p:nvCxnSpPr>
            <p:spPr>
              <a:xfrm>
                <a:off x="4432324" y="4609322"/>
                <a:ext cx="65314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4416773" y="4201890"/>
                <a:ext cx="653143" cy="0"/>
              </a:xfrm>
              <a:prstGeom prst="line">
                <a:avLst/>
              </a:prstGeom>
              <a:ln w="38100"/>
            </p:spPr>
            <p:style>
              <a:lnRef idx="1">
                <a:schemeClr val="dk1"/>
              </a:lnRef>
              <a:fillRef idx="0">
                <a:schemeClr val="dk1"/>
              </a:fillRef>
              <a:effectRef idx="0">
                <a:schemeClr val="dk1"/>
              </a:effectRef>
              <a:fontRef idx="minor">
                <a:schemeClr val="tx1"/>
              </a:fontRef>
            </p:style>
          </p:cxnSp>
          <p:sp>
            <p:nvSpPr>
              <p:cNvPr id="16" name="Oval 15"/>
              <p:cNvSpPr/>
              <p:nvPr/>
            </p:nvSpPr>
            <p:spPr bwMode="auto">
              <a:xfrm>
                <a:off x="4184922" y="3830357"/>
                <a:ext cx="1138334" cy="1138334"/>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13" name="Oval 12"/>
            <p:cNvSpPr/>
            <p:nvPr/>
          </p:nvSpPr>
          <p:spPr bwMode="auto">
            <a:xfrm>
              <a:off x="4973781" y="4322619"/>
              <a:ext cx="166255" cy="166255"/>
            </a:xfrm>
            <a:prstGeom prst="ellipse">
              <a:avLst/>
            </a:prstGeom>
            <a:solidFill>
              <a:srgbClr val="3366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17" name="TextBox 16"/>
          <p:cNvSpPr txBox="1"/>
          <p:nvPr/>
        </p:nvSpPr>
        <p:spPr>
          <a:xfrm>
            <a:off x="584618" y="1888757"/>
            <a:ext cx="522900" cy="523220"/>
          </a:xfrm>
          <a:prstGeom prst="rect">
            <a:avLst/>
          </a:prstGeom>
          <a:noFill/>
        </p:spPr>
        <p:txBody>
          <a:bodyPr wrap="none" rtlCol="0">
            <a:spAutoFit/>
          </a:bodyPr>
          <a:lstStyle/>
          <a:p>
            <a:pPr>
              <a:buNone/>
            </a:pPr>
            <a:r>
              <a:rPr lang="en-US" sz="2800" i="1" err="1">
                <a:latin typeface="Times New Roman" pitchFamily="18" charset="0"/>
                <a:cs typeface="Times New Roman" pitchFamily="18" charset="0"/>
              </a:rPr>
              <a:t>ħk</a:t>
            </a:r>
            <a:endParaRPr lang="en-US" sz="2800" i="1">
              <a:latin typeface="Times New Roman" pitchFamily="18" charset="0"/>
              <a:cs typeface="Times New Roman" pitchFamily="18" charset="0"/>
            </a:endParaRPr>
          </a:p>
        </p:txBody>
      </p:sp>
      <p:cxnSp>
        <p:nvCxnSpPr>
          <p:cNvPr id="18" name="Straight Arrow Connector 17"/>
          <p:cNvCxnSpPr/>
          <p:nvPr/>
        </p:nvCxnSpPr>
        <p:spPr>
          <a:xfrm>
            <a:off x="2443401" y="2807142"/>
            <a:ext cx="593749" cy="0"/>
          </a:xfrm>
          <a:prstGeom prst="straightConnector1">
            <a:avLst/>
          </a:prstGeom>
          <a:ln w="5715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2565818" y="2206049"/>
            <a:ext cx="1462260" cy="523220"/>
          </a:xfrm>
          <a:prstGeom prst="rect">
            <a:avLst/>
          </a:prstGeom>
          <a:noFill/>
        </p:spPr>
        <p:txBody>
          <a:bodyPr wrap="none" rtlCol="0">
            <a:spAutoFit/>
          </a:bodyPr>
          <a:lstStyle/>
          <a:p>
            <a:pPr>
              <a:buNone/>
            </a:pPr>
            <a:r>
              <a:rPr lang="en-US" sz="2800" i="1">
                <a:latin typeface="Times New Roman" pitchFamily="18" charset="0"/>
                <a:cs typeface="Times New Roman" pitchFamily="18" charset="0"/>
              </a:rPr>
              <a:t>v = </a:t>
            </a:r>
            <a:r>
              <a:rPr lang="en-US" sz="2800" i="1" err="1">
                <a:latin typeface="Times New Roman" pitchFamily="18" charset="0"/>
                <a:cs typeface="Times New Roman" pitchFamily="18" charset="0"/>
              </a:rPr>
              <a:t>ħk</a:t>
            </a:r>
            <a:r>
              <a:rPr lang="en-US" sz="2800" i="1">
                <a:latin typeface="Times New Roman" pitchFamily="18" charset="0"/>
                <a:cs typeface="Times New Roman" pitchFamily="18" charset="0"/>
              </a:rPr>
              <a:t>/m</a:t>
            </a:r>
          </a:p>
        </p:txBody>
      </p:sp>
      <p:grpSp>
        <p:nvGrpSpPr>
          <p:cNvPr id="22" name="Group 122"/>
          <p:cNvGrpSpPr/>
          <p:nvPr/>
        </p:nvGrpSpPr>
        <p:grpSpPr>
          <a:xfrm rot="10800000">
            <a:off x="1710134" y="4296902"/>
            <a:ext cx="741643" cy="741643"/>
            <a:chOff x="4683686" y="3899631"/>
            <a:chExt cx="741643" cy="741643"/>
          </a:xfrm>
        </p:grpSpPr>
        <p:grpSp>
          <p:nvGrpSpPr>
            <p:cNvPr id="23" name="Group 28"/>
            <p:cNvGrpSpPr/>
            <p:nvPr/>
          </p:nvGrpSpPr>
          <p:grpSpPr>
            <a:xfrm>
              <a:off x="4683686" y="3899631"/>
              <a:ext cx="741643" cy="741643"/>
              <a:chOff x="4184922" y="3830357"/>
              <a:chExt cx="1138334" cy="1138334"/>
            </a:xfrm>
          </p:grpSpPr>
          <p:cxnSp>
            <p:nvCxnSpPr>
              <p:cNvPr id="25" name="Straight Connector 24"/>
              <p:cNvCxnSpPr/>
              <p:nvPr/>
            </p:nvCxnSpPr>
            <p:spPr>
              <a:xfrm>
                <a:off x="4432324" y="4609322"/>
                <a:ext cx="65314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4416773" y="4201890"/>
                <a:ext cx="653143" cy="0"/>
              </a:xfrm>
              <a:prstGeom prst="line">
                <a:avLst/>
              </a:prstGeom>
              <a:ln w="38100"/>
            </p:spPr>
            <p:style>
              <a:lnRef idx="1">
                <a:schemeClr val="dk1"/>
              </a:lnRef>
              <a:fillRef idx="0">
                <a:schemeClr val="dk1"/>
              </a:fillRef>
              <a:effectRef idx="0">
                <a:schemeClr val="dk1"/>
              </a:effectRef>
              <a:fontRef idx="minor">
                <a:schemeClr val="tx1"/>
              </a:fontRef>
            </p:style>
          </p:cxnSp>
          <p:sp>
            <p:nvSpPr>
              <p:cNvPr id="27" name="Oval 26"/>
              <p:cNvSpPr/>
              <p:nvPr/>
            </p:nvSpPr>
            <p:spPr bwMode="auto">
              <a:xfrm>
                <a:off x="4184922" y="3830357"/>
                <a:ext cx="1138334" cy="1138334"/>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24" name="Oval 23"/>
            <p:cNvSpPr/>
            <p:nvPr/>
          </p:nvSpPr>
          <p:spPr bwMode="auto">
            <a:xfrm>
              <a:off x="4973781" y="4322619"/>
              <a:ext cx="166255" cy="166255"/>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None/>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pic>
        <p:nvPicPr>
          <p:cNvPr id="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258" y="4594549"/>
            <a:ext cx="772036" cy="156542"/>
          </a:xfrm>
          <a:prstGeom prst="rect">
            <a:avLst/>
          </a:prstGeom>
          <a:noFill/>
          <a:ln w="9525">
            <a:noFill/>
            <a:miter lim="800000"/>
            <a:headEnd/>
            <a:tailEnd/>
          </a:ln>
        </p:spPr>
      </p:pic>
      <p:grpSp>
        <p:nvGrpSpPr>
          <p:cNvPr id="29" name="Group 115"/>
          <p:cNvGrpSpPr/>
          <p:nvPr/>
        </p:nvGrpSpPr>
        <p:grpSpPr>
          <a:xfrm>
            <a:off x="1719537" y="5286691"/>
            <a:ext cx="741643" cy="741643"/>
            <a:chOff x="4683686" y="3899631"/>
            <a:chExt cx="741643" cy="741643"/>
          </a:xfrm>
        </p:grpSpPr>
        <p:grpSp>
          <p:nvGrpSpPr>
            <p:cNvPr id="30" name="Group 28"/>
            <p:cNvGrpSpPr/>
            <p:nvPr/>
          </p:nvGrpSpPr>
          <p:grpSpPr>
            <a:xfrm>
              <a:off x="4683686" y="3899631"/>
              <a:ext cx="741643" cy="741643"/>
              <a:chOff x="4184922" y="3830357"/>
              <a:chExt cx="1138334" cy="1138334"/>
            </a:xfrm>
          </p:grpSpPr>
          <p:cxnSp>
            <p:nvCxnSpPr>
              <p:cNvPr id="32" name="Straight Connector 31"/>
              <p:cNvCxnSpPr/>
              <p:nvPr/>
            </p:nvCxnSpPr>
            <p:spPr>
              <a:xfrm>
                <a:off x="4432324" y="4609322"/>
                <a:ext cx="653143"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a:off x="4416773" y="4201890"/>
                <a:ext cx="653143" cy="0"/>
              </a:xfrm>
              <a:prstGeom prst="line">
                <a:avLst/>
              </a:prstGeom>
              <a:ln w="38100"/>
            </p:spPr>
            <p:style>
              <a:lnRef idx="1">
                <a:schemeClr val="dk1"/>
              </a:lnRef>
              <a:fillRef idx="0">
                <a:schemeClr val="dk1"/>
              </a:fillRef>
              <a:effectRef idx="0">
                <a:schemeClr val="dk1"/>
              </a:effectRef>
              <a:fontRef idx="minor">
                <a:schemeClr val="tx1"/>
              </a:fontRef>
            </p:style>
          </p:cxnSp>
          <p:sp>
            <p:nvSpPr>
              <p:cNvPr id="34" name="Oval 33"/>
              <p:cNvSpPr/>
              <p:nvPr/>
            </p:nvSpPr>
            <p:spPr bwMode="auto">
              <a:xfrm>
                <a:off x="4184922" y="3830357"/>
                <a:ext cx="1138334" cy="1138334"/>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31" name="Oval 30"/>
            <p:cNvSpPr/>
            <p:nvPr/>
          </p:nvSpPr>
          <p:spPr bwMode="auto">
            <a:xfrm>
              <a:off x="4973781" y="4322619"/>
              <a:ext cx="166255" cy="166255"/>
            </a:xfrm>
            <a:prstGeom prst="ellipse">
              <a:avLst/>
            </a:prstGeom>
            <a:solidFill>
              <a:srgbClr val="3366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35" name="TextBox 34"/>
          <p:cNvSpPr txBox="1"/>
          <p:nvPr/>
        </p:nvSpPr>
        <p:spPr>
          <a:xfrm>
            <a:off x="617097" y="4664434"/>
            <a:ext cx="522900" cy="523220"/>
          </a:xfrm>
          <a:prstGeom prst="rect">
            <a:avLst/>
          </a:prstGeom>
          <a:noFill/>
        </p:spPr>
        <p:txBody>
          <a:bodyPr wrap="none" rtlCol="0">
            <a:spAutoFit/>
          </a:bodyPr>
          <a:lstStyle/>
          <a:p>
            <a:pPr>
              <a:buNone/>
            </a:pPr>
            <a:r>
              <a:rPr lang="en-US" sz="2800" i="1" err="1">
                <a:latin typeface="Times New Roman" pitchFamily="18" charset="0"/>
                <a:cs typeface="Times New Roman" pitchFamily="18" charset="0"/>
              </a:rPr>
              <a:t>ħk</a:t>
            </a:r>
            <a:endParaRPr lang="en-US" sz="2800" i="1">
              <a:latin typeface="Times New Roman" pitchFamily="18" charset="0"/>
              <a:cs typeface="Times New Roman" pitchFamily="18" charset="0"/>
            </a:endParaRPr>
          </a:p>
        </p:txBody>
      </p:sp>
      <p:cxnSp>
        <p:nvCxnSpPr>
          <p:cNvPr id="36" name="Straight Arrow Connector 35"/>
          <p:cNvCxnSpPr/>
          <p:nvPr/>
        </p:nvCxnSpPr>
        <p:spPr>
          <a:xfrm>
            <a:off x="2475879" y="4683408"/>
            <a:ext cx="593749" cy="0"/>
          </a:xfrm>
          <a:prstGeom prst="straightConnector1">
            <a:avLst/>
          </a:prstGeom>
          <a:ln w="57150">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3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39498" y="5466478"/>
            <a:ext cx="772036" cy="156542"/>
          </a:xfrm>
          <a:prstGeom prst="rect">
            <a:avLst/>
          </a:prstGeom>
          <a:noFill/>
          <a:ln w="9525">
            <a:noFill/>
            <a:miter lim="800000"/>
            <a:headEnd/>
            <a:tailEnd/>
          </a:ln>
        </p:spPr>
      </p:pic>
      <p:pic>
        <p:nvPicPr>
          <p:cNvPr id="39"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41998" y="5663848"/>
            <a:ext cx="772036" cy="156542"/>
          </a:xfrm>
          <a:prstGeom prst="rect">
            <a:avLst/>
          </a:prstGeom>
          <a:noFill/>
          <a:ln w="9525">
            <a:noFill/>
            <a:miter lim="800000"/>
            <a:headEnd/>
            <a:tailEnd/>
          </a:ln>
        </p:spPr>
      </p:pic>
      <p:sp>
        <p:nvSpPr>
          <p:cNvPr id="40" name="TextBox 39"/>
          <p:cNvSpPr txBox="1"/>
          <p:nvPr/>
        </p:nvSpPr>
        <p:spPr>
          <a:xfrm>
            <a:off x="209865" y="940658"/>
            <a:ext cx="2864887" cy="400110"/>
          </a:xfrm>
          <a:prstGeom prst="rect">
            <a:avLst/>
          </a:prstGeom>
          <a:noFill/>
        </p:spPr>
        <p:txBody>
          <a:bodyPr wrap="none" rtlCol="0">
            <a:spAutoFit/>
          </a:bodyPr>
          <a:lstStyle/>
          <a:p>
            <a:pPr>
              <a:buNone/>
            </a:pPr>
            <a:r>
              <a:rPr lang="en-US" sz="2000" b="1"/>
              <a:t>(1) Light absorption:</a:t>
            </a:r>
          </a:p>
        </p:txBody>
      </p:sp>
      <p:sp>
        <p:nvSpPr>
          <p:cNvPr id="41" name="TextBox 40"/>
          <p:cNvSpPr txBox="1"/>
          <p:nvPr/>
        </p:nvSpPr>
        <p:spPr>
          <a:xfrm>
            <a:off x="212362" y="3615127"/>
            <a:ext cx="3366627" cy="400110"/>
          </a:xfrm>
          <a:prstGeom prst="rect">
            <a:avLst/>
          </a:prstGeom>
          <a:noFill/>
        </p:spPr>
        <p:txBody>
          <a:bodyPr wrap="none" rtlCol="0">
            <a:spAutoFit/>
          </a:bodyPr>
          <a:lstStyle/>
          <a:p>
            <a:pPr>
              <a:buNone/>
            </a:pPr>
            <a:r>
              <a:rPr lang="en-US" sz="2000" b="1"/>
              <a:t>(2) Stimulated emission:</a:t>
            </a:r>
          </a:p>
        </p:txBody>
      </p:sp>
      <p:sp>
        <p:nvSpPr>
          <p:cNvPr id="42" name="TextBox 41"/>
          <p:cNvSpPr txBox="1"/>
          <p:nvPr/>
        </p:nvSpPr>
        <p:spPr>
          <a:xfrm>
            <a:off x="5591332" y="1558977"/>
            <a:ext cx="1983620" cy="400110"/>
          </a:xfrm>
          <a:prstGeom prst="rect">
            <a:avLst/>
          </a:prstGeom>
          <a:noFill/>
        </p:spPr>
        <p:txBody>
          <a:bodyPr wrap="none" rtlCol="0">
            <a:spAutoFit/>
          </a:bodyPr>
          <a:lstStyle/>
          <a:p>
            <a:pPr>
              <a:buNone/>
            </a:pPr>
            <a:r>
              <a:rPr lang="en-US" sz="2000" i="1"/>
              <a:t>Rabi oscillations</a:t>
            </a:r>
          </a:p>
        </p:txBody>
      </p:sp>
      <p:sp>
        <p:nvSpPr>
          <p:cNvPr id="43" name="TextBox 42"/>
          <p:cNvSpPr txBox="1"/>
          <p:nvPr/>
        </p:nvSpPr>
        <p:spPr>
          <a:xfrm>
            <a:off x="5636300" y="5231567"/>
            <a:ext cx="742511" cy="400110"/>
          </a:xfrm>
          <a:prstGeom prst="rect">
            <a:avLst/>
          </a:prstGeom>
          <a:solidFill>
            <a:schemeClr val="bg1"/>
          </a:solidFill>
        </p:spPr>
        <p:txBody>
          <a:bodyPr wrap="none" rtlCol="0">
            <a:spAutoFit/>
          </a:bodyPr>
          <a:lstStyle/>
          <a:p>
            <a:pPr>
              <a:buNone/>
            </a:pPr>
            <a:r>
              <a:rPr lang="en-US" sz="2000"/>
              <a:t>Time</a:t>
            </a:r>
          </a:p>
        </p:txBody>
      </p:sp>
    </p:spTree>
    <p:extLst>
      <p:ext uri="{BB962C8B-B14F-4D97-AF65-F5344CB8AC3E}">
        <p14:creationId xmlns:p14="http://schemas.microsoft.com/office/powerpoint/2010/main" val="15927569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92019" y="1268760"/>
            <a:ext cx="2623797" cy="5529188"/>
            <a:chOff x="-3177015" y="272236"/>
            <a:chExt cx="3195653" cy="6177601"/>
          </a:xfrm>
        </p:grpSpPr>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l="6267"/>
            <a:stretch/>
          </p:blipFill>
          <p:spPr>
            <a:xfrm>
              <a:off x="-3083407" y="272236"/>
              <a:ext cx="3102045" cy="6177601"/>
            </a:xfrm>
            <a:prstGeom prst="rect">
              <a:avLst/>
            </a:prstGeom>
          </p:spPr>
        </p:pic>
        <p:sp>
          <p:nvSpPr>
            <p:cNvPr id="8" name="Rectangle 7"/>
            <p:cNvSpPr/>
            <p:nvPr/>
          </p:nvSpPr>
          <p:spPr bwMode="auto">
            <a:xfrm>
              <a:off x="-1172449" y="636373"/>
              <a:ext cx="1191087" cy="255167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9" name="Rectangle 8"/>
            <p:cNvSpPr/>
            <p:nvPr/>
          </p:nvSpPr>
          <p:spPr bwMode="auto">
            <a:xfrm>
              <a:off x="-759939" y="2218110"/>
              <a:ext cx="722870" cy="255167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11" name="Rectangle 10"/>
            <p:cNvSpPr/>
            <p:nvPr/>
          </p:nvSpPr>
          <p:spPr bwMode="auto">
            <a:xfrm>
              <a:off x="-3177015" y="636373"/>
              <a:ext cx="225715" cy="3789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800100" lvl="1" indent="-342900"/>
              <a:endParaRPr kumimoji="0" lang="en-US" b="0" i="0" u="none" strike="noStrike" cap="none" normalizeH="0" baseline="0">
                <a:ln>
                  <a:noFill/>
                </a:ln>
                <a:solidFill>
                  <a:schemeClr val="tx1"/>
                </a:solidFill>
                <a:effectLst/>
                <a:latin typeface="Tahoma" pitchFamily="34" charset="0"/>
                <a:cs typeface="Arial" charset="0"/>
              </a:endParaRPr>
            </a:p>
          </p:txBody>
        </p:sp>
      </p:grpSp>
      <p:sp>
        <p:nvSpPr>
          <p:cNvPr id="637954" name="Rectangle 2"/>
          <p:cNvSpPr>
            <a:spLocks noGrp="1" noChangeArrowheads="1"/>
          </p:cNvSpPr>
          <p:nvPr>
            <p:ph type="title"/>
          </p:nvPr>
        </p:nvSpPr>
        <p:spPr/>
        <p:txBody>
          <a:bodyPr/>
          <a:lstStyle/>
          <a:p>
            <a:r>
              <a:rPr lang="en-US"/>
              <a:t>Light Pulse Atom Interferometry</a:t>
            </a:r>
          </a:p>
        </p:txBody>
      </p:sp>
      <p:pic>
        <p:nvPicPr>
          <p:cNvPr id="637963" name="Picture 11"/>
          <p:cNvPicPr>
            <a:picLocks noChangeAspect="1" noChangeArrowheads="1"/>
          </p:cNvPicPr>
          <p:nvPr/>
        </p:nvPicPr>
        <p:blipFill>
          <a:blip r:embed="rId4" cstate="print"/>
          <a:srcRect l="1580" r="4929"/>
          <a:stretch>
            <a:fillRect/>
          </a:stretch>
        </p:blipFill>
        <p:spPr bwMode="auto">
          <a:xfrm>
            <a:off x="2865120" y="1023303"/>
            <a:ext cx="5988789" cy="4292616"/>
          </a:xfrm>
          <a:prstGeom prst="rect">
            <a:avLst/>
          </a:prstGeom>
          <a:noFill/>
          <a:ln w="9525">
            <a:noFill/>
            <a:miter lim="800000"/>
            <a:headEnd/>
            <a:tailEnd/>
          </a:ln>
        </p:spPr>
      </p:pic>
      <p:sp>
        <p:nvSpPr>
          <p:cNvPr id="20" name="TextBox 19"/>
          <p:cNvSpPr txBox="1"/>
          <p:nvPr/>
        </p:nvSpPr>
        <p:spPr>
          <a:xfrm>
            <a:off x="4091552" y="5078851"/>
            <a:ext cx="3671774" cy="1014445"/>
          </a:xfrm>
          <a:prstGeom prst="rect">
            <a:avLst/>
          </a:prstGeom>
          <a:noFill/>
        </p:spPr>
        <p:txBody>
          <a:bodyPr wrap="none" rtlCol="0">
            <a:spAutoFit/>
          </a:bodyPr>
          <a:lstStyle/>
          <a:p>
            <a:pPr>
              <a:lnSpc>
                <a:spcPct val="150000"/>
              </a:lnSpc>
            </a:pPr>
            <a:r>
              <a:rPr lang="en-US" sz="2000"/>
              <a:t> Long duration</a:t>
            </a:r>
          </a:p>
          <a:p>
            <a:pPr>
              <a:lnSpc>
                <a:spcPct val="150000"/>
              </a:lnSpc>
            </a:pPr>
            <a:r>
              <a:rPr lang="en-US" sz="2000"/>
              <a:t> Large </a:t>
            </a:r>
            <a:r>
              <a:rPr lang="en-US" sz="2000" err="1"/>
              <a:t>wavepacket</a:t>
            </a:r>
            <a:r>
              <a:rPr lang="en-US" sz="2000"/>
              <a:t> separation</a:t>
            </a:r>
          </a:p>
        </p:txBody>
      </p:sp>
      <p:sp>
        <p:nvSpPr>
          <p:cNvPr id="10" name="TextBox 9"/>
          <p:cNvSpPr txBox="1"/>
          <p:nvPr/>
        </p:nvSpPr>
        <p:spPr>
          <a:xfrm>
            <a:off x="3075116" y="6156592"/>
            <a:ext cx="5673348" cy="584776"/>
          </a:xfrm>
          <a:prstGeom prst="rect">
            <a:avLst/>
          </a:prstGeom>
          <a:noFill/>
        </p:spPr>
        <p:txBody>
          <a:bodyPr wrap="none" rtlCol="0">
            <a:spAutoFit/>
          </a:bodyPr>
          <a:lstStyle/>
          <a:p>
            <a:r>
              <a:rPr lang="en-GB" sz="1600"/>
              <a:t>“π/2 pulse”: ½ of ground state go to exited state</a:t>
            </a:r>
          </a:p>
          <a:p>
            <a:r>
              <a:rPr lang="en-GB" sz="1600"/>
              <a:t>“π    pulse”: “180 degree flip”: Ground state </a:t>
            </a:r>
            <a:r>
              <a:rPr lang="en-GB" sz="1600">
                <a:sym typeface="Wingdings"/>
              </a:rPr>
              <a:t>&lt; - &gt;</a:t>
            </a:r>
            <a:r>
              <a:rPr lang="en-GB" sz="1600"/>
              <a:t> Exited state  </a:t>
            </a:r>
          </a:p>
        </p:txBody>
      </p:sp>
    </p:spTree>
    <p:extLst>
      <p:ext uri="{BB962C8B-B14F-4D97-AF65-F5344CB8AC3E}">
        <p14:creationId xmlns:p14="http://schemas.microsoft.com/office/powerpoint/2010/main" val="2277448554"/>
      </p:ext>
    </p:extLst>
  </p:cSld>
  <p:clrMapOvr>
    <a:masterClrMapping/>
  </p:clrMapOvr>
  <p:transition advTm="6240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0D045-3A1D-416D-A77C-835654A0A086}"/>
              </a:ext>
            </a:extLst>
          </p:cNvPr>
          <p:cNvSpPr>
            <a:spLocks noGrp="1"/>
          </p:cNvSpPr>
          <p:nvPr>
            <p:ph type="title"/>
          </p:nvPr>
        </p:nvSpPr>
        <p:spPr/>
        <p:txBody>
          <a:bodyPr/>
          <a:lstStyle/>
          <a:p>
            <a:r>
              <a:rPr lang="en-US"/>
              <a:t>A different kind of atom interferometer</a:t>
            </a:r>
          </a:p>
        </p:txBody>
      </p:sp>
      <p:pic>
        <p:nvPicPr>
          <p:cNvPr id="4" name="image65.png" descr="image65.png">
            <a:extLst>
              <a:ext uri="{FF2B5EF4-FFF2-40B4-BE49-F238E27FC236}">
                <a16:creationId xmlns:a16="http://schemas.microsoft.com/office/drawing/2014/main" id="{24F8CD3F-6130-41B9-A1ED-AD0891451093}"/>
              </a:ext>
            </a:extLst>
          </p:cNvPr>
          <p:cNvPicPr>
            <a:picLocks noChangeAspect="1"/>
          </p:cNvPicPr>
          <p:nvPr/>
        </p:nvPicPr>
        <p:blipFill>
          <a:blip r:embed="rId2"/>
          <a:stretch>
            <a:fillRect/>
          </a:stretch>
        </p:blipFill>
        <p:spPr>
          <a:xfrm>
            <a:off x="713506" y="2138405"/>
            <a:ext cx="2657809" cy="2332361"/>
          </a:xfrm>
          <a:prstGeom prst="rect">
            <a:avLst/>
          </a:prstGeom>
          <a:ln w="12700">
            <a:miter lim="400000"/>
          </a:ln>
        </p:spPr>
      </p:pic>
      <p:pic>
        <p:nvPicPr>
          <p:cNvPr id="5" name="Image" descr="Image">
            <a:extLst>
              <a:ext uri="{FF2B5EF4-FFF2-40B4-BE49-F238E27FC236}">
                <a16:creationId xmlns:a16="http://schemas.microsoft.com/office/drawing/2014/main" id="{85B32523-C6C2-419F-91B1-243B797D597A}"/>
              </a:ext>
            </a:extLst>
          </p:cNvPr>
          <p:cNvPicPr>
            <a:picLocks noChangeAspect="1"/>
          </p:cNvPicPr>
          <p:nvPr/>
        </p:nvPicPr>
        <p:blipFill>
          <a:blip r:embed="rId3"/>
          <a:stretch>
            <a:fillRect/>
          </a:stretch>
        </p:blipFill>
        <p:spPr>
          <a:xfrm>
            <a:off x="3868877" y="1649620"/>
            <a:ext cx="4829586" cy="3284119"/>
          </a:xfrm>
          <a:prstGeom prst="rect">
            <a:avLst/>
          </a:prstGeom>
          <a:ln w="12700">
            <a:miter lim="400000"/>
          </a:ln>
        </p:spPr>
      </p:pic>
      <p:sp>
        <p:nvSpPr>
          <p:cNvPr id="6" name="Rectangle 5">
            <a:extLst>
              <a:ext uri="{FF2B5EF4-FFF2-40B4-BE49-F238E27FC236}">
                <a16:creationId xmlns:a16="http://schemas.microsoft.com/office/drawing/2014/main" id="{25460535-3FEA-4B35-840A-2CEFC5410430}"/>
              </a:ext>
            </a:extLst>
          </p:cNvPr>
          <p:cNvSpPr/>
          <p:nvPr/>
        </p:nvSpPr>
        <p:spPr>
          <a:xfrm>
            <a:off x="553319" y="1063671"/>
            <a:ext cx="3256020" cy="400110"/>
          </a:xfrm>
          <a:prstGeom prst="rect">
            <a:avLst/>
          </a:prstGeom>
        </p:spPr>
        <p:txBody>
          <a:bodyPr wrap="none">
            <a:spAutoFit/>
          </a:bodyPr>
          <a:lstStyle/>
          <a:p>
            <a:pPr>
              <a:buNone/>
            </a:pPr>
            <a:r>
              <a:rPr lang="en-US" sz="2000">
                <a:latin typeface="Times New Roman" panose="02020603050405020304" pitchFamily="18" charset="0"/>
                <a:cs typeface="Times New Roman" panose="02020603050405020304" pitchFamily="18" charset="0"/>
              </a:rPr>
              <a:t>Hybrid “clock accelerometer”</a:t>
            </a:r>
          </a:p>
        </p:txBody>
      </p:sp>
      <p:sp>
        <p:nvSpPr>
          <p:cNvPr id="7" name="PWG, Hogan, Kasevich, Rajendran PRL 110 (2013)">
            <a:extLst>
              <a:ext uri="{FF2B5EF4-FFF2-40B4-BE49-F238E27FC236}">
                <a16:creationId xmlns:a16="http://schemas.microsoft.com/office/drawing/2014/main" id="{C01C8F30-6C99-494A-BFA1-255BA7ADBBE3}"/>
              </a:ext>
            </a:extLst>
          </p:cNvPr>
          <p:cNvSpPr txBox="1"/>
          <p:nvPr/>
        </p:nvSpPr>
        <p:spPr>
          <a:xfrm>
            <a:off x="4469064" y="1272087"/>
            <a:ext cx="2976777" cy="309124"/>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algn="ctr" defTabSz="422895" fontAlgn="auto" hangingPunct="0">
              <a:lnSpc>
                <a:spcPct val="120000"/>
              </a:lnSpc>
              <a:spcBef>
                <a:spcPts val="0"/>
              </a:spcBef>
              <a:spcAft>
                <a:spcPts val="0"/>
              </a:spcAft>
              <a:buNone/>
              <a:defRPr sz="2000" b="0">
                <a:latin typeface="Times New Roman"/>
                <a:ea typeface="Times New Roman"/>
                <a:cs typeface="Times New Roman"/>
                <a:sym typeface="Times New Roman"/>
              </a:defRPr>
            </a:pPr>
            <a:r>
              <a:rPr lang="en-US" sz="1406" kern="0">
                <a:solidFill>
                  <a:srgbClr val="000000"/>
                </a:solidFill>
                <a:latin typeface="Times New Roman"/>
                <a:cs typeface="Times New Roman"/>
                <a:sym typeface="Times New Roman"/>
              </a:rPr>
              <a:t>Graham et al., PRL </a:t>
            </a:r>
            <a:r>
              <a:rPr lang="en-US" sz="1406" b="1" kern="0">
                <a:solidFill>
                  <a:srgbClr val="000000"/>
                </a:solidFill>
                <a:latin typeface="Times New Roman"/>
                <a:cs typeface="Times New Roman"/>
                <a:sym typeface="Times New Roman"/>
              </a:rPr>
              <a:t>110</a:t>
            </a:r>
            <a:r>
              <a:rPr lang="en-US" sz="1406" kern="0">
                <a:solidFill>
                  <a:srgbClr val="000000"/>
                </a:solidFill>
                <a:latin typeface="Times New Roman"/>
                <a:cs typeface="Times New Roman"/>
                <a:sym typeface="Times New Roman"/>
              </a:rPr>
              <a:t>, 171102 (2013).</a:t>
            </a:r>
          </a:p>
        </p:txBody>
      </p:sp>
      <p:sp>
        <p:nvSpPr>
          <p:cNvPr id="8" name="as a clock, measure light travel time ➜ remove laser noise with single baseline">
            <a:extLst>
              <a:ext uri="{FF2B5EF4-FFF2-40B4-BE49-F238E27FC236}">
                <a16:creationId xmlns:a16="http://schemas.microsoft.com/office/drawing/2014/main" id="{320B0EA8-E080-4BF8-9892-8C03CF6540D1}"/>
              </a:ext>
            </a:extLst>
          </p:cNvPr>
          <p:cNvSpPr txBox="1"/>
          <p:nvPr/>
        </p:nvSpPr>
        <p:spPr>
          <a:xfrm>
            <a:off x="628657" y="5063290"/>
            <a:ext cx="8069806" cy="400044"/>
          </a:xfrm>
          <a:prstGeom prst="rect">
            <a:avLst/>
          </a:prstGeom>
          <a:ln w="12700">
            <a:miter lim="400000"/>
          </a:ln>
          <a:extLst>
            <a:ext uri="{C572A759-6A51-4108-AA02-DFA0A04FC94B}">
              <ma14:wrappingTextBoxFlag xmlns:ma14="http://schemas.microsoft.com/office/mac/drawingml/2011/main" xmlns="" val="1"/>
            </a:ext>
          </a:extLst>
        </p:spPr>
        <p:txBody>
          <a:bodyPr wrap="square" lIns="45719" tIns="45719" rIns="45719" bIns="45719" anchor="ctr">
            <a:spAutoFit/>
          </a:bodyPr>
          <a:lstStyle>
            <a:lvl1pPr defTabSz="601472">
              <a:lnSpc>
                <a:spcPct val="120000"/>
              </a:lnSpc>
              <a:defRPr sz="2600" b="0">
                <a:solidFill>
                  <a:srgbClr val="0365C0"/>
                </a:solidFill>
                <a:latin typeface="Times New Roman"/>
                <a:ea typeface="Times New Roman"/>
                <a:cs typeface="Times New Roman"/>
                <a:sym typeface="Times New Roman"/>
              </a:defRPr>
            </a:lvl1pPr>
          </a:lstStyle>
          <a:p>
            <a:pPr defTabSz="422895" fontAlgn="auto" hangingPunct="0">
              <a:spcBef>
                <a:spcPts val="0"/>
              </a:spcBef>
              <a:spcAft>
                <a:spcPts val="0"/>
              </a:spcAft>
              <a:buNone/>
            </a:pPr>
            <a:r>
              <a:rPr lang="en-US" sz="1828" b="1" kern="0">
                <a:solidFill>
                  <a:schemeClr val="tx1"/>
                </a:solidFill>
              </a:rPr>
              <a:t>C</a:t>
            </a:r>
            <a:r>
              <a:rPr sz="1828" b="1" kern="0">
                <a:solidFill>
                  <a:schemeClr val="tx1"/>
                </a:solidFill>
              </a:rPr>
              <a:t>lock</a:t>
            </a:r>
            <a:r>
              <a:rPr lang="en-US" sz="1828" b="1" kern="0">
                <a:solidFill>
                  <a:schemeClr val="tx1"/>
                </a:solidFill>
              </a:rPr>
              <a:t>:</a:t>
            </a:r>
            <a:r>
              <a:rPr sz="1828" b="1" kern="0">
                <a:solidFill>
                  <a:schemeClr val="tx1"/>
                </a:solidFill>
              </a:rPr>
              <a:t> </a:t>
            </a:r>
            <a:r>
              <a:rPr sz="1828" kern="0">
                <a:solidFill>
                  <a:schemeClr val="tx1"/>
                </a:solidFill>
              </a:rPr>
              <a:t>measure light travel time ➜ remove laser noise with </a:t>
            </a:r>
            <a:r>
              <a:rPr sz="1828" i="1" kern="0">
                <a:solidFill>
                  <a:schemeClr val="tx1"/>
                </a:solidFill>
              </a:rPr>
              <a:t>single baseline</a:t>
            </a:r>
          </a:p>
        </p:txBody>
      </p:sp>
      <p:sp>
        <p:nvSpPr>
          <p:cNvPr id="9" name="as an accelerometer ➜  atoms excellent inertial test masses">
            <a:extLst>
              <a:ext uri="{FF2B5EF4-FFF2-40B4-BE49-F238E27FC236}">
                <a16:creationId xmlns:a16="http://schemas.microsoft.com/office/drawing/2014/main" id="{779F532B-E606-4645-B2B7-6C64594A5004}"/>
              </a:ext>
            </a:extLst>
          </p:cNvPr>
          <p:cNvSpPr txBox="1"/>
          <p:nvPr/>
        </p:nvSpPr>
        <p:spPr>
          <a:xfrm>
            <a:off x="628657" y="5559574"/>
            <a:ext cx="5763540" cy="400044"/>
          </a:xfrm>
          <a:prstGeom prst="rect">
            <a:avLst/>
          </a:prstGeom>
          <a:ln w="12700">
            <a:miter lim="400000"/>
          </a:ln>
          <a:extLst>
            <a:ext uri="{C572A759-6A51-4108-AA02-DFA0A04FC94B}">
              <ma14:wrappingTextBoxFlag xmlns:ma14="http://schemas.microsoft.com/office/mac/drawingml/2011/main" xmlns="" val="1"/>
            </a:ext>
          </a:extLst>
        </p:spPr>
        <p:txBody>
          <a:bodyPr lIns="45719" tIns="45719" rIns="45719" bIns="45719" anchor="ctr">
            <a:spAutoFit/>
          </a:bodyPr>
          <a:lstStyle>
            <a:lvl1pPr defTabSz="601472">
              <a:lnSpc>
                <a:spcPct val="120000"/>
              </a:lnSpc>
              <a:defRPr sz="2600" b="0">
                <a:solidFill>
                  <a:srgbClr val="0365C0"/>
                </a:solidFill>
                <a:latin typeface="Times New Roman"/>
                <a:ea typeface="Times New Roman"/>
                <a:cs typeface="Times New Roman"/>
                <a:sym typeface="Times New Roman"/>
              </a:defRPr>
            </a:lvl1pPr>
          </a:lstStyle>
          <a:p>
            <a:pPr defTabSz="422895" fontAlgn="auto" hangingPunct="0">
              <a:spcBef>
                <a:spcPts val="0"/>
              </a:spcBef>
              <a:spcAft>
                <a:spcPts val="0"/>
              </a:spcAft>
              <a:buNone/>
            </a:pPr>
            <a:r>
              <a:rPr lang="en-US" sz="1828" b="1" kern="0">
                <a:solidFill>
                  <a:schemeClr val="tx1"/>
                </a:solidFill>
              </a:rPr>
              <a:t>A</a:t>
            </a:r>
            <a:r>
              <a:rPr sz="1828" b="1" kern="0">
                <a:solidFill>
                  <a:schemeClr val="tx1"/>
                </a:solidFill>
              </a:rPr>
              <a:t>ccelerometer</a:t>
            </a:r>
            <a:r>
              <a:rPr lang="en-US" sz="1828" b="1" kern="0">
                <a:solidFill>
                  <a:schemeClr val="tx1"/>
                </a:solidFill>
              </a:rPr>
              <a:t>:</a:t>
            </a:r>
            <a:r>
              <a:rPr sz="1828" b="1" kern="0">
                <a:solidFill>
                  <a:schemeClr val="tx1"/>
                </a:solidFill>
              </a:rPr>
              <a:t>  </a:t>
            </a:r>
            <a:r>
              <a:rPr sz="1828" kern="0">
                <a:solidFill>
                  <a:schemeClr val="tx1"/>
                </a:solidFill>
              </a:rPr>
              <a:t>atoms excellent inertial test masses</a:t>
            </a:r>
          </a:p>
        </p:txBody>
      </p:sp>
    </p:spTree>
    <p:extLst>
      <p:ext uri="{BB962C8B-B14F-4D97-AF65-F5344CB8AC3E}">
        <p14:creationId xmlns:p14="http://schemas.microsoft.com/office/powerpoint/2010/main" val="35855481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Tree>
    <p:extLst>
      <p:ext uri="{BB962C8B-B14F-4D97-AF65-F5344CB8AC3E}">
        <p14:creationId xmlns:p14="http://schemas.microsoft.com/office/powerpoint/2010/main" val="28444524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Tree>
    <p:extLst>
      <p:ext uri="{BB962C8B-B14F-4D97-AF65-F5344CB8AC3E}">
        <p14:creationId xmlns:p14="http://schemas.microsoft.com/office/powerpoint/2010/main" val="322530141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
        <p:nvSpPr>
          <p:cNvPr id="13" name="TextBox 12"/>
          <p:cNvSpPr txBox="1"/>
          <p:nvPr/>
        </p:nvSpPr>
        <p:spPr>
          <a:xfrm>
            <a:off x="827584" y="2780928"/>
            <a:ext cx="4896544" cy="1224136"/>
          </a:xfrm>
          <a:prstGeom prst="rect">
            <a:avLst/>
          </a:prstGeom>
          <a:noFill/>
          <a:ln>
            <a:solidFill>
              <a:srgbClr val="D315FF"/>
            </a:solidFill>
          </a:ln>
        </p:spPr>
        <p:txBody>
          <a:bodyPr wrap="square" rtlCol="0">
            <a:spAutoFit/>
          </a:bodyPr>
          <a:lstStyle/>
          <a:p>
            <a:endParaRPr lang="en-GB"/>
          </a:p>
        </p:txBody>
      </p:sp>
      <p:sp>
        <p:nvSpPr>
          <p:cNvPr id="14" name="Rectangle 13"/>
          <p:cNvSpPr/>
          <p:nvPr/>
        </p:nvSpPr>
        <p:spPr>
          <a:xfrm>
            <a:off x="6087228" y="3009726"/>
            <a:ext cx="2596685" cy="1200329"/>
          </a:xfrm>
          <a:prstGeom prst="rect">
            <a:avLst/>
          </a:prstGeom>
        </p:spPr>
        <p:txBody>
          <a:bodyPr wrap="none">
            <a:spAutoFit/>
          </a:bodyPr>
          <a:lstStyle/>
          <a:p>
            <a:r>
              <a:rPr lang="en-GB"/>
              <a:t>“Mirror” </a:t>
            </a:r>
          </a:p>
          <a:p>
            <a:r>
              <a:rPr lang="en-GB"/>
              <a:t> 3π pulse</a:t>
            </a:r>
          </a:p>
          <a:p>
            <a:r>
              <a:rPr lang="en-GB"/>
              <a:t> [low-high/low-high]</a:t>
            </a:r>
          </a:p>
          <a:p>
            <a:r>
              <a:rPr lang="en-GB"/>
              <a:t> [Doppler shift to select]</a:t>
            </a:r>
          </a:p>
        </p:txBody>
      </p:sp>
    </p:spTree>
    <p:extLst>
      <p:ext uri="{BB962C8B-B14F-4D97-AF65-F5344CB8AC3E}">
        <p14:creationId xmlns:p14="http://schemas.microsoft.com/office/powerpoint/2010/main" val="39570867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
        <p:nvSpPr>
          <p:cNvPr id="13" name="TextBox 12"/>
          <p:cNvSpPr txBox="1"/>
          <p:nvPr/>
        </p:nvSpPr>
        <p:spPr>
          <a:xfrm>
            <a:off x="827584" y="2780928"/>
            <a:ext cx="4896544" cy="1224136"/>
          </a:xfrm>
          <a:prstGeom prst="rect">
            <a:avLst/>
          </a:prstGeom>
          <a:noFill/>
          <a:ln>
            <a:solidFill>
              <a:srgbClr val="D315FF"/>
            </a:solidFill>
          </a:ln>
        </p:spPr>
        <p:txBody>
          <a:bodyPr wrap="square" rtlCol="0">
            <a:spAutoFit/>
          </a:bodyPr>
          <a:lstStyle/>
          <a:p>
            <a:endParaRPr lang="en-GB"/>
          </a:p>
        </p:txBody>
      </p:sp>
      <p:sp>
        <p:nvSpPr>
          <p:cNvPr id="14" name="Rectangle 13"/>
          <p:cNvSpPr/>
          <p:nvPr/>
        </p:nvSpPr>
        <p:spPr>
          <a:xfrm>
            <a:off x="6087228" y="3009726"/>
            <a:ext cx="2596685" cy="1200329"/>
          </a:xfrm>
          <a:prstGeom prst="rect">
            <a:avLst/>
          </a:prstGeom>
        </p:spPr>
        <p:txBody>
          <a:bodyPr wrap="none">
            <a:spAutoFit/>
          </a:bodyPr>
          <a:lstStyle/>
          <a:p>
            <a:r>
              <a:rPr lang="en-GB"/>
              <a:t>“Mirror” </a:t>
            </a:r>
          </a:p>
          <a:p>
            <a:r>
              <a:rPr lang="en-GB"/>
              <a:t> 3π pulse</a:t>
            </a:r>
          </a:p>
          <a:p>
            <a:r>
              <a:rPr lang="en-GB"/>
              <a:t> [low-high/low-high]</a:t>
            </a:r>
          </a:p>
          <a:p>
            <a:r>
              <a:rPr lang="en-GB"/>
              <a:t> [Doppler shift to select]</a:t>
            </a:r>
          </a:p>
        </p:txBody>
      </p:sp>
      <p:sp>
        <p:nvSpPr>
          <p:cNvPr id="15" name="Rectangle 14"/>
          <p:cNvSpPr/>
          <p:nvPr/>
        </p:nvSpPr>
        <p:spPr>
          <a:xfrm>
            <a:off x="6084168" y="1907540"/>
            <a:ext cx="2556785" cy="369332"/>
          </a:xfrm>
          <a:prstGeom prst="rect">
            <a:avLst/>
          </a:prstGeom>
        </p:spPr>
        <p:txBody>
          <a:bodyPr wrap="none">
            <a:spAutoFit/>
          </a:bodyPr>
          <a:lstStyle/>
          <a:p>
            <a:r>
              <a:rPr lang="en-GB"/>
              <a:t>Laser 2: π pulse [low p]</a:t>
            </a:r>
          </a:p>
        </p:txBody>
      </p:sp>
      <p:sp>
        <p:nvSpPr>
          <p:cNvPr id="16" name="Rectangle 15"/>
          <p:cNvSpPr/>
          <p:nvPr/>
        </p:nvSpPr>
        <p:spPr>
          <a:xfrm>
            <a:off x="6084168" y="1412776"/>
            <a:ext cx="2620917" cy="369332"/>
          </a:xfrm>
          <a:prstGeom prst="rect">
            <a:avLst/>
          </a:prstGeom>
        </p:spPr>
        <p:txBody>
          <a:bodyPr wrap="none">
            <a:spAutoFit/>
          </a:bodyPr>
          <a:lstStyle/>
          <a:p>
            <a:r>
              <a:rPr lang="en-GB"/>
              <a:t>Laser 1: π/2 pulse [split]</a:t>
            </a:r>
          </a:p>
        </p:txBody>
      </p:sp>
      <p:sp>
        <p:nvSpPr>
          <p:cNvPr id="17" name="TextBox 16"/>
          <p:cNvSpPr txBox="1"/>
          <p:nvPr/>
        </p:nvSpPr>
        <p:spPr>
          <a:xfrm>
            <a:off x="827584" y="1268760"/>
            <a:ext cx="4896544" cy="1224136"/>
          </a:xfrm>
          <a:prstGeom prst="rect">
            <a:avLst/>
          </a:prstGeom>
          <a:noFill/>
          <a:ln>
            <a:solidFill>
              <a:srgbClr val="D315FF"/>
            </a:solidFill>
          </a:ln>
        </p:spPr>
        <p:txBody>
          <a:bodyPr wrap="square" rtlCol="0">
            <a:spAutoFit/>
          </a:bodyPr>
          <a:lstStyle/>
          <a:p>
            <a:endParaRPr lang="en-GB"/>
          </a:p>
        </p:txBody>
      </p:sp>
    </p:spTree>
    <p:extLst>
      <p:ext uri="{BB962C8B-B14F-4D97-AF65-F5344CB8AC3E}">
        <p14:creationId xmlns:p14="http://schemas.microsoft.com/office/powerpoint/2010/main" val="24615499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shot 2019-01-28 at 16.3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8" y="1313303"/>
            <a:ext cx="5832000" cy="4779993"/>
          </a:xfrm>
          <a:prstGeom prst="rect">
            <a:avLst/>
          </a:prstGeom>
        </p:spPr>
      </p:pic>
      <p:sp>
        <p:nvSpPr>
          <p:cNvPr id="2" name="Title 1"/>
          <p:cNvSpPr>
            <a:spLocks noGrp="1"/>
          </p:cNvSpPr>
          <p:nvPr>
            <p:ph type="title"/>
          </p:nvPr>
        </p:nvSpPr>
        <p:spPr/>
        <p:txBody>
          <a:bodyPr/>
          <a:lstStyle/>
          <a:p>
            <a:r>
              <a:rPr lang="en-GB"/>
              <a:t>Basic Differential Measurement </a:t>
            </a:r>
          </a:p>
        </p:txBody>
      </p:sp>
      <p:sp>
        <p:nvSpPr>
          <p:cNvPr id="5" name="TextBox 4"/>
          <p:cNvSpPr txBox="1"/>
          <p:nvPr/>
        </p:nvSpPr>
        <p:spPr>
          <a:xfrm>
            <a:off x="611560" y="5867980"/>
            <a:ext cx="954596" cy="369332"/>
          </a:xfrm>
          <a:prstGeom prst="rect">
            <a:avLst/>
          </a:prstGeom>
          <a:noFill/>
        </p:spPr>
        <p:txBody>
          <a:bodyPr wrap="none" rtlCol="0">
            <a:spAutoFit/>
          </a:bodyPr>
          <a:lstStyle/>
          <a:p>
            <a:r>
              <a:rPr lang="en-GB"/>
              <a:t>Laser 1</a:t>
            </a:r>
          </a:p>
        </p:txBody>
      </p:sp>
      <p:sp>
        <p:nvSpPr>
          <p:cNvPr id="6" name="TextBox 5"/>
          <p:cNvSpPr txBox="1"/>
          <p:nvPr/>
        </p:nvSpPr>
        <p:spPr>
          <a:xfrm>
            <a:off x="4913548" y="5805264"/>
            <a:ext cx="954596" cy="369332"/>
          </a:xfrm>
          <a:prstGeom prst="rect">
            <a:avLst/>
          </a:prstGeom>
          <a:noFill/>
        </p:spPr>
        <p:txBody>
          <a:bodyPr wrap="none" rtlCol="0">
            <a:spAutoFit/>
          </a:bodyPr>
          <a:lstStyle/>
          <a:p>
            <a:r>
              <a:rPr lang="en-GB"/>
              <a:t>Laser 2</a:t>
            </a:r>
          </a:p>
        </p:txBody>
      </p:sp>
      <p:sp>
        <p:nvSpPr>
          <p:cNvPr id="8" name="TextBox 7"/>
          <p:cNvSpPr txBox="1"/>
          <p:nvPr/>
        </p:nvSpPr>
        <p:spPr>
          <a:xfrm>
            <a:off x="1475656" y="6021288"/>
            <a:ext cx="916049" cy="646331"/>
          </a:xfrm>
          <a:prstGeom prst="rect">
            <a:avLst/>
          </a:prstGeom>
          <a:noFill/>
        </p:spPr>
        <p:txBody>
          <a:bodyPr wrap="none" rtlCol="0">
            <a:spAutoFit/>
          </a:bodyPr>
          <a:lstStyle/>
          <a:p>
            <a:r>
              <a:rPr lang="en-GB"/>
              <a:t>Atom </a:t>
            </a:r>
          </a:p>
          <a:p>
            <a:r>
              <a:rPr lang="en-GB"/>
              <a:t>Source </a:t>
            </a:r>
          </a:p>
        </p:txBody>
      </p:sp>
      <p:sp>
        <p:nvSpPr>
          <p:cNvPr id="9" name="TextBox 8"/>
          <p:cNvSpPr txBox="1"/>
          <p:nvPr/>
        </p:nvSpPr>
        <p:spPr>
          <a:xfrm>
            <a:off x="3635896" y="6023029"/>
            <a:ext cx="916049" cy="646331"/>
          </a:xfrm>
          <a:prstGeom prst="rect">
            <a:avLst/>
          </a:prstGeom>
          <a:noFill/>
        </p:spPr>
        <p:txBody>
          <a:bodyPr wrap="none" rtlCol="0">
            <a:spAutoFit/>
          </a:bodyPr>
          <a:lstStyle/>
          <a:p>
            <a:r>
              <a:rPr lang="en-GB"/>
              <a:t>Atom </a:t>
            </a:r>
          </a:p>
          <a:p>
            <a:r>
              <a:rPr lang="en-GB"/>
              <a:t>Source </a:t>
            </a:r>
          </a:p>
        </p:txBody>
      </p:sp>
      <p:sp>
        <p:nvSpPr>
          <p:cNvPr id="10" name="TextBox 9"/>
          <p:cNvSpPr txBox="1"/>
          <p:nvPr/>
        </p:nvSpPr>
        <p:spPr>
          <a:xfrm>
            <a:off x="827584" y="4581128"/>
            <a:ext cx="4896544" cy="1224136"/>
          </a:xfrm>
          <a:prstGeom prst="rect">
            <a:avLst/>
          </a:prstGeom>
          <a:noFill/>
          <a:ln>
            <a:solidFill>
              <a:srgbClr val="D315FF"/>
            </a:solidFill>
          </a:ln>
        </p:spPr>
        <p:txBody>
          <a:bodyPr wrap="square" rtlCol="0">
            <a:spAutoFit/>
          </a:bodyPr>
          <a:lstStyle/>
          <a:p>
            <a:endParaRPr lang="en-GB"/>
          </a:p>
        </p:txBody>
      </p:sp>
      <p:sp>
        <p:nvSpPr>
          <p:cNvPr id="11" name="Rectangle 10"/>
          <p:cNvSpPr/>
          <p:nvPr/>
        </p:nvSpPr>
        <p:spPr>
          <a:xfrm>
            <a:off x="6156176" y="5229200"/>
            <a:ext cx="2620917" cy="369332"/>
          </a:xfrm>
          <a:prstGeom prst="rect">
            <a:avLst/>
          </a:prstGeom>
        </p:spPr>
        <p:txBody>
          <a:bodyPr wrap="none">
            <a:spAutoFit/>
          </a:bodyPr>
          <a:lstStyle/>
          <a:p>
            <a:r>
              <a:rPr lang="en-GB"/>
              <a:t>Laser 1: π/2 pulse [split]</a:t>
            </a:r>
          </a:p>
        </p:txBody>
      </p:sp>
      <p:sp>
        <p:nvSpPr>
          <p:cNvPr id="12" name="Rectangle 11"/>
          <p:cNvSpPr/>
          <p:nvPr/>
        </p:nvSpPr>
        <p:spPr>
          <a:xfrm>
            <a:off x="6156176" y="4787860"/>
            <a:ext cx="2646841" cy="369332"/>
          </a:xfrm>
          <a:prstGeom prst="rect">
            <a:avLst/>
          </a:prstGeom>
        </p:spPr>
        <p:txBody>
          <a:bodyPr wrap="none">
            <a:spAutoFit/>
          </a:bodyPr>
          <a:lstStyle/>
          <a:p>
            <a:r>
              <a:rPr lang="en-GB"/>
              <a:t>Laser 2: π pulse [high p]</a:t>
            </a:r>
          </a:p>
        </p:txBody>
      </p:sp>
      <p:sp>
        <p:nvSpPr>
          <p:cNvPr id="13" name="TextBox 12"/>
          <p:cNvSpPr txBox="1"/>
          <p:nvPr/>
        </p:nvSpPr>
        <p:spPr>
          <a:xfrm>
            <a:off x="827584" y="2780928"/>
            <a:ext cx="4896544" cy="1224136"/>
          </a:xfrm>
          <a:prstGeom prst="rect">
            <a:avLst/>
          </a:prstGeom>
          <a:noFill/>
          <a:ln>
            <a:solidFill>
              <a:srgbClr val="D315FF"/>
            </a:solidFill>
          </a:ln>
        </p:spPr>
        <p:txBody>
          <a:bodyPr wrap="square" rtlCol="0">
            <a:spAutoFit/>
          </a:bodyPr>
          <a:lstStyle/>
          <a:p>
            <a:endParaRPr lang="en-GB"/>
          </a:p>
        </p:txBody>
      </p:sp>
      <p:sp>
        <p:nvSpPr>
          <p:cNvPr id="14" name="Rectangle 13"/>
          <p:cNvSpPr/>
          <p:nvPr/>
        </p:nvSpPr>
        <p:spPr>
          <a:xfrm>
            <a:off x="6087228" y="3009726"/>
            <a:ext cx="2596685" cy="1200329"/>
          </a:xfrm>
          <a:prstGeom prst="rect">
            <a:avLst/>
          </a:prstGeom>
        </p:spPr>
        <p:txBody>
          <a:bodyPr wrap="none">
            <a:spAutoFit/>
          </a:bodyPr>
          <a:lstStyle/>
          <a:p>
            <a:r>
              <a:rPr lang="en-GB"/>
              <a:t>“Mirror” </a:t>
            </a:r>
          </a:p>
          <a:p>
            <a:r>
              <a:rPr lang="en-GB"/>
              <a:t> 3π pulse</a:t>
            </a:r>
          </a:p>
          <a:p>
            <a:r>
              <a:rPr lang="en-GB"/>
              <a:t> [low-high/low-high]</a:t>
            </a:r>
          </a:p>
          <a:p>
            <a:r>
              <a:rPr lang="en-GB"/>
              <a:t> [Doppler shift to select]</a:t>
            </a:r>
          </a:p>
        </p:txBody>
      </p:sp>
      <p:sp>
        <p:nvSpPr>
          <p:cNvPr id="15" name="Rectangle 14"/>
          <p:cNvSpPr/>
          <p:nvPr/>
        </p:nvSpPr>
        <p:spPr>
          <a:xfrm>
            <a:off x="6084168" y="1907540"/>
            <a:ext cx="2556785" cy="369332"/>
          </a:xfrm>
          <a:prstGeom prst="rect">
            <a:avLst/>
          </a:prstGeom>
        </p:spPr>
        <p:txBody>
          <a:bodyPr wrap="none">
            <a:spAutoFit/>
          </a:bodyPr>
          <a:lstStyle/>
          <a:p>
            <a:r>
              <a:rPr lang="en-GB"/>
              <a:t>Laser 2: π pulse [low p]</a:t>
            </a:r>
          </a:p>
        </p:txBody>
      </p:sp>
      <p:sp>
        <p:nvSpPr>
          <p:cNvPr id="16" name="Rectangle 15"/>
          <p:cNvSpPr/>
          <p:nvPr/>
        </p:nvSpPr>
        <p:spPr>
          <a:xfrm>
            <a:off x="6084168" y="1412776"/>
            <a:ext cx="2620917" cy="369332"/>
          </a:xfrm>
          <a:prstGeom prst="rect">
            <a:avLst/>
          </a:prstGeom>
        </p:spPr>
        <p:txBody>
          <a:bodyPr wrap="none">
            <a:spAutoFit/>
          </a:bodyPr>
          <a:lstStyle/>
          <a:p>
            <a:r>
              <a:rPr lang="en-GB"/>
              <a:t>Laser 1: π/2 pulse [split]</a:t>
            </a:r>
          </a:p>
        </p:txBody>
      </p:sp>
      <p:sp>
        <p:nvSpPr>
          <p:cNvPr id="17" name="TextBox 16"/>
          <p:cNvSpPr txBox="1"/>
          <p:nvPr/>
        </p:nvSpPr>
        <p:spPr>
          <a:xfrm>
            <a:off x="827584" y="1268760"/>
            <a:ext cx="4896544" cy="1224136"/>
          </a:xfrm>
          <a:prstGeom prst="rect">
            <a:avLst/>
          </a:prstGeom>
          <a:noFill/>
          <a:ln>
            <a:solidFill>
              <a:srgbClr val="D315FF"/>
            </a:solidFill>
          </a:ln>
        </p:spPr>
        <p:txBody>
          <a:bodyPr wrap="square" rtlCol="0">
            <a:spAutoFit/>
          </a:bodyPr>
          <a:lstStyle/>
          <a:p>
            <a:endParaRPr lang="en-GB"/>
          </a:p>
        </p:txBody>
      </p:sp>
      <p:sp>
        <p:nvSpPr>
          <p:cNvPr id="3" name="TextBox 2"/>
          <p:cNvSpPr txBox="1"/>
          <p:nvPr/>
        </p:nvSpPr>
        <p:spPr>
          <a:xfrm>
            <a:off x="5848289" y="5818038"/>
            <a:ext cx="3260215" cy="923330"/>
          </a:xfrm>
          <a:prstGeom prst="rect">
            <a:avLst/>
          </a:prstGeom>
          <a:solidFill>
            <a:srgbClr val="FFFF00"/>
          </a:solidFill>
        </p:spPr>
        <p:txBody>
          <a:bodyPr wrap="none" rtlCol="0">
            <a:spAutoFit/>
          </a:bodyPr>
          <a:lstStyle/>
          <a:p>
            <a:pPr algn="ctr"/>
            <a:r>
              <a:rPr lang="en-GB"/>
              <a:t>Each AI spends time L/c</a:t>
            </a:r>
          </a:p>
          <a:p>
            <a:pPr algn="ctr"/>
            <a:r>
              <a:rPr lang="en-GB"/>
              <a:t>in excited state but at different </a:t>
            </a:r>
          </a:p>
          <a:p>
            <a:pPr algn="ctr"/>
            <a:r>
              <a:rPr lang="en-GB"/>
              <a:t>periods in the sequence  </a:t>
            </a:r>
          </a:p>
        </p:txBody>
      </p:sp>
    </p:spTree>
    <p:extLst>
      <p:ext uri="{BB962C8B-B14F-4D97-AF65-F5344CB8AC3E}">
        <p14:creationId xmlns:p14="http://schemas.microsoft.com/office/powerpoint/2010/main" val="172918450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10"/>
          <p:cNvGrpSpPr/>
          <p:nvPr/>
        </p:nvGrpSpPr>
        <p:grpSpPr>
          <a:xfrm>
            <a:off x="1539819" y="1604415"/>
            <a:ext cx="6292775" cy="497744"/>
            <a:chOff x="1539819" y="2009233"/>
            <a:chExt cx="6292775" cy="497744"/>
          </a:xfrm>
        </p:grpSpPr>
        <p:pic>
          <p:nvPicPr>
            <p:cNvPr id="106" name="Picture 7"/>
            <p:cNvPicPr>
              <a:picLocks noChangeAspect="1" noChangeArrowheads="1"/>
            </p:cNvPicPr>
            <p:nvPr/>
          </p:nvPicPr>
          <p:blipFill>
            <a:blip r:embed="rId3" cstate="print"/>
            <a:srcRect/>
            <a:stretch>
              <a:fillRect/>
            </a:stretch>
          </p:blipFill>
          <p:spPr bwMode="auto">
            <a:xfrm>
              <a:off x="5879958" y="2009233"/>
              <a:ext cx="1952636" cy="497487"/>
            </a:xfrm>
            <a:prstGeom prst="rect">
              <a:avLst/>
            </a:prstGeom>
            <a:noFill/>
            <a:ln w="9525">
              <a:noFill/>
              <a:miter lim="800000"/>
              <a:headEnd/>
              <a:tailEnd/>
            </a:ln>
          </p:spPr>
        </p:pic>
        <p:pic>
          <p:nvPicPr>
            <p:cNvPr id="107" name="Picture 7"/>
            <p:cNvPicPr>
              <a:picLocks noChangeAspect="1" noChangeArrowheads="1"/>
            </p:cNvPicPr>
            <p:nvPr/>
          </p:nvPicPr>
          <p:blipFill>
            <a:blip r:embed="rId3" cstate="print"/>
            <a:srcRect/>
            <a:stretch>
              <a:fillRect/>
            </a:stretch>
          </p:blipFill>
          <p:spPr bwMode="auto">
            <a:xfrm>
              <a:off x="1539819" y="2009490"/>
              <a:ext cx="1952636" cy="497487"/>
            </a:xfrm>
            <a:prstGeom prst="rect">
              <a:avLst/>
            </a:prstGeom>
            <a:noFill/>
            <a:ln w="9525">
              <a:noFill/>
              <a:miter lim="800000"/>
              <a:headEnd/>
              <a:tailEnd/>
            </a:ln>
          </p:spPr>
        </p:pic>
      </p:grpSp>
      <p:pic>
        <p:nvPicPr>
          <p:cNvPr id="108"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55446" y="4925041"/>
            <a:ext cx="2695576" cy="550586"/>
          </a:xfrm>
          <a:prstGeom prst="rect">
            <a:avLst/>
          </a:prstGeom>
          <a:noFill/>
          <a:ln w="9525">
            <a:noFill/>
            <a:miter lim="800000"/>
            <a:headEnd/>
            <a:tailEnd/>
          </a:ln>
        </p:spPr>
      </p:pic>
      <p:pic>
        <p:nvPicPr>
          <p:cNvPr id="10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4994" y="4886942"/>
            <a:ext cx="2695576" cy="550586"/>
          </a:xfrm>
          <a:prstGeom prst="rect">
            <a:avLst/>
          </a:prstGeom>
          <a:noFill/>
          <a:ln w="9525">
            <a:noFill/>
            <a:miter lim="800000"/>
            <a:headEnd/>
            <a:tailEnd/>
          </a:ln>
        </p:spPr>
      </p:pic>
      <p:grpSp>
        <p:nvGrpSpPr>
          <p:cNvPr id="5" name="Group 135"/>
          <p:cNvGrpSpPr/>
          <p:nvPr/>
        </p:nvGrpSpPr>
        <p:grpSpPr>
          <a:xfrm>
            <a:off x="804066" y="5826132"/>
            <a:ext cx="7429500" cy="415637"/>
            <a:chOff x="0" y="5463984"/>
            <a:chExt cx="7429500" cy="415637"/>
          </a:xfrm>
        </p:grpSpPr>
        <p:sp>
          <p:nvSpPr>
            <p:cNvPr id="130" name="Rectangle 129"/>
            <p:cNvSpPr/>
            <p:nvPr/>
          </p:nvSpPr>
          <p:spPr bwMode="auto">
            <a:xfrm>
              <a:off x="0" y="5463984"/>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59"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06837" y="5601350"/>
              <a:ext cx="772036" cy="156542"/>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a:t>Simple Example: Two Atomic Clocks</a:t>
            </a:r>
          </a:p>
        </p:txBody>
      </p:sp>
      <p:grpSp>
        <p:nvGrpSpPr>
          <p:cNvPr id="6" name="Group 133"/>
          <p:cNvGrpSpPr/>
          <p:nvPr/>
        </p:nvGrpSpPr>
        <p:grpSpPr>
          <a:xfrm>
            <a:off x="804066" y="2359032"/>
            <a:ext cx="7429500" cy="415637"/>
            <a:chOff x="0" y="1239646"/>
            <a:chExt cx="7429500" cy="415637"/>
          </a:xfrm>
        </p:grpSpPr>
        <p:sp>
          <p:nvSpPr>
            <p:cNvPr id="57" name="Rectangle 56"/>
            <p:cNvSpPr/>
            <p:nvPr/>
          </p:nvSpPr>
          <p:spPr bwMode="auto">
            <a:xfrm>
              <a:off x="0" y="1239646"/>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7"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6112" y="1369170"/>
              <a:ext cx="772036" cy="156542"/>
            </a:xfrm>
            <a:prstGeom prst="rect">
              <a:avLst/>
            </a:prstGeom>
            <a:noFill/>
            <a:ln w="9525">
              <a:noFill/>
              <a:miter lim="800000"/>
              <a:headEnd/>
              <a:tailEnd/>
            </a:ln>
          </p:spPr>
        </p:pic>
      </p:grpSp>
      <p:cxnSp>
        <p:nvCxnSpPr>
          <p:cNvPr id="113" name="Straight Arrow Connector 112"/>
          <p:cNvCxnSpPr/>
          <p:nvPr/>
        </p:nvCxnSpPr>
        <p:spPr>
          <a:xfrm>
            <a:off x="595157" y="3091061"/>
            <a:ext cx="0" cy="2543175"/>
          </a:xfrm>
          <a:prstGeom prst="straightConnector1">
            <a:avLst/>
          </a:prstGeom>
          <a:ln w="5715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19" name="TextBox 118"/>
          <p:cNvSpPr txBox="1"/>
          <p:nvPr/>
        </p:nvSpPr>
        <p:spPr>
          <a:xfrm>
            <a:off x="638014" y="4219770"/>
            <a:ext cx="854721" cy="461665"/>
          </a:xfrm>
          <a:prstGeom prst="rect">
            <a:avLst/>
          </a:prstGeom>
          <a:noFill/>
        </p:spPr>
        <p:txBody>
          <a:bodyPr wrap="none" rtlCol="0">
            <a:spAutoFit/>
          </a:bodyPr>
          <a:lstStyle/>
          <a:p>
            <a:pPr>
              <a:buNone/>
            </a:pPr>
            <a:r>
              <a:rPr lang="en-US" sz="2400"/>
              <a:t>Time</a:t>
            </a:r>
          </a:p>
        </p:txBody>
      </p:sp>
      <p:pic>
        <p:nvPicPr>
          <p:cNvPr id="1277958" name="Picture 6" descr="http://www.clipartbest.com/cliparts/LTK/rLA/LTKrLAjTa.png"/>
          <p:cNvPicPr>
            <a:picLocks noChangeAspect="1" noChangeArrowheads="1"/>
          </p:cNvPicPr>
          <p:nvPr/>
        </p:nvPicPr>
        <p:blipFill>
          <a:blip r:embed="rId6" cstate="print"/>
          <a:srcRect/>
          <a:stretch>
            <a:fillRect/>
          </a:stretch>
        </p:blipFill>
        <p:spPr bwMode="auto">
          <a:xfrm>
            <a:off x="6374279" y="2088474"/>
            <a:ext cx="990600" cy="990600"/>
          </a:xfrm>
          <a:prstGeom prst="rect">
            <a:avLst/>
          </a:prstGeom>
          <a:noFill/>
        </p:spPr>
      </p:pic>
      <p:grpSp>
        <p:nvGrpSpPr>
          <p:cNvPr id="8" name="Group 85"/>
          <p:cNvGrpSpPr/>
          <p:nvPr/>
        </p:nvGrpSpPr>
        <p:grpSpPr>
          <a:xfrm rot="16200000">
            <a:off x="6508926" y="2586731"/>
            <a:ext cx="755595" cy="1888"/>
            <a:chOff x="3412152" y="3004071"/>
            <a:chExt cx="755595" cy="1888"/>
          </a:xfrm>
        </p:grpSpPr>
        <p:cxnSp>
          <p:nvCxnSpPr>
            <p:cNvPr id="87" name="Straight Arrow Connector 86"/>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102" name="Picture 6" descr="http://www.clipartbest.com/cliparts/LTK/rLA/LTKrLAjTa.png"/>
          <p:cNvPicPr>
            <a:picLocks noChangeAspect="1" noChangeArrowheads="1"/>
          </p:cNvPicPr>
          <p:nvPr/>
        </p:nvPicPr>
        <p:blipFill>
          <a:blip r:embed="rId6" cstate="print"/>
          <a:srcRect/>
          <a:stretch>
            <a:fillRect/>
          </a:stretch>
        </p:blipFill>
        <p:spPr bwMode="auto">
          <a:xfrm>
            <a:off x="2033530" y="2098985"/>
            <a:ext cx="990600" cy="990600"/>
          </a:xfrm>
          <a:prstGeom prst="rect">
            <a:avLst/>
          </a:prstGeom>
          <a:noFill/>
        </p:spPr>
      </p:pic>
      <p:grpSp>
        <p:nvGrpSpPr>
          <p:cNvPr id="9" name="Group 102"/>
          <p:cNvGrpSpPr/>
          <p:nvPr/>
        </p:nvGrpSpPr>
        <p:grpSpPr>
          <a:xfrm rot="16200000">
            <a:off x="2168177" y="2597242"/>
            <a:ext cx="755595" cy="1888"/>
            <a:chOff x="3412152" y="3004071"/>
            <a:chExt cx="755595" cy="1888"/>
          </a:xfrm>
        </p:grpSpPr>
        <p:cxnSp>
          <p:nvCxnSpPr>
            <p:cNvPr id="104" name="Straight Arrow Connector 103"/>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05" name="Straight Arrow Connector 104"/>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grpSp>
        <p:nvGrpSpPr>
          <p:cNvPr id="10" name="Group 130"/>
          <p:cNvGrpSpPr/>
          <p:nvPr/>
        </p:nvGrpSpPr>
        <p:grpSpPr>
          <a:xfrm>
            <a:off x="4193537" y="1011489"/>
            <a:ext cx="1185789" cy="977351"/>
            <a:chOff x="4193537" y="913288"/>
            <a:chExt cx="1185789" cy="977351"/>
          </a:xfrm>
        </p:grpSpPr>
        <p:cxnSp>
          <p:nvCxnSpPr>
            <p:cNvPr id="117" name="Straight Connector 116"/>
            <p:cNvCxnSpPr/>
            <p:nvPr/>
          </p:nvCxnSpPr>
          <p:spPr>
            <a:xfrm>
              <a:off x="4203668" y="1642095"/>
              <a:ext cx="731520"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18" name="Straight Connector 117"/>
            <p:cNvCxnSpPr/>
            <p:nvPr/>
          </p:nvCxnSpPr>
          <p:spPr>
            <a:xfrm>
              <a:off x="4193537" y="1155923"/>
              <a:ext cx="731520" cy="0"/>
            </a:xfrm>
            <a:prstGeom prst="line">
              <a:avLst/>
            </a:prstGeom>
            <a:ln w="57150"/>
          </p:spPr>
          <p:style>
            <a:lnRef idx="1">
              <a:schemeClr val="dk1"/>
            </a:lnRef>
            <a:fillRef idx="0">
              <a:schemeClr val="dk1"/>
            </a:fillRef>
            <a:effectRef idx="0">
              <a:schemeClr val="dk1"/>
            </a:effectRef>
            <a:fontRef idx="minor">
              <a:schemeClr val="tx1"/>
            </a:fontRef>
          </p:style>
        </p:cxnSp>
        <p:pic>
          <p:nvPicPr>
            <p:cNvPr id="127" name="Picture 7"/>
            <p:cNvPicPr>
              <a:picLocks noChangeAspect="1" noChangeArrowheads="1"/>
            </p:cNvPicPr>
            <p:nvPr/>
          </p:nvPicPr>
          <p:blipFill>
            <a:blip r:embed="rId3"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129" name="Picture 7"/>
            <p:cNvPicPr>
              <a:picLocks noChangeAspect="1" noChangeArrowheads="1"/>
            </p:cNvPicPr>
            <p:nvPr/>
          </p:nvPicPr>
          <p:blipFill>
            <a:blip r:embed="rId3"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136" name="Straight Connector 135"/>
          <p:cNvCxnSpPr/>
          <p:nvPr/>
        </p:nvCxnSpPr>
        <p:spPr>
          <a:xfrm flipV="1">
            <a:off x="4381500" y="1076325"/>
            <a:ext cx="0" cy="431800"/>
          </a:xfrm>
          <a:prstGeom prst="line">
            <a:avLst/>
          </a:prstGeom>
          <a:ln w="38100">
            <a:solidFill>
              <a:schemeClr val="accent1">
                <a:lumMod val="9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grpSp>
        <p:nvGrpSpPr>
          <p:cNvPr id="11" name="Group 141"/>
          <p:cNvGrpSpPr/>
          <p:nvPr/>
        </p:nvGrpSpPr>
        <p:grpSpPr>
          <a:xfrm>
            <a:off x="4135485" y="3721012"/>
            <a:ext cx="3957638" cy="1220501"/>
            <a:chOff x="4135485" y="3721012"/>
            <a:chExt cx="3957638" cy="1220501"/>
          </a:xfrm>
        </p:grpSpPr>
        <p:sp>
          <p:nvSpPr>
            <p:cNvPr id="137" name="TextBox 136"/>
            <p:cNvSpPr txBox="1"/>
            <p:nvPr/>
          </p:nvSpPr>
          <p:spPr>
            <a:xfrm>
              <a:off x="4449808" y="3721012"/>
              <a:ext cx="3386138" cy="338554"/>
            </a:xfrm>
            <a:prstGeom prst="rect">
              <a:avLst/>
            </a:prstGeom>
            <a:noFill/>
          </p:spPr>
          <p:txBody>
            <a:bodyPr wrap="square" rtlCol="0">
              <a:spAutoFit/>
            </a:bodyPr>
            <a:lstStyle/>
            <a:p>
              <a:pPr>
                <a:buNone/>
              </a:pPr>
              <a:r>
                <a:rPr lang="en-US" sz="1600" i="1"/>
                <a:t>Phase evolved by atom after time T</a:t>
              </a:r>
            </a:p>
          </p:txBody>
        </p:sp>
        <p:cxnSp>
          <p:nvCxnSpPr>
            <p:cNvPr id="138" name="Straight Connector 137"/>
            <p:cNvCxnSpPr/>
            <p:nvPr/>
          </p:nvCxnSpPr>
          <p:spPr>
            <a:xfrm flipH="1">
              <a:off x="4135485" y="4112838"/>
              <a:ext cx="871538" cy="728661"/>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41" name="Straight Connector 140"/>
            <p:cNvCxnSpPr/>
            <p:nvPr/>
          </p:nvCxnSpPr>
          <p:spPr>
            <a:xfrm>
              <a:off x="7221585" y="4084263"/>
              <a:ext cx="871538" cy="857250"/>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grpSp>
        <p:nvGrpSpPr>
          <p:cNvPr id="12" name="Group 144"/>
          <p:cNvGrpSpPr/>
          <p:nvPr/>
        </p:nvGrpSpPr>
        <p:grpSpPr>
          <a:xfrm>
            <a:off x="1524000" y="2636520"/>
            <a:ext cx="5044440" cy="538460"/>
            <a:chOff x="1524000" y="2636520"/>
            <a:chExt cx="5044440" cy="538460"/>
          </a:xfrm>
        </p:grpSpPr>
        <p:sp>
          <p:nvSpPr>
            <p:cNvPr id="143" name="TextBox 142"/>
            <p:cNvSpPr txBox="1"/>
            <p:nvPr/>
          </p:nvSpPr>
          <p:spPr>
            <a:xfrm>
              <a:off x="1524000" y="2651760"/>
              <a:ext cx="701040" cy="523220"/>
            </a:xfrm>
            <a:prstGeom prst="rect">
              <a:avLst/>
            </a:prstGeom>
            <a:noFill/>
          </p:spPr>
          <p:txBody>
            <a:bodyPr wrap="square" rtlCol="0">
              <a:spAutoFit/>
            </a:bodyPr>
            <a:lstStyle/>
            <a:p>
              <a:pPr>
                <a:buNone/>
              </a:pPr>
              <a:r>
                <a:rPr lang="en-US" sz="1400"/>
                <a:t>Atom clock</a:t>
              </a:r>
            </a:p>
          </p:txBody>
        </p:sp>
        <p:sp>
          <p:nvSpPr>
            <p:cNvPr id="144" name="TextBox 143"/>
            <p:cNvSpPr txBox="1"/>
            <p:nvPr/>
          </p:nvSpPr>
          <p:spPr>
            <a:xfrm>
              <a:off x="5867400" y="2636520"/>
              <a:ext cx="701040" cy="523220"/>
            </a:xfrm>
            <a:prstGeom prst="rect">
              <a:avLst/>
            </a:prstGeom>
            <a:noFill/>
          </p:spPr>
          <p:txBody>
            <a:bodyPr wrap="square" rtlCol="0">
              <a:spAutoFit/>
            </a:bodyPr>
            <a:lstStyle/>
            <a:p>
              <a:pPr>
                <a:buNone/>
              </a:pPr>
              <a:r>
                <a:rPr lang="en-US" sz="1400"/>
                <a:t>Atom clock</a:t>
              </a:r>
            </a:p>
          </p:txBody>
        </p:sp>
      </p:grpSp>
      <p:pic>
        <p:nvPicPr>
          <p:cNvPr id="147" name="Picture 5"/>
          <p:cNvPicPr>
            <a:picLocks noChangeAspect="1" noChangeArrowheads="1"/>
          </p:cNvPicPr>
          <p:nvPr/>
        </p:nvPicPr>
        <p:blipFill>
          <a:blip r:embed="rId4" cstate="print">
            <a:clrChange>
              <a:clrFrom>
                <a:srgbClr val="FFFFFF"/>
              </a:clrFrom>
              <a:clrTo>
                <a:srgbClr val="FFFFFF">
                  <a:alpha val="0"/>
                </a:srgbClr>
              </a:clrTo>
            </a:clrChange>
          </a:blip>
          <a:srcRect l="81448" t="24107" r="9453" b="45618"/>
          <a:stretch>
            <a:fillRect/>
          </a:stretch>
        </p:blipFill>
        <p:spPr bwMode="auto">
          <a:xfrm>
            <a:off x="4464050" y="1204119"/>
            <a:ext cx="245269" cy="166688"/>
          </a:xfrm>
          <a:prstGeom prst="rect">
            <a:avLst/>
          </a:prstGeom>
          <a:noFill/>
          <a:ln w="9525">
            <a:noFill/>
            <a:miter lim="800000"/>
            <a:headEnd/>
            <a:tailEnd/>
          </a:ln>
        </p:spPr>
      </p:pic>
      <p:pic>
        <p:nvPicPr>
          <p:cNvPr id="39"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980349" y="2488832"/>
            <a:ext cx="772036" cy="156542"/>
          </a:xfrm>
          <a:prstGeom prst="rect">
            <a:avLst/>
          </a:prstGeom>
          <a:noFill/>
          <a:ln w="9525">
            <a:noFill/>
            <a:miter lim="800000"/>
            <a:headEnd/>
            <a:tailEnd/>
          </a:ln>
        </p:spPr>
      </p:pic>
      <p:sp>
        <p:nvSpPr>
          <p:cNvPr id="13" name="Rectangle 12"/>
          <p:cNvSpPr/>
          <p:nvPr/>
        </p:nvSpPr>
        <p:spPr bwMode="auto">
          <a:xfrm>
            <a:off x="5855446" y="1522208"/>
            <a:ext cx="2086055" cy="5567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41" name="Rectangle 40"/>
          <p:cNvSpPr/>
          <p:nvPr/>
        </p:nvSpPr>
        <p:spPr bwMode="auto">
          <a:xfrm>
            <a:off x="1486542" y="1519190"/>
            <a:ext cx="2086055" cy="5567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44"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907281" y="5960622"/>
            <a:ext cx="772036" cy="156542"/>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00727941"/>
      </p:ext>
    </p:extLst>
  </p:cSld>
  <p:clrMapOvr>
    <a:masterClrMapping/>
  </p:clrMapOvr>
  <p:transition advTm="15139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xit" presetSubtype="0" fill="hold" grpId="0" nodeType="withEffect">
                                  <p:stCondLst>
                                    <p:cond delay="250"/>
                                  </p:stCondLst>
                                  <p:childTnLst>
                                    <p:set>
                                      <p:cBhvr>
                                        <p:cTn id="10" dur="1" fill="hold">
                                          <p:stCondLst>
                                            <p:cond delay="0"/>
                                          </p:stCondLst>
                                        </p:cTn>
                                        <p:tgtEl>
                                          <p:spTgt spid="41"/>
                                        </p:tgtEl>
                                        <p:attrNameLst>
                                          <p:attrName>style.visibility</p:attrName>
                                        </p:attrNameLst>
                                      </p:cBhvr>
                                      <p:to>
                                        <p:strVal val="hidden"/>
                                      </p:to>
                                    </p:set>
                                  </p:childTnLst>
                                </p:cTn>
                              </p:par>
                              <p:par>
                                <p:cTn id="11" presetID="1" presetClass="exit" presetSubtype="0" fill="hold" grpId="0" nodeType="withEffect">
                                  <p:stCondLst>
                                    <p:cond delay="1000"/>
                                  </p:stCondLst>
                                  <p:childTnLst>
                                    <p:set>
                                      <p:cBhvr>
                                        <p:cTn id="12" dur="1" fill="hold">
                                          <p:stCondLst>
                                            <p:cond delay="0"/>
                                          </p:stCondLst>
                                        </p:cTn>
                                        <p:tgtEl>
                                          <p:spTgt spid="13"/>
                                        </p:tgtEl>
                                        <p:attrNameLst>
                                          <p:attrName>style.visibility</p:attrName>
                                        </p:attrNameLst>
                                      </p:cBhvr>
                                      <p:to>
                                        <p:strVal val="hidden"/>
                                      </p:to>
                                    </p:set>
                                  </p:childTnLst>
                                </p:cTn>
                              </p:par>
                              <p:par>
                                <p:cTn id="13" presetID="42" presetClass="path" presetSubtype="0" accel="50000" decel="50000" fill="hold" nodeType="withEffect">
                                  <p:stCondLst>
                                    <p:cond delay="0"/>
                                  </p:stCondLst>
                                  <p:childTnLst>
                                    <p:animMotion origin="layout" path="M 8.33333E-7 4.44444E-6 L 0.95365 4.44444E-6 " pathEditMode="relative" rAng="0" ptsTypes="AA">
                                      <p:cBhvr>
                                        <p:cTn id="14" dur="2000" fill="hold"/>
                                        <p:tgtEl>
                                          <p:spTgt spid="39"/>
                                        </p:tgtEl>
                                        <p:attrNameLst>
                                          <p:attrName>ppt_x</p:attrName>
                                          <p:attrName>ppt_y</p:attrName>
                                        </p:attrNameLst>
                                      </p:cBhvr>
                                      <p:rCtr x="47674" y="0"/>
                                    </p:animMotion>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nodeType="clickEffect">
                                  <p:stCondLst>
                                    <p:cond delay="0"/>
                                  </p:stCondLst>
                                  <p:childTnLst>
                                    <p:animRot by="27000000">
                                      <p:cBhvr>
                                        <p:cTn id="20" dur="2000" fill="hold"/>
                                        <p:tgtEl>
                                          <p:spTgt spid="8"/>
                                        </p:tgtEl>
                                        <p:attrNameLst>
                                          <p:attrName>r</p:attrName>
                                        </p:attrNameLst>
                                      </p:cBhvr>
                                    </p:animRot>
                                  </p:childTnLst>
                                </p:cTn>
                              </p:par>
                              <p:par>
                                <p:cTn id="21" presetID="42" presetClass="path" presetSubtype="0" accel="50000" decel="50000" fill="hold" nodeType="withEffect">
                                  <p:stCondLst>
                                    <p:cond delay="0"/>
                                  </p:stCondLst>
                                  <p:childTnLst>
                                    <p:animMotion origin="layout" path="M 1.11111E-6 4.44444E-6 L 1.11111E-6 0.50787 " pathEditMode="relative" rAng="0" ptsTypes="AA">
                                      <p:cBhvr>
                                        <p:cTn id="22" dur="2000" fill="hold"/>
                                        <p:tgtEl>
                                          <p:spTgt spid="8"/>
                                        </p:tgtEl>
                                        <p:attrNameLst>
                                          <p:attrName>ppt_x</p:attrName>
                                          <p:attrName>ppt_y</p:attrName>
                                        </p:attrNameLst>
                                      </p:cBhvr>
                                      <p:rCtr x="0" y="254"/>
                                    </p:animMotion>
                                  </p:childTnLst>
                                </p:cTn>
                              </p:par>
                              <p:par>
                                <p:cTn id="23" presetID="42" presetClass="path" presetSubtype="0" accel="50000" decel="50000" fill="hold" nodeType="withEffect">
                                  <p:stCondLst>
                                    <p:cond delay="0"/>
                                  </p:stCondLst>
                                  <p:childTnLst>
                                    <p:animMotion origin="layout" path="M 4.72222E-6 4.07407E-6 L 4.72222E-6 0.50578 " pathEditMode="relative" rAng="0" ptsTypes="AA">
                                      <p:cBhvr>
                                        <p:cTn id="24" dur="2000" fill="hold"/>
                                        <p:tgtEl>
                                          <p:spTgt spid="1277958"/>
                                        </p:tgtEl>
                                        <p:attrNameLst>
                                          <p:attrName>ppt_x</p:attrName>
                                          <p:attrName>ppt_y</p:attrName>
                                        </p:attrNameLst>
                                      </p:cBhvr>
                                      <p:rCtr x="0" y="253"/>
                                    </p:animMotion>
                                  </p:childTnLst>
                                </p:cTn>
                              </p:par>
                              <p:par>
                                <p:cTn id="25" presetID="8" presetClass="emph" presetSubtype="0" fill="hold" nodeType="withEffect">
                                  <p:stCondLst>
                                    <p:cond delay="0"/>
                                  </p:stCondLst>
                                  <p:childTnLst>
                                    <p:animRot by="27000000">
                                      <p:cBhvr>
                                        <p:cTn id="26" dur="2000" fill="hold"/>
                                        <p:tgtEl>
                                          <p:spTgt spid="9"/>
                                        </p:tgtEl>
                                        <p:attrNameLst>
                                          <p:attrName>r</p:attrName>
                                        </p:attrNameLst>
                                      </p:cBhvr>
                                    </p:animRot>
                                  </p:childTnLst>
                                </p:cTn>
                              </p:par>
                              <p:par>
                                <p:cTn id="27" presetID="42" presetClass="path" presetSubtype="0" accel="50000" decel="50000" fill="hold" nodeType="withEffect">
                                  <p:stCondLst>
                                    <p:cond delay="0"/>
                                  </p:stCondLst>
                                  <p:childTnLst>
                                    <p:animMotion origin="layout" path="M 1.11111E-6 4.44444E-6 L 1.11111E-6 0.50787 " pathEditMode="relative" rAng="0" ptsTypes="AA">
                                      <p:cBhvr>
                                        <p:cTn id="28" dur="2000" fill="hold"/>
                                        <p:tgtEl>
                                          <p:spTgt spid="9"/>
                                        </p:tgtEl>
                                        <p:attrNameLst>
                                          <p:attrName>ppt_x</p:attrName>
                                          <p:attrName>ppt_y</p:attrName>
                                        </p:attrNameLst>
                                      </p:cBhvr>
                                      <p:rCtr x="0" y="254"/>
                                    </p:animMotion>
                                  </p:childTnLst>
                                </p:cTn>
                              </p:par>
                              <p:par>
                                <p:cTn id="29" presetID="42" presetClass="path" presetSubtype="0" accel="50000" decel="50000" fill="hold" nodeType="withEffect">
                                  <p:stCondLst>
                                    <p:cond delay="0"/>
                                  </p:stCondLst>
                                  <p:childTnLst>
                                    <p:animMotion origin="layout" path="M 4.72222E-6 4.07407E-6 L 4.72222E-6 0.50578 " pathEditMode="relative" rAng="0" ptsTypes="AA">
                                      <p:cBhvr>
                                        <p:cTn id="30" dur="2000" fill="hold"/>
                                        <p:tgtEl>
                                          <p:spTgt spid="102"/>
                                        </p:tgtEl>
                                        <p:attrNameLst>
                                          <p:attrName>ppt_x</p:attrName>
                                          <p:attrName>ppt_y</p:attrName>
                                        </p:attrNameLst>
                                      </p:cBhvr>
                                      <p:rCtr x="0" y="253"/>
                                    </p:animMotion>
                                  </p:childTnLst>
                                </p:cTn>
                              </p:par>
                              <p:par>
                                <p:cTn id="31" presetID="42" presetClass="path" presetSubtype="0" accel="50000" decel="50000" fill="hold" nodeType="withEffect">
                                  <p:stCondLst>
                                    <p:cond delay="0"/>
                                  </p:stCondLst>
                                  <p:childTnLst>
                                    <p:animMotion origin="layout" path="M -4.72222E-6 -1.11111E-6 L -4.72222E-6 0.50046 " pathEditMode="relative" rAng="0" ptsTypes="AA">
                                      <p:cBhvr>
                                        <p:cTn id="32" dur="2000" fill="hold"/>
                                        <p:tgtEl>
                                          <p:spTgt spid="12"/>
                                        </p:tgtEl>
                                        <p:attrNameLst>
                                          <p:attrName>ppt_x</p:attrName>
                                          <p:attrName>ppt_y</p:attrName>
                                        </p:attrNameLst>
                                      </p:cBhvr>
                                      <p:rCtr x="0" y="250"/>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par>
                                <p:cTn id="39" presetID="42" presetClass="path" presetSubtype="0" accel="50000" decel="50000" fill="hold" nodeType="withEffect">
                                  <p:stCondLst>
                                    <p:cond delay="0"/>
                                  </p:stCondLst>
                                  <p:childTnLst>
                                    <p:animMotion origin="layout" path="M -3.05556E-6 4.44444E-6 L 0.95365 4.44444E-6 " pathEditMode="relative" rAng="0" ptsTypes="AA">
                                      <p:cBhvr>
                                        <p:cTn id="40" dur="2000" fill="hold"/>
                                        <p:tgtEl>
                                          <p:spTgt spid="44"/>
                                        </p:tgtEl>
                                        <p:attrNameLst>
                                          <p:attrName>ppt_x</p:attrName>
                                          <p:attrName>ppt_y</p:attrName>
                                        </p:attrNameLst>
                                      </p:cBhvr>
                                      <p:rCtr x="47674" y="0"/>
                                    </p:animMotion>
                                  </p:childTnLst>
                                </p:cTn>
                              </p:par>
                              <p:par>
                                <p:cTn id="41" presetID="1" presetClass="entr" presetSubtype="0" fill="hold" nodeType="withEffect">
                                  <p:stCondLst>
                                    <p:cond delay="250"/>
                                  </p:stCondLst>
                                  <p:childTnLst>
                                    <p:set>
                                      <p:cBhvr>
                                        <p:cTn id="42" dur="1" fill="hold">
                                          <p:stCondLst>
                                            <p:cond delay="0"/>
                                          </p:stCondLst>
                                        </p:cTn>
                                        <p:tgtEl>
                                          <p:spTgt spid="109"/>
                                        </p:tgtEl>
                                        <p:attrNameLst>
                                          <p:attrName>style.visibility</p:attrName>
                                        </p:attrNameLst>
                                      </p:cBhvr>
                                      <p:to>
                                        <p:strVal val="visible"/>
                                      </p:to>
                                    </p:set>
                                  </p:childTnLst>
                                </p:cTn>
                              </p:par>
                              <p:par>
                                <p:cTn id="43" presetID="1" presetClass="entr" presetSubtype="0" fill="hold" nodeType="withEffect">
                                  <p:stCondLst>
                                    <p:cond delay="1000"/>
                                  </p:stCondLst>
                                  <p:childTnLst>
                                    <p:set>
                                      <p:cBhvr>
                                        <p:cTn id="44" dur="1" fill="hold">
                                          <p:stCondLst>
                                            <p:cond delay="0"/>
                                          </p:stCondLst>
                                        </p:cTn>
                                        <p:tgtEl>
                                          <p:spTgt spid="108"/>
                                        </p:tgtEl>
                                        <p:attrNameLst>
                                          <p:attrName>style.visibility</p:attrName>
                                        </p:attrNameLst>
                                      </p:cBhvr>
                                      <p:to>
                                        <p:strVal val="visible"/>
                                      </p:to>
                                    </p:set>
                                  </p:childTnLst>
                                </p:cTn>
                              </p:par>
                              <p:par>
                                <p:cTn id="45" presetID="1" presetClass="entr" presetSubtype="0" fill="hold" nodeType="withEffect">
                                  <p:stCondLst>
                                    <p:cond delay="150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What is AION (in a nutshell)?</a:t>
            </a:r>
          </a:p>
        </p:txBody>
      </p:sp>
      <p:sp>
        <p:nvSpPr>
          <p:cNvPr id="3" name="Content Placeholder 2"/>
          <p:cNvSpPr>
            <a:spLocks noGrp="1"/>
          </p:cNvSpPr>
          <p:nvPr>
            <p:ph idx="1"/>
          </p:nvPr>
        </p:nvSpPr>
        <p:spPr>
          <a:xfrm>
            <a:off x="457200" y="1124744"/>
            <a:ext cx="8507288" cy="4525963"/>
          </a:xfrm>
        </p:spPr>
        <p:txBody>
          <a:bodyPr/>
          <a:lstStyle/>
          <a:p>
            <a:pPr lvl="0">
              <a:buFont typeface="Arial"/>
              <a:buChar char="•"/>
            </a:pPr>
            <a:r>
              <a:rPr lang="en-GB" sz="2200" dirty="0">
                <a:solidFill>
                  <a:schemeClr val="accent2"/>
                </a:solidFill>
              </a:rPr>
              <a:t>The proposal is to construct and operate a next generation Atomic Interferometric Observatory and Network (AION) in the UK that will enable the exploration of properties of dark matter as well as searches for new fundamental interactions. </a:t>
            </a:r>
          </a:p>
          <a:p>
            <a:pPr lvl="0">
              <a:buFont typeface="Arial"/>
              <a:buChar char="•"/>
            </a:pPr>
            <a:r>
              <a:rPr lang="en-GB" sz="2200" dirty="0"/>
              <a:t>It will provide a pathway for detecting gravitational waves from the very early universe in the, as yet mostly unexplored, mid-frequency band, ranging from several </a:t>
            </a:r>
            <a:r>
              <a:rPr lang="en-GB" sz="2200" dirty="0" err="1"/>
              <a:t>milliHertz</a:t>
            </a:r>
            <a:r>
              <a:rPr lang="en-GB" sz="2200" dirty="0"/>
              <a:t> to a few Hertz.</a:t>
            </a:r>
          </a:p>
          <a:p>
            <a:pPr lvl="0">
              <a:buFont typeface="Arial"/>
              <a:buChar char="•"/>
            </a:pPr>
            <a:r>
              <a:rPr lang="en-GB" sz="2200" dirty="0">
                <a:solidFill>
                  <a:srgbClr val="3333CC"/>
                </a:solidFill>
              </a:rPr>
              <a:t>The proposed project spans several science areas ranging </a:t>
            </a:r>
            <a:r>
              <a:rPr lang="en-US" sz="2200" dirty="0">
                <a:solidFill>
                  <a:srgbClr val="3333CC"/>
                </a:solidFill>
              </a:rPr>
              <a:t>fundamental particle physics over astrophysics to cosmology and, thus, connects these communities. </a:t>
            </a:r>
            <a:endParaRPr lang="en-GB" sz="2200" dirty="0">
              <a:solidFill>
                <a:srgbClr val="3333CC"/>
              </a:solidFill>
            </a:endParaRPr>
          </a:p>
          <a:p>
            <a:pPr lvl="0">
              <a:buFont typeface="Arial"/>
              <a:buChar char="•"/>
            </a:pPr>
            <a:r>
              <a:rPr lang="en-GB" sz="2200" dirty="0"/>
              <a:t>Following the “Big Ideas” call, the project was selected by PAAP and STFC as a high priority for the community. It was provisionally classified as a medium scale project.</a:t>
            </a:r>
          </a:p>
          <a:p>
            <a:pPr lvl="0">
              <a:buFont typeface="Arial"/>
              <a:buChar char="•"/>
            </a:pPr>
            <a:r>
              <a:rPr lang="en-GB" sz="2200" dirty="0">
                <a:solidFill>
                  <a:schemeClr val="accent2"/>
                </a:solidFill>
              </a:rPr>
              <a:t>AION is also a Work Package of the QSFP proposal </a:t>
            </a:r>
          </a:p>
          <a:p>
            <a:endParaRPr lang="en-GB" dirty="0"/>
          </a:p>
        </p:txBody>
      </p:sp>
    </p:spTree>
    <p:extLst>
      <p:ext uri="{BB962C8B-B14F-4D97-AF65-F5344CB8AC3E}">
        <p14:creationId xmlns:p14="http://schemas.microsoft.com/office/powerpoint/2010/main" val="386408406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p:cNvSpPr/>
          <p:nvPr/>
        </p:nvSpPr>
        <p:spPr bwMode="auto">
          <a:xfrm>
            <a:off x="8176387" y="4641471"/>
            <a:ext cx="842963" cy="842963"/>
          </a:xfrm>
          <a:prstGeom prst="ellipse">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31"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944074" y="4900372"/>
            <a:ext cx="3089564" cy="536839"/>
          </a:xfrm>
          <a:prstGeom prst="rect">
            <a:avLst/>
          </a:prstGeom>
          <a:noFill/>
          <a:ln w="9525">
            <a:noFill/>
            <a:miter lim="800000"/>
            <a:headEnd/>
            <a:tailEnd/>
          </a:ln>
        </p:spPr>
      </p:pic>
      <p:pic>
        <p:nvPicPr>
          <p:cNvPr id="44"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4994" y="4886942"/>
            <a:ext cx="2695576" cy="550586"/>
          </a:xfrm>
          <a:prstGeom prst="rect">
            <a:avLst/>
          </a:prstGeom>
          <a:noFill/>
          <a:ln w="9525">
            <a:noFill/>
            <a:miter lim="800000"/>
            <a:headEnd/>
            <a:tailEnd/>
          </a:ln>
        </p:spPr>
      </p:pic>
      <p:grpSp>
        <p:nvGrpSpPr>
          <p:cNvPr id="3" name="Group 110"/>
          <p:cNvGrpSpPr/>
          <p:nvPr/>
        </p:nvGrpSpPr>
        <p:grpSpPr>
          <a:xfrm>
            <a:off x="1539819" y="1615083"/>
            <a:ext cx="6292775" cy="497744"/>
            <a:chOff x="1539819" y="2009233"/>
            <a:chExt cx="6292775" cy="497744"/>
          </a:xfrm>
        </p:grpSpPr>
        <p:pic>
          <p:nvPicPr>
            <p:cNvPr id="106" name="Picture 7"/>
            <p:cNvPicPr>
              <a:picLocks noChangeAspect="1" noChangeArrowheads="1"/>
            </p:cNvPicPr>
            <p:nvPr/>
          </p:nvPicPr>
          <p:blipFill>
            <a:blip r:embed="rId5" cstate="print"/>
            <a:srcRect/>
            <a:stretch>
              <a:fillRect/>
            </a:stretch>
          </p:blipFill>
          <p:spPr bwMode="auto">
            <a:xfrm>
              <a:off x="5879958" y="2009233"/>
              <a:ext cx="1952636" cy="497487"/>
            </a:xfrm>
            <a:prstGeom prst="rect">
              <a:avLst/>
            </a:prstGeom>
            <a:noFill/>
            <a:ln w="9525">
              <a:noFill/>
              <a:miter lim="800000"/>
              <a:headEnd/>
              <a:tailEnd/>
            </a:ln>
          </p:spPr>
        </p:pic>
        <p:pic>
          <p:nvPicPr>
            <p:cNvPr id="107" name="Picture 7"/>
            <p:cNvPicPr>
              <a:picLocks noChangeAspect="1" noChangeArrowheads="1"/>
            </p:cNvPicPr>
            <p:nvPr/>
          </p:nvPicPr>
          <p:blipFill>
            <a:blip r:embed="rId5" cstate="print"/>
            <a:srcRect/>
            <a:stretch>
              <a:fillRect/>
            </a:stretch>
          </p:blipFill>
          <p:spPr bwMode="auto">
            <a:xfrm>
              <a:off x="1539819" y="2009490"/>
              <a:ext cx="1952636" cy="497487"/>
            </a:xfrm>
            <a:prstGeom prst="rect">
              <a:avLst/>
            </a:prstGeom>
            <a:noFill/>
            <a:ln w="9525">
              <a:noFill/>
              <a:miter lim="800000"/>
              <a:headEnd/>
              <a:tailEnd/>
            </a:ln>
          </p:spPr>
        </p:pic>
      </p:grpSp>
      <p:grpSp>
        <p:nvGrpSpPr>
          <p:cNvPr id="4" name="Group 135"/>
          <p:cNvGrpSpPr/>
          <p:nvPr/>
        </p:nvGrpSpPr>
        <p:grpSpPr>
          <a:xfrm>
            <a:off x="804066" y="5826132"/>
            <a:ext cx="7429500" cy="415637"/>
            <a:chOff x="0" y="5463984"/>
            <a:chExt cx="7429500" cy="415637"/>
          </a:xfrm>
        </p:grpSpPr>
        <p:sp>
          <p:nvSpPr>
            <p:cNvPr id="130" name="Rectangle 129"/>
            <p:cNvSpPr/>
            <p:nvPr/>
          </p:nvSpPr>
          <p:spPr bwMode="auto">
            <a:xfrm>
              <a:off x="0" y="5463984"/>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59"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06837" y="5601350"/>
              <a:ext cx="772036" cy="156542"/>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a:t>Simple Example: Two Atomic Clocks</a:t>
            </a:r>
          </a:p>
        </p:txBody>
      </p:sp>
      <p:grpSp>
        <p:nvGrpSpPr>
          <p:cNvPr id="5" name="Group 133"/>
          <p:cNvGrpSpPr/>
          <p:nvPr/>
        </p:nvGrpSpPr>
        <p:grpSpPr>
          <a:xfrm>
            <a:off x="804066" y="2359032"/>
            <a:ext cx="7429500" cy="415637"/>
            <a:chOff x="0" y="1239646"/>
            <a:chExt cx="7429500" cy="415637"/>
          </a:xfrm>
        </p:grpSpPr>
        <p:sp>
          <p:nvSpPr>
            <p:cNvPr id="57" name="Rectangle 56"/>
            <p:cNvSpPr/>
            <p:nvPr/>
          </p:nvSpPr>
          <p:spPr bwMode="auto">
            <a:xfrm>
              <a:off x="0" y="1239646"/>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7"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76112" y="1369170"/>
              <a:ext cx="772036" cy="156542"/>
            </a:xfrm>
            <a:prstGeom prst="rect">
              <a:avLst/>
            </a:prstGeom>
            <a:noFill/>
            <a:ln w="9525">
              <a:noFill/>
              <a:miter lim="800000"/>
              <a:headEnd/>
              <a:tailEnd/>
            </a:ln>
          </p:spPr>
        </p:pic>
      </p:grpSp>
      <p:pic>
        <p:nvPicPr>
          <p:cNvPr id="1277958" name="Picture 6" descr="http://www.clipartbest.com/cliparts/LTK/rLA/LTKrLAjTa.png"/>
          <p:cNvPicPr>
            <a:picLocks noChangeAspect="1" noChangeArrowheads="1"/>
          </p:cNvPicPr>
          <p:nvPr/>
        </p:nvPicPr>
        <p:blipFill>
          <a:blip r:embed="rId7" cstate="print"/>
          <a:srcRect/>
          <a:stretch>
            <a:fillRect/>
          </a:stretch>
        </p:blipFill>
        <p:spPr bwMode="auto">
          <a:xfrm>
            <a:off x="6374279" y="5556888"/>
            <a:ext cx="990600" cy="990600"/>
          </a:xfrm>
          <a:prstGeom prst="rect">
            <a:avLst/>
          </a:prstGeom>
          <a:noFill/>
        </p:spPr>
      </p:pic>
      <p:grpSp>
        <p:nvGrpSpPr>
          <p:cNvPr id="6" name="Group 85"/>
          <p:cNvGrpSpPr/>
          <p:nvPr/>
        </p:nvGrpSpPr>
        <p:grpSpPr>
          <a:xfrm rot="2520000">
            <a:off x="6493160" y="6039379"/>
            <a:ext cx="755595" cy="1888"/>
            <a:chOff x="3412152" y="3004071"/>
            <a:chExt cx="755595" cy="1888"/>
          </a:xfrm>
        </p:grpSpPr>
        <p:cxnSp>
          <p:nvCxnSpPr>
            <p:cNvPr id="87" name="Straight Arrow Connector 86"/>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102" name="Picture 6" descr="http://www.clipartbest.com/cliparts/LTK/rLA/LTKrLAjTa.png"/>
          <p:cNvPicPr>
            <a:picLocks noChangeAspect="1" noChangeArrowheads="1"/>
          </p:cNvPicPr>
          <p:nvPr/>
        </p:nvPicPr>
        <p:blipFill>
          <a:blip r:embed="rId7" cstate="print"/>
          <a:srcRect/>
          <a:stretch>
            <a:fillRect/>
          </a:stretch>
        </p:blipFill>
        <p:spPr bwMode="auto">
          <a:xfrm>
            <a:off x="2033530" y="5567399"/>
            <a:ext cx="990600" cy="990600"/>
          </a:xfrm>
          <a:prstGeom prst="rect">
            <a:avLst/>
          </a:prstGeom>
          <a:noFill/>
        </p:spPr>
      </p:pic>
      <p:grpSp>
        <p:nvGrpSpPr>
          <p:cNvPr id="8" name="Group 102"/>
          <p:cNvGrpSpPr/>
          <p:nvPr/>
        </p:nvGrpSpPr>
        <p:grpSpPr>
          <a:xfrm>
            <a:off x="2136645" y="6049890"/>
            <a:ext cx="755595" cy="1888"/>
            <a:chOff x="3412152" y="3004071"/>
            <a:chExt cx="755595" cy="1888"/>
          </a:xfrm>
        </p:grpSpPr>
        <p:cxnSp>
          <p:nvCxnSpPr>
            <p:cNvPr id="104" name="Straight Arrow Connector 103"/>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05" name="Straight Arrow Connector 104"/>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29" name="Picture 28"/>
          <p:cNvPicPr>
            <a:picLocks noChangeAspect="1" noChangeArrowheads="1"/>
          </p:cNvPicPr>
          <p:nvPr/>
        </p:nvPicPr>
        <p:blipFill>
          <a:blip r:embed="rId8" cstate="print"/>
          <a:srcRect/>
          <a:stretch>
            <a:fillRect/>
          </a:stretch>
        </p:blipFill>
        <p:spPr bwMode="auto">
          <a:xfrm>
            <a:off x="3639371" y="3033139"/>
            <a:ext cx="2343150" cy="1579467"/>
          </a:xfrm>
          <a:prstGeom prst="rect">
            <a:avLst/>
          </a:prstGeom>
          <a:noFill/>
          <a:ln w="9525">
            <a:noFill/>
            <a:miter lim="800000"/>
            <a:headEnd/>
            <a:tailEnd/>
          </a:ln>
        </p:spPr>
      </p:pic>
      <p:cxnSp>
        <p:nvCxnSpPr>
          <p:cNvPr id="32" name="Straight Connector 31"/>
          <p:cNvCxnSpPr>
            <a:stCxn id="33" idx="2"/>
            <a:endCxn id="30" idx="1"/>
          </p:cNvCxnSpPr>
          <p:nvPr/>
        </p:nvCxnSpPr>
        <p:spPr>
          <a:xfrm>
            <a:off x="7032403" y="3782199"/>
            <a:ext cx="1267433" cy="982721"/>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6017990" y="3135868"/>
            <a:ext cx="2028825" cy="646331"/>
          </a:xfrm>
          <a:prstGeom prst="rect">
            <a:avLst/>
          </a:prstGeom>
          <a:noFill/>
        </p:spPr>
        <p:txBody>
          <a:bodyPr wrap="square" rtlCol="0">
            <a:spAutoFit/>
          </a:bodyPr>
          <a:lstStyle/>
          <a:p>
            <a:pPr>
              <a:buNone/>
            </a:pPr>
            <a:r>
              <a:rPr lang="en-US" b="1"/>
              <a:t>GW changes light travel time</a:t>
            </a:r>
          </a:p>
        </p:txBody>
      </p:sp>
      <p:cxnSp>
        <p:nvCxnSpPr>
          <p:cNvPr id="34" name="Straight Arrow Connector 33"/>
          <p:cNvCxnSpPr/>
          <p:nvPr/>
        </p:nvCxnSpPr>
        <p:spPr>
          <a:xfrm>
            <a:off x="595157" y="3091061"/>
            <a:ext cx="0" cy="2543175"/>
          </a:xfrm>
          <a:prstGeom prst="straightConnector1">
            <a:avLst/>
          </a:prstGeom>
          <a:ln w="5715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638014" y="4219770"/>
            <a:ext cx="854721" cy="461665"/>
          </a:xfrm>
          <a:prstGeom prst="rect">
            <a:avLst/>
          </a:prstGeom>
          <a:noFill/>
        </p:spPr>
        <p:txBody>
          <a:bodyPr wrap="none" rtlCol="0">
            <a:spAutoFit/>
          </a:bodyPr>
          <a:lstStyle/>
          <a:p>
            <a:pPr>
              <a:buNone/>
            </a:pPr>
            <a:r>
              <a:rPr lang="en-US" sz="2400"/>
              <a:t>Time</a:t>
            </a:r>
          </a:p>
        </p:txBody>
      </p:sp>
      <p:grpSp>
        <p:nvGrpSpPr>
          <p:cNvPr id="9" name="Group 35"/>
          <p:cNvGrpSpPr/>
          <p:nvPr/>
        </p:nvGrpSpPr>
        <p:grpSpPr>
          <a:xfrm>
            <a:off x="4193537" y="1011489"/>
            <a:ext cx="1185789" cy="977351"/>
            <a:chOff x="4193537" y="913288"/>
            <a:chExt cx="1185789" cy="977351"/>
          </a:xfrm>
        </p:grpSpPr>
        <p:cxnSp>
          <p:nvCxnSpPr>
            <p:cNvPr id="37" name="Straight Connector 36"/>
            <p:cNvCxnSpPr/>
            <p:nvPr/>
          </p:nvCxnSpPr>
          <p:spPr>
            <a:xfrm>
              <a:off x="4203668" y="1642095"/>
              <a:ext cx="731520"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4193537" y="1155923"/>
              <a:ext cx="731520" cy="0"/>
            </a:xfrm>
            <a:prstGeom prst="line">
              <a:avLst/>
            </a:prstGeom>
            <a:ln w="57150"/>
          </p:spPr>
          <p:style>
            <a:lnRef idx="1">
              <a:schemeClr val="dk1"/>
            </a:lnRef>
            <a:fillRef idx="0">
              <a:schemeClr val="dk1"/>
            </a:fillRef>
            <a:effectRef idx="0">
              <a:schemeClr val="dk1"/>
            </a:effectRef>
            <a:fontRef idx="minor">
              <a:schemeClr val="tx1"/>
            </a:fontRef>
          </p:style>
        </p:cxnSp>
        <p:pic>
          <p:nvPicPr>
            <p:cNvPr id="39" name="Picture 7"/>
            <p:cNvPicPr>
              <a:picLocks noChangeAspect="1" noChangeArrowheads="1"/>
            </p:cNvPicPr>
            <p:nvPr/>
          </p:nvPicPr>
          <p:blipFill>
            <a:blip r:embed="rId5"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40" name="Picture 7"/>
            <p:cNvPicPr>
              <a:picLocks noChangeAspect="1" noChangeArrowheads="1"/>
            </p:cNvPicPr>
            <p:nvPr/>
          </p:nvPicPr>
          <p:blipFill>
            <a:blip r:embed="rId5"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41" name="Straight Connector 40"/>
          <p:cNvCxnSpPr/>
          <p:nvPr/>
        </p:nvCxnSpPr>
        <p:spPr>
          <a:xfrm flipV="1">
            <a:off x="4381500" y="1076325"/>
            <a:ext cx="0" cy="431800"/>
          </a:xfrm>
          <a:prstGeom prst="line">
            <a:avLst/>
          </a:prstGeom>
          <a:ln w="38100">
            <a:solidFill>
              <a:schemeClr val="accent1">
                <a:lumMod val="9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45" name="Picture 2"/>
          <p:cNvPicPr>
            <a:picLocks noChangeAspect="1" noChangeArrowheads="1"/>
          </p:cNvPicPr>
          <p:nvPr/>
        </p:nvPicPr>
        <p:blipFill>
          <a:blip r:embed="rId9" cstate="print"/>
          <a:srcRect/>
          <a:stretch>
            <a:fillRect/>
          </a:stretch>
        </p:blipFill>
        <p:spPr bwMode="auto">
          <a:xfrm>
            <a:off x="7773099" y="3882257"/>
            <a:ext cx="1370901" cy="358666"/>
          </a:xfrm>
          <a:prstGeom prst="rect">
            <a:avLst/>
          </a:prstGeom>
          <a:noFill/>
          <a:ln w="9525">
            <a:noFill/>
            <a:miter lim="800000"/>
            <a:headEnd/>
            <a:tailEnd/>
          </a:ln>
        </p:spPr>
      </p:pic>
      <p:grpSp>
        <p:nvGrpSpPr>
          <p:cNvPr id="10" name="Group 46"/>
          <p:cNvGrpSpPr/>
          <p:nvPr/>
        </p:nvGrpSpPr>
        <p:grpSpPr>
          <a:xfrm>
            <a:off x="1524000" y="6075045"/>
            <a:ext cx="5044440" cy="538460"/>
            <a:chOff x="1524000" y="2636520"/>
            <a:chExt cx="5044440" cy="538460"/>
          </a:xfrm>
        </p:grpSpPr>
        <p:sp>
          <p:nvSpPr>
            <p:cNvPr id="48" name="TextBox 47"/>
            <p:cNvSpPr txBox="1"/>
            <p:nvPr/>
          </p:nvSpPr>
          <p:spPr>
            <a:xfrm>
              <a:off x="1524000" y="2651760"/>
              <a:ext cx="701040" cy="523220"/>
            </a:xfrm>
            <a:prstGeom prst="rect">
              <a:avLst/>
            </a:prstGeom>
            <a:noFill/>
          </p:spPr>
          <p:txBody>
            <a:bodyPr wrap="square" rtlCol="0">
              <a:spAutoFit/>
            </a:bodyPr>
            <a:lstStyle/>
            <a:p>
              <a:pPr>
                <a:buNone/>
              </a:pPr>
              <a:r>
                <a:rPr lang="en-US" sz="1400"/>
                <a:t>Atom clock</a:t>
              </a:r>
            </a:p>
          </p:txBody>
        </p:sp>
        <p:sp>
          <p:nvSpPr>
            <p:cNvPr id="49" name="TextBox 48"/>
            <p:cNvSpPr txBox="1"/>
            <p:nvPr/>
          </p:nvSpPr>
          <p:spPr>
            <a:xfrm>
              <a:off x="5867400" y="2636520"/>
              <a:ext cx="701040" cy="523220"/>
            </a:xfrm>
            <a:prstGeom prst="rect">
              <a:avLst/>
            </a:prstGeom>
            <a:noFill/>
          </p:spPr>
          <p:txBody>
            <a:bodyPr wrap="square" rtlCol="0">
              <a:spAutoFit/>
            </a:bodyPr>
            <a:lstStyle/>
            <a:p>
              <a:pPr>
                <a:buNone/>
              </a:pPr>
              <a:r>
                <a:rPr lang="en-US" sz="1400"/>
                <a:t>Atom clock</a:t>
              </a:r>
            </a:p>
          </p:txBody>
        </p:sp>
      </p:grpSp>
      <p:pic>
        <p:nvPicPr>
          <p:cNvPr id="50" name="Picture 5"/>
          <p:cNvPicPr>
            <a:picLocks noChangeAspect="1" noChangeArrowheads="1"/>
          </p:cNvPicPr>
          <p:nvPr/>
        </p:nvPicPr>
        <p:blipFill>
          <a:blip r:embed="rId4" cstate="print">
            <a:clrChange>
              <a:clrFrom>
                <a:srgbClr val="FFFFFF"/>
              </a:clrFrom>
              <a:clrTo>
                <a:srgbClr val="FFFFFF">
                  <a:alpha val="0"/>
                </a:srgbClr>
              </a:clrTo>
            </a:clrChange>
          </a:blip>
          <a:srcRect l="81448" t="24107" r="9453" b="45618"/>
          <a:stretch>
            <a:fillRect/>
          </a:stretch>
        </p:blipFill>
        <p:spPr bwMode="auto">
          <a:xfrm>
            <a:off x="4464050" y="1204119"/>
            <a:ext cx="245269" cy="166688"/>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91704635"/>
      </p:ext>
    </p:extLst>
  </p:cSld>
  <p:clrMapOvr>
    <a:masterClrMapping/>
  </p:clrMapOvr>
  <p:transition advTm="151399"/>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33"/>
          <p:cNvGrpSpPr/>
          <p:nvPr/>
        </p:nvGrpSpPr>
        <p:grpSpPr>
          <a:xfrm>
            <a:off x="662172" y="2910842"/>
            <a:ext cx="7429500" cy="415637"/>
            <a:chOff x="0" y="1239646"/>
            <a:chExt cx="7429500" cy="415637"/>
          </a:xfrm>
        </p:grpSpPr>
        <p:sp>
          <p:nvSpPr>
            <p:cNvPr id="82" name="Rectangle 81"/>
            <p:cNvSpPr/>
            <p:nvPr/>
          </p:nvSpPr>
          <p:spPr bwMode="auto">
            <a:xfrm>
              <a:off x="0" y="1239646"/>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pic>
          <p:nvPicPr>
            <p:cNvPr id="87"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6112" y="1369170"/>
              <a:ext cx="772036" cy="156542"/>
            </a:xfrm>
            <a:prstGeom prst="rect">
              <a:avLst/>
            </a:prstGeom>
            <a:noFill/>
            <a:ln w="9525">
              <a:noFill/>
              <a:miter lim="800000"/>
              <a:headEnd/>
              <a:tailEnd/>
            </a:ln>
          </p:spPr>
        </p:pic>
      </p:grpSp>
      <p:pic>
        <p:nvPicPr>
          <p:cNvPr id="55" name="Picture 2"/>
          <p:cNvPicPr>
            <a:picLocks noChangeAspect="1" noChangeArrowheads="1"/>
          </p:cNvPicPr>
          <p:nvPr/>
        </p:nvPicPr>
        <p:blipFill>
          <a:blip r:embed="rId4" cstate="print"/>
          <a:srcRect/>
          <a:stretch>
            <a:fillRect/>
          </a:stretch>
        </p:blipFill>
        <p:spPr bwMode="auto">
          <a:xfrm>
            <a:off x="5587698" y="3707091"/>
            <a:ext cx="2600325" cy="600075"/>
          </a:xfrm>
          <a:prstGeom prst="rect">
            <a:avLst/>
          </a:prstGeom>
          <a:noFill/>
          <a:ln w="9525">
            <a:noFill/>
            <a:miter lim="800000"/>
            <a:headEnd/>
            <a:tailEnd/>
          </a:ln>
        </p:spPr>
      </p:pic>
      <p:pic>
        <p:nvPicPr>
          <p:cNvPr id="1284098" name="Picture 2"/>
          <p:cNvPicPr>
            <a:picLocks noChangeAspect="1" noChangeArrowheads="1"/>
          </p:cNvPicPr>
          <p:nvPr/>
        </p:nvPicPr>
        <p:blipFill>
          <a:blip r:embed="rId4" cstate="print"/>
          <a:srcRect/>
          <a:stretch>
            <a:fillRect/>
          </a:stretch>
        </p:blipFill>
        <p:spPr bwMode="auto">
          <a:xfrm>
            <a:off x="1372315" y="3720942"/>
            <a:ext cx="2600325" cy="600075"/>
          </a:xfrm>
          <a:prstGeom prst="rect">
            <a:avLst/>
          </a:prstGeom>
          <a:noFill/>
          <a:ln w="9525">
            <a:noFill/>
            <a:miter lim="800000"/>
            <a:headEnd/>
            <a:tailEnd/>
          </a:ln>
        </p:spPr>
      </p:pic>
      <p:sp>
        <p:nvSpPr>
          <p:cNvPr id="2" name="Title 1"/>
          <p:cNvSpPr>
            <a:spLocks noGrp="1"/>
          </p:cNvSpPr>
          <p:nvPr>
            <p:ph type="title"/>
          </p:nvPr>
        </p:nvSpPr>
        <p:spPr/>
        <p:txBody>
          <a:bodyPr/>
          <a:lstStyle/>
          <a:p>
            <a:r>
              <a:rPr lang="en-US"/>
              <a:t>Phase Noise from the Laser</a:t>
            </a:r>
          </a:p>
        </p:txBody>
      </p:sp>
      <p:pic>
        <p:nvPicPr>
          <p:cNvPr id="50" name="Picture 2"/>
          <p:cNvPicPr>
            <a:picLocks noChangeAspect="1" noChangeArrowheads="1"/>
          </p:cNvPicPr>
          <p:nvPr/>
        </p:nvPicPr>
        <p:blipFill>
          <a:blip r:embed="rId5" cstate="print"/>
          <a:srcRect/>
          <a:stretch>
            <a:fillRect/>
          </a:stretch>
        </p:blipFill>
        <p:spPr bwMode="auto">
          <a:xfrm>
            <a:off x="894455" y="2608811"/>
            <a:ext cx="476683" cy="379495"/>
          </a:xfrm>
          <a:prstGeom prst="rect">
            <a:avLst/>
          </a:prstGeom>
          <a:noFill/>
          <a:ln w="9525">
            <a:noFill/>
            <a:miter lim="800000"/>
            <a:headEnd/>
            <a:tailEnd/>
          </a:ln>
        </p:spPr>
      </p:pic>
      <p:grpSp>
        <p:nvGrpSpPr>
          <p:cNvPr id="4" name="Group 86"/>
          <p:cNvGrpSpPr/>
          <p:nvPr/>
        </p:nvGrpSpPr>
        <p:grpSpPr>
          <a:xfrm>
            <a:off x="846581" y="2576999"/>
            <a:ext cx="7359594" cy="1658724"/>
            <a:chOff x="263239" y="775849"/>
            <a:chExt cx="7359594" cy="1658724"/>
          </a:xfrm>
        </p:grpSpPr>
        <p:sp>
          <p:nvSpPr>
            <p:cNvPr id="51" name="Rectangle 50"/>
            <p:cNvSpPr/>
            <p:nvPr/>
          </p:nvSpPr>
          <p:spPr bwMode="auto">
            <a:xfrm>
              <a:off x="263239" y="775849"/>
              <a:ext cx="623454" cy="512619"/>
            </a:xfrm>
            <a:prstGeom prst="rect">
              <a:avLst/>
            </a:prstGeom>
            <a:noFill/>
            <a:ln w="3175" cap="flat" cmpd="sng" algn="ctr">
              <a:solidFill>
                <a:srgbClr val="00B050"/>
              </a:solidFill>
              <a:prstDash val="solid"/>
              <a:round/>
              <a:headEnd type="none" w="med" len="med"/>
              <a:tailEnd type="none" w="med" len="med"/>
            </a:ln>
            <a:effectLst>
              <a:glow rad="101600">
                <a:srgbClr val="00B050">
                  <a:alpha val="60000"/>
                </a:srgbClr>
              </a:glo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52" name="Rectangle 51"/>
            <p:cNvSpPr/>
            <p:nvPr/>
          </p:nvSpPr>
          <p:spPr bwMode="auto">
            <a:xfrm>
              <a:off x="2708768" y="1920043"/>
              <a:ext cx="734290" cy="512619"/>
            </a:xfrm>
            <a:prstGeom prst="rect">
              <a:avLst/>
            </a:prstGeom>
            <a:noFill/>
            <a:ln w="3175" cap="flat" cmpd="sng" algn="ctr">
              <a:solidFill>
                <a:srgbClr val="00B050"/>
              </a:solidFill>
              <a:prstDash val="solid"/>
              <a:round/>
              <a:headEnd type="none" w="med" len="med"/>
              <a:tailEnd type="none" w="med" len="med"/>
            </a:ln>
            <a:effectLst>
              <a:glow rad="101600">
                <a:srgbClr val="00B050">
                  <a:alpha val="60000"/>
                </a:srgbClr>
              </a:glo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53" name="Rectangle 52"/>
            <p:cNvSpPr/>
            <p:nvPr/>
          </p:nvSpPr>
          <p:spPr bwMode="auto">
            <a:xfrm>
              <a:off x="6888543" y="1921954"/>
              <a:ext cx="734290" cy="512619"/>
            </a:xfrm>
            <a:prstGeom prst="rect">
              <a:avLst/>
            </a:prstGeom>
            <a:noFill/>
            <a:ln w="3175" cap="flat" cmpd="sng" algn="ctr">
              <a:solidFill>
                <a:srgbClr val="00B050"/>
              </a:solidFill>
              <a:prstDash val="solid"/>
              <a:round/>
              <a:headEnd type="none" w="med" len="med"/>
              <a:tailEnd type="none" w="med" len="med"/>
            </a:ln>
            <a:effectLst>
              <a:glow rad="101600">
                <a:srgbClr val="00B050">
                  <a:alpha val="60000"/>
                </a:srgbClr>
              </a:glo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89" name="TextBox 88"/>
          <p:cNvSpPr txBox="1"/>
          <p:nvPr/>
        </p:nvSpPr>
        <p:spPr>
          <a:xfrm>
            <a:off x="665019" y="1094510"/>
            <a:ext cx="5323893" cy="369332"/>
          </a:xfrm>
          <a:prstGeom prst="rect">
            <a:avLst/>
          </a:prstGeom>
          <a:noFill/>
        </p:spPr>
        <p:txBody>
          <a:bodyPr wrap="none" rtlCol="0">
            <a:spAutoFit/>
          </a:bodyPr>
          <a:lstStyle/>
          <a:p>
            <a:pPr>
              <a:buNone/>
            </a:pPr>
            <a:r>
              <a:rPr lang="en-US" i="1"/>
              <a:t>The phase of the laser is imprinted onto the atom.</a:t>
            </a:r>
          </a:p>
        </p:txBody>
      </p:sp>
      <p:cxnSp>
        <p:nvCxnSpPr>
          <p:cNvPr id="92" name="Straight Connector 91"/>
          <p:cNvCxnSpPr>
            <a:stCxn id="98" idx="1"/>
          </p:cNvCxnSpPr>
          <p:nvPr/>
        </p:nvCxnSpPr>
        <p:spPr>
          <a:xfrm flipH="1">
            <a:off x="1324303" y="2049769"/>
            <a:ext cx="837006" cy="614603"/>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98" name="TextBox 97"/>
          <p:cNvSpPr txBox="1"/>
          <p:nvPr/>
        </p:nvSpPr>
        <p:spPr>
          <a:xfrm>
            <a:off x="2161309" y="1865103"/>
            <a:ext cx="5329664" cy="369332"/>
          </a:xfrm>
          <a:prstGeom prst="rect">
            <a:avLst/>
          </a:prstGeom>
          <a:noFill/>
        </p:spPr>
        <p:txBody>
          <a:bodyPr wrap="none" rtlCol="0">
            <a:spAutoFit/>
          </a:bodyPr>
          <a:lstStyle/>
          <a:p>
            <a:pPr>
              <a:buNone/>
            </a:pPr>
            <a:r>
              <a:rPr lang="en-US"/>
              <a:t>Laser phase noise, mechanical platform noise, etc.</a:t>
            </a:r>
          </a:p>
        </p:txBody>
      </p:sp>
      <p:sp>
        <p:nvSpPr>
          <p:cNvPr id="99" name="TextBox 98"/>
          <p:cNvSpPr txBox="1"/>
          <p:nvPr/>
        </p:nvSpPr>
        <p:spPr>
          <a:xfrm>
            <a:off x="318655" y="5306293"/>
            <a:ext cx="8357929" cy="369332"/>
          </a:xfrm>
          <a:prstGeom prst="rect">
            <a:avLst/>
          </a:prstGeom>
          <a:noFill/>
        </p:spPr>
        <p:txBody>
          <a:bodyPr wrap="none" rtlCol="0">
            <a:spAutoFit/>
          </a:bodyPr>
          <a:lstStyle/>
          <a:p>
            <a:pPr>
              <a:buNone/>
            </a:pPr>
            <a:r>
              <a:rPr lang="en-US" i="1"/>
              <a:t>Laser phase is </a:t>
            </a:r>
            <a:r>
              <a:rPr lang="en-US" b="1" i="1"/>
              <a:t>common</a:t>
            </a:r>
            <a:r>
              <a:rPr lang="en-US" i="1"/>
              <a:t> to both atoms – rejected in a differential measurement.</a:t>
            </a:r>
          </a:p>
        </p:txBody>
      </p:sp>
      <p:pic>
        <p:nvPicPr>
          <p:cNvPr id="88" name="Picture 6" descr="http://www.clipartbest.com/cliparts/LTK/rLA/LTKrLAjTa.png"/>
          <p:cNvPicPr>
            <a:picLocks noChangeAspect="1" noChangeArrowheads="1"/>
          </p:cNvPicPr>
          <p:nvPr/>
        </p:nvPicPr>
        <p:blipFill>
          <a:blip r:embed="rId6" cstate="print"/>
          <a:srcRect/>
          <a:stretch>
            <a:fillRect/>
          </a:stretch>
        </p:blipFill>
        <p:spPr bwMode="auto">
          <a:xfrm>
            <a:off x="6232385" y="2640284"/>
            <a:ext cx="990600" cy="990600"/>
          </a:xfrm>
          <a:prstGeom prst="rect">
            <a:avLst/>
          </a:prstGeom>
          <a:noFill/>
        </p:spPr>
      </p:pic>
      <p:grpSp>
        <p:nvGrpSpPr>
          <p:cNvPr id="5" name="Group 89"/>
          <p:cNvGrpSpPr/>
          <p:nvPr/>
        </p:nvGrpSpPr>
        <p:grpSpPr>
          <a:xfrm rot="18660000">
            <a:off x="6367032" y="3138541"/>
            <a:ext cx="755595" cy="1888"/>
            <a:chOff x="3412152" y="3004071"/>
            <a:chExt cx="755595" cy="1888"/>
          </a:xfrm>
        </p:grpSpPr>
        <p:cxnSp>
          <p:nvCxnSpPr>
            <p:cNvPr id="91" name="Straight Arrow Connector 90"/>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94" name="Picture 6" descr="http://www.clipartbest.com/cliparts/LTK/rLA/LTKrLAjTa.png"/>
          <p:cNvPicPr>
            <a:picLocks noChangeAspect="1" noChangeArrowheads="1"/>
          </p:cNvPicPr>
          <p:nvPr/>
        </p:nvPicPr>
        <p:blipFill>
          <a:blip r:embed="rId6" cstate="print"/>
          <a:srcRect/>
          <a:stretch>
            <a:fillRect/>
          </a:stretch>
        </p:blipFill>
        <p:spPr bwMode="auto">
          <a:xfrm>
            <a:off x="1891636" y="2650795"/>
            <a:ext cx="990600" cy="990600"/>
          </a:xfrm>
          <a:prstGeom prst="rect">
            <a:avLst/>
          </a:prstGeom>
          <a:noFill/>
        </p:spPr>
      </p:pic>
      <p:grpSp>
        <p:nvGrpSpPr>
          <p:cNvPr id="6" name="Group 94"/>
          <p:cNvGrpSpPr/>
          <p:nvPr/>
        </p:nvGrpSpPr>
        <p:grpSpPr>
          <a:xfrm rot="18660000">
            <a:off x="2026283" y="3149052"/>
            <a:ext cx="755595" cy="1888"/>
            <a:chOff x="3412152" y="3004071"/>
            <a:chExt cx="755595" cy="1888"/>
          </a:xfrm>
        </p:grpSpPr>
        <p:cxnSp>
          <p:nvCxnSpPr>
            <p:cNvPr id="96" name="Straight Arrow Connector 95"/>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spTree>
    <p:custDataLst>
      <p:tags r:id="rId1"/>
    </p:custDataLst>
    <p:extLst>
      <p:ext uri="{BB962C8B-B14F-4D97-AF65-F5344CB8AC3E}">
        <p14:creationId xmlns:p14="http://schemas.microsoft.com/office/powerpoint/2010/main" val="600298411"/>
      </p:ext>
    </p:extLst>
  </p:cSld>
  <p:clrMapOvr>
    <a:masterClrMapping/>
  </p:clrMapOvr>
  <p:transition advTm="11768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srcRect l="3050" t="18942" r="16879" b="-325"/>
          <a:stretch/>
        </p:blipFill>
        <p:spPr>
          <a:xfrm>
            <a:off x="395536" y="1819657"/>
            <a:ext cx="4290955" cy="4201631"/>
          </a:xfrm>
          <a:prstGeom prst="rect">
            <a:avLst/>
          </a:prstGeom>
        </p:spPr>
      </p:pic>
      <p:sp>
        <p:nvSpPr>
          <p:cNvPr id="14" name="Rectangle 13"/>
          <p:cNvSpPr/>
          <p:nvPr/>
        </p:nvSpPr>
        <p:spPr bwMode="auto">
          <a:xfrm>
            <a:off x="323528" y="1850188"/>
            <a:ext cx="365760" cy="3546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2" name="Title 1"/>
          <p:cNvSpPr>
            <a:spLocks noGrp="1"/>
          </p:cNvSpPr>
          <p:nvPr>
            <p:ph type="title"/>
          </p:nvPr>
        </p:nvSpPr>
        <p:spPr/>
        <p:txBody>
          <a:bodyPr/>
          <a:lstStyle/>
          <a:p>
            <a:r>
              <a:rPr lang="en-US"/>
              <a:t>Clock gradiometer</a:t>
            </a:r>
          </a:p>
        </p:txBody>
      </p:sp>
      <p:pic>
        <p:nvPicPr>
          <p:cNvPr id="17" name="Picture 16"/>
          <p:cNvPicPr>
            <a:picLocks noChangeAspect="1"/>
          </p:cNvPicPr>
          <p:nvPr/>
        </p:nvPicPr>
        <p:blipFill>
          <a:blip r:embed="rId4"/>
          <a:stretch>
            <a:fillRect/>
          </a:stretch>
        </p:blipFill>
        <p:spPr>
          <a:xfrm>
            <a:off x="5201882" y="3217120"/>
            <a:ext cx="1186650" cy="343200"/>
          </a:xfrm>
          <a:prstGeom prst="rect">
            <a:avLst/>
          </a:prstGeom>
        </p:spPr>
      </p:pic>
      <p:pic>
        <p:nvPicPr>
          <p:cNvPr id="21" name="Picture 20"/>
          <p:cNvPicPr>
            <a:picLocks noChangeAspect="1"/>
          </p:cNvPicPr>
          <p:nvPr/>
        </p:nvPicPr>
        <p:blipFill>
          <a:blip r:embed="rId5"/>
          <a:stretch>
            <a:fillRect/>
          </a:stretch>
        </p:blipFill>
        <p:spPr>
          <a:xfrm>
            <a:off x="5201882" y="2684980"/>
            <a:ext cx="632880" cy="412500"/>
          </a:xfrm>
          <a:prstGeom prst="rect">
            <a:avLst/>
          </a:prstGeom>
        </p:spPr>
      </p:pic>
      <p:sp>
        <p:nvSpPr>
          <p:cNvPr id="25" name="Rectangle 24"/>
          <p:cNvSpPr/>
          <p:nvPr/>
        </p:nvSpPr>
        <p:spPr>
          <a:xfrm>
            <a:off x="4886483" y="2165230"/>
            <a:ext cx="3379580" cy="400110"/>
          </a:xfrm>
          <a:prstGeom prst="rect">
            <a:avLst/>
          </a:prstGeom>
        </p:spPr>
        <p:txBody>
          <a:bodyPr wrap="none">
            <a:spAutoFit/>
          </a:bodyPr>
          <a:lstStyle/>
          <a:p>
            <a:pPr>
              <a:buNone/>
            </a:pPr>
            <a:r>
              <a:rPr lang="en-US" sz="2000"/>
              <a:t>Two ways for phase to vary:</a:t>
            </a:r>
          </a:p>
        </p:txBody>
      </p:sp>
      <p:sp>
        <p:nvSpPr>
          <p:cNvPr id="26" name="TextBox 25"/>
          <p:cNvSpPr txBox="1"/>
          <p:nvPr/>
        </p:nvSpPr>
        <p:spPr>
          <a:xfrm>
            <a:off x="6600239" y="3222298"/>
            <a:ext cx="2060821" cy="369332"/>
          </a:xfrm>
          <a:prstGeom prst="rect">
            <a:avLst/>
          </a:prstGeom>
          <a:noFill/>
        </p:spPr>
        <p:txBody>
          <a:bodyPr wrap="none" rtlCol="0">
            <a:spAutoFit/>
          </a:bodyPr>
          <a:lstStyle/>
          <a:p>
            <a:pPr>
              <a:buNone/>
            </a:pPr>
            <a:r>
              <a:rPr lang="en-US" i="1"/>
              <a:t>Gravitational wave</a:t>
            </a:r>
          </a:p>
        </p:txBody>
      </p:sp>
      <p:sp>
        <p:nvSpPr>
          <p:cNvPr id="28" name="TextBox 27"/>
          <p:cNvSpPr txBox="1"/>
          <p:nvPr/>
        </p:nvSpPr>
        <p:spPr>
          <a:xfrm>
            <a:off x="6600239" y="2726214"/>
            <a:ext cx="1407565" cy="369332"/>
          </a:xfrm>
          <a:prstGeom prst="rect">
            <a:avLst/>
          </a:prstGeom>
          <a:noFill/>
        </p:spPr>
        <p:txBody>
          <a:bodyPr wrap="none" rtlCol="0">
            <a:spAutoFit/>
          </a:bodyPr>
          <a:lstStyle/>
          <a:p>
            <a:pPr>
              <a:buNone/>
            </a:pPr>
            <a:r>
              <a:rPr lang="en-US" i="1"/>
              <a:t>Dark matter</a:t>
            </a:r>
          </a:p>
        </p:txBody>
      </p:sp>
      <p:sp>
        <p:nvSpPr>
          <p:cNvPr id="31" name="Rectangle 30"/>
          <p:cNvSpPr/>
          <p:nvPr/>
        </p:nvSpPr>
        <p:spPr>
          <a:xfrm>
            <a:off x="4886483" y="4035823"/>
            <a:ext cx="3774577" cy="1938992"/>
          </a:xfrm>
          <a:prstGeom prst="rect">
            <a:avLst/>
          </a:prstGeom>
        </p:spPr>
        <p:txBody>
          <a:bodyPr wrap="square">
            <a:spAutoFit/>
          </a:bodyPr>
          <a:lstStyle/>
          <a:p>
            <a:pPr>
              <a:spcBef>
                <a:spcPts val="0"/>
              </a:spcBef>
              <a:spcAft>
                <a:spcPts val="0"/>
              </a:spcAft>
              <a:buNone/>
            </a:pPr>
            <a:r>
              <a:rPr lang="en-US" sz="2000"/>
              <a:t>Each interferometer measures the change over time </a:t>
            </a:r>
            <a:r>
              <a:rPr lang="en-US" sz="2000" i="1">
                <a:latin typeface="Times New Roman" panose="02020603050405020304" pitchFamily="18" charset="0"/>
                <a:cs typeface="Times New Roman" panose="02020603050405020304" pitchFamily="18" charset="0"/>
              </a:rPr>
              <a:t>T</a:t>
            </a:r>
          </a:p>
          <a:p>
            <a:pPr>
              <a:spcBef>
                <a:spcPts val="0"/>
              </a:spcBef>
              <a:spcAft>
                <a:spcPts val="0"/>
              </a:spcAft>
              <a:buNone/>
            </a:pPr>
            <a:endParaRPr lang="en-US" sz="2000"/>
          </a:p>
          <a:p>
            <a:pPr>
              <a:spcBef>
                <a:spcPts val="0"/>
              </a:spcBef>
              <a:spcAft>
                <a:spcPts val="0"/>
              </a:spcAft>
              <a:buNone/>
            </a:pPr>
            <a:r>
              <a:rPr lang="en-US" sz="2000"/>
              <a:t>Laser noise is common-mode suppressed in the gradiometer</a:t>
            </a:r>
          </a:p>
          <a:p>
            <a:pPr marL="344488" indent="-344488">
              <a:spcBef>
                <a:spcPts val="0"/>
              </a:spcBef>
              <a:spcAft>
                <a:spcPts val="0"/>
              </a:spcAft>
            </a:pPr>
            <a:endParaRPr lang="en-US" sz="2000"/>
          </a:p>
        </p:txBody>
      </p:sp>
      <p:sp>
        <p:nvSpPr>
          <p:cNvPr id="32" name="TextBox 31"/>
          <p:cNvSpPr txBox="1"/>
          <p:nvPr/>
        </p:nvSpPr>
        <p:spPr>
          <a:xfrm>
            <a:off x="4949843" y="878561"/>
            <a:ext cx="3579313" cy="400110"/>
          </a:xfrm>
          <a:prstGeom prst="rect">
            <a:avLst/>
          </a:prstGeom>
          <a:noFill/>
        </p:spPr>
        <p:txBody>
          <a:bodyPr wrap="none" rtlCol="0">
            <a:spAutoFit/>
          </a:bodyPr>
          <a:lstStyle/>
          <a:p>
            <a:pPr>
              <a:buNone/>
            </a:pPr>
            <a:r>
              <a:rPr lang="en-US" sz="2000"/>
              <a:t>Excited state phase evolution:</a:t>
            </a:r>
          </a:p>
        </p:txBody>
      </p:sp>
      <p:pic>
        <p:nvPicPr>
          <p:cNvPr id="33" name="Picture 32"/>
          <p:cNvPicPr>
            <a:picLocks noChangeAspect="1"/>
          </p:cNvPicPr>
          <p:nvPr/>
        </p:nvPicPr>
        <p:blipFill>
          <a:blip r:embed="rId6"/>
          <a:stretch>
            <a:fillRect/>
          </a:stretch>
        </p:blipFill>
        <p:spPr>
          <a:xfrm>
            <a:off x="5593310" y="1425150"/>
            <a:ext cx="2160714" cy="398651"/>
          </a:xfrm>
          <a:prstGeom prst="rect">
            <a:avLst/>
          </a:prstGeom>
        </p:spPr>
      </p:pic>
      <p:sp>
        <p:nvSpPr>
          <p:cNvPr id="10" name="Rectangle 9"/>
          <p:cNvSpPr/>
          <p:nvPr/>
        </p:nvSpPr>
        <p:spPr bwMode="auto">
          <a:xfrm>
            <a:off x="4832465" y="2105888"/>
            <a:ext cx="4001194" cy="1684713"/>
          </a:xfrm>
          <a:prstGeom prst="rect">
            <a:avLst/>
          </a:prstGeom>
          <a:solidFill>
            <a:schemeClr val="bg2">
              <a:lumMod val="60000"/>
              <a:lumOff val="40000"/>
              <a:alpha val="36863"/>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nvGrpSpPr>
          <p:cNvPr id="15" name="Group 35">
            <a:extLst>
              <a:ext uri="{FF2B5EF4-FFF2-40B4-BE49-F238E27FC236}">
                <a16:creationId xmlns:a16="http://schemas.microsoft.com/office/drawing/2014/main" id="{BE9772EC-E045-4BA1-9D26-DDA1219C407C}"/>
              </a:ext>
            </a:extLst>
          </p:cNvPr>
          <p:cNvGrpSpPr/>
          <p:nvPr/>
        </p:nvGrpSpPr>
        <p:grpSpPr>
          <a:xfrm>
            <a:off x="2043018" y="980728"/>
            <a:ext cx="1185789" cy="977351"/>
            <a:chOff x="4193537" y="913288"/>
            <a:chExt cx="1185789" cy="977351"/>
          </a:xfrm>
        </p:grpSpPr>
        <p:cxnSp>
          <p:nvCxnSpPr>
            <p:cNvPr id="16" name="Straight Connector 15">
              <a:extLst>
                <a:ext uri="{FF2B5EF4-FFF2-40B4-BE49-F238E27FC236}">
                  <a16:creationId xmlns:a16="http://schemas.microsoft.com/office/drawing/2014/main" id="{5E7C320A-1212-416E-83F3-FB9823B08E6F}"/>
                </a:ext>
              </a:extLst>
            </p:cNvPr>
            <p:cNvCxnSpPr/>
            <p:nvPr/>
          </p:nvCxnSpPr>
          <p:spPr>
            <a:xfrm>
              <a:off x="4203668" y="1642095"/>
              <a:ext cx="731520" cy="0"/>
            </a:xfrm>
            <a:prstGeom prst="line">
              <a:avLst/>
            </a:prstGeom>
            <a:ln w="57150">
              <a:solidFill>
                <a:srgbClr val="000099"/>
              </a:solidFill>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EC654E70-EDD1-4D17-9EE1-448807EA1C49}"/>
                </a:ext>
              </a:extLst>
            </p:cNvPr>
            <p:cNvCxnSpPr/>
            <p:nvPr/>
          </p:nvCxnSpPr>
          <p:spPr>
            <a:xfrm>
              <a:off x="4193537" y="1155923"/>
              <a:ext cx="731520" cy="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pic>
          <p:nvPicPr>
            <p:cNvPr id="19" name="Picture 7">
              <a:extLst>
                <a:ext uri="{FF2B5EF4-FFF2-40B4-BE49-F238E27FC236}">
                  <a16:creationId xmlns:a16="http://schemas.microsoft.com/office/drawing/2014/main" id="{D51320F7-24E4-4D94-B200-51C07A18680F}"/>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20" name="Picture 7">
              <a:extLst>
                <a:ext uri="{FF2B5EF4-FFF2-40B4-BE49-F238E27FC236}">
                  <a16:creationId xmlns:a16="http://schemas.microsoft.com/office/drawing/2014/main" id="{D97AE03D-EB69-4277-BC7D-B8800099003B}"/>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23" name="Straight Connector 22">
            <a:extLst>
              <a:ext uri="{FF2B5EF4-FFF2-40B4-BE49-F238E27FC236}">
                <a16:creationId xmlns:a16="http://schemas.microsoft.com/office/drawing/2014/main" id="{94AD298F-85A9-4613-8050-E36A63EE8A89}"/>
              </a:ext>
            </a:extLst>
          </p:cNvPr>
          <p:cNvCxnSpPr/>
          <p:nvPr/>
        </p:nvCxnSpPr>
        <p:spPr>
          <a:xfrm flipV="1">
            <a:off x="2326451" y="1269008"/>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24" name="Picture 5">
            <a:extLst>
              <a:ext uri="{FF2B5EF4-FFF2-40B4-BE49-F238E27FC236}">
                <a16:creationId xmlns:a16="http://schemas.microsoft.com/office/drawing/2014/main" id="{914E6730-D4F5-4AEF-A99C-D37B560CC122}"/>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2409001" y="1318096"/>
            <a:ext cx="245269" cy="166688"/>
          </a:xfrm>
          <a:prstGeom prst="rect">
            <a:avLst/>
          </a:prstGeom>
          <a:noFill/>
          <a:ln w="9525">
            <a:noFill/>
            <a:miter lim="800000"/>
            <a:headEnd/>
            <a:tailEnd/>
          </a:ln>
        </p:spPr>
      </p:pic>
      <p:sp>
        <p:nvSpPr>
          <p:cNvPr id="27" name="TextBox 26">
            <a:extLst>
              <a:ext uri="{FF2B5EF4-FFF2-40B4-BE49-F238E27FC236}">
                <a16:creationId xmlns:a16="http://schemas.microsoft.com/office/drawing/2014/main" id="{B8E13202-FD46-4091-8F4B-0143F6D5C864}"/>
              </a:ext>
            </a:extLst>
          </p:cNvPr>
          <p:cNvSpPr txBox="1"/>
          <p:nvPr/>
        </p:nvSpPr>
        <p:spPr>
          <a:xfrm>
            <a:off x="3682965" y="6182782"/>
            <a:ext cx="3947684" cy="634020"/>
          </a:xfrm>
          <a:prstGeom prst="rect">
            <a:avLst/>
          </a:prstGeom>
          <a:noFill/>
        </p:spPr>
        <p:txBody>
          <a:bodyPr wrap="none" rtlCol="0">
            <a:spAutoFit/>
          </a:bodyPr>
          <a:lstStyle/>
          <a:p>
            <a:pPr>
              <a:buNone/>
            </a:pPr>
            <a:r>
              <a:rPr lang="en-US" sz="1600"/>
              <a:t>Graham et al., PRL </a:t>
            </a:r>
            <a:r>
              <a:rPr lang="en-US" sz="1600" b="1"/>
              <a:t>110</a:t>
            </a:r>
            <a:r>
              <a:rPr lang="en-US" sz="1600"/>
              <a:t>, 171102 (2013).</a:t>
            </a:r>
          </a:p>
          <a:p>
            <a:pPr>
              <a:buNone/>
            </a:pPr>
            <a:r>
              <a:rPr lang="nb-NO" sz="1600"/>
              <a:t>Arvanitaki et al., PRD </a:t>
            </a:r>
            <a:r>
              <a:rPr lang="nb-NO" sz="1600" b="1"/>
              <a:t>97</a:t>
            </a:r>
            <a:r>
              <a:rPr lang="nb-NO" sz="1600"/>
              <a:t>, 075020 (2018).</a:t>
            </a:r>
            <a:endParaRPr lang="en-US" sz="1600"/>
          </a:p>
        </p:txBody>
      </p:sp>
    </p:spTree>
    <p:extLst>
      <p:ext uri="{BB962C8B-B14F-4D97-AF65-F5344CB8AC3E}">
        <p14:creationId xmlns:p14="http://schemas.microsoft.com/office/powerpoint/2010/main" val="7528661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ATOMSRV1\ep\Experiment Pictures\fisheyeetc\stanford10mTower.JPG"/>
          <p:cNvPicPr>
            <a:picLocks noChangeAspect="1" noChangeArrowheads="1"/>
          </p:cNvPicPr>
          <p:nvPr/>
        </p:nvPicPr>
        <p:blipFill>
          <a:blip r:embed="rId3" cstate="print"/>
          <a:srcRect/>
          <a:stretch>
            <a:fillRect/>
          </a:stretch>
        </p:blipFill>
        <p:spPr bwMode="auto">
          <a:xfrm>
            <a:off x="4896580" y="886361"/>
            <a:ext cx="3244351" cy="5647908"/>
          </a:xfrm>
          <a:prstGeom prst="rect">
            <a:avLst/>
          </a:prstGeom>
          <a:noFill/>
        </p:spPr>
      </p:pic>
      <p:sp>
        <p:nvSpPr>
          <p:cNvPr id="2" name="Title 1"/>
          <p:cNvSpPr>
            <a:spLocks noGrp="1"/>
          </p:cNvSpPr>
          <p:nvPr>
            <p:ph type="title"/>
          </p:nvPr>
        </p:nvSpPr>
        <p:spPr/>
        <p:txBody>
          <a:bodyPr/>
          <a:lstStyle/>
          <a:p>
            <a:r>
              <a:rPr lang="en-US"/>
              <a:t>10 meter scale atomic fountain</a:t>
            </a:r>
          </a:p>
        </p:txBody>
      </p:sp>
      <p:pic>
        <p:nvPicPr>
          <p:cNvPr id="10" name="Picture 9" descr="ShortenedApparatus.pdf"/>
          <p:cNvPicPr>
            <a:picLocks noChangeAspect="1"/>
          </p:cNvPicPr>
          <p:nvPr/>
        </p:nvPicPr>
        <p:blipFill>
          <a:blip r:embed="rId4" cstate="print"/>
          <a:stretch>
            <a:fillRect/>
          </a:stretch>
        </p:blipFill>
        <p:spPr>
          <a:xfrm>
            <a:off x="-1" y="830942"/>
            <a:ext cx="4016829" cy="5632688"/>
          </a:xfrm>
          <a:prstGeom prst="rect">
            <a:avLst/>
          </a:prstGeom>
        </p:spPr>
      </p:pic>
    </p:spTree>
    <p:extLst>
      <p:ext uri="{BB962C8B-B14F-4D97-AF65-F5344CB8AC3E}">
        <p14:creationId xmlns:p14="http://schemas.microsoft.com/office/powerpoint/2010/main" val="1412158048"/>
      </p:ext>
    </p:extLst>
  </p:cSld>
  <p:clrMapOvr>
    <a:masterClrMapping/>
  </p:clrMapOvr>
  <p:transition advTm="44445"/>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t>Interference at long interrogation time</a:t>
            </a:r>
            <a:endParaRPr lang="en-US">
              <a:ea typeface="ＭＳ Ｐゴシック" pitchFamily="34" charset="-128"/>
            </a:endParaRPr>
          </a:p>
        </p:txBody>
      </p:sp>
      <p:grpSp>
        <p:nvGrpSpPr>
          <p:cNvPr id="2" name="Group 23"/>
          <p:cNvGrpSpPr/>
          <p:nvPr/>
        </p:nvGrpSpPr>
        <p:grpSpPr>
          <a:xfrm>
            <a:off x="599090" y="1044316"/>
            <a:ext cx="4058570" cy="2686007"/>
            <a:chOff x="438150" y="1746885"/>
            <a:chExt cx="4815840" cy="3270920"/>
          </a:xfrm>
        </p:grpSpPr>
        <p:pic>
          <p:nvPicPr>
            <p:cNvPr id="22" name="Picture 1"/>
            <p:cNvPicPr>
              <a:picLocks noChangeAspect="1" noChangeArrowheads="1"/>
            </p:cNvPicPr>
            <p:nvPr/>
          </p:nvPicPr>
          <p:blipFill>
            <a:blip r:embed="rId3" cstate="print"/>
            <a:srcRect t="579"/>
            <a:stretch>
              <a:fillRect/>
            </a:stretch>
          </p:blipFill>
          <p:spPr bwMode="auto">
            <a:xfrm>
              <a:off x="438150" y="1746885"/>
              <a:ext cx="4170045" cy="3270920"/>
            </a:xfrm>
            <a:prstGeom prst="rect">
              <a:avLst/>
            </a:prstGeom>
            <a:noFill/>
            <a:ln w="9525">
              <a:noFill/>
              <a:miter lim="800000"/>
              <a:headEnd/>
              <a:tailEnd/>
            </a:ln>
          </p:spPr>
        </p:pic>
        <p:pic>
          <p:nvPicPr>
            <p:cNvPr id="23" name="Picture 3" descr="C:\thesis\sugarbaker\trunk\introduction\singleShot.png"/>
            <p:cNvPicPr>
              <a:picLocks noChangeAspect="1" noChangeArrowheads="1"/>
            </p:cNvPicPr>
            <p:nvPr/>
          </p:nvPicPr>
          <p:blipFill>
            <a:blip r:embed="rId4" cstate="print"/>
            <a:srcRect/>
            <a:stretch>
              <a:fillRect/>
            </a:stretch>
          </p:blipFill>
          <p:spPr bwMode="auto">
            <a:xfrm>
              <a:off x="4682489" y="1851660"/>
              <a:ext cx="571501" cy="1047752"/>
            </a:xfrm>
            <a:prstGeom prst="rect">
              <a:avLst/>
            </a:prstGeom>
            <a:noFill/>
          </p:spPr>
        </p:pic>
      </p:grpSp>
      <p:grpSp>
        <p:nvGrpSpPr>
          <p:cNvPr id="3" name="Group 31"/>
          <p:cNvGrpSpPr/>
          <p:nvPr/>
        </p:nvGrpSpPr>
        <p:grpSpPr>
          <a:xfrm>
            <a:off x="273501" y="4893380"/>
            <a:ext cx="5699760" cy="1615440"/>
            <a:chOff x="785813" y="4084509"/>
            <a:chExt cx="7572375" cy="2273423"/>
          </a:xfrm>
        </p:grpSpPr>
        <p:pic>
          <p:nvPicPr>
            <p:cNvPr id="300036" name="Picture 4"/>
            <p:cNvPicPr>
              <a:picLocks noChangeAspect="1" noChangeArrowheads="1"/>
            </p:cNvPicPr>
            <p:nvPr/>
          </p:nvPicPr>
          <p:blipFill>
            <a:blip r:embed="rId5" cstate="print"/>
            <a:srcRect/>
            <a:stretch>
              <a:fillRect/>
            </a:stretch>
          </p:blipFill>
          <p:spPr bwMode="auto">
            <a:xfrm>
              <a:off x="786384" y="5605463"/>
              <a:ext cx="7571232" cy="431933"/>
            </a:xfrm>
            <a:prstGeom prst="rect">
              <a:avLst/>
            </a:prstGeom>
            <a:noFill/>
            <a:ln w="9525">
              <a:noFill/>
              <a:miter lim="800000"/>
              <a:headEnd/>
              <a:tailEnd/>
            </a:ln>
          </p:spPr>
        </p:pic>
        <p:pic>
          <p:nvPicPr>
            <p:cNvPr id="300034" name="Picture 2" descr="C:\thesis\sugarbaker\talk\assembledImage.png"/>
            <p:cNvPicPr>
              <a:picLocks noChangeAspect="1" noChangeArrowheads="1"/>
            </p:cNvPicPr>
            <p:nvPr/>
          </p:nvPicPr>
          <p:blipFill>
            <a:blip r:embed="rId6" cstate="print"/>
            <a:srcRect/>
            <a:stretch>
              <a:fillRect/>
            </a:stretch>
          </p:blipFill>
          <p:spPr bwMode="auto">
            <a:xfrm>
              <a:off x="785813" y="4084509"/>
              <a:ext cx="7572375" cy="1544765"/>
            </a:xfrm>
            <a:prstGeom prst="rect">
              <a:avLst/>
            </a:prstGeom>
            <a:noFill/>
          </p:spPr>
        </p:pic>
        <p:pic>
          <p:nvPicPr>
            <p:cNvPr id="26" name="Picture 5"/>
            <p:cNvPicPr>
              <a:picLocks noChangeAspect="1" noChangeArrowheads="1"/>
            </p:cNvPicPr>
            <p:nvPr/>
          </p:nvPicPr>
          <p:blipFill>
            <a:blip r:embed="rId7" cstate="print"/>
            <a:srcRect/>
            <a:stretch>
              <a:fillRect/>
            </a:stretch>
          </p:blipFill>
          <p:spPr bwMode="auto">
            <a:xfrm>
              <a:off x="4329113" y="5956061"/>
              <a:ext cx="447674" cy="401871"/>
            </a:xfrm>
            <a:prstGeom prst="rect">
              <a:avLst/>
            </a:prstGeom>
            <a:noFill/>
            <a:ln w="9525">
              <a:noFill/>
              <a:miter lim="800000"/>
              <a:headEnd/>
              <a:tailEnd/>
            </a:ln>
          </p:spPr>
        </p:pic>
      </p:grpSp>
      <p:grpSp>
        <p:nvGrpSpPr>
          <p:cNvPr id="4" name="Group 8"/>
          <p:cNvGrpSpPr/>
          <p:nvPr/>
        </p:nvGrpSpPr>
        <p:grpSpPr>
          <a:xfrm>
            <a:off x="5640687" y="1398295"/>
            <a:ext cx="2492528" cy="1833709"/>
            <a:chOff x="5241553" y="1393462"/>
            <a:chExt cx="2823289" cy="2077045"/>
          </a:xfrm>
        </p:grpSpPr>
        <p:pic>
          <p:nvPicPr>
            <p:cNvPr id="19"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41553" y="1393462"/>
              <a:ext cx="2823289" cy="20770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Rectangle 19"/>
            <p:cNvSpPr/>
            <p:nvPr/>
          </p:nvSpPr>
          <p:spPr bwMode="auto">
            <a:xfrm>
              <a:off x="5241553" y="1393462"/>
              <a:ext cx="499680" cy="46719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grpSp>
        <p:nvGrpSpPr>
          <p:cNvPr id="5" name="Group 9"/>
          <p:cNvGrpSpPr/>
          <p:nvPr/>
        </p:nvGrpSpPr>
        <p:grpSpPr>
          <a:xfrm>
            <a:off x="6216575" y="4491555"/>
            <a:ext cx="2560320" cy="1570133"/>
            <a:chOff x="1083745" y="1719221"/>
            <a:chExt cx="3230048" cy="1952080"/>
          </a:xfrm>
        </p:grpSpPr>
        <p:pic>
          <p:nvPicPr>
            <p:cNvPr id="24"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l="7078" t="52351"/>
            <a:stretch>
              <a:fillRect/>
            </a:stretch>
          </p:blipFill>
          <p:spPr bwMode="auto">
            <a:xfrm>
              <a:off x="1165872" y="1719221"/>
              <a:ext cx="3147921" cy="19520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5" name="Rectangle 24"/>
            <p:cNvSpPr/>
            <p:nvPr/>
          </p:nvSpPr>
          <p:spPr bwMode="auto">
            <a:xfrm>
              <a:off x="1094282" y="1740809"/>
              <a:ext cx="479685" cy="2998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1" name="Rectangle 30"/>
            <p:cNvSpPr/>
            <p:nvPr/>
          </p:nvSpPr>
          <p:spPr bwMode="auto">
            <a:xfrm>
              <a:off x="1083745" y="1788218"/>
              <a:ext cx="479685" cy="29980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grpSp>
      <p:sp>
        <p:nvSpPr>
          <p:cNvPr id="32" name="TextBox 31"/>
          <p:cNvSpPr txBox="1"/>
          <p:nvPr/>
        </p:nvSpPr>
        <p:spPr>
          <a:xfrm>
            <a:off x="5535237" y="3338992"/>
            <a:ext cx="2920584" cy="646331"/>
          </a:xfrm>
          <a:prstGeom prst="rect">
            <a:avLst/>
          </a:prstGeom>
          <a:noFill/>
        </p:spPr>
        <p:txBody>
          <a:bodyPr wrap="square" rtlCol="0">
            <a:spAutoFit/>
          </a:bodyPr>
          <a:lstStyle/>
          <a:p>
            <a:pPr>
              <a:buNone/>
            </a:pPr>
            <a:r>
              <a:rPr lang="en-US" i="1"/>
              <a:t>Wavepacket separation at apex  (this data 50 </a:t>
            </a:r>
            <a:r>
              <a:rPr lang="en-US" i="1" err="1"/>
              <a:t>nK</a:t>
            </a:r>
            <a:r>
              <a:rPr lang="en-US" i="1"/>
              <a:t>)</a:t>
            </a:r>
          </a:p>
        </p:txBody>
      </p:sp>
      <p:sp>
        <p:nvSpPr>
          <p:cNvPr id="34" name="Rectangle 33"/>
          <p:cNvSpPr/>
          <p:nvPr/>
        </p:nvSpPr>
        <p:spPr>
          <a:xfrm>
            <a:off x="3883821" y="6482645"/>
            <a:ext cx="4572000" cy="338554"/>
          </a:xfrm>
          <a:prstGeom prst="rect">
            <a:avLst/>
          </a:prstGeom>
        </p:spPr>
        <p:txBody>
          <a:bodyPr>
            <a:spAutoFit/>
          </a:bodyPr>
          <a:lstStyle/>
          <a:p>
            <a:pPr>
              <a:buNone/>
            </a:pPr>
            <a:r>
              <a:rPr lang="en-US" sz="1600"/>
              <a:t>Dickerson, et al., PRL </a:t>
            </a:r>
            <a:r>
              <a:rPr lang="en-US" sz="1600" b="1"/>
              <a:t>111</a:t>
            </a:r>
            <a:r>
              <a:rPr lang="en-US" sz="1600"/>
              <a:t>, 083001 (2013).</a:t>
            </a:r>
            <a:endParaRPr lang="en-US" sz="1600">
              <a:effectLst/>
            </a:endParaRPr>
          </a:p>
        </p:txBody>
      </p:sp>
      <p:sp>
        <p:nvSpPr>
          <p:cNvPr id="41" name="TextBox 40"/>
          <p:cNvSpPr txBox="1"/>
          <p:nvPr/>
        </p:nvSpPr>
        <p:spPr>
          <a:xfrm>
            <a:off x="358478" y="4525615"/>
            <a:ext cx="2920584" cy="369332"/>
          </a:xfrm>
          <a:prstGeom prst="rect">
            <a:avLst/>
          </a:prstGeom>
          <a:noFill/>
        </p:spPr>
        <p:txBody>
          <a:bodyPr wrap="square" rtlCol="0">
            <a:spAutoFit/>
          </a:bodyPr>
          <a:lstStyle/>
          <a:p>
            <a:pPr>
              <a:buNone/>
            </a:pPr>
            <a:r>
              <a:rPr lang="en-US" i="1"/>
              <a:t>Interference (3 </a:t>
            </a:r>
            <a:r>
              <a:rPr lang="en-US" i="1" err="1"/>
              <a:t>nK</a:t>
            </a:r>
            <a:r>
              <a:rPr lang="en-US" i="1"/>
              <a:t> cloud) </a:t>
            </a:r>
          </a:p>
        </p:txBody>
      </p:sp>
      <p:sp>
        <p:nvSpPr>
          <p:cNvPr id="28" name="TextBox 27"/>
          <p:cNvSpPr txBox="1"/>
          <p:nvPr/>
        </p:nvSpPr>
        <p:spPr>
          <a:xfrm>
            <a:off x="4615543" y="1162524"/>
            <a:ext cx="655051" cy="307777"/>
          </a:xfrm>
          <a:prstGeom prst="rect">
            <a:avLst/>
          </a:prstGeom>
          <a:noFill/>
        </p:spPr>
        <p:txBody>
          <a:bodyPr wrap="none" rtlCol="0">
            <a:spAutoFit/>
          </a:bodyPr>
          <a:lstStyle/>
          <a:p>
            <a:pPr>
              <a:buNone/>
            </a:pPr>
            <a:r>
              <a:rPr lang="en-US" sz="1400"/>
              <a:t>Port 1</a:t>
            </a:r>
          </a:p>
        </p:txBody>
      </p:sp>
      <p:sp>
        <p:nvSpPr>
          <p:cNvPr id="29" name="TextBox 28"/>
          <p:cNvSpPr txBox="1"/>
          <p:nvPr/>
        </p:nvSpPr>
        <p:spPr>
          <a:xfrm>
            <a:off x="4622801" y="1619724"/>
            <a:ext cx="655051" cy="307777"/>
          </a:xfrm>
          <a:prstGeom prst="rect">
            <a:avLst/>
          </a:prstGeom>
          <a:noFill/>
        </p:spPr>
        <p:txBody>
          <a:bodyPr wrap="none" rtlCol="0">
            <a:spAutoFit/>
          </a:bodyPr>
          <a:lstStyle/>
          <a:p>
            <a:pPr>
              <a:buNone/>
            </a:pPr>
            <a:r>
              <a:rPr lang="en-US" sz="1400"/>
              <a:t>Port 2</a:t>
            </a:r>
          </a:p>
        </p:txBody>
      </p:sp>
      <p:sp>
        <p:nvSpPr>
          <p:cNvPr id="6" name="Rectangle 5"/>
          <p:cNvSpPr/>
          <p:nvPr/>
        </p:nvSpPr>
        <p:spPr>
          <a:xfrm>
            <a:off x="924213" y="3811687"/>
            <a:ext cx="3251812" cy="769441"/>
          </a:xfrm>
          <a:prstGeom prst="rect">
            <a:avLst/>
          </a:prstGeom>
        </p:spPr>
        <p:txBody>
          <a:bodyPr wrap="square">
            <a:spAutoFit/>
          </a:bodyPr>
          <a:lstStyle/>
          <a:p>
            <a:pPr>
              <a:buNone/>
            </a:pPr>
            <a:r>
              <a:rPr lang="en-US" sz="2000">
                <a:latin typeface="Times New Roman" panose="02020603050405020304" pitchFamily="18" charset="0"/>
                <a:cs typeface="Times New Roman" panose="02020603050405020304" pitchFamily="18" charset="0"/>
              </a:rPr>
              <a:t>2T = 2.3 seconds</a:t>
            </a:r>
          </a:p>
          <a:p>
            <a:pPr>
              <a:buNone/>
            </a:pPr>
            <a:r>
              <a:rPr lang="en-US" sz="2000">
                <a:latin typeface="Times New Roman" panose="02020603050405020304" pitchFamily="18" charset="0"/>
                <a:cs typeface="Times New Roman" panose="02020603050405020304" pitchFamily="18" charset="0"/>
              </a:rPr>
              <a:t>1.4 cm </a:t>
            </a:r>
            <a:r>
              <a:rPr lang="en-US" sz="2000" err="1">
                <a:latin typeface="Times New Roman" panose="02020603050405020304" pitchFamily="18" charset="0"/>
                <a:cs typeface="Times New Roman" panose="02020603050405020304" pitchFamily="18" charset="0"/>
              </a:rPr>
              <a:t>wavepacket</a:t>
            </a:r>
            <a:r>
              <a:rPr lang="en-US" sz="2000">
                <a:latin typeface="Times New Roman" panose="02020603050405020304" pitchFamily="18" charset="0"/>
                <a:cs typeface="Times New Roman" panose="02020603050405020304" pitchFamily="18" charset="0"/>
              </a:rPr>
              <a:t> separation</a:t>
            </a:r>
          </a:p>
        </p:txBody>
      </p:sp>
    </p:spTree>
    <p:extLst>
      <p:ext uri="{BB962C8B-B14F-4D97-AF65-F5344CB8AC3E}">
        <p14:creationId xmlns:p14="http://schemas.microsoft.com/office/powerpoint/2010/main" val="2903028428"/>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LMT and Resonant Pulse Sequences</a:t>
            </a:r>
          </a:p>
        </p:txBody>
      </p:sp>
      <p:sp>
        <p:nvSpPr>
          <p:cNvPr id="10" name="Rectangle 9"/>
          <p:cNvSpPr/>
          <p:nvPr/>
        </p:nvSpPr>
        <p:spPr>
          <a:xfrm>
            <a:off x="5331985" y="6151752"/>
            <a:ext cx="2966710" cy="369332"/>
          </a:xfrm>
          <a:prstGeom prst="rect">
            <a:avLst/>
          </a:prstGeom>
        </p:spPr>
        <p:txBody>
          <a:bodyPr wrap="none">
            <a:spAutoFit/>
          </a:bodyPr>
          <a:lstStyle/>
          <a:p>
            <a:pPr>
              <a:buNone/>
            </a:pPr>
            <a:r>
              <a:rPr lang="en-US"/>
              <a:t>Graham, </a:t>
            </a:r>
            <a:r>
              <a:rPr lang="en-US" i="1"/>
              <a:t>et al.</a:t>
            </a:r>
            <a:r>
              <a:rPr lang="en-US"/>
              <a:t>, PRD (2016)</a:t>
            </a:r>
          </a:p>
        </p:txBody>
      </p:sp>
      <p:pic>
        <p:nvPicPr>
          <p:cNvPr id="12" name="Picture 2"/>
          <p:cNvPicPr>
            <a:picLocks noChangeAspect="1" noChangeArrowheads="1"/>
          </p:cNvPicPr>
          <p:nvPr/>
        </p:nvPicPr>
        <p:blipFill>
          <a:blip r:embed="rId3" cstate="print"/>
          <a:srcRect r="3767"/>
          <a:stretch>
            <a:fillRect/>
          </a:stretch>
        </p:blipFill>
        <p:spPr bwMode="auto">
          <a:xfrm>
            <a:off x="-17009" y="1868357"/>
            <a:ext cx="4589009" cy="4283395"/>
          </a:xfrm>
          <a:prstGeom prst="rect">
            <a:avLst/>
          </a:prstGeom>
          <a:noFill/>
          <a:ln w="9525" cap="flat" cmpd="sng">
            <a:noFill/>
            <a:prstDash val="solid"/>
            <a:miter lim="800000"/>
            <a:headEnd/>
            <a:tailEnd/>
          </a:ln>
          <a:effectLst/>
        </p:spPr>
      </p:pic>
      <p:sp>
        <p:nvSpPr>
          <p:cNvPr id="15" name="TextBox 14"/>
          <p:cNvSpPr txBox="1"/>
          <p:nvPr/>
        </p:nvSpPr>
        <p:spPr>
          <a:xfrm>
            <a:off x="952947" y="1548490"/>
            <a:ext cx="2810385" cy="338554"/>
          </a:xfrm>
          <a:prstGeom prst="rect">
            <a:avLst/>
          </a:prstGeom>
          <a:noFill/>
        </p:spPr>
        <p:txBody>
          <a:bodyPr wrap="none" rtlCol="0">
            <a:spAutoFit/>
          </a:bodyPr>
          <a:lstStyle/>
          <a:p>
            <a:pPr>
              <a:buNone/>
            </a:pPr>
            <a:r>
              <a:rPr lang="en-US" sz="1600" b="1"/>
              <a:t>LMT </a:t>
            </a:r>
            <a:r>
              <a:rPr lang="en-US" sz="1600" b="1" err="1"/>
              <a:t>beamsplitter</a:t>
            </a:r>
            <a:r>
              <a:rPr lang="en-US" sz="1600" b="1"/>
              <a:t> (N = 3)</a:t>
            </a:r>
          </a:p>
        </p:txBody>
      </p:sp>
      <p:pic>
        <p:nvPicPr>
          <p:cNvPr id="3" name="Picture 2">
            <a:extLst>
              <a:ext uri="{FF2B5EF4-FFF2-40B4-BE49-F238E27FC236}">
                <a16:creationId xmlns:a16="http://schemas.microsoft.com/office/drawing/2014/main" id="{3C3E33ED-64FE-4692-A6BB-4FD676FE4C11}"/>
              </a:ext>
            </a:extLst>
          </p:cNvPr>
          <p:cNvPicPr>
            <a:picLocks noChangeAspect="1"/>
          </p:cNvPicPr>
          <p:nvPr/>
        </p:nvPicPr>
        <p:blipFill>
          <a:blip r:embed="rId4"/>
          <a:stretch>
            <a:fillRect/>
          </a:stretch>
        </p:blipFill>
        <p:spPr>
          <a:xfrm>
            <a:off x="4692330" y="1887044"/>
            <a:ext cx="4451670" cy="4246020"/>
          </a:xfrm>
          <a:prstGeom prst="rect">
            <a:avLst/>
          </a:prstGeom>
        </p:spPr>
      </p:pic>
      <p:sp>
        <p:nvSpPr>
          <p:cNvPr id="9" name="TextBox 8">
            <a:extLst>
              <a:ext uri="{FF2B5EF4-FFF2-40B4-BE49-F238E27FC236}">
                <a16:creationId xmlns:a16="http://schemas.microsoft.com/office/drawing/2014/main" id="{A54B4555-D3A2-42FD-BB15-A309934CE8A6}"/>
              </a:ext>
            </a:extLst>
          </p:cNvPr>
          <p:cNvSpPr txBox="1"/>
          <p:nvPr/>
        </p:nvSpPr>
        <p:spPr>
          <a:xfrm>
            <a:off x="5666421" y="1529803"/>
            <a:ext cx="3020379" cy="338554"/>
          </a:xfrm>
          <a:prstGeom prst="rect">
            <a:avLst/>
          </a:prstGeom>
          <a:noFill/>
        </p:spPr>
        <p:txBody>
          <a:bodyPr wrap="none" rtlCol="0">
            <a:spAutoFit/>
          </a:bodyPr>
          <a:lstStyle/>
          <a:p>
            <a:pPr>
              <a:buNone/>
            </a:pPr>
            <a:r>
              <a:rPr lang="en-US" sz="1600" b="1"/>
              <a:t>Resonant sequence (Q = 4)</a:t>
            </a:r>
          </a:p>
        </p:txBody>
      </p:sp>
      <p:sp>
        <p:nvSpPr>
          <p:cNvPr id="13" name="Rectangle 12">
            <a:extLst>
              <a:ext uri="{FF2B5EF4-FFF2-40B4-BE49-F238E27FC236}">
                <a16:creationId xmlns:a16="http://schemas.microsoft.com/office/drawing/2014/main" id="{3E0EC491-29B2-4A2E-A374-50FC839E0DD1}"/>
              </a:ext>
            </a:extLst>
          </p:cNvPr>
          <p:cNvSpPr/>
          <p:nvPr/>
        </p:nvSpPr>
        <p:spPr>
          <a:xfrm>
            <a:off x="664735" y="6153798"/>
            <a:ext cx="2925032" cy="369332"/>
          </a:xfrm>
          <a:prstGeom prst="rect">
            <a:avLst/>
          </a:prstGeom>
        </p:spPr>
        <p:txBody>
          <a:bodyPr wrap="none">
            <a:spAutoFit/>
          </a:bodyPr>
          <a:lstStyle/>
          <a:p>
            <a:pPr>
              <a:buNone/>
            </a:pPr>
            <a:r>
              <a:rPr lang="en-US"/>
              <a:t>Graham, </a:t>
            </a:r>
            <a:r>
              <a:rPr lang="en-US" i="1"/>
              <a:t>et al.</a:t>
            </a:r>
            <a:r>
              <a:rPr lang="en-US"/>
              <a:t>, PRL (2013)</a:t>
            </a:r>
          </a:p>
        </p:txBody>
      </p:sp>
      <p:sp>
        <p:nvSpPr>
          <p:cNvPr id="4" name="TextBox 3">
            <a:extLst>
              <a:ext uri="{FF2B5EF4-FFF2-40B4-BE49-F238E27FC236}">
                <a16:creationId xmlns:a16="http://schemas.microsoft.com/office/drawing/2014/main" id="{4D46EFC0-B324-4A11-BA9E-0854AD0569FA}"/>
              </a:ext>
            </a:extLst>
          </p:cNvPr>
          <p:cNvSpPr txBox="1"/>
          <p:nvPr/>
        </p:nvSpPr>
        <p:spPr>
          <a:xfrm>
            <a:off x="442262" y="980728"/>
            <a:ext cx="7369776" cy="646331"/>
          </a:xfrm>
          <a:prstGeom prst="rect">
            <a:avLst/>
          </a:prstGeom>
          <a:noFill/>
        </p:spPr>
        <p:txBody>
          <a:bodyPr wrap="none" rtlCol="0">
            <a:spAutoFit/>
          </a:bodyPr>
          <a:lstStyle/>
          <a:p>
            <a:pPr>
              <a:buNone/>
            </a:pPr>
            <a:r>
              <a:rPr lang="en-US"/>
              <a:t>Large Momentum Transfer (LMT): Sequential single-photon transitions </a:t>
            </a:r>
          </a:p>
          <a:p>
            <a:pPr>
              <a:buNone/>
            </a:pPr>
            <a:r>
              <a:rPr lang="en-US"/>
              <a:t>remain laser noise immune</a:t>
            </a:r>
          </a:p>
        </p:txBody>
      </p:sp>
    </p:spTree>
    <p:extLst>
      <p:ext uri="{BB962C8B-B14F-4D97-AF65-F5344CB8AC3E}">
        <p14:creationId xmlns:p14="http://schemas.microsoft.com/office/powerpoint/2010/main" val="553324510"/>
      </p:ext>
    </p:extLst>
  </p:cSld>
  <p:clrMapOvr>
    <a:masterClrMapping/>
  </p:clrMapOvr>
  <p:transition advTm="156"/>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41721" y="4037162"/>
            <a:ext cx="8660557" cy="2061798"/>
            <a:chOff x="253314" y="795903"/>
            <a:chExt cx="8660557" cy="2061798"/>
          </a:xfrm>
        </p:grpSpPr>
        <p:pic>
          <p:nvPicPr>
            <p:cNvPr id="5" name="Picture 3"/>
            <p:cNvPicPr>
              <a:picLocks noChangeAspect="1" noChangeArrowheads="1"/>
            </p:cNvPicPr>
            <p:nvPr/>
          </p:nvPicPr>
          <p:blipFill>
            <a:blip r:embed="rId2" cstate="print"/>
            <a:srcRect/>
            <a:stretch>
              <a:fillRect/>
            </a:stretch>
          </p:blipFill>
          <p:spPr bwMode="auto">
            <a:xfrm>
              <a:off x="253314" y="795903"/>
              <a:ext cx="8660557" cy="2012242"/>
            </a:xfrm>
            <a:prstGeom prst="rect">
              <a:avLst/>
            </a:prstGeom>
            <a:noFill/>
            <a:ln w="9525">
              <a:noFill/>
              <a:miter lim="800000"/>
              <a:headEnd/>
              <a:tailEnd/>
            </a:ln>
          </p:spPr>
        </p:pic>
        <p:sp>
          <p:nvSpPr>
            <p:cNvPr id="6" name="Rectangle 5"/>
            <p:cNvSpPr/>
            <p:nvPr/>
          </p:nvSpPr>
          <p:spPr bwMode="auto">
            <a:xfrm>
              <a:off x="4148336" y="2634346"/>
              <a:ext cx="900113" cy="9763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1800" b="0" i="0" u="none" strike="noStrike" kern="1200" cap="none" spc="0" normalizeH="0" baseline="0" noProof="0">
                <a:ln>
                  <a:noFill/>
                </a:ln>
                <a:solidFill>
                  <a:srgbClr val="000000"/>
                </a:solidFill>
                <a:effectLst/>
                <a:uLnTx/>
                <a:uFillTx/>
                <a:latin typeface="Tahoma" pitchFamily="34" charset="0"/>
                <a:ea typeface="+mn-ea"/>
                <a:cs typeface="Arial" charset="0"/>
              </a:endParaRPr>
            </a:p>
          </p:txBody>
        </p:sp>
        <p:sp>
          <p:nvSpPr>
            <p:cNvPr id="7" name="TextBox 6"/>
            <p:cNvSpPr txBox="1"/>
            <p:nvPr/>
          </p:nvSpPr>
          <p:spPr>
            <a:xfrm>
              <a:off x="4167467" y="2519147"/>
              <a:ext cx="813043"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Tahoma" pitchFamily="34" charset="0"/>
                  <a:ea typeface="+mn-ea"/>
                  <a:cs typeface="Arial" charset="0"/>
                </a:rPr>
                <a:t>54 cm</a:t>
              </a:r>
            </a:p>
          </p:txBody>
        </p:sp>
      </p:grpSp>
      <p:pic>
        <p:nvPicPr>
          <p:cNvPr id="14" name="Picture 4">
            <a:extLst>
              <a:ext uri="{FF2B5EF4-FFF2-40B4-BE49-F238E27FC236}">
                <a16:creationId xmlns:a16="http://schemas.microsoft.com/office/drawing/2014/main" id="{8D535414-FF3F-4B86-81EA-CFC835DDCEA7}"/>
              </a:ext>
            </a:extLst>
          </p:cNvPr>
          <p:cNvPicPr>
            <a:picLocks noChangeAspect="1" noChangeArrowheads="1"/>
          </p:cNvPicPr>
          <p:nvPr/>
        </p:nvPicPr>
        <p:blipFill>
          <a:blip r:embed="rId3" cstate="print"/>
          <a:srcRect l="24597" t="1862"/>
          <a:stretch>
            <a:fillRect/>
          </a:stretch>
        </p:blipFill>
        <p:spPr bwMode="auto">
          <a:xfrm>
            <a:off x="3713187" y="1049045"/>
            <a:ext cx="4114310" cy="3748107"/>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a:t>Large space-time area atom interferometry</a:t>
            </a:r>
          </a:p>
        </p:txBody>
      </p:sp>
      <p:sp>
        <p:nvSpPr>
          <p:cNvPr id="4" name="TextBox 3"/>
          <p:cNvSpPr txBox="1"/>
          <p:nvPr/>
        </p:nvSpPr>
        <p:spPr>
          <a:xfrm>
            <a:off x="278765" y="1258505"/>
            <a:ext cx="3267859" cy="923330"/>
          </a:xfrm>
          <a:prstGeom prst="rect">
            <a:avLst/>
          </a:prstGeom>
          <a:noFill/>
        </p:spPr>
        <p:txBody>
          <a:bodyPr wrap="square" rtlCol="0">
            <a:spAutoFit/>
          </a:bodyPr>
          <a:lstStyle/>
          <a:p>
            <a:pPr>
              <a:buNone/>
            </a:pPr>
            <a:r>
              <a:rPr lang="en-US"/>
              <a:t>Long duration (2 seconds), large separation (&gt;0.5 meter) matter wave interferometer</a:t>
            </a:r>
          </a:p>
        </p:txBody>
      </p:sp>
      <p:sp>
        <p:nvSpPr>
          <p:cNvPr id="19" name="Rectangle 18"/>
          <p:cNvSpPr/>
          <p:nvPr/>
        </p:nvSpPr>
        <p:spPr>
          <a:xfrm>
            <a:off x="3265746" y="6407715"/>
            <a:ext cx="2504596" cy="338554"/>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kern="1200" cap="none" spc="0" normalizeH="0" baseline="0" noProof="0" err="1">
                <a:ln>
                  <a:noFill/>
                </a:ln>
                <a:solidFill>
                  <a:srgbClr val="000000"/>
                </a:solidFill>
                <a:effectLst/>
                <a:uLnTx/>
                <a:uFillTx/>
                <a:latin typeface="Times New Roman" pitchFamily="18" charset="0"/>
                <a:ea typeface="+mn-ea"/>
                <a:cs typeface="Times New Roman" pitchFamily="18" charset="0"/>
              </a:rPr>
              <a:t>Kovachy</a:t>
            </a:r>
            <a:r>
              <a:rPr kumimoji="0" lang="en-US" sz="1600" b="0" i="0" u="none" strike="noStrike" kern="1200" cap="none" spc="0" normalizeH="0" baseline="0" noProof="0">
                <a:ln>
                  <a:noFill/>
                </a:ln>
                <a:solidFill>
                  <a:srgbClr val="000000"/>
                </a:solidFill>
                <a:effectLst/>
                <a:uLnTx/>
                <a:uFillTx/>
                <a:latin typeface="Times New Roman" pitchFamily="18" charset="0"/>
                <a:ea typeface="+mn-ea"/>
                <a:cs typeface="Times New Roman" pitchFamily="18" charset="0"/>
              </a:rPr>
              <a:t> et al., </a:t>
            </a:r>
            <a:r>
              <a:rPr kumimoji="0" lang="en-US" sz="1600" b="0" i="1" u="none" strike="noStrike" kern="1200" cap="none" spc="0" normalizeH="0" baseline="0" noProof="0">
                <a:ln>
                  <a:noFill/>
                </a:ln>
                <a:solidFill>
                  <a:srgbClr val="000000"/>
                </a:solidFill>
                <a:effectLst/>
                <a:uLnTx/>
                <a:uFillTx/>
                <a:latin typeface="Times New Roman" pitchFamily="18" charset="0"/>
                <a:ea typeface="+mn-ea"/>
                <a:cs typeface="Times New Roman" pitchFamily="18" charset="0"/>
              </a:rPr>
              <a:t>Nature</a:t>
            </a:r>
            <a:r>
              <a:rPr kumimoji="0" lang="en-US" sz="1600" b="0" i="0" u="none" strike="noStrike" kern="1200" cap="none" spc="0" normalizeH="0" baseline="0" noProof="0">
                <a:ln>
                  <a:noFill/>
                </a:ln>
                <a:solidFill>
                  <a:srgbClr val="000000"/>
                </a:solidFill>
                <a:effectLst/>
                <a:uLnTx/>
                <a:uFillTx/>
                <a:latin typeface="Times New Roman" pitchFamily="18" charset="0"/>
                <a:ea typeface="+mn-ea"/>
                <a:cs typeface="Times New Roman" pitchFamily="18" charset="0"/>
              </a:rPr>
              <a:t> 2015</a:t>
            </a:r>
          </a:p>
        </p:txBody>
      </p:sp>
      <p:sp>
        <p:nvSpPr>
          <p:cNvPr id="3" name="Oval 2">
            <a:extLst>
              <a:ext uri="{FF2B5EF4-FFF2-40B4-BE49-F238E27FC236}">
                <a16:creationId xmlns:a16="http://schemas.microsoft.com/office/drawing/2014/main" id="{30904B7F-2C2E-4AA9-B554-7E140CAFE6AD}"/>
              </a:ext>
            </a:extLst>
          </p:cNvPr>
          <p:cNvSpPr/>
          <p:nvPr/>
        </p:nvSpPr>
        <p:spPr bwMode="auto">
          <a:xfrm>
            <a:off x="5820760" y="1258505"/>
            <a:ext cx="413374" cy="2218437"/>
          </a:xfrm>
          <a:prstGeom prst="ellipse">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8" name="TextBox 7">
            <a:extLst>
              <a:ext uri="{FF2B5EF4-FFF2-40B4-BE49-F238E27FC236}">
                <a16:creationId xmlns:a16="http://schemas.microsoft.com/office/drawing/2014/main" id="{B266555A-A268-457B-9F34-13479F0723A1}"/>
              </a:ext>
            </a:extLst>
          </p:cNvPr>
          <p:cNvSpPr txBox="1"/>
          <p:nvPr/>
        </p:nvSpPr>
        <p:spPr>
          <a:xfrm>
            <a:off x="1377569" y="2782669"/>
            <a:ext cx="2168646" cy="646331"/>
          </a:xfrm>
          <a:prstGeom prst="rect">
            <a:avLst/>
          </a:prstGeom>
          <a:noFill/>
        </p:spPr>
        <p:txBody>
          <a:bodyPr wrap="square" rtlCol="0">
            <a:spAutoFit/>
          </a:bodyPr>
          <a:lstStyle/>
          <a:p>
            <a:pPr>
              <a:buNone/>
            </a:pPr>
            <a:r>
              <a:rPr lang="en-US"/>
              <a:t>90 photons worth of momentum</a:t>
            </a:r>
          </a:p>
        </p:txBody>
      </p:sp>
      <p:sp>
        <p:nvSpPr>
          <p:cNvPr id="11" name="TextBox 10">
            <a:extLst>
              <a:ext uri="{FF2B5EF4-FFF2-40B4-BE49-F238E27FC236}">
                <a16:creationId xmlns:a16="http://schemas.microsoft.com/office/drawing/2014/main" id="{8458C857-4F5E-482A-B154-FE7CF46AF5B0}"/>
              </a:ext>
            </a:extLst>
          </p:cNvPr>
          <p:cNvSpPr txBox="1"/>
          <p:nvPr/>
        </p:nvSpPr>
        <p:spPr>
          <a:xfrm>
            <a:off x="5498392" y="700883"/>
            <a:ext cx="1751384" cy="584775"/>
          </a:xfrm>
          <a:prstGeom prst="rect">
            <a:avLst/>
          </a:prstGeom>
          <a:noFill/>
        </p:spPr>
        <p:txBody>
          <a:bodyPr wrap="square" rtlCol="0">
            <a:spAutoFit/>
          </a:bodyPr>
          <a:lstStyle/>
          <a:p>
            <a:pPr>
              <a:buNone/>
            </a:pPr>
            <a:r>
              <a:rPr lang="en-US" sz="1600">
                <a:solidFill>
                  <a:srgbClr val="FFC000"/>
                </a:solidFill>
              </a:rPr>
              <a:t>max </a:t>
            </a:r>
            <a:r>
              <a:rPr lang="en-US" sz="1600" err="1">
                <a:solidFill>
                  <a:srgbClr val="FFC000"/>
                </a:solidFill>
              </a:rPr>
              <a:t>wavepacket</a:t>
            </a:r>
            <a:r>
              <a:rPr lang="en-US" sz="1600">
                <a:solidFill>
                  <a:srgbClr val="FFC000"/>
                </a:solidFill>
              </a:rPr>
              <a:t> separation</a:t>
            </a:r>
          </a:p>
        </p:txBody>
      </p:sp>
      <p:cxnSp>
        <p:nvCxnSpPr>
          <p:cNvPr id="13" name="Straight Arrow Connector 12">
            <a:extLst>
              <a:ext uri="{FF2B5EF4-FFF2-40B4-BE49-F238E27FC236}">
                <a16:creationId xmlns:a16="http://schemas.microsoft.com/office/drawing/2014/main" id="{2830116E-988E-4144-A089-F732287C72A6}"/>
              </a:ext>
            </a:extLst>
          </p:cNvPr>
          <p:cNvCxnSpPr>
            <a:cxnSpLocks/>
          </p:cNvCxnSpPr>
          <p:nvPr/>
        </p:nvCxnSpPr>
        <p:spPr>
          <a:xfrm flipV="1">
            <a:off x="3380509" y="3005480"/>
            <a:ext cx="1507375" cy="100354"/>
          </a:xfrm>
          <a:prstGeom prst="straightConnector1">
            <a:avLst/>
          </a:prstGeom>
          <a:ln w="38100">
            <a:solidFill>
              <a:srgbClr val="FFC000"/>
            </a:solidFill>
            <a:tailEnd type="arrow"/>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A20A35DA-6250-42B2-818F-3DBA113F9199}"/>
              </a:ext>
            </a:extLst>
          </p:cNvPr>
          <p:cNvSpPr txBox="1"/>
          <p:nvPr/>
        </p:nvSpPr>
        <p:spPr>
          <a:xfrm>
            <a:off x="2826065" y="4705980"/>
            <a:ext cx="3404278" cy="523220"/>
          </a:xfrm>
          <a:prstGeom prst="rect">
            <a:avLst/>
          </a:prstGeom>
          <a:noFill/>
        </p:spPr>
        <p:txBody>
          <a:bodyPr wrap="square" rtlCol="0">
            <a:spAutoFit/>
          </a:bodyPr>
          <a:lstStyle/>
          <a:p>
            <a:pPr>
              <a:buNone/>
            </a:pPr>
            <a:r>
              <a:rPr lang="en-US" sz="1400" i="1"/>
              <a:t>World record </a:t>
            </a:r>
            <a:r>
              <a:rPr lang="en-US" sz="1400" i="1" err="1"/>
              <a:t>wavepacket</a:t>
            </a:r>
            <a:r>
              <a:rPr lang="en-US" sz="1400" i="1"/>
              <a:t> separation due to multiple laser pulses of momentum</a:t>
            </a:r>
          </a:p>
        </p:txBody>
      </p:sp>
      <p:cxnSp>
        <p:nvCxnSpPr>
          <p:cNvPr id="15" name="Straight Arrow Connector 14">
            <a:extLst>
              <a:ext uri="{FF2B5EF4-FFF2-40B4-BE49-F238E27FC236}">
                <a16:creationId xmlns:a16="http://schemas.microsoft.com/office/drawing/2014/main" id="{A3F74BB7-1996-4E19-90B1-3A9A2E236233}"/>
              </a:ext>
            </a:extLst>
          </p:cNvPr>
          <p:cNvCxnSpPr/>
          <p:nvPr/>
        </p:nvCxnSpPr>
        <p:spPr>
          <a:xfrm flipH="1">
            <a:off x="751840" y="4917130"/>
            <a:ext cx="194564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1D47CA35-1832-4CAA-B3F8-51592FBDBE27}"/>
              </a:ext>
            </a:extLst>
          </p:cNvPr>
          <p:cNvCxnSpPr>
            <a:cxnSpLocks/>
          </p:cNvCxnSpPr>
          <p:nvPr/>
        </p:nvCxnSpPr>
        <p:spPr>
          <a:xfrm>
            <a:off x="6421120" y="4917130"/>
            <a:ext cx="194564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156486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What are the challenges?</a:t>
            </a:r>
          </a:p>
        </p:txBody>
      </p:sp>
      <p:pic>
        <p:nvPicPr>
          <p:cNvPr id="3" name="Picture 2">
            <a:extLst>
              <a:ext uri="{FF2B5EF4-FFF2-40B4-BE49-F238E27FC236}">
                <a16:creationId xmlns:a16="http://schemas.microsoft.com/office/drawing/2014/main" id="{2083896E-4146-4208-B5EE-21165E05D9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865" y="1268760"/>
            <a:ext cx="5977319" cy="3739410"/>
          </a:xfrm>
          <a:prstGeom prst="rect">
            <a:avLst/>
          </a:prstGeom>
        </p:spPr>
      </p:pic>
      <p:sp>
        <p:nvSpPr>
          <p:cNvPr id="4" name="TextBox 3"/>
          <p:cNvSpPr txBox="1"/>
          <p:nvPr/>
        </p:nvSpPr>
        <p:spPr>
          <a:xfrm>
            <a:off x="3116689" y="2390691"/>
            <a:ext cx="2967479" cy="246221"/>
          </a:xfrm>
          <a:prstGeom prst="rect">
            <a:avLst/>
          </a:prstGeom>
          <a:solidFill>
            <a:srgbClr val="FFFFFF"/>
          </a:solidFill>
        </p:spPr>
        <p:txBody>
          <a:bodyPr wrap="none" rtlCol="0">
            <a:spAutoFit/>
          </a:bodyPr>
          <a:lstStyle/>
          <a:p>
            <a:r>
              <a:rPr lang="en-GB" sz="1000">
                <a:solidFill>
                  <a:schemeClr val="accent2"/>
                </a:solidFill>
              </a:rPr>
              <a:t>AION/MAGIS-100 with current (2019) technology</a:t>
            </a:r>
          </a:p>
        </p:txBody>
      </p:sp>
      <p:sp>
        <p:nvSpPr>
          <p:cNvPr id="5" name="TextBox 4"/>
          <p:cNvSpPr txBox="1"/>
          <p:nvPr/>
        </p:nvSpPr>
        <p:spPr>
          <a:xfrm>
            <a:off x="3923928" y="3182779"/>
            <a:ext cx="1930749" cy="246221"/>
          </a:xfrm>
          <a:prstGeom prst="rect">
            <a:avLst/>
          </a:prstGeom>
          <a:solidFill>
            <a:srgbClr val="FFFFFF"/>
          </a:solidFill>
        </p:spPr>
        <p:txBody>
          <a:bodyPr wrap="none" rtlCol="0">
            <a:spAutoFit/>
          </a:bodyPr>
          <a:lstStyle/>
          <a:p>
            <a:r>
              <a:rPr lang="en-GB" sz="1000"/>
              <a:t>AION/MAGIS-100 (5 to 6 year)</a:t>
            </a:r>
          </a:p>
        </p:txBody>
      </p:sp>
      <p:sp>
        <p:nvSpPr>
          <p:cNvPr id="6" name="TextBox 5"/>
          <p:cNvSpPr txBox="1"/>
          <p:nvPr/>
        </p:nvSpPr>
        <p:spPr>
          <a:xfrm>
            <a:off x="3440559" y="3686835"/>
            <a:ext cx="1203449" cy="246221"/>
          </a:xfrm>
          <a:prstGeom prst="rect">
            <a:avLst/>
          </a:prstGeom>
          <a:solidFill>
            <a:schemeClr val="accent1">
              <a:lumMod val="75000"/>
            </a:schemeClr>
          </a:solidFill>
        </p:spPr>
        <p:txBody>
          <a:bodyPr wrap="none" rtlCol="0">
            <a:spAutoFit/>
          </a:bodyPr>
          <a:lstStyle/>
          <a:p>
            <a:r>
              <a:rPr lang="en-GB" sz="1000"/>
              <a:t>AION/MAGIS-km</a:t>
            </a:r>
          </a:p>
        </p:txBody>
      </p:sp>
      <p:sp>
        <p:nvSpPr>
          <p:cNvPr id="7" name="TextBox 6"/>
          <p:cNvSpPr txBox="1"/>
          <p:nvPr/>
        </p:nvSpPr>
        <p:spPr>
          <a:xfrm>
            <a:off x="2720479" y="4118883"/>
            <a:ext cx="1332003" cy="246221"/>
          </a:xfrm>
          <a:prstGeom prst="rect">
            <a:avLst/>
          </a:prstGeom>
          <a:solidFill>
            <a:schemeClr val="bg1"/>
          </a:solidFill>
        </p:spPr>
        <p:txBody>
          <a:bodyPr wrap="none" rtlCol="0">
            <a:spAutoFit/>
          </a:bodyPr>
          <a:lstStyle/>
          <a:p>
            <a:r>
              <a:rPr lang="en-GB" sz="1000"/>
              <a:t>AION/MAGIS-space</a:t>
            </a:r>
          </a:p>
        </p:txBody>
      </p:sp>
      <p:pic>
        <p:nvPicPr>
          <p:cNvPr id="8" name="Picture 7">
            <a:extLst>
              <a:ext uri="{FF2B5EF4-FFF2-40B4-BE49-F238E27FC236}">
                <a16:creationId xmlns:a16="http://schemas.microsoft.com/office/drawing/2014/main" id="{DEDB6D09-DA9F-47B6-B69D-FB14AD2553D2}"/>
              </a:ext>
            </a:extLst>
          </p:cNvPr>
          <p:cNvPicPr>
            <a:picLocks noChangeAspect="1"/>
          </p:cNvPicPr>
          <p:nvPr/>
        </p:nvPicPr>
        <p:blipFill>
          <a:blip r:embed="rId3"/>
          <a:stretch>
            <a:fillRect/>
          </a:stretch>
        </p:blipFill>
        <p:spPr>
          <a:xfrm>
            <a:off x="571474" y="5085184"/>
            <a:ext cx="5280530" cy="1484670"/>
          </a:xfrm>
          <a:prstGeom prst="rect">
            <a:avLst/>
          </a:prstGeom>
        </p:spPr>
      </p:pic>
      <p:sp>
        <p:nvSpPr>
          <p:cNvPr id="10" name="TextBox 9"/>
          <p:cNvSpPr txBox="1"/>
          <p:nvPr/>
        </p:nvSpPr>
        <p:spPr>
          <a:xfrm>
            <a:off x="1907704" y="5199003"/>
            <a:ext cx="1152128" cy="369332"/>
          </a:xfrm>
          <a:prstGeom prst="rect">
            <a:avLst/>
          </a:prstGeom>
          <a:solidFill>
            <a:srgbClr val="FFFFFF"/>
          </a:solidFill>
        </p:spPr>
        <p:txBody>
          <a:bodyPr wrap="square" rtlCol="0">
            <a:spAutoFit/>
          </a:bodyPr>
          <a:lstStyle/>
          <a:p>
            <a:r>
              <a:rPr lang="en-GB" sz="900"/>
              <a:t>AION/MAGIS-100</a:t>
            </a:r>
          </a:p>
          <a:p>
            <a:r>
              <a:rPr lang="en-GB" sz="900"/>
              <a:t>current</a:t>
            </a:r>
          </a:p>
        </p:txBody>
      </p:sp>
      <p:sp>
        <p:nvSpPr>
          <p:cNvPr id="11" name="TextBox 10"/>
          <p:cNvSpPr txBox="1"/>
          <p:nvPr/>
        </p:nvSpPr>
        <p:spPr>
          <a:xfrm>
            <a:off x="3095976" y="5189130"/>
            <a:ext cx="1260000" cy="400110"/>
          </a:xfrm>
          <a:prstGeom prst="rect">
            <a:avLst/>
          </a:prstGeom>
          <a:solidFill>
            <a:srgbClr val="FFFFFF"/>
          </a:solidFill>
          <a:ln>
            <a:solidFill>
              <a:schemeClr val="tx1"/>
            </a:solidFill>
          </a:ln>
        </p:spPr>
        <p:txBody>
          <a:bodyPr wrap="square" rtlCol="0">
            <a:spAutoFit/>
          </a:bodyPr>
          <a:lstStyle/>
          <a:p>
            <a:r>
              <a:rPr lang="en-GB" sz="1000"/>
              <a:t>AION/MAGIS-100</a:t>
            </a:r>
          </a:p>
          <a:p>
            <a:r>
              <a:rPr lang="en-GB" sz="1000"/>
              <a:t>5/6 year</a:t>
            </a:r>
          </a:p>
        </p:txBody>
      </p:sp>
      <p:sp>
        <p:nvSpPr>
          <p:cNvPr id="12" name="TextBox 11"/>
          <p:cNvSpPr txBox="1"/>
          <p:nvPr/>
        </p:nvSpPr>
        <p:spPr>
          <a:xfrm>
            <a:off x="4427984" y="5189130"/>
            <a:ext cx="1296144" cy="400110"/>
          </a:xfrm>
          <a:prstGeom prst="rect">
            <a:avLst/>
          </a:prstGeom>
          <a:solidFill>
            <a:srgbClr val="FFFFFF"/>
          </a:solidFill>
        </p:spPr>
        <p:txBody>
          <a:bodyPr wrap="square" rtlCol="0">
            <a:spAutoFit/>
          </a:bodyPr>
          <a:lstStyle/>
          <a:p>
            <a:r>
              <a:rPr lang="en-GB" sz="1000"/>
              <a:t>AION/MAGIS-km</a:t>
            </a:r>
          </a:p>
          <a:p>
            <a:endParaRPr lang="en-GB" sz="1000"/>
          </a:p>
        </p:txBody>
      </p:sp>
      <p:cxnSp>
        <p:nvCxnSpPr>
          <p:cNvPr id="14" name="Straight Arrow Connector 13"/>
          <p:cNvCxnSpPr/>
          <p:nvPr/>
        </p:nvCxnSpPr>
        <p:spPr bwMode="auto">
          <a:xfrm flipH="1">
            <a:off x="3779912" y="2420888"/>
            <a:ext cx="0" cy="957010"/>
          </a:xfrm>
          <a:prstGeom prst="straightConnector1">
            <a:avLst/>
          </a:prstGeom>
          <a:noFill/>
          <a:ln w="76200" cap="flat" cmpd="sng" algn="ctr">
            <a:solidFill>
              <a:srgbClr val="FF0000"/>
            </a:solidFill>
            <a:prstDash val="solid"/>
            <a:round/>
            <a:headEnd type="none" w="med" len="med"/>
            <a:tailEnd type="arrow"/>
          </a:ln>
          <a:effectLst/>
        </p:spPr>
      </p:cxnSp>
      <p:cxnSp>
        <p:nvCxnSpPr>
          <p:cNvPr id="17" name="Straight Arrow Connector 16"/>
          <p:cNvCxnSpPr/>
          <p:nvPr/>
        </p:nvCxnSpPr>
        <p:spPr bwMode="auto">
          <a:xfrm>
            <a:off x="4572000" y="3501008"/>
            <a:ext cx="0" cy="432048"/>
          </a:xfrm>
          <a:prstGeom prst="straightConnector1">
            <a:avLst/>
          </a:prstGeom>
          <a:noFill/>
          <a:ln w="38100" cap="flat" cmpd="sng" algn="ctr">
            <a:solidFill>
              <a:srgbClr val="D315FF"/>
            </a:solidFill>
            <a:prstDash val="solid"/>
            <a:round/>
            <a:headEnd type="none" w="med" len="med"/>
            <a:tailEnd type="arrow"/>
          </a:ln>
          <a:effectLst/>
        </p:spPr>
      </p:cxnSp>
      <p:sp>
        <p:nvSpPr>
          <p:cNvPr id="19" name="TextBox 18"/>
          <p:cNvSpPr txBox="1"/>
          <p:nvPr/>
        </p:nvSpPr>
        <p:spPr>
          <a:xfrm>
            <a:off x="6228184" y="1268760"/>
            <a:ext cx="2808312" cy="5047535"/>
          </a:xfrm>
          <a:prstGeom prst="rect">
            <a:avLst/>
          </a:prstGeom>
          <a:noFill/>
        </p:spPr>
        <p:txBody>
          <a:bodyPr wrap="square" rtlCol="0">
            <a:spAutoFit/>
          </a:bodyPr>
          <a:lstStyle/>
          <a:p>
            <a:pPr algn="ctr"/>
            <a:r>
              <a:rPr lang="en-GB" sz="1400"/>
              <a:t>Still several orders of</a:t>
            </a:r>
          </a:p>
          <a:p>
            <a:pPr algn="ctr"/>
            <a:r>
              <a:rPr lang="en-GB" sz="1400"/>
              <a:t>Magnitude away in sensitivity required to be sensitive to Mid-band GW physics! </a:t>
            </a:r>
          </a:p>
          <a:p>
            <a:pPr algn="ctr"/>
            <a:endParaRPr lang="en-GB" sz="1400"/>
          </a:p>
          <a:p>
            <a:pPr algn="ctr"/>
            <a:r>
              <a:rPr lang="en-GB" sz="1400"/>
              <a:t>Need to push the basic parameters to accomplish this goal! Although there is a clear path forward this won’t be a free lunch and it will require effort and ingenuity! </a:t>
            </a:r>
          </a:p>
          <a:p>
            <a:pPr algn="ctr"/>
            <a:endParaRPr lang="en-GB" sz="1400"/>
          </a:p>
          <a:p>
            <a:pPr algn="ctr"/>
            <a:endParaRPr lang="en-GB" sz="1400"/>
          </a:p>
          <a:p>
            <a:pPr algn="ctr"/>
            <a:endParaRPr lang="en-GB" sz="1400"/>
          </a:p>
          <a:p>
            <a:pPr algn="ctr"/>
            <a:endParaRPr lang="en-GB" sz="1400"/>
          </a:p>
          <a:p>
            <a:pPr algn="ctr"/>
            <a:endParaRPr lang="en-GB" sz="1400"/>
          </a:p>
          <a:p>
            <a:pPr algn="ctr"/>
            <a:endParaRPr lang="en-GB" sz="1400"/>
          </a:p>
          <a:p>
            <a:pPr algn="ctr"/>
            <a:endParaRPr lang="en-GB" sz="1400"/>
          </a:p>
          <a:p>
            <a:pPr algn="ctr"/>
            <a:r>
              <a:rPr lang="en-GB" sz="1400">
                <a:solidFill>
                  <a:schemeClr val="accent2"/>
                </a:solidFill>
              </a:rPr>
              <a:t>The UK community could play an important role to accomplish this goal, which, in turn, can accelerate the schedule and minimize the risk of failure   </a:t>
            </a:r>
          </a:p>
        </p:txBody>
      </p:sp>
      <p:sp>
        <p:nvSpPr>
          <p:cNvPr id="20" name="Rectangle 19"/>
          <p:cNvSpPr/>
          <p:nvPr/>
        </p:nvSpPr>
        <p:spPr bwMode="auto">
          <a:xfrm>
            <a:off x="3131840" y="5157192"/>
            <a:ext cx="1224136" cy="129614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21" name="Rectangle 20"/>
          <p:cNvSpPr/>
          <p:nvPr/>
        </p:nvSpPr>
        <p:spPr bwMode="auto">
          <a:xfrm>
            <a:off x="4355976" y="5157192"/>
            <a:ext cx="1440160" cy="1296144"/>
          </a:xfrm>
          <a:prstGeom prst="rect">
            <a:avLst/>
          </a:prstGeom>
          <a:noFill/>
          <a:ln w="38100" cap="flat" cmpd="sng" algn="ctr">
            <a:solidFill>
              <a:srgbClr val="D315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2850388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7DF1187-A191-477D-8890-39B5F57CDA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00392" y="1124744"/>
            <a:ext cx="935999" cy="5256584"/>
          </a:xfrm>
          <a:prstGeom prst="rect">
            <a:avLst/>
          </a:prstGeom>
        </p:spPr>
      </p:pic>
      <p:sp>
        <p:nvSpPr>
          <p:cNvPr id="2" name="Title 1"/>
          <p:cNvSpPr>
            <a:spLocks noGrp="1"/>
          </p:cNvSpPr>
          <p:nvPr>
            <p:ph type="title"/>
          </p:nvPr>
        </p:nvSpPr>
        <p:spPr/>
        <p:txBody>
          <a:bodyPr/>
          <a:lstStyle/>
          <a:p>
            <a:r>
              <a:rPr lang="en-GB"/>
              <a:t>Proposed AION Programme</a:t>
            </a:r>
          </a:p>
        </p:txBody>
      </p:sp>
      <p:sp>
        <p:nvSpPr>
          <p:cNvPr id="3" name="Content Placeholder 2"/>
          <p:cNvSpPr>
            <a:spLocks noGrp="1"/>
          </p:cNvSpPr>
          <p:nvPr>
            <p:ph idx="1"/>
          </p:nvPr>
        </p:nvSpPr>
        <p:spPr>
          <a:xfrm>
            <a:off x="395536" y="1196752"/>
            <a:ext cx="6048672" cy="5073433"/>
          </a:xfrm>
        </p:spPr>
        <p:txBody>
          <a:bodyPr/>
          <a:lstStyle/>
          <a:p>
            <a:r>
              <a:rPr lang="en-GB" sz="2400" i="1"/>
              <a:t>The AION Project is foreseen as</a:t>
            </a:r>
          </a:p>
          <a:p>
            <a:r>
              <a:rPr lang="en-GB" sz="2400" i="1"/>
              <a:t>a 4-stage programme: </a:t>
            </a:r>
          </a:p>
          <a:p>
            <a:endParaRPr lang="en-GB"/>
          </a:p>
          <a:p>
            <a:pPr>
              <a:buFont typeface="Arial"/>
              <a:buChar char="•"/>
            </a:pPr>
            <a:r>
              <a:rPr lang="en-GB" b="1">
                <a:solidFill>
                  <a:srgbClr val="FF0000"/>
                </a:solidFill>
              </a:rPr>
              <a:t>The first stage </a:t>
            </a:r>
            <a:r>
              <a:rPr lang="en-GB"/>
              <a:t>develops existing technology </a:t>
            </a:r>
            <a:r>
              <a:rPr lang="en-US"/>
              <a:t>(Laser systems, vacuum, magnetic shielding etc.)</a:t>
            </a:r>
            <a:r>
              <a:rPr lang="en-GB"/>
              <a:t> and the infrastructure for the 100m detector</a:t>
            </a:r>
            <a:r>
              <a:rPr lang="en-US"/>
              <a:t>  and produces detailed plan resulting in an accurate assessment of the expected performance in Stage 2.</a:t>
            </a:r>
            <a:endParaRPr lang="en-GB"/>
          </a:p>
          <a:p>
            <a:pPr marL="0" indent="0"/>
            <a:endParaRPr lang="en-GB"/>
          </a:p>
          <a:p>
            <a:pPr>
              <a:buFont typeface="Arial"/>
              <a:buChar char="•"/>
            </a:pPr>
            <a:r>
              <a:rPr lang="en-GB" b="1">
                <a:solidFill>
                  <a:srgbClr val="FF0000"/>
                </a:solidFill>
              </a:rPr>
              <a:t>The second stage </a:t>
            </a:r>
            <a:r>
              <a:rPr lang="en-GB"/>
              <a:t>builds, commissions and exploits the 100m detector and also prepares design studies for the km-scale. </a:t>
            </a:r>
          </a:p>
          <a:p>
            <a:pPr>
              <a:buFont typeface="Arial"/>
              <a:buChar char="•"/>
            </a:pPr>
            <a:endParaRPr lang="en-GB"/>
          </a:p>
          <a:p>
            <a:pPr>
              <a:buFont typeface="Arial"/>
              <a:buChar char="•"/>
            </a:pPr>
            <a:r>
              <a:rPr lang="en-GB" b="1"/>
              <a:t>The third and fourth stage </a:t>
            </a:r>
            <a:r>
              <a:rPr lang="en-GB"/>
              <a:t>prepare the groundwork for the continuing programme:</a:t>
            </a:r>
          </a:p>
          <a:p>
            <a:pPr lvl="1">
              <a:buFont typeface="Arial"/>
              <a:buChar char="•"/>
            </a:pPr>
            <a:r>
              <a:rPr lang="en-GB"/>
              <a:t>Stage 3: Terrestrial km-scale detector</a:t>
            </a:r>
          </a:p>
          <a:p>
            <a:pPr lvl="1">
              <a:buFont typeface="Arial"/>
              <a:buChar char="•"/>
            </a:pPr>
            <a:r>
              <a:rPr lang="en-GB"/>
              <a:t>Stage 4: space based detector</a:t>
            </a:r>
          </a:p>
        </p:txBody>
      </p:sp>
      <p:sp>
        <p:nvSpPr>
          <p:cNvPr id="5" name="TextBox 4"/>
          <p:cNvSpPr txBox="1"/>
          <p:nvPr/>
        </p:nvSpPr>
        <p:spPr>
          <a:xfrm>
            <a:off x="8604448" y="2852936"/>
            <a:ext cx="313044" cy="369332"/>
          </a:xfrm>
          <a:prstGeom prst="rect">
            <a:avLst/>
          </a:prstGeom>
          <a:noFill/>
        </p:spPr>
        <p:txBody>
          <a:bodyPr wrap="none" rtlCol="0">
            <a:spAutoFit/>
          </a:bodyPr>
          <a:lstStyle/>
          <a:p>
            <a:r>
              <a:rPr lang="en-GB"/>
              <a:t>L</a:t>
            </a:r>
          </a:p>
        </p:txBody>
      </p:sp>
      <p:sp>
        <p:nvSpPr>
          <p:cNvPr id="6" name="TextBox 5"/>
          <p:cNvSpPr txBox="1"/>
          <p:nvPr/>
        </p:nvSpPr>
        <p:spPr>
          <a:xfrm>
            <a:off x="6418514" y="2555612"/>
            <a:ext cx="1659429" cy="369332"/>
          </a:xfrm>
          <a:prstGeom prst="rect">
            <a:avLst/>
          </a:prstGeom>
          <a:noFill/>
        </p:spPr>
        <p:txBody>
          <a:bodyPr wrap="none" rtlCol="0">
            <a:spAutoFit/>
          </a:bodyPr>
          <a:lstStyle/>
          <a:p>
            <a:r>
              <a:rPr lang="en-GB"/>
              <a:t>L ~ 1m to 10m</a:t>
            </a:r>
          </a:p>
        </p:txBody>
      </p:sp>
      <p:sp>
        <p:nvSpPr>
          <p:cNvPr id="7" name="TextBox 6"/>
          <p:cNvSpPr txBox="1"/>
          <p:nvPr/>
        </p:nvSpPr>
        <p:spPr>
          <a:xfrm>
            <a:off x="6417300" y="3923764"/>
            <a:ext cx="1146468" cy="369332"/>
          </a:xfrm>
          <a:prstGeom prst="rect">
            <a:avLst/>
          </a:prstGeom>
          <a:noFill/>
        </p:spPr>
        <p:txBody>
          <a:bodyPr wrap="none" rtlCol="0">
            <a:spAutoFit/>
          </a:bodyPr>
          <a:lstStyle/>
          <a:p>
            <a:r>
              <a:rPr lang="en-GB"/>
              <a:t>L ~ 100m</a:t>
            </a:r>
          </a:p>
        </p:txBody>
      </p:sp>
      <p:sp>
        <p:nvSpPr>
          <p:cNvPr id="8" name="TextBox 7"/>
          <p:cNvSpPr txBox="1"/>
          <p:nvPr/>
        </p:nvSpPr>
        <p:spPr>
          <a:xfrm>
            <a:off x="6516216" y="5579948"/>
            <a:ext cx="1492716" cy="369332"/>
          </a:xfrm>
          <a:prstGeom prst="rect">
            <a:avLst/>
          </a:prstGeom>
          <a:noFill/>
        </p:spPr>
        <p:txBody>
          <a:bodyPr wrap="none" rtlCol="0">
            <a:spAutoFit/>
          </a:bodyPr>
          <a:lstStyle/>
          <a:p>
            <a:r>
              <a:rPr lang="en-GB"/>
              <a:t>L ~ km-scale</a:t>
            </a:r>
          </a:p>
        </p:txBody>
      </p:sp>
      <p:sp>
        <p:nvSpPr>
          <p:cNvPr id="9" name="TextBox 8"/>
          <p:cNvSpPr txBox="1"/>
          <p:nvPr/>
        </p:nvSpPr>
        <p:spPr>
          <a:xfrm>
            <a:off x="6516216" y="6011996"/>
            <a:ext cx="1261884" cy="369332"/>
          </a:xfrm>
          <a:prstGeom prst="rect">
            <a:avLst/>
          </a:prstGeom>
          <a:noFill/>
        </p:spPr>
        <p:txBody>
          <a:bodyPr wrap="none" rtlCol="0">
            <a:spAutoFit/>
          </a:bodyPr>
          <a:lstStyle/>
          <a:p>
            <a:r>
              <a:rPr lang="en-GB"/>
              <a:t>L ~ 10</a:t>
            </a:r>
            <a:r>
              <a:rPr lang="en-GB" baseline="30000"/>
              <a:t>4 </a:t>
            </a:r>
            <a:r>
              <a:rPr lang="en-GB"/>
              <a:t>km</a:t>
            </a:r>
          </a:p>
        </p:txBody>
      </p:sp>
    </p:spTree>
    <p:extLst>
      <p:ext uri="{BB962C8B-B14F-4D97-AF65-F5344CB8AC3E}">
        <p14:creationId xmlns:p14="http://schemas.microsoft.com/office/powerpoint/2010/main" val="2175433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AION </a:t>
            </a:r>
            <a:r>
              <a:rPr lang="mr-IN"/>
              <a:t>–</a:t>
            </a:r>
            <a:r>
              <a:rPr lang="en-GB"/>
              <a:t> A Staged Programme** </a:t>
            </a:r>
          </a:p>
        </p:txBody>
      </p:sp>
      <p:sp>
        <p:nvSpPr>
          <p:cNvPr id="3" name="Content Placeholder 2"/>
          <p:cNvSpPr>
            <a:spLocks noGrp="1"/>
          </p:cNvSpPr>
          <p:nvPr>
            <p:ph idx="1"/>
          </p:nvPr>
        </p:nvSpPr>
        <p:spPr>
          <a:xfrm>
            <a:off x="611560" y="1351309"/>
            <a:ext cx="8229600" cy="4525963"/>
          </a:xfrm>
        </p:spPr>
        <p:txBody>
          <a:bodyPr/>
          <a:lstStyle/>
          <a:p>
            <a:r>
              <a:rPr lang="en-GB" sz="2800" b="1"/>
              <a:t>AION-10:  Stage 1 [year 1 to 3]</a:t>
            </a:r>
          </a:p>
          <a:p>
            <a:pPr marL="342900" indent="-342900">
              <a:buFont typeface="Wingdings" charset="2"/>
              <a:buChar char="§"/>
            </a:pPr>
            <a:r>
              <a:rPr lang="en-GB" sz="2800" b="1">
                <a:solidFill>
                  <a:schemeClr val="accent2"/>
                </a:solidFill>
              </a:rPr>
              <a:t> 1 &amp; 10 m Interferometers &amp; Site Development for 100m Baseline</a:t>
            </a:r>
            <a:endParaRPr lang="en-GB" sz="2800" b="1"/>
          </a:p>
          <a:p>
            <a:r>
              <a:rPr lang="en-GB" sz="2800" b="1"/>
              <a:t>AION-100: Stage 2 [year 3 to 6] </a:t>
            </a:r>
          </a:p>
          <a:p>
            <a:pPr marL="342900" indent="-342900">
              <a:buFont typeface="Wingdings" charset="2"/>
              <a:buChar char="§"/>
            </a:pPr>
            <a:r>
              <a:rPr lang="en-GB" sz="2800" b="1">
                <a:solidFill>
                  <a:srgbClr val="3333CC"/>
                </a:solidFill>
              </a:rPr>
              <a:t>100m Construction &amp; Commissioning</a:t>
            </a:r>
          </a:p>
          <a:p>
            <a:pPr marL="0" indent="0"/>
            <a:endParaRPr lang="en-GB" sz="2800" b="1"/>
          </a:p>
          <a:p>
            <a:r>
              <a:rPr lang="en-GB" sz="2800" b="1"/>
              <a:t>AION-KM: Stage 3 [ &gt; year 6 ] </a:t>
            </a:r>
          </a:p>
          <a:p>
            <a:pPr marL="342900" indent="-342900">
              <a:buFont typeface="Wingdings" charset="2"/>
              <a:buChar char="§"/>
            </a:pPr>
            <a:r>
              <a:rPr lang="en-GB" sz="2800" b="1">
                <a:solidFill>
                  <a:srgbClr val="3333CC"/>
                </a:solidFill>
              </a:rPr>
              <a:t>Operating AION-100 and planning for 1 km &amp; Beyond</a:t>
            </a:r>
          </a:p>
          <a:p>
            <a:r>
              <a:rPr lang="en-GB" sz="2800" b="1"/>
              <a:t>AION-SPACE: Stage 4 [ after AION-KM ] </a:t>
            </a:r>
          </a:p>
          <a:p>
            <a:pPr marL="342900" indent="-342900">
              <a:buFont typeface="Wingdings" charset="2"/>
              <a:buChar char="§"/>
            </a:pPr>
            <a:r>
              <a:rPr lang="en-GB" sz="2800" b="1">
                <a:solidFill>
                  <a:srgbClr val="3333CC"/>
                </a:solidFill>
              </a:rPr>
              <a:t>Space based version </a:t>
            </a:r>
            <a:endParaRPr lang="en-GB" sz="2800">
              <a:solidFill>
                <a:srgbClr val="3333CC"/>
              </a:solidFill>
            </a:endParaRPr>
          </a:p>
          <a:p>
            <a:pPr marL="342900" indent="-342900">
              <a:buFont typeface="Wingdings" charset="2"/>
              <a:buChar char="§"/>
            </a:pPr>
            <a:endParaRPr lang="en-GB" sz="2800">
              <a:solidFill>
                <a:srgbClr val="3333CC"/>
              </a:solidFill>
            </a:endParaRPr>
          </a:p>
          <a:p>
            <a:endParaRPr lang="en-GB" sz="200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a:t>**outlined in Big Ideas proposal</a:t>
            </a:r>
          </a:p>
        </p:txBody>
      </p:sp>
    </p:spTree>
    <p:extLst>
      <p:ext uri="{BB962C8B-B14F-4D97-AF65-F5344CB8AC3E}">
        <p14:creationId xmlns:p14="http://schemas.microsoft.com/office/powerpoint/2010/main" val="5851299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46.3|10.4|19|36.3|5.5"/>
</p:tagLst>
</file>

<file path=ppt/tags/tag2.xml><?xml version="1.0" encoding="utf-8"?>
<p:tagLst xmlns:a="http://schemas.openxmlformats.org/drawingml/2006/main" xmlns:r="http://schemas.openxmlformats.org/officeDocument/2006/relationships" xmlns:p="http://schemas.openxmlformats.org/presentationml/2006/main">
  <p:tag name="TIMING" val="|46.3|10.4|19|36.3|5.5"/>
</p:tagLst>
</file>

<file path=ppt/tags/tag3.xml><?xml version="1.0" encoding="utf-8"?>
<p:tagLst xmlns:a="http://schemas.openxmlformats.org/drawingml/2006/main" xmlns:r="http://schemas.openxmlformats.org/officeDocument/2006/relationships" xmlns:p="http://schemas.openxmlformats.org/presentationml/2006/main">
  <p:tag name="TIMING" val="|44.6|27.6"/>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419214</TotalTime>
  <Words>4030</Words>
  <Application>Microsoft Macintosh PowerPoint</Application>
  <PresentationFormat>Overhead</PresentationFormat>
  <Paragraphs>768</Paragraphs>
  <Slides>77</Slides>
  <Notes>14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77</vt:i4>
      </vt:variant>
    </vt:vector>
  </HeadingPairs>
  <TitlesOfParts>
    <vt:vector size="89" baseType="lpstr">
      <vt:lpstr>Arial Unicode MS</vt:lpstr>
      <vt:lpstr>Arial</vt:lpstr>
      <vt:lpstr>Calibri</vt:lpstr>
      <vt:lpstr>Cambria Math</vt:lpstr>
      <vt:lpstr>Helvetica</vt:lpstr>
      <vt:lpstr>Lucida Grande</vt:lpstr>
      <vt:lpstr>Source Sans Pro</vt:lpstr>
      <vt:lpstr>Tahoma</vt:lpstr>
      <vt:lpstr>Times</vt:lpstr>
      <vt:lpstr>Times New Roman</vt:lpstr>
      <vt:lpstr>Wingdings</vt:lpstr>
      <vt:lpstr>Blank Presentation</vt:lpstr>
      <vt:lpstr>A UK  Atom Interferometer Observatory and Network  (AION)  for the exploration of Ultra-Light Dark Matter and Mid-Frequency Gravitational Waves.   AION Planning Event  in Cambridge,  Sep 26, 2019  </vt:lpstr>
      <vt:lpstr>Gravitational Waves</vt:lpstr>
      <vt:lpstr>(Very Strong) Evidence for Dark Matter</vt:lpstr>
      <vt:lpstr>(Very Strong) Evidence for Dark Matter</vt:lpstr>
      <vt:lpstr>Outline</vt:lpstr>
      <vt:lpstr>What is AION</vt:lpstr>
      <vt:lpstr>What is AION (in a nutshell)?</vt:lpstr>
      <vt:lpstr>Proposed AION Programme</vt:lpstr>
      <vt:lpstr>AION – A Staged Programme** </vt:lpstr>
      <vt:lpstr>AION – A Staged Programme** </vt:lpstr>
      <vt:lpstr>PowerPoint Presentation</vt:lpstr>
      <vt:lpstr>PowerPoint Presentation</vt:lpstr>
      <vt:lpstr>PowerPoint Presentation</vt:lpstr>
      <vt:lpstr>PowerPoint Presentation</vt:lpstr>
      <vt:lpstr>First AION Workshop  at Imperial College London March 25/26 2019 </vt:lpstr>
      <vt:lpstr>The Physics case</vt:lpstr>
      <vt:lpstr>A different kind of atom interferometer</vt:lpstr>
      <vt:lpstr>Basic Differential Measurement </vt:lpstr>
      <vt:lpstr>Basic Differential Measurement </vt:lpstr>
      <vt:lpstr>Basic Differential Measurement </vt:lpstr>
      <vt:lpstr>Basic Differential Measurement </vt:lpstr>
      <vt:lpstr>Basic Differential Measurement </vt:lpstr>
      <vt:lpstr>GW Physics @ AION</vt:lpstr>
      <vt:lpstr>AION: Pathway to the GW Mid-(Frequency) Band </vt:lpstr>
      <vt:lpstr>AION: Pathway to the GW Mid-(Frequency) Band </vt:lpstr>
      <vt:lpstr>Gravitational Wave Detection with Atom Interferometry</vt:lpstr>
      <vt:lpstr>Sky position determination</vt:lpstr>
      <vt:lpstr>Ultimate Goal: Establish International Network</vt:lpstr>
      <vt:lpstr>GW Detection &amp; Fundamental Physics - Example</vt:lpstr>
      <vt:lpstr>The GW Experimental Landscape: 2030ish</vt:lpstr>
      <vt:lpstr>The GW Experimental Landscape: 2030ish</vt:lpstr>
      <vt:lpstr>The GW Experimental Landscape: 2030ish</vt:lpstr>
      <vt:lpstr>GW Physics: A Few Examples</vt:lpstr>
      <vt:lpstr>Strain Sensitivity &amp; BH Mergers: 2030ish</vt:lpstr>
      <vt:lpstr>Strain Sensitivity &amp; BH Mergers</vt:lpstr>
      <vt:lpstr>Strain Sensitivity &amp; BH Mergers: Future</vt:lpstr>
      <vt:lpstr>Cosmological GW Sources: Z’ Model</vt:lpstr>
      <vt:lpstr>Cosmological GW Sources: Cosmic Strings</vt:lpstr>
      <vt:lpstr>Dark Matter Physics @AION</vt:lpstr>
      <vt:lpstr>PowerPoint Presentation</vt:lpstr>
      <vt:lpstr>PowerPoint Presentation</vt:lpstr>
      <vt:lpstr>PowerPoint Presentation</vt:lpstr>
      <vt:lpstr>Ultra-Light Spin-0 Dark Matter</vt:lpstr>
      <vt:lpstr>PowerPoint Presentation</vt:lpstr>
      <vt:lpstr>PowerPoint Presentation</vt:lpstr>
      <vt:lpstr>PowerPoint Presentation</vt:lpstr>
      <vt:lpstr>PowerPoint Presentation</vt:lpstr>
      <vt:lpstr>Ultralight scalar dark matter</vt:lpstr>
      <vt:lpstr>Sensitivity for DM with Scalar Couplings to Matter </vt:lpstr>
      <vt:lpstr>Sensitivity for DM with Scalar Couplings to Matter </vt:lpstr>
      <vt:lpstr>Other Fundamental Physics </vt:lpstr>
      <vt:lpstr>AION-10: 10 Meter Side chosen to be Oxford </vt:lpstr>
      <vt:lpstr>Beecroft building, Oxford Physics </vt:lpstr>
      <vt:lpstr>Beecroft building, Oxford Physics </vt:lpstr>
      <vt:lpstr>Beecroft building, Oxford Physics </vt:lpstr>
      <vt:lpstr>Beecroft building laser lab</vt:lpstr>
      <vt:lpstr>Assembly: extruded aluminium support structure</vt:lpstr>
      <vt:lpstr>Summary</vt:lpstr>
      <vt:lpstr>Atom Interferometer Concept</vt:lpstr>
      <vt:lpstr>Atom interference</vt:lpstr>
      <vt:lpstr>Atom optics using light</vt:lpstr>
      <vt:lpstr>Light Pulse Atom Interferometry</vt:lpstr>
      <vt:lpstr>A different kind of atom interferometer</vt:lpstr>
      <vt:lpstr>Basic Differential Measurement </vt:lpstr>
      <vt:lpstr>Basic Differential Measurement </vt:lpstr>
      <vt:lpstr>Basic Differential Measurement </vt:lpstr>
      <vt:lpstr>Basic Differential Measurement </vt:lpstr>
      <vt:lpstr>Basic Differential Measurement </vt:lpstr>
      <vt:lpstr>Simple Example: Two Atomic Clocks</vt:lpstr>
      <vt:lpstr>Simple Example: Two Atomic Clocks</vt:lpstr>
      <vt:lpstr>Phase Noise from the Laser</vt:lpstr>
      <vt:lpstr>Clock gradiometer</vt:lpstr>
      <vt:lpstr>10 meter scale atomic fountain</vt:lpstr>
      <vt:lpstr>Interference at long interrogation time</vt:lpstr>
      <vt:lpstr>LMT and Resonant Pulse Sequences</vt:lpstr>
      <vt:lpstr>Large space-time area atom interferometry</vt:lpstr>
      <vt:lpstr>What are the challenges?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Buchmueller, Oliver L</cp:lastModifiedBy>
  <cp:revision>2981</cp:revision>
  <cp:lastPrinted>2019-01-17T11:01:34Z</cp:lastPrinted>
  <dcterms:created xsi:type="dcterms:W3CDTF">2012-08-23T09:50:06Z</dcterms:created>
  <dcterms:modified xsi:type="dcterms:W3CDTF">2019-09-25T07:41:28Z</dcterms:modified>
</cp:coreProperties>
</file>