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0"/>
  </p:notesMasterIdLst>
  <p:handoutMasterIdLst>
    <p:handoutMasterId r:id="rId11"/>
  </p:handoutMasterIdLst>
  <p:sldIdLst>
    <p:sldId id="1841" r:id="rId2"/>
    <p:sldId id="1842" r:id="rId3"/>
    <p:sldId id="257" r:id="rId4"/>
    <p:sldId id="256" r:id="rId5"/>
    <p:sldId id="1845" r:id="rId6"/>
    <p:sldId id="1843" r:id="rId7"/>
    <p:sldId id="1846" r:id="rId8"/>
    <p:sldId id="1844" r:id="rId9"/>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9167" autoAdjust="0"/>
  </p:normalViewPr>
  <p:slideViewPr>
    <p:cSldViewPr>
      <p:cViewPr varScale="1">
        <p:scale>
          <a:sx n="101" d="100"/>
          <a:sy n="101" d="100"/>
        </p:scale>
        <p:origin x="760" y="192"/>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88A46-88A7-1643-8C0D-5684EE64F1A2}"/>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5DDFD4FF-7A2A-2C4F-A12B-E68AB1C1E17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9E69D8D9-9F11-9740-B027-641764214C97}"/>
              </a:ext>
            </a:extLst>
          </p:cNvPr>
          <p:cNvSpPr>
            <a:spLocks noGrp="1"/>
          </p:cNvSpPr>
          <p:nvPr>
            <p:ph type="dt" sz="half" idx="10"/>
          </p:nvPr>
        </p:nvSpPr>
        <p:spPr/>
        <p:txBody>
          <a:bodyPr/>
          <a:lstStyle/>
          <a:p>
            <a:fld id="{8CCDEBB3-5D0A-334B-863D-3DFCEA20324D}" type="datetimeFigureOut">
              <a:rPr lang="en-US" smtClean="0"/>
              <a:t>6/28/19</a:t>
            </a:fld>
            <a:endParaRPr lang="en-US"/>
          </a:p>
        </p:txBody>
      </p:sp>
      <p:sp>
        <p:nvSpPr>
          <p:cNvPr id="5" name="Footer Placeholder 4">
            <a:extLst>
              <a:ext uri="{FF2B5EF4-FFF2-40B4-BE49-F238E27FC236}">
                <a16:creationId xmlns:a16="http://schemas.microsoft.com/office/drawing/2014/main" id="{5D76A4DD-BC18-4F4D-934A-A0FF64E21F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AB4171-8969-824A-B3BF-3AFAE35FAE60}"/>
              </a:ext>
            </a:extLst>
          </p:cNvPr>
          <p:cNvSpPr>
            <a:spLocks noGrp="1"/>
          </p:cNvSpPr>
          <p:nvPr>
            <p:ph type="sldNum" sz="quarter" idx="12"/>
          </p:nvPr>
        </p:nvSpPr>
        <p:spPr/>
        <p:txBody>
          <a:bodyPr/>
          <a:lstStyle/>
          <a:p>
            <a:fld id="{F1E323B7-4B9D-2A4D-AAED-390F13301327}" type="slidenum">
              <a:rPr lang="en-US" smtClean="0"/>
              <a:t>‹#›</a:t>
            </a:fld>
            <a:endParaRPr lang="en-US"/>
          </a:p>
        </p:txBody>
      </p:sp>
    </p:spTree>
    <p:extLst>
      <p:ext uri="{BB962C8B-B14F-4D97-AF65-F5344CB8AC3E}">
        <p14:creationId xmlns:p14="http://schemas.microsoft.com/office/powerpoint/2010/main" val="2511273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3"/>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1592310"/>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a:latin typeface="Tahoma" charset="0"/>
              </a:rPr>
              <a:t>  O. Buchmueller  White Paper Discussion</a:t>
            </a:r>
            <a:r>
              <a:rPr lang="en-GB" sz="1100" i="0" noProof="0">
                <a:latin typeface="Tahoma" charset="0"/>
              </a:rPr>
              <a:t>    </a:t>
            </a:r>
            <a:endParaRPr lang="en-GB" sz="1100" i="0" noProof="0">
              <a:solidFill>
                <a:schemeClr val="accent2"/>
              </a:solidFill>
              <a:latin typeface="Tahoma" charset="0"/>
            </a:endParaRPr>
          </a:p>
          <a:p>
            <a:pPr>
              <a:spcBef>
                <a:spcPct val="50000"/>
              </a:spcBef>
            </a:pPr>
            <a:endParaRPr lang="en-GB" sz="1100" i="0" noProof="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a:p>
        </p:txBody>
      </p:sp>
      <p:pic>
        <p:nvPicPr>
          <p:cNvPr id="2" name="Picture 1" descr="Screen Shot 2018-10-15 at 10.45.42.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Lst>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cosmos.esa.int/web/voyage-2050"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5.xml"/><Relationship Id="rId4" Type="http://schemas.openxmlformats.org/officeDocument/2006/relationships/hyperlink" Target="https://www.cosmos.esa.int/web/voyage-205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11.xml"/><Relationship Id="rId5" Type="http://schemas.openxmlformats.org/officeDocument/2006/relationships/hyperlink" Target="https://indico.cern.ch/event/830432/"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11.xml"/><Relationship Id="rId5" Type="http://schemas.openxmlformats.org/officeDocument/2006/relationships/hyperlink" Target="https://indico.cern.ch/event/830432/"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hyperlink" Target="https://www.cosmos.esa.int/web/new-scientific-ideas" TargetMode="Externa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96752"/>
            <a:ext cx="8060432" cy="1362076"/>
          </a:xfrm>
        </p:spPr>
        <p:txBody>
          <a:bodyPr/>
          <a:lstStyle/>
          <a:p>
            <a:pPr algn="ctr"/>
            <a:br>
              <a:rPr lang="en-GB" sz="4000" i="1" dirty="0"/>
            </a:br>
            <a:r>
              <a:rPr lang="en-GB" sz="4000" i="1" dirty="0"/>
              <a:t>ESA White Paper</a:t>
            </a:r>
            <a:br>
              <a:rPr lang="en-GB" sz="4000" i="1" dirty="0"/>
            </a:br>
            <a:r>
              <a:rPr lang="en-GB" sz="4000" i="1" dirty="0"/>
              <a:t>Cold ATOMS in SPACE:</a:t>
            </a:r>
            <a:br>
              <a:rPr lang="en-GB" sz="4000" i="1" dirty="0"/>
            </a:br>
            <a:r>
              <a:rPr lang="en-GB" sz="2000" dirty="0">
                <a:solidFill>
                  <a:srgbClr val="D315FF"/>
                </a:solidFill>
              </a:rPr>
              <a:t> </a:t>
            </a:r>
            <a:r>
              <a:rPr lang="en-GB" dirty="0">
                <a:solidFill>
                  <a:srgbClr val="FF0000"/>
                </a:solidFill>
              </a:rPr>
              <a:t>AEDGE:</a:t>
            </a:r>
            <a:br>
              <a:rPr lang="en-GB" dirty="0">
                <a:solidFill>
                  <a:srgbClr val="FF0000"/>
                </a:solidFill>
              </a:rPr>
            </a:br>
            <a:r>
              <a:rPr lang="en-GB" b="0" dirty="0">
                <a:solidFill>
                  <a:srgbClr val="FF0000"/>
                </a:solidFill>
              </a:rPr>
              <a:t>Atomic Experiment for Dark Matter and Gravity</a:t>
            </a:r>
            <a:br>
              <a:rPr lang="en-GB" b="0" dirty="0">
                <a:solidFill>
                  <a:srgbClr val="FF0000"/>
                </a:solidFill>
              </a:rPr>
            </a:br>
            <a:r>
              <a:rPr lang="en-GB" b="0" dirty="0">
                <a:solidFill>
                  <a:srgbClr val="FF0000"/>
                </a:solidFill>
              </a:rPr>
              <a:t>Exploration</a:t>
            </a:r>
            <a:br>
              <a:rPr lang="en-GB" b="0" dirty="0">
                <a:solidFill>
                  <a:srgbClr val="FF0000"/>
                </a:solidFill>
              </a:rPr>
            </a:br>
            <a:br>
              <a:rPr lang="en-GB" sz="2800" dirty="0"/>
            </a:br>
            <a:r>
              <a:rPr lang="en-GB" sz="2800" dirty="0"/>
              <a:t>John &amp; Oliver </a:t>
            </a:r>
            <a:br>
              <a:rPr lang="en-GB" sz="2800" dirty="0"/>
            </a:br>
            <a:endParaRPr lang="en-US" sz="2800" i="1" dirty="0">
              <a:solidFill>
                <a:srgbClr val="FF0000"/>
              </a:solidFill>
            </a:endParaRPr>
          </a:p>
        </p:txBody>
      </p:sp>
    </p:spTree>
    <p:extLst>
      <p:ext uri="{BB962C8B-B14F-4D97-AF65-F5344CB8AC3E}">
        <p14:creationId xmlns:p14="http://schemas.microsoft.com/office/powerpoint/2010/main" val="426533459"/>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13751-4ABE-D844-B616-DDBFEED761A0}"/>
              </a:ext>
            </a:extLst>
          </p:cNvPr>
          <p:cNvSpPr>
            <a:spLocks noGrp="1"/>
          </p:cNvSpPr>
          <p:nvPr>
            <p:ph type="title"/>
          </p:nvPr>
        </p:nvSpPr>
        <p:spPr/>
        <p:txBody>
          <a:bodyPr/>
          <a:lstStyle/>
          <a:p>
            <a:r>
              <a:rPr lang="en-US" sz="2800" dirty="0"/>
              <a:t>ESA Voyager 2050 call: White Paper</a:t>
            </a:r>
            <a:endParaRPr lang="en-US" dirty="0"/>
          </a:p>
        </p:txBody>
      </p:sp>
      <p:sp>
        <p:nvSpPr>
          <p:cNvPr id="3" name="Rectangle 2">
            <a:extLst>
              <a:ext uri="{FF2B5EF4-FFF2-40B4-BE49-F238E27FC236}">
                <a16:creationId xmlns:a16="http://schemas.microsoft.com/office/drawing/2014/main" id="{8E610A9D-A115-A545-AB45-B219A2002870}"/>
              </a:ext>
            </a:extLst>
          </p:cNvPr>
          <p:cNvSpPr/>
          <p:nvPr/>
        </p:nvSpPr>
        <p:spPr>
          <a:xfrm>
            <a:off x="395536" y="1196752"/>
            <a:ext cx="8352928" cy="5539978"/>
          </a:xfrm>
          <a:prstGeom prst="rect">
            <a:avLst/>
          </a:prstGeom>
        </p:spPr>
        <p:txBody>
          <a:bodyPr wrap="square">
            <a:spAutoFit/>
          </a:bodyPr>
          <a:lstStyle/>
          <a:p>
            <a:r>
              <a:rPr lang="en-GB" sz="2400" b="1" u="sng" dirty="0">
                <a:solidFill>
                  <a:schemeClr val="accent2"/>
                </a:solidFill>
                <a:latin typeface="CMBX10"/>
              </a:rPr>
              <a:t>White Paper High-Level Scope </a:t>
            </a:r>
          </a:p>
          <a:p>
            <a:endParaRPr lang="en-GB" sz="2400" b="1" dirty="0">
              <a:solidFill>
                <a:schemeClr val="accent2"/>
              </a:solidFill>
            </a:endParaRPr>
          </a:p>
          <a:p>
            <a:pPr marL="285750" indent="-285750">
              <a:buFont typeface="Arial" panose="020B0604020202020204" pitchFamily="34" charset="0"/>
              <a:buChar char="•"/>
            </a:pPr>
            <a:r>
              <a:rPr lang="en-GB" sz="2200" dirty="0">
                <a:latin typeface="CMR10"/>
              </a:rPr>
              <a:t>By means of the present Call for White Papers, the Agency is soliciting ideas from the scientific community for the science themes that should be covered during the Voyage 2050 planning cycle. </a:t>
            </a:r>
            <a:endParaRPr lang="en-GB" sz="2200" dirty="0"/>
          </a:p>
          <a:p>
            <a:pPr marL="285750" indent="-285750">
              <a:buFont typeface="Arial" panose="020B0604020202020204" pitchFamily="34" charset="0"/>
              <a:buChar char="•"/>
            </a:pPr>
            <a:endParaRPr lang="en-GB" sz="2200" dirty="0">
              <a:latin typeface="CMR10"/>
            </a:endParaRPr>
          </a:p>
          <a:p>
            <a:pPr marL="285750" indent="-285750">
              <a:buFont typeface="Arial" panose="020B0604020202020204" pitchFamily="34" charset="0"/>
              <a:buChar char="•"/>
            </a:pPr>
            <a:r>
              <a:rPr lang="en-GB" sz="2200" dirty="0">
                <a:latin typeface="CMR10"/>
              </a:rPr>
              <a:t>White Papers are not proposals for specific missions; they should rather argue why a specific scientific theme should have priority in the Voyage 2050 planning cycle. At the same time, and to ensure realism in the resulting Programme, applicants should briefly illustrate possible mission profiles. </a:t>
            </a:r>
          </a:p>
          <a:p>
            <a:pPr marL="285750" indent="-285750">
              <a:buFont typeface="Arial" panose="020B0604020202020204" pitchFamily="34" charset="0"/>
              <a:buChar char="•"/>
            </a:pPr>
            <a:endParaRPr lang="en-GB" dirty="0">
              <a:latin typeface="CMR10"/>
            </a:endParaRPr>
          </a:p>
          <a:p>
            <a:pPr marL="285750" indent="-285750">
              <a:buFont typeface="Arial" panose="020B0604020202020204" pitchFamily="34" charset="0"/>
              <a:buChar char="•"/>
            </a:pPr>
            <a:endParaRPr lang="en-GB" sz="2400" dirty="0">
              <a:latin typeface="CMR10"/>
            </a:endParaRPr>
          </a:p>
          <a:p>
            <a:pPr algn="ctr"/>
            <a:r>
              <a:rPr lang="en-GB" sz="2400" dirty="0">
                <a:hlinkClick r:id="rId2"/>
              </a:rPr>
              <a:t>https://www.cosmos.esa.int/web/voyage-2050</a:t>
            </a:r>
            <a:endParaRPr lang="en-GB" sz="2400" dirty="0"/>
          </a:p>
          <a:p>
            <a:pPr algn="ctr"/>
            <a:r>
              <a:rPr lang="en-GB" sz="2400" dirty="0"/>
              <a:t>[Deadline August 8]</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92766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5D555-2967-9C4E-9B77-A7EC65E8308B}"/>
              </a:ext>
            </a:extLst>
          </p:cNvPr>
          <p:cNvSpPr>
            <a:spLocks noGrp="1"/>
          </p:cNvSpPr>
          <p:nvPr>
            <p:ph type="title"/>
          </p:nvPr>
        </p:nvSpPr>
        <p:spPr>
          <a:xfrm>
            <a:off x="65807" y="188640"/>
            <a:ext cx="8754665" cy="994172"/>
          </a:xfrm>
        </p:spPr>
        <p:txBody>
          <a:bodyPr>
            <a:normAutofit/>
          </a:bodyPr>
          <a:lstStyle/>
          <a:p>
            <a:r>
              <a:rPr lang="en-US" sz="2400" dirty="0"/>
              <a:t>Atomic Experiment for Dark Matter and Gravity Exploration </a:t>
            </a:r>
          </a:p>
        </p:txBody>
      </p:sp>
      <p:pic>
        <p:nvPicPr>
          <p:cNvPr id="4" name="Picture 3">
            <a:extLst>
              <a:ext uri="{FF2B5EF4-FFF2-40B4-BE49-F238E27FC236}">
                <a16:creationId xmlns:a16="http://schemas.microsoft.com/office/drawing/2014/main" id="{B1723D30-811D-A44B-B192-7240E1101385}"/>
              </a:ext>
            </a:extLst>
          </p:cNvPr>
          <p:cNvPicPr>
            <a:picLocks noChangeAspect="1"/>
          </p:cNvPicPr>
          <p:nvPr/>
        </p:nvPicPr>
        <p:blipFill>
          <a:blip r:embed="rId2"/>
          <a:stretch>
            <a:fillRect/>
          </a:stretch>
        </p:blipFill>
        <p:spPr>
          <a:xfrm>
            <a:off x="264917" y="1182552"/>
            <a:ext cx="5243187" cy="1814400"/>
          </a:xfrm>
          <a:prstGeom prst="rect">
            <a:avLst/>
          </a:prstGeom>
        </p:spPr>
      </p:pic>
      <p:pic>
        <p:nvPicPr>
          <p:cNvPr id="6" name="Picture 5">
            <a:extLst>
              <a:ext uri="{FF2B5EF4-FFF2-40B4-BE49-F238E27FC236}">
                <a16:creationId xmlns:a16="http://schemas.microsoft.com/office/drawing/2014/main" id="{92594EE1-D772-D848-B573-A6DFC9F9A2D5}"/>
              </a:ext>
            </a:extLst>
          </p:cNvPr>
          <p:cNvPicPr>
            <a:picLocks noChangeAspect="1"/>
          </p:cNvPicPr>
          <p:nvPr/>
        </p:nvPicPr>
        <p:blipFill>
          <a:blip r:embed="rId3"/>
          <a:stretch>
            <a:fillRect/>
          </a:stretch>
        </p:blipFill>
        <p:spPr>
          <a:xfrm>
            <a:off x="4572000" y="3250196"/>
            <a:ext cx="4426016" cy="2843100"/>
          </a:xfrm>
          <a:prstGeom prst="rect">
            <a:avLst/>
          </a:prstGeom>
        </p:spPr>
      </p:pic>
      <p:sp>
        <p:nvSpPr>
          <p:cNvPr id="7" name="TextBox 6">
            <a:extLst>
              <a:ext uri="{FF2B5EF4-FFF2-40B4-BE49-F238E27FC236}">
                <a16:creationId xmlns:a16="http://schemas.microsoft.com/office/drawing/2014/main" id="{608D3A12-DF94-2C41-AEA7-F9202B6D25BA}"/>
              </a:ext>
            </a:extLst>
          </p:cNvPr>
          <p:cNvSpPr txBox="1"/>
          <p:nvPr/>
        </p:nvSpPr>
        <p:spPr>
          <a:xfrm>
            <a:off x="160733" y="3365366"/>
            <a:ext cx="4426015" cy="3323987"/>
          </a:xfrm>
          <a:prstGeom prst="rect">
            <a:avLst/>
          </a:prstGeom>
          <a:noFill/>
        </p:spPr>
        <p:txBody>
          <a:bodyPr wrap="square" rtlCol="0">
            <a:spAutoFit/>
          </a:bodyPr>
          <a:lstStyle/>
          <a:p>
            <a:r>
              <a:rPr lang="en-US" b="1" dirty="0">
                <a:solidFill>
                  <a:srgbClr val="FF0000"/>
                </a:solidFill>
              </a:rPr>
              <a:t>AEDGE Main Physics Goals:</a:t>
            </a:r>
            <a:endParaRPr lang="en-US" sz="1500" b="1" dirty="0">
              <a:solidFill>
                <a:srgbClr val="FF0000"/>
              </a:solidFill>
            </a:endParaRPr>
          </a:p>
          <a:p>
            <a:pPr marL="214313" indent="-214313">
              <a:buFont typeface="Wingdings" pitchFamily="2" charset="2"/>
              <a:buChar char="Ø"/>
            </a:pPr>
            <a:r>
              <a:rPr lang="en-US" sz="1600" dirty="0">
                <a:solidFill>
                  <a:schemeClr val="accent2"/>
                </a:solidFill>
              </a:rPr>
              <a:t>Search for Ultra-Light Dark Mater </a:t>
            </a:r>
          </a:p>
          <a:p>
            <a:pPr marL="557213" lvl="1" indent="-214313">
              <a:buFont typeface="Arial" panose="020B0604020202020204" pitchFamily="34" charset="0"/>
              <a:buChar char="•"/>
            </a:pPr>
            <a:r>
              <a:rPr lang="en-US" sz="1600" dirty="0"/>
              <a:t>Complement and expand parameter space for DM searches  </a:t>
            </a:r>
          </a:p>
          <a:p>
            <a:pPr marL="557213" lvl="1" indent="-214313">
              <a:buFont typeface="Arial" panose="020B0604020202020204" pitchFamily="34" charset="0"/>
              <a:buChar char="•"/>
            </a:pPr>
            <a:r>
              <a:rPr lang="en-US" sz="1600" dirty="0"/>
              <a:t>Main focus on scalar DM, but </a:t>
            </a:r>
            <a:r>
              <a:rPr lang="en-US" sz="1600" dirty="0" err="1"/>
              <a:t>pseudoscalar</a:t>
            </a:r>
            <a:r>
              <a:rPr lang="en-US" sz="1600" dirty="0"/>
              <a:t> and vector DM might be possible too.</a:t>
            </a:r>
          </a:p>
          <a:p>
            <a:pPr marL="214313" indent="-214313">
              <a:buFont typeface="Wingdings" pitchFamily="2" charset="2"/>
              <a:buChar char="Ø"/>
            </a:pPr>
            <a:r>
              <a:rPr lang="en-US" sz="1600" dirty="0">
                <a:solidFill>
                  <a:schemeClr val="accent2"/>
                </a:solidFill>
              </a:rPr>
              <a:t>Measurement of GW signals in mid-frequency band</a:t>
            </a:r>
          </a:p>
          <a:p>
            <a:pPr marL="600075" lvl="1" indent="-257175">
              <a:buFont typeface="Arial" panose="020B0604020202020204" pitchFamily="34" charset="0"/>
              <a:buChar char="•"/>
            </a:pPr>
            <a:r>
              <a:rPr lang="en-GB" sz="1600" dirty="0"/>
              <a:t>Measure GW in the frequency range between the most sensitive ranges of LISA and the LIGO/Virgo, KAGRA and Einstein Telescope experiments.</a:t>
            </a:r>
            <a:endParaRPr lang="en-US" sz="1600" dirty="0">
              <a:solidFill>
                <a:srgbClr val="FF0000"/>
              </a:solidFill>
            </a:endParaRPr>
          </a:p>
        </p:txBody>
      </p:sp>
      <p:sp>
        <p:nvSpPr>
          <p:cNvPr id="8" name="TextBox 7">
            <a:extLst>
              <a:ext uri="{FF2B5EF4-FFF2-40B4-BE49-F238E27FC236}">
                <a16:creationId xmlns:a16="http://schemas.microsoft.com/office/drawing/2014/main" id="{1E1EB825-3674-3E43-9E09-2DB824E97880}"/>
              </a:ext>
            </a:extLst>
          </p:cNvPr>
          <p:cNvSpPr txBox="1"/>
          <p:nvPr/>
        </p:nvSpPr>
        <p:spPr>
          <a:xfrm>
            <a:off x="5349142" y="1508591"/>
            <a:ext cx="3759362" cy="1200329"/>
          </a:xfrm>
          <a:prstGeom prst="rect">
            <a:avLst/>
          </a:prstGeom>
          <a:noFill/>
        </p:spPr>
        <p:txBody>
          <a:bodyPr wrap="none" rtlCol="0">
            <a:spAutoFit/>
          </a:bodyPr>
          <a:lstStyle/>
          <a:p>
            <a:pPr algn="ctr"/>
            <a:r>
              <a:rPr lang="en-US" sz="1500" dirty="0"/>
              <a:t>Currently preparing a White Paper for the </a:t>
            </a:r>
          </a:p>
          <a:p>
            <a:pPr algn="ctr"/>
            <a:r>
              <a:rPr lang="en-US" sz="1500" dirty="0"/>
              <a:t>ESA Voyager 2050 call:</a:t>
            </a:r>
          </a:p>
          <a:p>
            <a:pPr algn="ctr"/>
            <a:r>
              <a:rPr lang="en-GB" sz="1200" dirty="0">
                <a:hlinkClick r:id="rId4"/>
              </a:rPr>
              <a:t>https://www.cosmos.esa.int/web/voyage-2050</a:t>
            </a:r>
            <a:endParaRPr lang="en-GB" sz="1200" dirty="0"/>
          </a:p>
          <a:p>
            <a:pPr algn="ctr"/>
            <a:r>
              <a:rPr lang="en-GB" sz="1500" dirty="0"/>
              <a:t>[Deadline August 8]</a:t>
            </a:r>
          </a:p>
          <a:p>
            <a:pPr algn="ctr"/>
            <a:r>
              <a:rPr lang="en-GB" sz="1500" b="1" dirty="0"/>
              <a:t>Focus on physics case! </a:t>
            </a:r>
            <a:endParaRPr lang="en-US" sz="1500" b="1" dirty="0"/>
          </a:p>
        </p:txBody>
      </p:sp>
    </p:spTree>
    <p:extLst>
      <p:ext uri="{BB962C8B-B14F-4D97-AF65-F5344CB8AC3E}">
        <p14:creationId xmlns:p14="http://schemas.microsoft.com/office/powerpoint/2010/main" val="31438500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ground, outdoor object&#10;&#10;Description automatically generated">
            <a:extLst>
              <a:ext uri="{FF2B5EF4-FFF2-40B4-BE49-F238E27FC236}">
                <a16:creationId xmlns:a16="http://schemas.microsoft.com/office/drawing/2014/main" id="{51DFC977-4295-5345-8B6B-5265B2EBD56D}"/>
              </a:ext>
            </a:extLst>
          </p:cNvPr>
          <p:cNvPicPr>
            <a:picLocks noChangeAspect="1"/>
          </p:cNvPicPr>
          <p:nvPr/>
        </p:nvPicPr>
        <p:blipFill>
          <a:blip r:embed="rId2"/>
          <a:stretch>
            <a:fillRect/>
          </a:stretch>
        </p:blipFill>
        <p:spPr>
          <a:xfrm>
            <a:off x="726866" y="1209675"/>
            <a:ext cx="7513084" cy="5189674"/>
          </a:xfrm>
          <a:prstGeom prst="rect">
            <a:avLst/>
          </a:prstGeom>
          <a:effectLst>
            <a:reflection endPos="0" dir="5400000" sy="-100000" algn="bl" rotWithShape="0"/>
          </a:effectLst>
        </p:spPr>
      </p:pic>
      <p:pic>
        <p:nvPicPr>
          <p:cNvPr id="7" name="Picture 6">
            <a:extLst>
              <a:ext uri="{FF2B5EF4-FFF2-40B4-BE49-F238E27FC236}">
                <a16:creationId xmlns:a16="http://schemas.microsoft.com/office/drawing/2014/main" id="{B39A073E-F3B4-FA4B-9955-41C3233AFBCF}"/>
              </a:ext>
            </a:extLst>
          </p:cNvPr>
          <p:cNvPicPr>
            <a:picLocks noChangeAspect="1"/>
          </p:cNvPicPr>
          <p:nvPr/>
        </p:nvPicPr>
        <p:blipFill>
          <a:blip r:embed="rId3">
            <a:alphaModFix/>
          </a:blip>
          <a:stretch>
            <a:fillRect/>
          </a:stretch>
        </p:blipFill>
        <p:spPr>
          <a:xfrm>
            <a:off x="3709754" y="2419881"/>
            <a:ext cx="3880155" cy="249246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9" name="Picture 8" descr="A close up of a map&#10;&#10;Description automatically generated">
            <a:extLst>
              <a:ext uri="{FF2B5EF4-FFF2-40B4-BE49-F238E27FC236}">
                <a16:creationId xmlns:a16="http://schemas.microsoft.com/office/drawing/2014/main" id="{5F226E46-BA7B-5F42-ADDC-0F0B534B0CCB}"/>
              </a:ext>
            </a:extLst>
          </p:cNvPr>
          <p:cNvPicPr>
            <a:picLocks noChangeAspect="1"/>
          </p:cNvPicPr>
          <p:nvPr/>
        </p:nvPicPr>
        <p:blipFill>
          <a:blip r:embed="rId4"/>
          <a:stretch>
            <a:fillRect/>
          </a:stretch>
        </p:blipFill>
        <p:spPr>
          <a:xfrm>
            <a:off x="994021" y="1435297"/>
            <a:ext cx="1870645" cy="189856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0" name="Rectangle 9">
            <a:extLst>
              <a:ext uri="{FF2B5EF4-FFF2-40B4-BE49-F238E27FC236}">
                <a16:creationId xmlns:a16="http://schemas.microsoft.com/office/drawing/2014/main" id="{C7F10D7F-8B07-6D40-BB41-777AEFB9B5A1}"/>
              </a:ext>
            </a:extLst>
          </p:cNvPr>
          <p:cNvSpPr/>
          <p:nvPr/>
        </p:nvSpPr>
        <p:spPr>
          <a:xfrm>
            <a:off x="3065989" y="1381134"/>
            <a:ext cx="5351145" cy="1200329"/>
          </a:xfrm>
          <a:prstGeom prst="rect">
            <a:avLst/>
          </a:prstGeom>
          <a:effectLst>
            <a:glow>
              <a:schemeClr val="accent1"/>
            </a:glow>
            <a:outerShdw sx="1000" sy="1000" algn="ctr" rotWithShape="0">
              <a:srgbClr val="000000"/>
            </a:outerShdw>
            <a:reflection endPos="0" dist="50800" dir="5400000" sy="-100000" algn="bl" rotWithShape="0"/>
            <a:softEdge rad="0"/>
          </a:effectLst>
          <a:scene3d>
            <a:camera prst="orthographicFront"/>
            <a:lightRig rig="flood" dir="t"/>
          </a:scene3d>
          <a:sp3d prstMaterial="translucentPowder"/>
        </p:spPr>
        <p:txBody>
          <a:bodyPr wrap="none">
            <a:spAutoFit/>
            <a:sp3d prstMaterial="translucentPowder"/>
          </a:bodyPr>
          <a:lstStyle/>
          <a:p>
            <a:pPr algn="ctr"/>
            <a:r>
              <a:rPr lang="en-US" sz="2400" b="1" dirty="0">
                <a:solidFill>
                  <a:schemeClr val="bg1"/>
                </a:solidFill>
              </a:rPr>
              <a:t>AEDGE: </a:t>
            </a:r>
          </a:p>
          <a:p>
            <a:pPr algn="ctr"/>
            <a:r>
              <a:rPr lang="en-US" sz="2400" b="1" dirty="0">
                <a:solidFill>
                  <a:schemeClr val="bg1"/>
                </a:solidFill>
              </a:rPr>
              <a:t>Atomic Experiment for Dark Matter </a:t>
            </a:r>
          </a:p>
          <a:p>
            <a:pPr algn="ctr"/>
            <a:r>
              <a:rPr lang="en-US" sz="2400" b="1" dirty="0">
                <a:solidFill>
                  <a:schemeClr val="bg1"/>
                </a:solidFill>
              </a:rPr>
              <a:t>and Gravity Exploration</a:t>
            </a:r>
          </a:p>
        </p:txBody>
      </p:sp>
      <p:sp>
        <p:nvSpPr>
          <p:cNvPr id="12" name="TextBox 11">
            <a:extLst>
              <a:ext uri="{FF2B5EF4-FFF2-40B4-BE49-F238E27FC236}">
                <a16:creationId xmlns:a16="http://schemas.microsoft.com/office/drawing/2014/main" id="{AD1727E3-7449-C448-858A-0F5BBA458A23}"/>
              </a:ext>
            </a:extLst>
          </p:cNvPr>
          <p:cNvSpPr txBox="1"/>
          <p:nvPr/>
        </p:nvSpPr>
        <p:spPr>
          <a:xfrm>
            <a:off x="1146368" y="4857163"/>
            <a:ext cx="3826689" cy="1131079"/>
          </a:xfrm>
          <a:prstGeom prst="rect">
            <a:avLst/>
          </a:prstGeom>
          <a:noFill/>
        </p:spPr>
        <p:txBody>
          <a:bodyPr wrap="none" rtlCol="0">
            <a:spAutoFit/>
          </a:bodyPr>
          <a:lstStyle/>
          <a:p>
            <a:r>
              <a:rPr lang="en-US" b="1" dirty="0">
                <a:solidFill>
                  <a:schemeClr val="bg1"/>
                </a:solidFill>
              </a:rPr>
              <a:t>Informal Workshop</a:t>
            </a:r>
          </a:p>
          <a:p>
            <a:r>
              <a:rPr lang="en-US" b="1" dirty="0">
                <a:solidFill>
                  <a:schemeClr val="bg1"/>
                </a:solidFill>
              </a:rPr>
              <a:t>CERN, July 22/23 2019</a:t>
            </a:r>
          </a:p>
          <a:p>
            <a:r>
              <a:rPr lang="en-GB" dirty="0">
                <a:solidFill>
                  <a:schemeClr val="bg1"/>
                </a:solidFill>
                <a:hlinkClick r:id="rId5">
                  <a:extLst>
                    <a:ext uri="{A12FA001-AC4F-418D-AE19-62706E023703}">
                      <ahyp:hlinkClr xmlns:ahyp="http://schemas.microsoft.com/office/drawing/2018/hyperlinkcolor" val="tx"/>
                    </a:ext>
                  </a:extLst>
                </a:hlinkClick>
              </a:rPr>
              <a:t>https://indico.cern.ch/event/830432/</a:t>
            </a:r>
            <a:endParaRPr lang="en-US" b="1" dirty="0">
              <a:solidFill>
                <a:schemeClr val="bg1"/>
              </a:solidFill>
            </a:endParaRPr>
          </a:p>
          <a:p>
            <a:endParaRPr lang="en-US" sz="1350" b="1" dirty="0">
              <a:solidFill>
                <a:schemeClr val="bg1"/>
              </a:solidFill>
            </a:endParaRPr>
          </a:p>
        </p:txBody>
      </p:sp>
      <p:sp>
        <p:nvSpPr>
          <p:cNvPr id="8" name="Title 1">
            <a:extLst>
              <a:ext uri="{FF2B5EF4-FFF2-40B4-BE49-F238E27FC236}">
                <a16:creationId xmlns:a16="http://schemas.microsoft.com/office/drawing/2014/main" id="{52172F4E-F85C-3244-B808-1A26C62C412F}"/>
              </a:ext>
            </a:extLst>
          </p:cNvPr>
          <p:cNvSpPr txBox="1">
            <a:spLocks/>
          </p:cNvSpPr>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b" anchorCtr="0" compatLnSpc="1">
            <a:prstTxWarp prst="textNoShape">
              <a:avLst/>
            </a:prstTxWarp>
          </a:bodyPr>
          <a:lstStyle>
            <a:lvl1pPr algn="ctr" rtl="0" eaLnBrk="0" fontAlgn="base" hangingPunct="0">
              <a:spcBef>
                <a:spcPct val="0"/>
              </a:spcBef>
              <a:spcAft>
                <a:spcPct val="0"/>
              </a:spcAft>
              <a:defRPr sz="4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US" sz="3800" kern="0" dirty="0"/>
              <a:t>Workshop at CERN </a:t>
            </a:r>
          </a:p>
        </p:txBody>
      </p:sp>
    </p:spTree>
    <p:extLst>
      <p:ext uri="{BB962C8B-B14F-4D97-AF65-F5344CB8AC3E}">
        <p14:creationId xmlns:p14="http://schemas.microsoft.com/office/powerpoint/2010/main" val="1003985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ground, outdoor object&#10;&#10;Description automatically generated">
            <a:extLst>
              <a:ext uri="{FF2B5EF4-FFF2-40B4-BE49-F238E27FC236}">
                <a16:creationId xmlns:a16="http://schemas.microsoft.com/office/drawing/2014/main" id="{51DFC977-4295-5345-8B6B-5265B2EBD56D}"/>
              </a:ext>
            </a:extLst>
          </p:cNvPr>
          <p:cNvPicPr>
            <a:picLocks noChangeAspect="1"/>
          </p:cNvPicPr>
          <p:nvPr/>
        </p:nvPicPr>
        <p:blipFill>
          <a:blip r:embed="rId2"/>
          <a:stretch>
            <a:fillRect/>
          </a:stretch>
        </p:blipFill>
        <p:spPr>
          <a:xfrm>
            <a:off x="726866" y="1209675"/>
            <a:ext cx="7513084" cy="5189674"/>
          </a:xfrm>
          <a:prstGeom prst="rect">
            <a:avLst/>
          </a:prstGeom>
          <a:effectLst>
            <a:reflection endPos="0" dir="5400000" sy="-100000" algn="bl" rotWithShape="0"/>
          </a:effectLst>
        </p:spPr>
      </p:pic>
      <p:pic>
        <p:nvPicPr>
          <p:cNvPr id="7" name="Picture 6">
            <a:extLst>
              <a:ext uri="{FF2B5EF4-FFF2-40B4-BE49-F238E27FC236}">
                <a16:creationId xmlns:a16="http://schemas.microsoft.com/office/drawing/2014/main" id="{B39A073E-F3B4-FA4B-9955-41C3233AFBCF}"/>
              </a:ext>
            </a:extLst>
          </p:cNvPr>
          <p:cNvPicPr>
            <a:picLocks noChangeAspect="1"/>
          </p:cNvPicPr>
          <p:nvPr/>
        </p:nvPicPr>
        <p:blipFill>
          <a:blip r:embed="rId3">
            <a:alphaModFix/>
          </a:blip>
          <a:stretch>
            <a:fillRect/>
          </a:stretch>
        </p:blipFill>
        <p:spPr>
          <a:xfrm>
            <a:off x="3709754" y="2419881"/>
            <a:ext cx="3880155" cy="249246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9" name="Picture 8" descr="A close up of a map&#10;&#10;Description automatically generated">
            <a:extLst>
              <a:ext uri="{FF2B5EF4-FFF2-40B4-BE49-F238E27FC236}">
                <a16:creationId xmlns:a16="http://schemas.microsoft.com/office/drawing/2014/main" id="{5F226E46-BA7B-5F42-ADDC-0F0B534B0CCB}"/>
              </a:ext>
            </a:extLst>
          </p:cNvPr>
          <p:cNvPicPr>
            <a:picLocks noChangeAspect="1"/>
          </p:cNvPicPr>
          <p:nvPr/>
        </p:nvPicPr>
        <p:blipFill>
          <a:blip r:embed="rId4"/>
          <a:stretch>
            <a:fillRect/>
          </a:stretch>
        </p:blipFill>
        <p:spPr>
          <a:xfrm>
            <a:off x="994021" y="1435297"/>
            <a:ext cx="1870645" cy="189856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0" name="Rectangle 9">
            <a:extLst>
              <a:ext uri="{FF2B5EF4-FFF2-40B4-BE49-F238E27FC236}">
                <a16:creationId xmlns:a16="http://schemas.microsoft.com/office/drawing/2014/main" id="{C7F10D7F-8B07-6D40-BB41-777AEFB9B5A1}"/>
              </a:ext>
            </a:extLst>
          </p:cNvPr>
          <p:cNvSpPr/>
          <p:nvPr/>
        </p:nvSpPr>
        <p:spPr>
          <a:xfrm>
            <a:off x="3065989" y="1381134"/>
            <a:ext cx="5351145" cy="1200329"/>
          </a:xfrm>
          <a:prstGeom prst="rect">
            <a:avLst/>
          </a:prstGeom>
          <a:effectLst>
            <a:glow>
              <a:schemeClr val="accent1"/>
            </a:glow>
            <a:outerShdw sx="1000" sy="1000" algn="ctr" rotWithShape="0">
              <a:srgbClr val="000000"/>
            </a:outerShdw>
            <a:reflection endPos="0" dist="50800" dir="5400000" sy="-100000" algn="bl" rotWithShape="0"/>
            <a:softEdge rad="0"/>
          </a:effectLst>
          <a:scene3d>
            <a:camera prst="orthographicFront"/>
            <a:lightRig rig="flood" dir="t"/>
          </a:scene3d>
          <a:sp3d prstMaterial="translucentPowder"/>
        </p:spPr>
        <p:txBody>
          <a:bodyPr wrap="none">
            <a:spAutoFit/>
            <a:sp3d prstMaterial="translucentPowder"/>
          </a:bodyPr>
          <a:lstStyle/>
          <a:p>
            <a:pPr algn="ctr"/>
            <a:r>
              <a:rPr lang="en-US" sz="2400" b="1" dirty="0">
                <a:solidFill>
                  <a:schemeClr val="bg1"/>
                </a:solidFill>
              </a:rPr>
              <a:t>AEDGE: </a:t>
            </a:r>
          </a:p>
          <a:p>
            <a:pPr algn="ctr"/>
            <a:r>
              <a:rPr lang="en-US" sz="2400" b="1" dirty="0">
                <a:solidFill>
                  <a:schemeClr val="bg1"/>
                </a:solidFill>
              </a:rPr>
              <a:t>Atomic Experiment for Dark Matter </a:t>
            </a:r>
          </a:p>
          <a:p>
            <a:pPr algn="ctr"/>
            <a:r>
              <a:rPr lang="en-US" sz="2400" b="1" dirty="0">
                <a:solidFill>
                  <a:schemeClr val="bg1"/>
                </a:solidFill>
              </a:rPr>
              <a:t>and Gravity Exploration</a:t>
            </a:r>
          </a:p>
        </p:txBody>
      </p:sp>
      <p:sp>
        <p:nvSpPr>
          <p:cNvPr id="12" name="TextBox 11">
            <a:extLst>
              <a:ext uri="{FF2B5EF4-FFF2-40B4-BE49-F238E27FC236}">
                <a16:creationId xmlns:a16="http://schemas.microsoft.com/office/drawing/2014/main" id="{AD1727E3-7449-C448-858A-0F5BBA458A23}"/>
              </a:ext>
            </a:extLst>
          </p:cNvPr>
          <p:cNvSpPr txBox="1"/>
          <p:nvPr/>
        </p:nvSpPr>
        <p:spPr>
          <a:xfrm>
            <a:off x="1146368" y="4857163"/>
            <a:ext cx="3826689" cy="1131079"/>
          </a:xfrm>
          <a:prstGeom prst="rect">
            <a:avLst/>
          </a:prstGeom>
          <a:noFill/>
        </p:spPr>
        <p:txBody>
          <a:bodyPr wrap="none" rtlCol="0">
            <a:spAutoFit/>
          </a:bodyPr>
          <a:lstStyle/>
          <a:p>
            <a:r>
              <a:rPr lang="en-US" b="1" dirty="0">
                <a:solidFill>
                  <a:schemeClr val="bg1"/>
                </a:solidFill>
              </a:rPr>
              <a:t>Informal Workshop</a:t>
            </a:r>
          </a:p>
          <a:p>
            <a:r>
              <a:rPr lang="en-US" b="1" dirty="0">
                <a:solidFill>
                  <a:schemeClr val="bg1"/>
                </a:solidFill>
              </a:rPr>
              <a:t>CERN, July 22/23 2019</a:t>
            </a:r>
          </a:p>
          <a:p>
            <a:r>
              <a:rPr lang="en-GB" dirty="0">
                <a:solidFill>
                  <a:schemeClr val="bg1"/>
                </a:solidFill>
                <a:hlinkClick r:id="rId5">
                  <a:extLst>
                    <a:ext uri="{A12FA001-AC4F-418D-AE19-62706E023703}">
                      <ahyp:hlinkClr xmlns:ahyp="http://schemas.microsoft.com/office/drawing/2018/hyperlinkcolor" val="tx"/>
                    </a:ext>
                  </a:extLst>
                </a:hlinkClick>
              </a:rPr>
              <a:t>https://indico.cern.ch/event/830432/</a:t>
            </a:r>
            <a:endParaRPr lang="en-US" b="1" dirty="0">
              <a:solidFill>
                <a:schemeClr val="bg1"/>
              </a:solidFill>
            </a:endParaRPr>
          </a:p>
          <a:p>
            <a:endParaRPr lang="en-US" sz="1350" b="1" dirty="0">
              <a:solidFill>
                <a:schemeClr val="bg1"/>
              </a:solidFill>
            </a:endParaRPr>
          </a:p>
        </p:txBody>
      </p:sp>
      <p:sp>
        <p:nvSpPr>
          <p:cNvPr id="8" name="Title 1">
            <a:extLst>
              <a:ext uri="{FF2B5EF4-FFF2-40B4-BE49-F238E27FC236}">
                <a16:creationId xmlns:a16="http://schemas.microsoft.com/office/drawing/2014/main" id="{52172F4E-F85C-3244-B808-1A26C62C412F}"/>
              </a:ext>
            </a:extLst>
          </p:cNvPr>
          <p:cNvSpPr txBox="1">
            <a:spLocks/>
          </p:cNvSpPr>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b" anchorCtr="0" compatLnSpc="1">
            <a:prstTxWarp prst="textNoShape">
              <a:avLst/>
            </a:prstTxWarp>
          </a:bodyPr>
          <a:lstStyle>
            <a:lvl1pPr algn="ctr" rtl="0" eaLnBrk="0" fontAlgn="base" hangingPunct="0">
              <a:spcBef>
                <a:spcPct val="0"/>
              </a:spcBef>
              <a:spcAft>
                <a:spcPct val="0"/>
              </a:spcAft>
              <a:defRPr sz="4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US" sz="3800" kern="0" dirty="0"/>
              <a:t>Workshop at CERN </a:t>
            </a:r>
          </a:p>
        </p:txBody>
      </p:sp>
      <p:sp>
        <p:nvSpPr>
          <p:cNvPr id="2" name="TextBox 1">
            <a:extLst>
              <a:ext uri="{FF2B5EF4-FFF2-40B4-BE49-F238E27FC236}">
                <a16:creationId xmlns:a16="http://schemas.microsoft.com/office/drawing/2014/main" id="{4EA8C1DA-9B79-984F-B09B-FE2337F60CC6}"/>
              </a:ext>
            </a:extLst>
          </p:cNvPr>
          <p:cNvSpPr txBox="1"/>
          <p:nvPr/>
        </p:nvSpPr>
        <p:spPr>
          <a:xfrm>
            <a:off x="1698107" y="2089879"/>
            <a:ext cx="5610197" cy="3139321"/>
          </a:xfrm>
          <a:prstGeom prst="rect">
            <a:avLst/>
          </a:prstGeom>
          <a:solidFill>
            <a:srgbClr val="FFFF00"/>
          </a:solidFill>
          <a:scene3d>
            <a:camera prst="orthographicFront"/>
            <a:lightRig rig="threePt" dir="t"/>
          </a:scene3d>
          <a:sp3d prstMaterial="dkEdge"/>
        </p:spPr>
        <p:txBody>
          <a:bodyPr wrap="square" rtlCol="0">
            <a:spAutoFit/>
          </a:bodyPr>
          <a:lstStyle/>
          <a:p>
            <a:pPr algn="ctr"/>
            <a:r>
              <a:rPr lang="en-GB" dirty="0"/>
              <a:t>The workshop will be on July 22 and 23 at CERN, and a corresponding workshop page has already been created:</a:t>
            </a:r>
          </a:p>
          <a:p>
            <a:pPr algn="ctr"/>
            <a:endParaRPr lang="en-GB" dirty="0"/>
          </a:p>
          <a:p>
            <a:pPr algn="ctr"/>
            <a:r>
              <a:rPr lang="en-GB" dirty="0">
                <a:hlinkClick r:id="rId5"/>
              </a:rPr>
              <a:t>https://indico.cern.ch/event/830432/</a:t>
            </a:r>
            <a:endParaRPr lang="en-GB" dirty="0"/>
          </a:p>
          <a:p>
            <a:pPr algn="ctr"/>
            <a:endParaRPr lang="en-GB" dirty="0"/>
          </a:p>
          <a:p>
            <a:pPr algn="ctr"/>
            <a:r>
              <a:rPr lang="en-GB" dirty="0"/>
              <a:t>The link above also contains a tentative workshop scope and proposed goal to help it attract the right audience. You input and scrutiny of it would be much appreciated [it has yet to be announced]!</a:t>
            </a:r>
          </a:p>
          <a:p>
            <a:endParaRPr lang="en-US" dirty="0"/>
          </a:p>
        </p:txBody>
      </p:sp>
    </p:spTree>
    <p:extLst>
      <p:ext uri="{BB962C8B-B14F-4D97-AF65-F5344CB8AC3E}">
        <p14:creationId xmlns:p14="http://schemas.microsoft.com/office/powerpoint/2010/main" val="720377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D9CBD-42B3-E84D-88FD-F8A893988C11}"/>
              </a:ext>
            </a:extLst>
          </p:cNvPr>
          <p:cNvSpPr>
            <a:spLocks noGrp="1"/>
          </p:cNvSpPr>
          <p:nvPr>
            <p:ph type="title"/>
          </p:nvPr>
        </p:nvSpPr>
        <p:spPr/>
        <p:txBody>
          <a:bodyPr/>
          <a:lstStyle/>
          <a:p>
            <a:r>
              <a:rPr lang="en-US" dirty="0"/>
              <a:t>DAY 1: Review Experimental Landscape  </a:t>
            </a:r>
          </a:p>
        </p:txBody>
      </p:sp>
      <p:sp>
        <p:nvSpPr>
          <p:cNvPr id="4" name="TextBox 3">
            <a:extLst>
              <a:ext uri="{FF2B5EF4-FFF2-40B4-BE49-F238E27FC236}">
                <a16:creationId xmlns:a16="http://schemas.microsoft.com/office/drawing/2014/main" id="{9B53E3B7-B14F-454B-9ED3-7F82091F9116}"/>
              </a:ext>
            </a:extLst>
          </p:cNvPr>
          <p:cNvSpPr txBox="1"/>
          <p:nvPr/>
        </p:nvSpPr>
        <p:spPr>
          <a:xfrm>
            <a:off x="323528" y="1196752"/>
            <a:ext cx="8712968" cy="5093702"/>
          </a:xfrm>
          <a:prstGeom prst="rect">
            <a:avLst/>
          </a:prstGeom>
          <a:noFill/>
        </p:spPr>
        <p:txBody>
          <a:bodyPr wrap="square" rtlCol="0">
            <a:spAutoFit/>
          </a:bodyPr>
          <a:lstStyle/>
          <a:p>
            <a:r>
              <a:rPr lang="en-GB" sz="1500" b="1" dirty="0"/>
              <a:t>The Matter-wave laser Interferometric Gravitation Antenna (MIGA) Experiment</a:t>
            </a:r>
            <a:r>
              <a:rPr lang="en-GB" sz="1000" b="1" dirty="0"/>
              <a:t>:</a:t>
            </a:r>
          </a:p>
          <a:p>
            <a:r>
              <a:rPr lang="en-GB" sz="1000" dirty="0"/>
              <a:t> http://</a:t>
            </a:r>
            <a:r>
              <a:rPr lang="en-GB" sz="1000" dirty="0" err="1"/>
              <a:t>miga-project.org</a:t>
            </a:r>
            <a:r>
              <a:rPr lang="en-GB" sz="1000" dirty="0"/>
              <a:t>/. MIGA aims at demonstrating precision measurements of gravity with cold atom sensors in a large-scale instrument and at studying associated applications in geosciences and fundamental physics. In particular, it will assess future potential applications of atom interferometry to gravitational wave detection in the mid-frequency band between 0.1 and 10 Hz, intermediate between LISA and LIGO/Virgo/KAGRA/INDIGO/ET. </a:t>
            </a:r>
          </a:p>
          <a:p>
            <a:r>
              <a:rPr lang="en-GB" sz="1500" b="1" dirty="0"/>
              <a:t>The MAGIA-Advanced</a:t>
            </a:r>
            <a:r>
              <a:rPr lang="en-GB" sz="1500" dirty="0"/>
              <a:t> </a:t>
            </a:r>
          </a:p>
          <a:p>
            <a:r>
              <a:rPr lang="en-GB" sz="1000" dirty="0"/>
              <a:t>Project funded by the Italian Ministry for Research and </a:t>
            </a:r>
            <a:r>
              <a:rPr lang="en-GB" sz="1000" dirty="0" err="1"/>
              <a:t>Istituto</a:t>
            </a:r>
            <a:r>
              <a:rPr lang="en-GB" sz="1000" dirty="0"/>
              <a:t> Nazionale </a:t>
            </a:r>
            <a:r>
              <a:rPr lang="en-GB" sz="1000" dirty="0" err="1"/>
              <a:t>Fisica</a:t>
            </a:r>
            <a:r>
              <a:rPr lang="en-GB" sz="1000" dirty="0"/>
              <a:t> </a:t>
            </a:r>
            <a:r>
              <a:rPr lang="en-GB" sz="1000" dirty="0" err="1"/>
              <a:t>Nucleare</a:t>
            </a:r>
            <a:r>
              <a:rPr lang="en-GB" sz="1000" dirty="0"/>
              <a:t> for a large scale atom interferometer based on ultracold </a:t>
            </a:r>
            <a:r>
              <a:rPr lang="en-GB" sz="1000" dirty="0" err="1"/>
              <a:t>Rb</a:t>
            </a:r>
            <a:r>
              <a:rPr lang="en-GB" sz="1000" dirty="0"/>
              <a:t> and Sr atoms. In additions to lab R&amp;D activity, the team is investigating the possibility of a 100-300 m atom interferometer to be installed in a vertical shaft on Sardinia island. Main goals are GW observation and search for DM. </a:t>
            </a:r>
          </a:p>
          <a:p>
            <a:r>
              <a:rPr lang="en-GB" sz="1500" b="1" dirty="0"/>
              <a:t>The </a:t>
            </a:r>
            <a:r>
              <a:rPr lang="en-GB" sz="1500" b="1" dirty="0" err="1"/>
              <a:t>Zhaoshan</a:t>
            </a:r>
            <a:r>
              <a:rPr lang="en-GB" sz="1500" b="1" dirty="0"/>
              <a:t> long-baseline Atom Interferometer Gravitation Antenna (ZAIGA) </a:t>
            </a:r>
            <a:r>
              <a:rPr lang="en-GB" sz="1000" dirty="0"/>
              <a:t>https://</a:t>
            </a:r>
            <a:r>
              <a:rPr lang="en-GB" sz="1000" dirty="0" err="1"/>
              <a:t>arxiv.org</a:t>
            </a:r>
            <a:r>
              <a:rPr lang="en-GB" sz="1000" dirty="0"/>
              <a:t>/pdf/1903.09288.pdf ZAIGA is an underground laser-linked interferometer facility under construction near Wuhan, China. It has an equilateral triangle configuration with two 1-km-apart atom interferometers in each arm, a 300-meter vertical tunnel equipped with an atom fountain and atomic clocks, and 1-km-arm-length optical clocks linked by locked lasers. It is designed for experimental research on gravitation and related problems including gravitational wave detection and high-precision tests of the equivalence principle. </a:t>
            </a:r>
          </a:p>
          <a:p>
            <a:r>
              <a:rPr lang="en-GB" sz="1500" b="1" dirty="0"/>
              <a:t>The Matter-wave Atomic Gradiometer Interferometric Sensor (MAGIS) project</a:t>
            </a:r>
            <a:r>
              <a:rPr lang="en-GB" sz="1000" dirty="0"/>
              <a:t> https://</a:t>
            </a:r>
            <a:r>
              <a:rPr lang="en-GB" sz="1000" dirty="0" err="1"/>
              <a:t>arxiv.org</a:t>
            </a:r>
            <a:r>
              <a:rPr lang="en-GB" sz="1000" dirty="0"/>
              <a:t>/pdf/1812.00482.pdf The MAGIS project in the US plans a series of interferometers using cold atoms with progressively increasing baselines of 10m, 100m, and 1km. The first step is funded and under construction at Stanford, the second step is being prepared at Fermilab, and the third step is planned for the Sanford Underground Research Facility. </a:t>
            </a:r>
          </a:p>
          <a:p>
            <a:r>
              <a:rPr lang="en-GB" sz="1500" b="1" dirty="0"/>
              <a:t>ELGAR</a:t>
            </a:r>
            <a:r>
              <a:rPr lang="en-GB" sz="1500" dirty="0"/>
              <a:t> </a:t>
            </a:r>
          </a:p>
          <a:p>
            <a:r>
              <a:rPr lang="en-GB" sz="1000" dirty="0"/>
              <a:t>ELGAR is a European initiative to build a terrestrial infrastructure for cold atoms for gravitational wave detection with potential applications also for dark matter. Configurations similar to MAGIS/AION are included in the proposal, and a White Paper about this infrastructure is being prepared [https://</a:t>
            </a:r>
            <a:r>
              <a:rPr lang="en-GB" sz="1000" dirty="0" err="1"/>
              <a:t>indico.obspm.fr</a:t>
            </a:r>
            <a:r>
              <a:rPr lang="en-GB" sz="1000" dirty="0"/>
              <a:t>/event/58/contributions/214/attachments/88/98/Slides-bouyer2018_06_21_MIGA_GDR.pdf] </a:t>
            </a:r>
          </a:p>
          <a:p>
            <a:r>
              <a:rPr lang="en-GB" sz="1500" b="1" dirty="0"/>
              <a:t>The UK Atom Interferometry Observatory and Network (AION) project</a:t>
            </a:r>
            <a:r>
              <a:rPr lang="en-GB" sz="1500" dirty="0"/>
              <a:t> </a:t>
            </a:r>
          </a:p>
          <a:p>
            <a:r>
              <a:rPr lang="en-GB" sz="1000" dirty="0"/>
              <a:t>http://</a:t>
            </a:r>
            <a:r>
              <a:rPr lang="en-GB" sz="1000" dirty="0" err="1"/>
              <a:t>www.hep.ph.ic.ac.uk</a:t>
            </a:r>
            <a:r>
              <a:rPr lang="en-GB" sz="1000" dirty="0"/>
              <a:t>/AION-Project/ The AION project in the UK proposes a series of atom interferometers with baselines of 10m, 100m, and 1km, similar to MAGIS. The first stage would be located in Oxford, with sites for the subsequent steps awaiting study. </a:t>
            </a:r>
          </a:p>
          <a:p>
            <a:r>
              <a:rPr lang="en-GB" sz="1500" b="1" dirty="0"/>
              <a:t>The Space Atomic Gravity Explorer (SAGE) </a:t>
            </a:r>
            <a:endParaRPr lang="en-GB" sz="1000" dirty="0"/>
          </a:p>
          <a:p>
            <a:r>
              <a:rPr lang="en-GB" sz="1000" dirty="0"/>
              <a:t>The SAGE mission was proposed to the European Space Agency in 2016 in response to a Call for “New Ideas” (</a:t>
            </a:r>
            <a:r>
              <a:rPr lang="en-GB" sz="1000" dirty="0">
                <a:hlinkClick r:id="rId2"/>
              </a:rPr>
              <a:t>https://www.cosmos.esa.int/web/new-scientific-ideas</a:t>
            </a:r>
            <a:r>
              <a:rPr lang="en-GB" sz="1000" dirty="0"/>
              <a:t>). It has the scientific objective to investigate Gravitational Waves, Dark Matter, and other fundamental aspects of gravity as well as the connection between gravitational physics and quantum physics combining quantum sensing and quantum communication based on recent impressive advances in quantum technologies for atom interferometers, optical clocks, microwave and optical links.</a:t>
            </a:r>
            <a:endParaRPr lang="en-US" sz="1000" dirty="0"/>
          </a:p>
        </p:txBody>
      </p:sp>
    </p:spTree>
    <p:extLst>
      <p:ext uri="{BB962C8B-B14F-4D97-AF65-F5344CB8AC3E}">
        <p14:creationId xmlns:p14="http://schemas.microsoft.com/office/powerpoint/2010/main" val="2706597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D9CBD-42B3-E84D-88FD-F8A893988C11}"/>
              </a:ext>
            </a:extLst>
          </p:cNvPr>
          <p:cNvSpPr>
            <a:spLocks noGrp="1"/>
          </p:cNvSpPr>
          <p:nvPr>
            <p:ph type="title"/>
          </p:nvPr>
        </p:nvSpPr>
        <p:spPr/>
        <p:txBody>
          <a:bodyPr/>
          <a:lstStyle/>
          <a:p>
            <a:r>
              <a:rPr lang="en-US" dirty="0"/>
              <a:t>DAY 2: Focus White Paper   </a:t>
            </a:r>
          </a:p>
        </p:txBody>
      </p:sp>
      <p:sp>
        <p:nvSpPr>
          <p:cNvPr id="4" name="TextBox 3">
            <a:extLst>
              <a:ext uri="{FF2B5EF4-FFF2-40B4-BE49-F238E27FC236}">
                <a16:creationId xmlns:a16="http://schemas.microsoft.com/office/drawing/2014/main" id="{9B53E3B7-B14F-454B-9ED3-7F82091F9116}"/>
              </a:ext>
            </a:extLst>
          </p:cNvPr>
          <p:cNvSpPr txBox="1"/>
          <p:nvPr/>
        </p:nvSpPr>
        <p:spPr>
          <a:xfrm>
            <a:off x="323528" y="1547207"/>
            <a:ext cx="8712968" cy="2169825"/>
          </a:xfrm>
          <a:prstGeom prst="rect">
            <a:avLst/>
          </a:prstGeom>
          <a:noFill/>
        </p:spPr>
        <p:txBody>
          <a:bodyPr wrap="square" rtlCol="0">
            <a:spAutoFit/>
          </a:bodyPr>
          <a:lstStyle/>
          <a:p>
            <a:pPr marL="342900" indent="-342900">
              <a:buFont typeface="Wingdings" pitchFamily="2" charset="2"/>
              <a:buChar char="Ø"/>
            </a:pPr>
            <a:r>
              <a:rPr lang="en-GB" sz="2400" b="1" dirty="0"/>
              <a:t>The Physics Case of AEDGE</a:t>
            </a:r>
          </a:p>
          <a:p>
            <a:pPr marL="342900" indent="-342900">
              <a:buFont typeface="Wingdings" pitchFamily="2" charset="2"/>
              <a:buChar char="Ø"/>
            </a:pPr>
            <a:endParaRPr lang="en-GB" sz="2400" b="1" dirty="0"/>
          </a:p>
          <a:p>
            <a:pPr marL="342900" indent="-342900">
              <a:buFont typeface="Wingdings" pitchFamily="2" charset="2"/>
              <a:buChar char="Ø"/>
            </a:pPr>
            <a:r>
              <a:rPr lang="en-GB" sz="2400" b="1" dirty="0"/>
              <a:t>Other Space Missions relevant to AEDGE</a:t>
            </a:r>
          </a:p>
          <a:p>
            <a:pPr marL="342900" indent="-342900">
              <a:buFont typeface="Wingdings" pitchFamily="2" charset="2"/>
              <a:buChar char="Ø"/>
            </a:pPr>
            <a:endParaRPr lang="en-GB" sz="2400" b="1" dirty="0"/>
          </a:p>
          <a:p>
            <a:pPr marL="342900" indent="-342900">
              <a:buFont typeface="Wingdings" pitchFamily="2" charset="2"/>
              <a:buChar char="Ø"/>
            </a:pPr>
            <a:r>
              <a:rPr lang="en-GB" sz="2400" b="1" dirty="0"/>
              <a:t>Closed session: Editor Meeting </a:t>
            </a:r>
          </a:p>
          <a:p>
            <a:endParaRPr lang="en-GB" sz="1500" b="1" dirty="0"/>
          </a:p>
        </p:txBody>
      </p:sp>
    </p:spTree>
    <p:extLst>
      <p:ext uri="{BB962C8B-B14F-4D97-AF65-F5344CB8AC3E}">
        <p14:creationId xmlns:p14="http://schemas.microsoft.com/office/powerpoint/2010/main" val="296650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9C850-BB0A-B94F-95C4-1EB27A708BED}"/>
              </a:ext>
            </a:extLst>
          </p:cNvPr>
          <p:cNvSpPr>
            <a:spLocks noGrp="1"/>
          </p:cNvSpPr>
          <p:nvPr>
            <p:ph type="title"/>
          </p:nvPr>
        </p:nvSpPr>
        <p:spPr/>
        <p:txBody>
          <a:bodyPr/>
          <a:lstStyle/>
          <a:p>
            <a:r>
              <a:rPr lang="en-US"/>
              <a:t>Relevant for </a:t>
            </a:r>
            <a:r>
              <a:rPr lang="en-US" dirty="0"/>
              <a:t>AION</a:t>
            </a:r>
          </a:p>
        </p:txBody>
      </p:sp>
      <p:sp>
        <p:nvSpPr>
          <p:cNvPr id="3" name="TextBox 2">
            <a:extLst>
              <a:ext uri="{FF2B5EF4-FFF2-40B4-BE49-F238E27FC236}">
                <a16:creationId xmlns:a16="http://schemas.microsoft.com/office/drawing/2014/main" id="{0B87A95C-24FF-944D-8191-9AEF81F00C0F}"/>
              </a:ext>
            </a:extLst>
          </p:cNvPr>
          <p:cNvSpPr txBox="1"/>
          <p:nvPr/>
        </p:nvSpPr>
        <p:spPr>
          <a:xfrm>
            <a:off x="251520" y="1196752"/>
            <a:ext cx="8784976" cy="5678478"/>
          </a:xfrm>
          <a:prstGeom prst="rect">
            <a:avLst/>
          </a:prstGeom>
          <a:noFill/>
        </p:spPr>
        <p:txBody>
          <a:bodyPr wrap="square" rtlCol="0">
            <a:spAutoFit/>
          </a:bodyPr>
          <a:lstStyle/>
          <a:p>
            <a:pPr marL="285750" indent="-285750">
              <a:buFont typeface="Arial" panose="020B0604020202020204" pitchFamily="34" charset="0"/>
              <a:buChar char="•"/>
            </a:pPr>
            <a:r>
              <a:rPr lang="en-GB" sz="1900" dirty="0">
                <a:solidFill>
                  <a:schemeClr val="accent2"/>
                </a:solidFill>
              </a:rPr>
              <a:t>The WP is mainly supposed to focus on the Physics case, which we have been working on for months now in the context of the AION proposal. Thus, it will stay clear of any technology choices or even concrete recommendations; though it’s clear that AION technology will be one important option.</a:t>
            </a:r>
          </a:p>
          <a:p>
            <a:pPr marL="285750" indent="-285750">
              <a:buFont typeface="Arial" panose="020B0604020202020204" pitchFamily="34" charset="0"/>
              <a:buChar char="•"/>
            </a:pPr>
            <a:endParaRPr lang="en-GB" sz="1900" dirty="0"/>
          </a:p>
          <a:p>
            <a:pPr marL="285750" indent="-285750">
              <a:buFont typeface="Arial" panose="020B0604020202020204" pitchFamily="34" charset="0"/>
              <a:buChar char="•"/>
            </a:pPr>
            <a:r>
              <a:rPr lang="en-GB" sz="1900" dirty="0"/>
              <a:t>AION should (and will) play a critical part in this WP helping to foster a strong UK community presence in this European effort [much stronger than it was in the 2016 SAGE proposal that was unsuccessful].</a:t>
            </a:r>
          </a:p>
          <a:p>
            <a:endParaRPr lang="en-GB" sz="1900" dirty="0"/>
          </a:p>
          <a:p>
            <a:pPr marL="285750" indent="-285750">
              <a:buFont typeface="Arial" panose="020B0604020202020204" pitchFamily="34" charset="0"/>
              <a:buChar char="•"/>
            </a:pPr>
            <a:r>
              <a:rPr lang="en-GB" sz="1900" dirty="0">
                <a:solidFill>
                  <a:schemeClr val="accent2"/>
                </a:solidFill>
              </a:rPr>
              <a:t>We managed to get most of the important Cold Atom people in Europe on board. The next step is now to get also the PP and GW communities more educated and stronger involved. AION people can facilitate this community building exercise, which, in turn, will also help the AION project in the UK. </a:t>
            </a:r>
          </a:p>
          <a:p>
            <a:pPr marL="285750" indent="-285750">
              <a:buFont typeface="Arial" panose="020B0604020202020204" pitchFamily="34" charset="0"/>
              <a:buChar char="•"/>
            </a:pPr>
            <a:endParaRPr lang="en-GB" sz="1900" dirty="0"/>
          </a:p>
          <a:p>
            <a:pPr marL="285750" indent="-285750">
              <a:buFont typeface="Arial" panose="020B0604020202020204" pitchFamily="34" charset="0"/>
              <a:buChar char="•"/>
            </a:pPr>
            <a:r>
              <a:rPr lang="en-GB" sz="1900" dirty="0"/>
              <a:t>Therefore, it would be good to have a significant presences of the AION core team at the workshop [Note: for those unable to travel, there will be also </a:t>
            </a:r>
            <a:r>
              <a:rPr lang="en-GB" sz="1900" dirty="0" err="1"/>
              <a:t>Vidyo</a:t>
            </a:r>
            <a:r>
              <a:rPr lang="en-GB" sz="1900" dirty="0"/>
              <a:t> option -- though this is never as effective as in person attendance]   </a:t>
            </a:r>
          </a:p>
          <a:p>
            <a:endParaRPr lang="en-GB" sz="2200" dirty="0"/>
          </a:p>
          <a:p>
            <a:endParaRPr lang="en-US" dirty="0"/>
          </a:p>
        </p:txBody>
      </p:sp>
    </p:spTree>
    <p:extLst>
      <p:ext uri="{BB962C8B-B14F-4D97-AF65-F5344CB8AC3E}">
        <p14:creationId xmlns:p14="http://schemas.microsoft.com/office/powerpoint/2010/main" val="1283741767"/>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419473</TotalTime>
  <Words>1170</Words>
  <Application>Microsoft Macintosh PowerPoint</Application>
  <PresentationFormat>Overhead</PresentationFormat>
  <Paragraphs>69</Paragraphs>
  <Slides>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CMBX10</vt:lpstr>
      <vt:lpstr>CMR10</vt:lpstr>
      <vt:lpstr>Helvetica</vt:lpstr>
      <vt:lpstr>Tahoma</vt:lpstr>
      <vt:lpstr>Times</vt:lpstr>
      <vt:lpstr>Wingdings</vt:lpstr>
      <vt:lpstr>Blank Presentation</vt:lpstr>
      <vt:lpstr> ESA White Paper Cold ATOMS in SPACE:  AEDGE: Atomic Experiment for Dark Matter and Gravity Exploration  John &amp; Oliver  </vt:lpstr>
      <vt:lpstr>ESA Voyager 2050 call: White Paper</vt:lpstr>
      <vt:lpstr>Atomic Experiment for Dark Matter and Gravity Exploration </vt:lpstr>
      <vt:lpstr>PowerPoint Presentation</vt:lpstr>
      <vt:lpstr>PowerPoint Presentation</vt:lpstr>
      <vt:lpstr>DAY 1: Review Experimental Landscape  </vt:lpstr>
      <vt:lpstr>DAY 2: Focus White Paper   </vt:lpstr>
      <vt:lpstr>Relevant for AION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Buchmueller, Oliver L</cp:lastModifiedBy>
  <cp:revision>2999</cp:revision>
  <cp:lastPrinted>2019-01-17T11:01:34Z</cp:lastPrinted>
  <dcterms:created xsi:type="dcterms:W3CDTF">2012-08-23T09:50:06Z</dcterms:created>
  <dcterms:modified xsi:type="dcterms:W3CDTF">2019-06-28T06:25:39Z</dcterms:modified>
</cp:coreProperties>
</file>