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62" r:id="rId4"/>
    <p:sldId id="259" r:id="rId5"/>
    <p:sldId id="257" r:id="rId6"/>
    <p:sldId id="258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60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5026B-D285-704E-ADEF-AACEBB45C569}" type="datetimeFigureOut">
              <a:rPr lang="en-US" smtClean="0"/>
              <a:t>02/05/19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B91B5-087C-CC42-BA16-20A792E08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748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5026B-D285-704E-ADEF-AACEBB45C569}" type="datetimeFigureOut">
              <a:rPr lang="en-US" smtClean="0"/>
              <a:t>02/05/19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B91B5-087C-CC42-BA16-20A792E08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258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5026B-D285-704E-ADEF-AACEBB45C569}" type="datetimeFigureOut">
              <a:rPr lang="en-US" smtClean="0"/>
              <a:t>02/05/19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B91B5-087C-CC42-BA16-20A792E08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851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5026B-D285-704E-ADEF-AACEBB45C569}" type="datetimeFigureOut">
              <a:rPr lang="en-US" smtClean="0"/>
              <a:t>02/05/19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B91B5-087C-CC42-BA16-20A792E08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65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5026B-D285-704E-ADEF-AACEBB45C569}" type="datetimeFigureOut">
              <a:rPr lang="en-US" smtClean="0"/>
              <a:t>02/05/19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B91B5-087C-CC42-BA16-20A792E08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938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5026B-D285-704E-ADEF-AACEBB45C569}" type="datetimeFigureOut">
              <a:rPr lang="en-US" smtClean="0"/>
              <a:t>02/05/19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B91B5-087C-CC42-BA16-20A792E08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675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5026B-D285-704E-ADEF-AACEBB45C569}" type="datetimeFigureOut">
              <a:rPr lang="en-US" smtClean="0"/>
              <a:t>02/05/19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B91B5-087C-CC42-BA16-20A792E08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150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5026B-D285-704E-ADEF-AACEBB45C569}" type="datetimeFigureOut">
              <a:rPr lang="en-US" smtClean="0"/>
              <a:t>02/05/19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B91B5-087C-CC42-BA16-20A792E08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44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5026B-D285-704E-ADEF-AACEBB45C569}" type="datetimeFigureOut">
              <a:rPr lang="en-US" smtClean="0"/>
              <a:t>02/05/19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B91B5-087C-CC42-BA16-20A792E08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214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5026B-D285-704E-ADEF-AACEBB45C569}" type="datetimeFigureOut">
              <a:rPr lang="en-US" smtClean="0"/>
              <a:t>02/05/19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B91B5-087C-CC42-BA16-20A792E08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702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5026B-D285-704E-ADEF-AACEBB45C569}" type="datetimeFigureOut">
              <a:rPr lang="en-US" smtClean="0"/>
              <a:t>02/05/19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B91B5-087C-CC42-BA16-20A792E08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69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45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D5026B-D285-704E-ADEF-AACEBB45C569}" type="datetimeFigureOut">
              <a:rPr lang="en-US" smtClean="0"/>
              <a:t>02/05/19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AB91B5-087C-CC42-BA16-20A792E08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11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360" y="1061284"/>
            <a:ext cx="8586415" cy="2902851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53850"/>
            <a:ext cx="6400800" cy="1752600"/>
          </a:xfrm>
        </p:spPr>
        <p:txBody>
          <a:bodyPr/>
          <a:lstStyle/>
          <a:p>
            <a:r>
              <a:rPr lang="en-US" dirty="0" smtClean="0"/>
              <a:t>Expression of Interest to join </a:t>
            </a:r>
          </a:p>
          <a:p>
            <a:r>
              <a:rPr lang="en-US" dirty="0" smtClean="0"/>
              <a:t>AION/MAGIS</a:t>
            </a:r>
          </a:p>
          <a:p>
            <a:r>
              <a:rPr lang="en-US" dirty="0" smtClean="0"/>
              <a:t>Val Gibson &amp; Ulrich Schneider</a:t>
            </a:r>
          </a:p>
        </p:txBody>
      </p:sp>
    </p:spTree>
    <p:extLst>
      <p:ext uri="{BB962C8B-B14F-4D97-AF65-F5344CB8AC3E}">
        <p14:creationId xmlns:p14="http://schemas.microsoft.com/office/powerpoint/2010/main" val="1820988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17 May 2019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5971"/>
            <a:ext cx="8417688" cy="526572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AION/MAGIS to feature in the Cavendish Strategy discussions.</a:t>
            </a:r>
          </a:p>
          <a:p>
            <a:r>
              <a:rPr lang="en-US" sz="2400" dirty="0" smtClean="0"/>
              <a:t>Support from the School of Physical Sciences and Isaac Newton Trust requires 2 page case to be written.</a:t>
            </a:r>
          </a:p>
          <a:p>
            <a:r>
              <a:rPr lang="en-US" sz="2400" dirty="0" smtClean="0"/>
              <a:t>Next step:  write short case for </a:t>
            </a:r>
            <a:r>
              <a:rPr lang="en-US" sz="2400" dirty="0" err="1" smtClean="0"/>
              <a:t>Kavli</a:t>
            </a:r>
            <a:r>
              <a:rPr lang="en-US" sz="2400" dirty="0" smtClean="0"/>
              <a:t> Fellow to work on MAGIS/AION, if successful advertise July to start Oct 2019.</a:t>
            </a:r>
          </a:p>
          <a:p>
            <a:pPr marL="0" indent="0">
              <a:buNone/>
            </a:pPr>
            <a:r>
              <a:rPr lang="en-US" sz="2400" b="1" dirty="0" smtClean="0">
                <a:solidFill>
                  <a:srgbClr val="0000FF"/>
                </a:solidFill>
              </a:rPr>
              <a:t>Cambridge contribution to MAGIS </a:t>
            </a:r>
          </a:p>
          <a:p>
            <a:pPr marL="0" indent="0">
              <a:spcBef>
                <a:spcPts val="1224"/>
              </a:spcBef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PI (</a:t>
            </a:r>
            <a:r>
              <a:rPr lang="en-US" sz="2400" dirty="0" err="1" smtClean="0">
                <a:solidFill>
                  <a:srgbClr val="0000FF"/>
                </a:solidFill>
              </a:rPr>
              <a:t>tbd</a:t>
            </a:r>
            <a:r>
              <a:rPr lang="en-US" sz="2400" dirty="0" smtClean="0">
                <a:solidFill>
                  <a:srgbClr val="0000FF"/>
                </a:solidFill>
              </a:rPr>
              <a:t>), </a:t>
            </a:r>
            <a:r>
              <a:rPr lang="en-US" sz="2400" dirty="0" err="1" smtClean="0">
                <a:solidFill>
                  <a:srgbClr val="0000FF"/>
                </a:solidFill>
              </a:rPr>
              <a:t>Kavli</a:t>
            </a:r>
            <a:r>
              <a:rPr lang="en-US" sz="2400" dirty="0" smtClean="0">
                <a:solidFill>
                  <a:srgbClr val="0000FF"/>
                </a:solidFill>
              </a:rPr>
              <a:t> Fellow, ~0.3 FTE technical support &amp; small contribution to electronics readout (~£ few k).</a:t>
            </a:r>
          </a:p>
          <a:p>
            <a:pPr marL="0" indent="0">
              <a:spcBef>
                <a:spcPts val="1224"/>
              </a:spcBef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MAGIS/AION </a:t>
            </a:r>
            <a:r>
              <a:rPr lang="en-US" sz="2400" dirty="0" err="1" smtClean="0">
                <a:solidFill>
                  <a:srgbClr val="0000FF"/>
                </a:solidFill>
              </a:rPr>
              <a:t>Kavli</a:t>
            </a:r>
            <a:r>
              <a:rPr lang="en-US" sz="2400" dirty="0" smtClean="0">
                <a:solidFill>
                  <a:srgbClr val="0000FF"/>
                </a:solidFill>
              </a:rPr>
              <a:t> Fellow: 80% MAGIS &amp; 20% AION</a:t>
            </a:r>
          </a:p>
          <a:p>
            <a:pPr marL="0" indent="0">
              <a:spcBef>
                <a:spcPts val="1224"/>
              </a:spcBef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Focus on the readout, DAQ, slow controls and networking between MAGIS &amp; AION. </a:t>
            </a:r>
          </a:p>
          <a:p>
            <a:pPr marL="0" indent="0">
              <a:spcBef>
                <a:spcPts val="1224"/>
              </a:spcBef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Exact details when appointment made &amp; in discussion with MAGIS.</a:t>
            </a:r>
          </a:p>
          <a:p>
            <a:pPr marL="0" indent="0">
              <a:buNone/>
            </a:pPr>
            <a:endParaRPr lang="en-US" sz="2400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943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May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1023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783" y="1352360"/>
            <a:ext cx="8448665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VG was </a:t>
            </a:r>
            <a:r>
              <a:rPr lang="en-US" sz="2400" dirty="0" err="1" smtClean="0">
                <a:solidFill>
                  <a:srgbClr val="0000FF"/>
                </a:solidFill>
              </a:rPr>
              <a:t>CoI</a:t>
            </a:r>
            <a:r>
              <a:rPr lang="en-US" sz="2400" dirty="0" smtClean="0">
                <a:solidFill>
                  <a:srgbClr val="0000FF"/>
                </a:solidFill>
              </a:rPr>
              <a:t> on STFC Opportunities bid to build QSFP consortium &amp; attended workshops in Oxford.</a:t>
            </a:r>
          </a:p>
          <a:p>
            <a:pPr marL="0" indent="0">
              <a:spcBef>
                <a:spcPts val="1824"/>
              </a:spcBef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Extremely enthusiastic by potential of AION </a:t>
            </a:r>
            <a:r>
              <a:rPr lang="en-US" sz="2400" dirty="0" err="1" smtClean="0">
                <a:solidFill>
                  <a:srgbClr val="FF0000"/>
                </a:solidFill>
              </a:rPr>
              <a:t>programme</a:t>
            </a:r>
            <a:r>
              <a:rPr lang="en-US" sz="2400" dirty="0" smtClean="0">
                <a:solidFill>
                  <a:srgbClr val="FF0000"/>
                </a:solidFill>
              </a:rPr>
              <a:t>.</a:t>
            </a:r>
            <a:endParaRPr lang="en-US" sz="2400" dirty="0">
              <a:solidFill>
                <a:srgbClr val="FF0000"/>
              </a:solidFill>
            </a:endParaRPr>
          </a:p>
          <a:p>
            <a:pPr marL="0" indent="0">
              <a:spcBef>
                <a:spcPts val="1824"/>
              </a:spcBef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Discussions and strong support from all relevant Cambridge people, research groups &amp; Head of Department &amp; School before, during and after 2 visits of Jon Coleman (thanks Jon!).</a:t>
            </a:r>
          </a:p>
          <a:p>
            <a:pPr marL="0" indent="0">
              <a:spcBef>
                <a:spcPts val="1824"/>
              </a:spcBef>
              <a:buNone/>
            </a:pPr>
            <a:r>
              <a:rPr lang="en-US" sz="2400" dirty="0" smtClean="0">
                <a:solidFill>
                  <a:srgbClr val="800000"/>
                </a:solidFill>
              </a:rPr>
              <a:t>Sent first list of Cambridge names</a:t>
            </a:r>
            <a:r>
              <a:rPr lang="en-US" sz="2400" dirty="0">
                <a:solidFill>
                  <a:srgbClr val="800000"/>
                </a:solidFill>
              </a:rPr>
              <a:t> </a:t>
            </a:r>
            <a:r>
              <a:rPr lang="en-US" sz="2400" dirty="0" smtClean="0">
                <a:solidFill>
                  <a:srgbClr val="800000"/>
                </a:solidFill>
              </a:rPr>
              <a:t>for proposal.</a:t>
            </a:r>
          </a:p>
          <a:p>
            <a:pPr marL="0" indent="0">
              <a:spcBef>
                <a:spcPts val="1824"/>
              </a:spcBef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30</a:t>
            </a:r>
            <a:r>
              <a:rPr lang="en-US" sz="2400" baseline="30000" dirty="0" smtClean="0">
                <a:solidFill>
                  <a:srgbClr val="0000FF"/>
                </a:solidFill>
              </a:rPr>
              <a:t>th</a:t>
            </a:r>
            <a:r>
              <a:rPr lang="en-US" sz="2400" dirty="0" smtClean="0">
                <a:solidFill>
                  <a:srgbClr val="0000FF"/>
                </a:solidFill>
              </a:rPr>
              <a:t> April: Presented AION to the Departmental Strategy Day, also strong support.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3832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People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1344" y="1305890"/>
            <a:ext cx="8727452" cy="52152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High Energy Physics: </a:t>
            </a:r>
            <a:r>
              <a:rPr lang="en-US" sz="2400" dirty="0" smtClean="0">
                <a:solidFill>
                  <a:srgbClr val="FF0000"/>
                </a:solidFill>
              </a:rPr>
              <a:t>Val Gibson </a:t>
            </a:r>
            <a:r>
              <a:rPr lang="en-US" sz="1800" dirty="0" smtClean="0"/>
              <a:t>(Head HEP)</a:t>
            </a:r>
            <a:r>
              <a:rPr lang="en-US" sz="2400" dirty="0" smtClean="0">
                <a:solidFill>
                  <a:srgbClr val="0000FF"/>
                </a:solidFill>
              </a:rPr>
              <a:t>, Chris Lester, Melissa   					           Uchida,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0000FF"/>
                </a:solidFill>
              </a:rPr>
              <a:t>Oleg Brandt, </a:t>
            </a:r>
            <a:r>
              <a:rPr lang="en-US" sz="2400" dirty="0" err="1" smtClean="0">
                <a:solidFill>
                  <a:srgbClr val="660066"/>
                </a:solidFill>
              </a:rPr>
              <a:t>Tevong</a:t>
            </a:r>
            <a:r>
              <a:rPr lang="en-US" sz="2400" dirty="0" smtClean="0">
                <a:solidFill>
                  <a:srgbClr val="660066"/>
                </a:solidFill>
              </a:rPr>
              <a:t> You</a:t>
            </a:r>
          </a:p>
          <a:p>
            <a:pPr marL="0" indent="0">
              <a:spcBef>
                <a:spcPts val="2424"/>
              </a:spcBef>
              <a:buNone/>
            </a:pPr>
            <a:r>
              <a:rPr lang="en-US" sz="2400" dirty="0" smtClean="0"/>
              <a:t>Ultra-Cold Atoms: </a:t>
            </a:r>
            <a:r>
              <a:rPr lang="en-US" sz="2400" dirty="0" smtClean="0">
                <a:solidFill>
                  <a:srgbClr val="FF0000"/>
                </a:solidFill>
              </a:rPr>
              <a:t>Ulrich Schneider</a:t>
            </a:r>
            <a:r>
              <a:rPr lang="en-US" sz="2400" dirty="0" smtClean="0">
                <a:solidFill>
                  <a:srgbClr val="0000FF"/>
                </a:solidFill>
              </a:rPr>
              <a:t>, </a:t>
            </a:r>
            <a:r>
              <a:rPr lang="en-US" sz="2400" dirty="0" smtClean="0">
                <a:solidFill>
                  <a:srgbClr val="660066"/>
                </a:solidFill>
              </a:rPr>
              <a:t>Tiffany Harte</a:t>
            </a:r>
          </a:p>
          <a:p>
            <a:pPr marL="0" indent="0">
              <a:spcBef>
                <a:spcPts val="2424"/>
              </a:spcBef>
              <a:buNone/>
            </a:pPr>
            <a:r>
              <a:rPr lang="en-US" sz="2400" dirty="0" smtClean="0"/>
              <a:t>Astrophysics: </a:t>
            </a:r>
            <a:r>
              <a:rPr lang="en-US" sz="2400" dirty="0" smtClean="0">
                <a:solidFill>
                  <a:srgbClr val="0000FF"/>
                </a:solidFill>
              </a:rPr>
              <a:t>Roberto </a:t>
            </a:r>
            <a:r>
              <a:rPr lang="en-US" sz="2400" dirty="0" err="1" smtClean="0">
                <a:solidFill>
                  <a:srgbClr val="0000FF"/>
                </a:solidFill>
              </a:rPr>
              <a:t>Maiolino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en-US" sz="1800" dirty="0" smtClean="0">
                <a:solidFill>
                  <a:srgbClr val="000000"/>
                </a:solidFill>
              </a:rPr>
              <a:t>(Director of </a:t>
            </a:r>
            <a:r>
              <a:rPr lang="en-US" sz="1800" dirty="0" err="1" smtClean="0">
                <a:solidFill>
                  <a:srgbClr val="000000"/>
                </a:solidFill>
              </a:rPr>
              <a:t>Kavli</a:t>
            </a:r>
            <a:r>
              <a:rPr lang="en-US" sz="1800" dirty="0" smtClean="0">
                <a:solidFill>
                  <a:srgbClr val="000000"/>
                </a:solidFill>
              </a:rPr>
              <a:t> Institute for Cosmology)</a:t>
            </a:r>
            <a:r>
              <a:rPr lang="en-US" sz="2400" dirty="0" smtClean="0">
                <a:solidFill>
                  <a:srgbClr val="0000FF"/>
                </a:solidFill>
              </a:rPr>
              <a:t>, 				     Anthony </a:t>
            </a:r>
            <a:r>
              <a:rPr lang="en-US" sz="2400" dirty="0" err="1" smtClean="0">
                <a:solidFill>
                  <a:srgbClr val="0000FF"/>
                </a:solidFill>
              </a:rPr>
              <a:t>Lasenby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en-US" sz="1800" dirty="0" smtClean="0">
                <a:solidFill>
                  <a:srgbClr val="000000"/>
                </a:solidFill>
              </a:rPr>
              <a:t>(Deputy Director of </a:t>
            </a:r>
            <a:r>
              <a:rPr lang="en-US" sz="1800" dirty="0" err="1" smtClean="0">
                <a:solidFill>
                  <a:srgbClr val="000000"/>
                </a:solidFill>
              </a:rPr>
              <a:t>Kavli</a:t>
            </a:r>
            <a:r>
              <a:rPr lang="en-US" sz="1800" dirty="0" smtClean="0">
                <a:solidFill>
                  <a:srgbClr val="000000"/>
                </a:solidFill>
              </a:rPr>
              <a:t> Institute for Cosmology)</a:t>
            </a:r>
            <a:endParaRPr lang="en-US" sz="1800" dirty="0" smtClean="0">
              <a:solidFill>
                <a:srgbClr val="0000FF"/>
              </a:solidFill>
            </a:endParaRPr>
          </a:p>
          <a:p>
            <a:pPr marL="0" indent="0">
              <a:spcBef>
                <a:spcPts val="2424"/>
              </a:spcBef>
              <a:buNone/>
            </a:pPr>
            <a:r>
              <a:rPr lang="en-US" sz="2400" dirty="0" smtClean="0"/>
              <a:t>Institute of Astronomy: </a:t>
            </a:r>
            <a:r>
              <a:rPr lang="en-US" sz="2400" dirty="0" smtClean="0">
                <a:solidFill>
                  <a:srgbClr val="0000FF"/>
                </a:solidFill>
              </a:rPr>
              <a:t>Chris Reynolds </a:t>
            </a:r>
            <a:r>
              <a:rPr lang="en-US" sz="1800" dirty="0" smtClean="0">
                <a:solidFill>
                  <a:srgbClr val="000000"/>
                </a:solidFill>
              </a:rPr>
              <a:t>(</a:t>
            </a:r>
            <a:r>
              <a:rPr lang="en-US" sz="1800" dirty="0" err="1" smtClean="0">
                <a:solidFill>
                  <a:srgbClr val="000000"/>
                </a:solidFill>
              </a:rPr>
              <a:t>Plumian</a:t>
            </a:r>
            <a:r>
              <a:rPr lang="en-US" sz="1800" dirty="0" smtClean="0">
                <a:solidFill>
                  <a:srgbClr val="000000"/>
                </a:solidFill>
              </a:rPr>
              <a:t> Professor of Astronomy)</a:t>
            </a:r>
            <a:r>
              <a:rPr lang="en-US" sz="2400" dirty="0" smtClean="0">
                <a:solidFill>
                  <a:srgbClr val="0000FF"/>
                </a:solidFill>
              </a:rPr>
              <a:t>, 						   Martin </a:t>
            </a:r>
            <a:r>
              <a:rPr lang="en-US" sz="2400" dirty="0" err="1" smtClean="0">
                <a:solidFill>
                  <a:srgbClr val="0000FF"/>
                </a:solidFill>
              </a:rPr>
              <a:t>Haehnelt</a:t>
            </a:r>
            <a:endParaRPr lang="en-US" sz="2400" dirty="0" smtClean="0">
              <a:solidFill>
                <a:srgbClr val="0000FF"/>
              </a:solidFill>
            </a:endParaRPr>
          </a:p>
          <a:p>
            <a:pPr marL="0" indent="0">
              <a:spcBef>
                <a:spcPts val="2424"/>
              </a:spcBef>
              <a:buNone/>
            </a:pPr>
            <a:r>
              <a:rPr lang="en-US" sz="2400" dirty="0" smtClean="0"/>
              <a:t>DAMTP: </a:t>
            </a:r>
            <a:r>
              <a:rPr lang="en-US" sz="2400" dirty="0" smtClean="0">
                <a:solidFill>
                  <a:srgbClr val="0000FF"/>
                </a:solidFill>
              </a:rPr>
              <a:t>Paul </a:t>
            </a:r>
            <a:r>
              <a:rPr lang="en-US" sz="2400" dirty="0" err="1" smtClean="0">
                <a:solidFill>
                  <a:srgbClr val="0000FF"/>
                </a:solidFill>
              </a:rPr>
              <a:t>Shellard</a:t>
            </a:r>
            <a:r>
              <a:rPr lang="en-US" sz="2400" dirty="0" smtClean="0">
                <a:solidFill>
                  <a:srgbClr val="0000FF"/>
                </a:solidFill>
              </a:rPr>
              <a:t> (</a:t>
            </a:r>
            <a:r>
              <a:rPr lang="en-US" sz="1800" dirty="0" smtClean="0">
                <a:solidFill>
                  <a:srgbClr val="000000"/>
                </a:solidFill>
              </a:rPr>
              <a:t>Director of Centre for Theoretical Cosmology)</a:t>
            </a:r>
            <a:r>
              <a:rPr lang="en-US" sz="2400" dirty="0" smtClean="0">
                <a:solidFill>
                  <a:srgbClr val="0000FF"/>
                </a:solidFill>
              </a:rPr>
              <a:t>,        			         </a:t>
            </a:r>
            <a:r>
              <a:rPr lang="en-US" sz="2400" dirty="0" smtClean="0">
                <a:solidFill>
                  <a:srgbClr val="660066"/>
                </a:solidFill>
              </a:rPr>
              <a:t>Francesca Day, </a:t>
            </a:r>
            <a:r>
              <a:rPr lang="en-US" sz="2400" dirty="0" err="1" smtClean="0">
                <a:solidFill>
                  <a:srgbClr val="660066"/>
                </a:solidFill>
              </a:rPr>
              <a:t>Michalis</a:t>
            </a:r>
            <a:r>
              <a:rPr lang="en-US" sz="2400" dirty="0" smtClean="0">
                <a:solidFill>
                  <a:srgbClr val="660066"/>
                </a:solidFill>
              </a:rPr>
              <a:t> </a:t>
            </a:r>
            <a:r>
              <a:rPr lang="en-US" sz="2400" dirty="0" err="1" smtClean="0">
                <a:solidFill>
                  <a:srgbClr val="660066"/>
                </a:solidFill>
              </a:rPr>
              <a:t>Agiathos</a:t>
            </a:r>
            <a:endParaRPr lang="en-US" sz="2400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8182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302" y="1445300"/>
            <a:ext cx="8689028" cy="49828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Cambridge would like to contribute to all areas &amp; stages of the AION </a:t>
            </a:r>
            <a:r>
              <a:rPr lang="en-US" sz="2400" dirty="0" err="1" smtClean="0"/>
              <a:t>programme</a:t>
            </a:r>
            <a:r>
              <a:rPr lang="en-US" sz="2400" dirty="0" smtClean="0"/>
              <a:t>.</a:t>
            </a:r>
          </a:p>
          <a:p>
            <a:pPr>
              <a:spcBef>
                <a:spcPts val="2424"/>
              </a:spcBef>
            </a:pPr>
            <a:r>
              <a:rPr lang="en-US" sz="2400" dirty="0" smtClean="0">
                <a:solidFill>
                  <a:srgbClr val="0000FF"/>
                </a:solidFill>
              </a:rPr>
              <a:t>MAGIS: DAQ/readout, slow-controls, timing &amp; </a:t>
            </a:r>
            <a:r>
              <a:rPr lang="en-US" sz="2400" dirty="0" err="1" smtClean="0">
                <a:solidFill>
                  <a:srgbClr val="0000FF"/>
                </a:solidFill>
              </a:rPr>
              <a:t>synchronisation</a:t>
            </a:r>
            <a:r>
              <a:rPr lang="en-US" sz="2400" dirty="0" smtClean="0">
                <a:solidFill>
                  <a:srgbClr val="0000FF"/>
                </a:solidFill>
              </a:rPr>
              <a:t> for AION/MAGIS. Physics exploitation.</a:t>
            </a:r>
          </a:p>
          <a:p>
            <a:pPr>
              <a:spcBef>
                <a:spcPts val="1824"/>
              </a:spcBef>
            </a:pPr>
            <a:r>
              <a:rPr lang="en-US" sz="2400" dirty="0" smtClean="0">
                <a:solidFill>
                  <a:srgbClr val="0000FF"/>
                </a:solidFill>
              </a:rPr>
              <a:t>AION-1, 10 </a:t>
            </a:r>
            <a:r>
              <a:rPr lang="en-US" sz="2400" dirty="0" err="1" smtClean="0">
                <a:solidFill>
                  <a:srgbClr val="0000FF"/>
                </a:solidFill>
              </a:rPr>
              <a:t>etc</a:t>
            </a:r>
            <a:r>
              <a:rPr lang="en-US" sz="2400" dirty="0" smtClean="0">
                <a:solidFill>
                  <a:srgbClr val="0000FF"/>
                </a:solidFill>
              </a:rPr>
              <a:t>: Cold Atoms transfer (see Ulrich’s slides), electronics, DAQ/readout (as above). </a:t>
            </a:r>
            <a:r>
              <a:rPr lang="en-US" sz="2400" dirty="0" smtClean="0">
                <a:solidFill>
                  <a:srgbClr val="0000FF"/>
                </a:solidFill>
              </a:rPr>
              <a:t>Physics exploitation.</a:t>
            </a:r>
            <a:endParaRPr lang="en-US" sz="2400" dirty="0" smtClean="0">
              <a:solidFill>
                <a:srgbClr val="0000FF"/>
              </a:solidFill>
            </a:endParaRPr>
          </a:p>
          <a:p>
            <a:pPr>
              <a:spcBef>
                <a:spcPts val="1824"/>
              </a:spcBef>
            </a:pPr>
            <a:r>
              <a:rPr lang="en-US" sz="2400" dirty="0" smtClean="0">
                <a:solidFill>
                  <a:srgbClr val="0000FF"/>
                </a:solidFill>
              </a:rPr>
              <a:t>Physics case (massive black holes, cosmic strings..)</a:t>
            </a:r>
          </a:p>
          <a:p>
            <a:pPr marL="0" indent="0">
              <a:spcBef>
                <a:spcPts val="2424"/>
              </a:spcBef>
              <a:buNone/>
            </a:pPr>
            <a:r>
              <a:rPr lang="en-US" sz="2400" dirty="0" smtClean="0"/>
              <a:t>Starting level of commitment needed: Equipment ~£500k, 2-3 postdocs.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169860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5856" y="1011580"/>
            <a:ext cx="8686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We hope that some equipment &amp; staff effort can be ear-marked for Cambridge in the AION proposal.</a:t>
            </a:r>
          </a:p>
          <a:p>
            <a:pPr marL="0" indent="0">
              <a:spcBef>
                <a:spcPts val="1824"/>
              </a:spcBef>
              <a:buNone/>
            </a:pPr>
            <a:r>
              <a:rPr lang="en-US" sz="2400" dirty="0" smtClean="0"/>
              <a:t>Ear-marked funds make it easier to attract matched-funding from other sources </a:t>
            </a:r>
            <a:r>
              <a:rPr lang="en-US" sz="2400" dirty="0" err="1" smtClean="0"/>
              <a:t>e.g</a:t>
            </a:r>
            <a:endParaRPr lang="en-US" sz="2400" dirty="0" smtClean="0"/>
          </a:p>
          <a:p>
            <a:r>
              <a:rPr lang="en-US" sz="2400" dirty="0" smtClean="0">
                <a:solidFill>
                  <a:srgbClr val="0000FF"/>
                </a:solidFill>
              </a:rPr>
              <a:t>Isaac Newton Trust support – various types of grants available (review of funding priorities in July). Meeting with Director of INT next week.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School strategic funds – we have been asked to write case.</a:t>
            </a:r>
            <a:endParaRPr lang="en-US" sz="2400" dirty="0"/>
          </a:p>
          <a:p>
            <a:pPr marL="0" indent="0">
              <a:spcBef>
                <a:spcPts val="1824"/>
              </a:spcBef>
              <a:buNone/>
            </a:pPr>
            <a:r>
              <a:rPr lang="en-US" sz="2400" dirty="0" smtClean="0"/>
              <a:t>We are also making a case for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a </a:t>
            </a:r>
            <a:r>
              <a:rPr lang="en-US" sz="2400" dirty="0" err="1" smtClean="0">
                <a:solidFill>
                  <a:srgbClr val="0000FF"/>
                </a:solidFill>
              </a:rPr>
              <a:t>Kavli</a:t>
            </a:r>
            <a:r>
              <a:rPr lang="en-US" sz="2400" dirty="0" smtClean="0">
                <a:solidFill>
                  <a:srgbClr val="0000FF"/>
                </a:solidFill>
              </a:rPr>
              <a:t> Fellow (3 or 5 years) for MAGIS – </a:t>
            </a:r>
            <a:r>
              <a:rPr lang="en-US" sz="2400" dirty="0" err="1" smtClean="0">
                <a:solidFill>
                  <a:srgbClr val="0000FF"/>
                </a:solidFill>
              </a:rPr>
              <a:t>Kavli</a:t>
            </a:r>
            <a:r>
              <a:rPr lang="en-US" sz="2400" dirty="0" smtClean="0">
                <a:solidFill>
                  <a:srgbClr val="0000FF"/>
                </a:solidFill>
              </a:rPr>
              <a:t> management committee meets in June.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College JRF’s, PhD students </a:t>
            </a:r>
            <a:r>
              <a:rPr lang="en-US" sz="2400" dirty="0" err="1" smtClean="0">
                <a:solidFill>
                  <a:srgbClr val="0000FF"/>
                </a:solidFill>
              </a:rPr>
              <a:t>etc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and in-kind departmental mechanics &amp; electronics technicians.</a:t>
            </a:r>
          </a:p>
        </p:txBody>
      </p:sp>
    </p:spTree>
    <p:extLst>
      <p:ext uri="{BB962C8B-B14F-4D97-AF65-F5344CB8AC3E}">
        <p14:creationId xmlns:p14="http://schemas.microsoft.com/office/powerpoint/2010/main" val="16743555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20376</TotalTime>
  <Words>460</Words>
  <Application>Microsoft Macintosh PowerPoint</Application>
  <PresentationFormat>On-screen Show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Update 17 May 2019</vt:lpstr>
      <vt:lpstr>Previous slides</vt:lpstr>
      <vt:lpstr>Background</vt:lpstr>
      <vt:lpstr>People</vt:lpstr>
      <vt:lpstr>Proposal</vt:lpstr>
      <vt:lpstr>Funding</vt:lpstr>
    </vt:vector>
  </TitlesOfParts>
  <Company>Trinity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University Cambridge</dc:title>
  <dc:creator>Val Gibson</dc:creator>
  <cp:lastModifiedBy>Val Gibson</cp:lastModifiedBy>
  <cp:revision>20</cp:revision>
  <dcterms:created xsi:type="dcterms:W3CDTF">2019-05-02T12:38:46Z</dcterms:created>
  <dcterms:modified xsi:type="dcterms:W3CDTF">2019-05-16T16:14:49Z</dcterms:modified>
</cp:coreProperties>
</file>