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89216" autoAdjust="0"/>
  </p:normalViewPr>
  <p:slideViewPr>
    <p:cSldViewPr>
      <p:cViewPr varScale="1">
        <p:scale>
          <a:sx n="102" d="100"/>
          <a:sy n="102" d="100"/>
        </p:scale>
        <p:origin x="192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AION Working Meeting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3893C91-165C-F248-BA7E-131E72F97F7B}"/>
              </a:ext>
            </a:extLst>
          </p:cNvPr>
          <p:cNvSpPr/>
          <p:nvPr/>
        </p:nvSpPr>
        <p:spPr>
          <a:xfrm>
            <a:off x="251520" y="1128801"/>
            <a:ext cx="2787943" cy="5324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Birmingham</a:t>
            </a:r>
          </a:p>
          <a:p>
            <a:pPr defTabSz="685540">
              <a:defRPr/>
            </a:pPr>
            <a:r>
              <a:rPr lang="en-GB" sz="1600" dirty="0"/>
              <a:t>Kai Bongs* </a:t>
            </a:r>
            <a:endParaRPr lang="en-US" altLang="zh-CN" sz="1600" b="1" u="sng" kern="0" dirty="0">
              <a:solidFill>
                <a:schemeClr val="accent2"/>
              </a:solidFill>
            </a:endParaRP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M. </a:t>
            </a:r>
            <a:r>
              <a:rPr lang="en-US" altLang="zh-CN" sz="1600" kern="0" dirty="0" err="1">
                <a:solidFill>
                  <a:sysClr val="windowText" lastClr="000000"/>
                </a:solidFill>
              </a:rPr>
              <a:t>Holynski</a:t>
            </a:r>
            <a:r>
              <a:rPr lang="en-US" altLang="zh-CN" sz="1600" kern="0" dirty="0">
                <a:solidFill>
                  <a:sysClr val="windowText" lastClr="000000"/>
                </a:solidFill>
              </a:rPr>
              <a:t>*</a:t>
            </a:r>
          </a:p>
          <a:p>
            <a:pPr defTabSz="685540">
              <a:defRPr/>
            </a:pPr>
            <a:r>
              <a:rPr lang="en-GB" sz="1600" dirty="0"/>
              <a:t>Y. Singh*</a:t>
            </a:r>
            <a:endParaRPr lang="en-US" altLang="zh-CN" sz="1600" b="1" kern="0" dirty="0">
              <a:solidFill>
                <a:sysClr val="windowText" lastClr="000000"/>
              </a:solidFill>
            </a:endParaRPr>
          </a:p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Cambridge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V. Gibson**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U. Schneider* </a:t>
            </a:r>
          </a:p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Imperial College London</a:t>
            </a:r>
          </a:p>
          <a:p>
            <a:pPr defTabSz="685540">
              <a:defRPr/>
            </a:pPr>
            <a:r>
              <a:rPr lang="en-US" altLang="zh-CN" sz="1600" kern="0" dirty="0"/>
              <a:t>O. Buchmueller** [co-</a:t>
            </a:r>
            <a:r>
              <a:rPr lang="en-US" altLang="zh-CN" sz="1600" kern="0" dirty="0" err="1"/>
              <a:t>coord</a:t>
            </a:r>
            <a:r>
              <a:rPr lang="en-US" altLang="zh-CN" sz="1600" kern="0" dirty="0"/>
              <a:t>.]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M. </a:t>
            </a:r>
            <a:r>
              <a:rPr lang="en-US" altLang="zh-CN" sz="1600" kern="0" dirty="0" err="1">
                <a:solidFill>
                  <a:sysClr val="windowText" lastClr="000000"/>
                </a:solidFill>
              </a:rPr>
              <a:t>Tarbutt</a:t>
            </a:r>
            <a:r>
              <a:rPr lang="en-US" altLang="zh-CN" sz="1600" kern="0" dirty="0">
                <a:solidFill>
                  <a:sysClr val="windowText" lastClr="000000"/>
                </a:solidFill>
              </a:rPr>
              <a:t>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B. Sauer*</a:t>
            </a:r>
          </a:p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Kings College London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J. Ellis*</a:t>
            </a:r>
          </a:p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Liverpool 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T. Bowcock**</a:t>
            </a:r>
          </a:p>
          <a:p>
            <a:pPr defTabSz="685540">
              <a:defRPr/>
            </a:pPr>
            <a:r>
              <a:rPr lang="en-US" altLang="zh-CN" sz="1600" kern="0" dirty="0"/>
              <a:t>J. Coleman** [co-</a:t>
            </a:r>
            <a:r>
              <a:rPr lang="en-US" altLang="zh-CN" sz="1600" kern="0" dirty="0" err="1"/>
              <a:t>coord</a:t>
            </a:r>
            <a:r>
              <a:rPr lang="en-US" altLang="zh-CN" sz="1600" kern="0" dirty="0"/>
              <a:t>.]</a:t>
            </a:r>
          </a:p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National Physical Lab.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W. Bowden* 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P. Gill*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R. Hobson* </a:t>
            </a:r>
          </a:p>
          <a:p>
            <a:pPr algn="ctr" defTabSz="685540">
              <a:defRPr/>
            </a:pPr>
            <a:endParaRPr lang="en-US" altLang="zh-CN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5095647" y="1209807"/>
            <a:ext cx="2356763" cy="3878769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7169668" y="1062415"/>
            <a:ext cx="360381" cy="662969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6919849" y="4346548"/>
            <a:ext cx="99664" cy="105689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7460100" y="5018901"/>
            <a:ext cx="1157162" cy="20317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/>
            <a:endParaRPr lang="en-US" altLang="zh-CN" sz="900" b="1" kern="0" dirty="0">
              <a:solidFill>
                <a:sysClr val="windowText" lastClr="000000"/>
              </a:solidFill>
            </a:endParaRPr>
          </a:p>
          <a:p>
            <a:pPr algn="ctr" defTabSz="685540"/>
            <a:r>
              <a:rPr lang="en-US" altLang="zh-CN" sz="900" b="1" kern="0" dirty="0">
                <a:solidFill>
                  <a:sysClr val="windowText" lastClr="000000"/>
                </a:solidFill>
              </a:rPr>
              <a:t>ICL, KCL, NPL</a:t>
            </a:r>
          </a:p>
          <a:p>
            <a:pPr algn="ctr" defTabSz="685540"/>
            <a:endParaRPr lang="en-US" altLang="zh-CN" sz="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6487429" y="3989205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4837678" y="3774112"/>
            <a:ext cx="902440" cy="2249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5740117" y="3886590"/>
            <a:ext cx="784970" cy="10261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6255899" y="3571775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4264407" y="3404941"/>
            <a:ext cx="902440" cy="2249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Liverpool</a:t>
            </a: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5166847" y="3517419"/>
            <a:ext cx="1126710" cy="54356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" name="圆角矩形 44">
            <a:extLst>
              <a:ext uri="{FF2B5EF4-FFF2-40B4-BE49-F238E27FC236}">
                <a16:creationId xmlns:a16="http://schemas.microsoft.com/office/drawing/2014/main" id="{58C3B3D2-C46A-4F77-BEF3-08ED45E88AC8}"/>
              </a:ext>
            </a:extLst>
          </p:cNvPr>
          <p:cNvSpPr/>
          <p:nvPr/>
        </p:nvSpPr>
        <p:spPr>
          <a:xfrm>
            <a:off x="2267744" y="1219652"/>
            <a:ext cx="1985448" cy="1345252"/>
          </a:xfrm>
          <a:prstGeom prst="roundRect">
            <a:avLst>
              <a:gd name="adj" fmla="val 8396"/>
            </a:avLst>
          </a:prstGeom>
          <a:noFill/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540"/>
            <a:endParaRPr lang="zh-CN" altLang="en-US" sz="900" kern="0">
              <a:solidFill>
                <a:sysClr val="windowText" lastClr="000000"/>
              </a:solidFill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5" name="圆角矩形 45">
            <a:extLst>
              <a:ext uri="{FF2B5EF4-FFF2-40B4-BE49-F238E27FC236}">
                <a16:creationId xmlns:a16="http://schemas.microsoft.com/office/drawing/2014/main" id="{F54F82A0-40EF-43D5-AC9A-EF474EBC749B}"/>
              </a:ext>
            </a:extLst>
          </p:cNvPr>
          <p:cNvSpPr/>
          <p:nvPr/>
        </p:nvSpPr>
        <p:spPr>
          <a:xfrm>
            <a:off x="2685792" y="1237927"/>
            <a:ext cx="1148476" cy="388611"/>
          </a:xfrm>
          <a:prstGeom prst="roundRect">
            <a:avLst>
              <a:gd name="adj" fmla="val 50000"/>
            </a:avLst>
          </a:prstGeom>
          <a:solidFill>
            <a:srgbClr val="426EBE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tIns="0" bIns="0" anchor="ctr" anchorCtr="1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kern="0" dirty="0">
                <a:solidFill>
                  <a:schemeClr val="bg1"/>
                </a:solidFill>
                <a:latin typeface="+mj-lt"/>
              </a:rPr>
              <a:t>UK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A5E2C32C-409E-4379-B80D-C41238C77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1626538"/>
            <a:ext cx="1851350" cy="9184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106" indent="-88106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600" dirty="0">
                <a:latin typeface="Calibri" pitchFamily="34" charset="0"/>
                <a:cs typeface="Calibri" pitchFamily="34" charset="0"/>
              </a:rPr>
              <a:t>8 Institutes</a:t>
            </a:r>
          </a:p>
          <a:p>
            <a:pPr marL="88106" indent="-88106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600" dirty="0">
                <a:latin typeface="Calibri" pitchFamily="34" charset="0"/>
                <a:cs typeface="Calibri" pitchFamily="34" charset="0"/>
              </a:rPr>
              <a:t>21 Core Members</a:t>
            </a:r>
          </a:p>
          <a:p>
            <a:pPr marL="88106" indent="-88106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600" dirty="0">
                <a:latin typeface="Calibri" pitchFamily="34" charset="0"/>
                <a:cs typeface="Calibri" pitchFamily="34" charset="0"/>
              </a:rPr>
              <a:t>Many Associates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51908" y="4262409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7366353" y="4247617"/>
            <a:ext cx="566267" cy="20994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Oxford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6727224" y="4302344"/>
            <a:ext cx="639129" cy="502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027760" y="3999618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7185480" y="3482722"/>
            <a:ext cx="710831" cy="2410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Cambridge</a:t>
            </a: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7019513" y="4399393"/>
            <a:ext cx="440587" cy="72109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18722" y="4356817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5961890" y="5016151"/>
            <a:ext cx="315984" cy="1983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cxnSpLocks/>
            <a:stCxn id="243" idx="2"/>
            <a:endCxn id="245" idx="0"/>
          </p:cNvCxnSpPr>
          <p:nvPr/>
        </p:nvCxnSpPr>
        <p:spPr>
          <a:xfrm rot="10800000" flipV="1">
            <a:off x="6119882" y="4396751"/>
            <a:ext cx="498840" cy="61939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cxnSpLocks/>
            <a:stCxn id="180" idx="6"/>
            <a:endCxn id="184" idx="1"/>
          </p:cNvCxnSpPr>
          <p:nvPr/>
        </p:nvCxnSpPr>
        <p:spPr>
          <a:xfrm flipV="1">
            <a:off x="7103076" y="3603231"/>
            <a:ext cx="82404" cy="436322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6987647" y="3860330"/>
            <a:ext cx="15829" cy="19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EFA76-11F1-4E56-9AE8-77D0F696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6B5B5-50B8-4E7A-9BA1-3A9410796ACC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61" name="Picture 160" descr="Screen Shot 2018-10-15 at 10.45.42.png">
            <a:extLst>
              <a:ext uri="{FF2B5EF4-FFF2-40B4-BE49-F238E27FC236}">
                <a16:creationId xmlns:a16="http://schemas.microsoft.com/office/drawing/2014/main" id="{B5CF2F3D-AED8-1048-960C-DC8E3B9F3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995" y="1032083"/>
            <a:ext cx="1158662" cy="1363843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379E7FBF-4342-C447-BD02-8DFE804180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976" y="2541993"/>
            <a:ext cx="858009" cy="825663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26D07268-21C4-A840-9AE9-FF1FD7DA81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5186" y="4085858"/>
            <a:ext cx="797841" cy="889115"/>
          </a:xfrm>
          <a:prstGeom prst="rect">
            <a:avLst/>
          </a:prstGeom>
        </p:spPr>
      </p:pic>
      <p:pic>
        <p:nvPicPr>
          <p:cNvPr id="170" name="Picture 169">
            <a:extLst>
              <a:ext uri="{FF2B5EF4-FFF2-40B4-BE49-F238E27FC236}">
                <a16:creationId xmlns:a16="http://schemas.microsoft.com/office/drawing/2014/main" id="{C5826B6C-345A-9549-B442-742333C270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9733" y="2505950"/>
            <a:ext cx="776392" cy="880648"/>
          </a:xfrm>
          <a:prstGeom prst="rect">
            <a:avLst/>
          </a:prstGeom>
        </p:spPr>
      </p:pic>
      <p:pic>
        <p:nvPicPr>
          <p:cNvPr id="171" name="Picture 170">
            <a:extLst>
              <a:ext uri="{FF2B5EF4-FFF2-40B4-BE49-F238E27FC236}">
                <a16:creationId xmlns:a16="http://schemas.microsoft.com/office/drawing/2014/main" id="{2E046782-9115-7746-8998-121C0CE3D4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942" y="3993139"/>
            <a:ext cx="704720" cy="807223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E84AA30D-4786-EF44-AECD-7AEC580AF9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0880" y="5301208"/>
            <a:ext cx="930025" cy="846650"/>
          </a:xfrm>
          <a:prstGeom prst="rect">
            <a:avLst/>
          </a:prstGeom>
        </p:spPr>
      </p:pic>
      <p:pic>
        <p:nvPicPr>
          <p:cNvPr id="10" name="Picture 9" descr="A picture containing tree, photo&#10;&#10;Description automatically generated">
            <a:extLst>
              <a:ext uri="{FF2B5EF4-FFF2-40B4-BE49-F238E27FC236}">
                <a16:creationId xmlns:a16="http://schemas.microsoft.com/office/drawing/2014/main" id="{43EA0E68-D818-4343-A96C-3048337BD2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9076" y="5313289"/>
            <a:ext cx="640255" cy="864000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AECD8A24-F399-454F-A027-98F577751A9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786" y="5368216"/>
            <a:ext cx="818866" cy="829221"/>
          </a:xfrm>
          <a:prstGeom prst="rect">
            <a:avLst/>
          </a:prstGeom>
        </p:spPr>
      </p:pic>
      <p:pic>
        <p:nvPicPr>
          <p:cNvPr id="181" name="Picture 180">
            <a:extLst>
              <a:ext uri="{FF2B5EF4-FFF2-40B4-BE49-F238E27FC236}">
                <a16:creationId xmlns:a16="http://schemas.microsoft.com/office/drawing/2014/main" id="{8211E3EC-B84B-CE40-9094-1C8D182A5A7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647" y="5313289"/>
            <a:ext cx="818865" cy="846650"/>
          </a:xfrm>
          <a:prstGeom prst="rect">
            <a:avLst/>
          </a:prstGeom>
        </p:spPr>
      </p:pic>
      <p:sp>
        <p:nvSpPr>
          <p:cNvPr id="182" name="Title 1">
            <a:extLst>
              <a:ext uri="{FF2B5EF4-FFF2-40B4-BE49-F238E27FC236}">
                <a16:creationId xmlns:a16="http://schemas.microsoft.com/office/drawing/2014/main" id="{6DA816B5-569F-B442-9057-5DA0E7EBFCB9}"/>
              </a:ext>
            </a:extLst>
          </p:cNvPr>
          <p:cNvSpPr txBox="1">
            <a:spLocks/>
          </p:cNvSpPr>
          <p:nvPr/>
        </p:nvSpPr>
        <p:spPr>
          <a:xfrm>
            <a:off x="561975" y="381000"/>
            <a:ext cx="8020050" cy="457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05216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6pPr>
            <a:lvl7pPr marL="810433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7pPr>
            <a:lvl8pPr marL="1215649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8pPr>
            <a:lvl9pPr marL="1620865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9pPr>
          </a:lstStyle>
          <a:p>
            <a:r>
              <a:rPr lang="en-GB" kern="0" dirty="0"/>
              <a:t>AION Project: Core Team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E48793-3ED3-934D-B820-554FA023E806}"/>
              </a:ext>
            </a:extLst>
          </p:cNvPr>
          <p:cNvSpPr txBox="1"/>
          <p:nvPr/>
        </p:nvSpPr>
        <p:spPr>
          <a:xfrm>
            <a:off x="363564" y="6125234"/>
            <a:ext cx="190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Main UK funding source: </a:t>
            </a:r>
          </a:p>
          <a:p>
            <a:r>
              <a:rPr lang="en-US" sz="1200" i="1" dirty="0"/>
              <a:t>*EPSRC; **STFC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6F1207-B8C4-2A47-ABC9-F86CB43DDD26}"/>
              </a:ext>
            </a:extLst>
          </p:cNvPr>
          <p:cNvSpPr/>
          <p:nvPr/>
        </p:nvSpPr>
        <p:spPr>
          <a:xfrm>
            <a:off x="2843808" y="40770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Oxford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E. </a:t>
            </a:r>
            <a:r>
              <a:rPr lang="en-US" altLang="zh-CN" sz="1600" kern="0" dirty="0" err="1">
                <a:solidFill>
                  <a:sysClr val="windowText" lastClr="000000"/>
                </a:solidFill>
              </a:rPr>
              <a:t>Bentine</a:t>
            </a:r>
            <a:r>
              <a:rPr lang="en-US" altLang="zh-CN" sz="1600" kern="0" dirty="0">
                <a:solidFill>
                  <a:sysClr val="windowText" lastClr="000000"/>
                </a:solidFill>
              </a:rPr>
              <a:t>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C. Foot*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J. March-Russell**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I. </a:t>
            </a:r>
            <a:r>
              <a:rPr lang="en-US" altLang="zh-CN" sz="1600" kern="0" dirty="0" err="1">
                <a:solidFill>
                  <a:sysClr val="windowText" lastClr="000000"/>
                </a:solidFill>
              </a:rPr>
              <a:t>Shipsey</a:t>
            </a:r>
            <a:r>
              <a:rPr lang="en-US" altLang="zh-CN" sz="1600" kern="0" dirty="0">
                <a:solidFill>
                  <a:sysClr val="windowText" lastClr="000000"/>
                </a:solidFill>
              </a:rPr>
              <a:t>** </a:t>
            </a:r>
          </a:p>
          <a:p>
            <a:pPr defTabSz="685540">
              <a:defRPr/>
            </a:pPr>
            <a:r>
              <a:rPr lang="en-US" altLang="zh-CN" sz="1600" b="1" u="sng" kern="0" dirty="0">
                <a:solidFill>
                  <a:schemeClr val="accent2"/>
                </a:solidFill>
              </a:rPr>
              <a:t>Rutherford Appleton Lab.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P. Majewski**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T. Valenzuela**</a:t>
            </a:r>
          </a:p>
          <a:p>
            <a:pPr defTabSz="685540">
              <a:defRPr/>
            </a:pPr>
            <a:r>
              <a:rPr lang="en-US" altLang="zh-CN" sz="1600" kern="0" dirty="0">
                <a:solidFill>
                  <a:sysClr val="windowText" lastClr="000000"/>
                </a:solidFill>
              </a:rPr>
              <a:t>I. </a:t>
            </a:r>
            <a:r>
              <a:rPr lang="en-US" altLang="zh-CN" sz="1600" kern="0" dirty="0" err="1">
                <a:solidFill>
                  <a:sysClr val="windowText" lastClr="000000"/>
                </a:solidFill>
              </a:rPr>
              <a:t>Willmut</a:t>
            </a:r>
            <a:r>
              <a:rPr lang="en-US" altLang="zh-CN" sz="1600" kern="0" dirty="0">
                <a:solidFill>
                  <a:sysClr val="windowText" lastClr="000000"/>
                </a:solidFill>
              </a:rPr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149954230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417964</TotalTime>
  <Words>71</Words>
  <Application>Microsoft Macintosh PowerPoint</Application>
  <PresentationFormat>Overhead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Helvetica</vt:lpstr>
      <vt:lpstr>Tahoma</vt:lpstr>
      <vt:lpstr>Times</vt:lpstr>
      <vt:lpstr>Wingdings</vt:lpstr>
      <vt:lpstr>Blank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2977</cp:revision>
  <cp:lastPrinted>2019-01-17T11:01:34Z</cp:lastPrinted>
  <dcterms:created xsi:type="dcterms:W3CDTF">2012-08-23T09:50:06Z</dcterms:created>
  <dcterms:modified xsi:type="dcterms:W3CDTF">2019-05-16T10:55:16Z</dcterms:modified>
</cp:coreProperties>
</file>