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1908" r:id="rId2"/>
    <p:sldId id="1934" r:id="rId3"/>
    <p:sldId id="1939" r:id="rId4"/>
    <p:sldId id="1937" r:id="rId5"/>
    <p:sldId id="1940" r:id="rId6"/>
    <p:sldId id="1938" r:id="rId7"/>
  </p:sldIdLst>
  <p:sldSz cx="9144000" cy="6858000" type="overhead"/>
  <p:notesSz cx="91440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1pPr>
    <a:lvl2pPr marL="405216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2pPr>
    <a:lvl3pPr marL="810433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3pPr>
    <a:lvl4pPr marL="1215649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4pPr>
    <a:lvl5pPr marL="1620865" algn="l" rtl="0" fontAlgn="base">
      <a:spcBef>
        <a:spcPct val="0"/>
      </a:spcBef>
      <a:spcAft>
        <a:spcPct val="0"/>
      </a:spcAft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5pPr>
    <a:lvl6pPr marL="2026082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6pPr>
    <a:lvl7pPr marL="2431298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7pPr>
    <a:lvl8pPr marL="2836515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8pPr>
    <a:lvl9pPr marL="3241731" algn="l" defTabSz="405216" rtl="0" eaLnBrk="1" latinLnBrk="0" hangingPunct="1">
      <a:defRPr sz="1800" kern="1200">
        <a:solidFill>
          <a:schemeClr val="tx1"/>
        </a:solidFill>
        <a:latin typeface="Helvetica" pitchFamily="1" charset="0"/>
        <a:ea typeface="ＭＳ Ｐゴシック" pitchFamily="1" charset="-128"/>
        <a:cs typeface="ＭＳ Ｐゴシック" pitchFamily="1" charset="-128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scaleToFitPaper="1"/>
  <p:showPr showNarration="1" useTimings="0">
    <p:present/>
    <p:sldRg st="1" end="109"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CE7FF"/>
    <a:srgbClr val="1C951F"/>
    <a:srgbClr val="FF9F82"/>
    <a:srgbClr val="FF8581"/>
    <a:srgbClr val="FF0000"/>
    <a:srgbClr val="FF2F39"/>
    <a:srgbClr val="FF1E30"/>
    <a:srgbClr val="FF5823"/>
    <a:srgbClr val="22FF31"/>
    <a:srgbClr val="D315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89253" autoAdjust="0"/>
  </p:normalViewPr>
  <p:slideViewPr>
    <p:cSldViewPr>
      <p:cViewPr varScale="1">
        <p:scale>
          <a:sx n="83" d="100"/>
          <a:sy n="83" d="100"/>
        </p:scale>
        <p:origin x="736" y="1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869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>
      <p:cViewPr varScale="1">
        <p:scale>
          <a:sx n="77" d="100"/>
          <a:sy n="77" d="100"/>
        </p:scale>
        <p:origin x="-1552" y="-104"/>
      </p:cViewPr>
      <p:guideLst>
        <p:guide orient="horz" pos="2160"/>
        <p:guide pos="288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5D1F2373-68BE-524B-9229-C170FF0C03BA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01957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181600" y="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143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2857500" y="514350"/>
            <a:ext cx="3430588" cy="257175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1219200" y="3257550"/>
            <a:ext cx="6705600" cy="308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181600" y="6515100"/>
            <a:ext cx="396240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Times" pitchFamily="1" charset="0"/>
              </a:defRPr>
            </a:lvl1pPr>
          </a:lstStyle>
          <a:p>
            <a:pPr>
              <a:defRPr/>
            </a:pPr>
            <a:fld id="{D8E801A9-2AA2-FA4A-90DB-4BA82C5BB31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038093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ＭＳ Ｐゴシック" charset="-128"/>
      </a:defRPr>
    </a:lvl1pPr>
    <a:lvl2pPr marL="405216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2pPr>
    <a:lvl3pPr marL="810433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3pPr>
    <a:lvl4pPr marL="1215649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4pPr>
    <a:lvl5pPr marL="1620865" algn="l" rtl="0" eaLnBrk="0" fontAlgn="base" hangingPunct="0">
      <a:spcBef>
        <a:spcPct val="30000"/>
      </a:spcBef>
      <a:spcAft>
        <a:spcPct val="0"/>
      </a:spcAft>
      <a:defRPr sz="1100" kern="1200">
        <a:solidFill>
          <a:schemeClr val="tx1"/>
        </a:solidFill>
        <a:latin typeface="Times" charset="0"/>
        <a:ea typeface="ＭＳ Ｐゴシック" charset="-128"/>
        <a:cs typeface="+mn-cs"/>
      </a:defRPr>
    </a:lvl5pPr>
    <a:lvl6pPr marL="2026082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6pPr>
    <a:lvl7pPr marL="2431298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7pPr>
    <a:lvl8pPr marL="2836515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8pPr>
    <a:lvl9pPr marL="3241731" algn="l" defTabSz="405216" rtl="0" eaLnBrk="1" latinLnBrk="0" hangingPunct="1">
      <a:defRPr sz="11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horz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381023"/>
            <a:ext cx="2057400" cy="5745163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8" y="381023"/>
            <a:ext cx="6031523" cy="57451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435" y="4406922"/>
            <a:ext cx="7772400" cy="1362076"/>
          </a:xfrm>
        </p:spPr>
        <p:txBody>
          <a:bodyPr anchor="t"/>
          <a:lstStyle>
            <a:lvl1pPr algn="l">
              <a:defRPr sz="3500" b="1" cap="all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435" y="2906713"/>
            <a:ext cx="7772400" cy="1500187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1800"/>
            </a:lvl1pPr>
            <a:lvl2pPr marL="405216" indent="0">
              <a:buNone/>
              <a:defRPr sz="1600"/>
            </a:lvl2pPr>
            <a:lvl3pPr marL="810433" indent="0">
              <a:buNone/>
              <a:defRPr sz="1400"/>
            </a:lvl3pPr>
            <a:lvl4pPr marL="1215649" indent="0">
              <a:buNone/>
              <a:defRPr sz="1200"/>
            </a:lvl4pPr>
            <a:lvl5pPr marL="1620865" indent="0">
              <a:buNone/>
              <a:defRPr sz="1200"/>
            </a:lvl5pPr>
            <a:lvl6pPr marL="2026082" indent="0">
              <a:buNone/>
              <a:defRPr sz="1200"/>
            </a:lvl6pPr>
            <a:lvl7pPr marL="2431298" indent="0">
              <a:buNone/>
              <a:defRPr sz="1200"/>
            </a:lvl7pPr>
            <a:lvl8pPr marL="2836515" indent="0">
              <a:buNone/>
              <a:defRPr sz="1200"/>
            </a:lvl8pPr>
            <a:lvl9pPr marL="3241731" indent="0">
              <a:buNone/>
              <a:defRPr sz="12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7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3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2338" y="1600206"/>
            <a:ext cx="4044462" cy="452596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500"/>
            </a:lvl1pPr>
            <a:lvl2pPr>
              <a:defRPr sz="21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8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4"/>
            <a:ext cx="4040066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066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82" y="1535114"/>
            <a:ext cx="4041531" cy="639762"/>
          </a:xfrm>
          <a:prstGeom prst="rect">
            <a:avLst/>
          </a:prstGeom>
        </p:spPr>
        <p:txBody>
          <a:bodyPr vert="horz" lIns="81043" tIns="40522" rIns="81043" bIns="40522" anchor="b"/>
          <a:lstStyle>
            <a:lvl1pPr marL="0" indent="0">
              <a:buNone/>
              <a:defRPr sz="2100" b="1"/>
            </a:lvl1pPr>
            <a:lvl2pPr marL="405216" indent="0">
              <a:buNone/>
              <a:defRPr sz="1800" b="1"/>
            </a:lvl2pPr>
            <a:lvl3pPr marL="810433" indent="0">
              <a:buNone/>
              <a:defRPr sz="1600" b="1"/>
            </a:lvl3pPr>
            <a:lvl4pPr marL="1215649" indent="0">
              <a:buNone/>
              <a:defRPr sz="1400" b="1"/>
            </a:lvl4pPr>
            <a:lvl5pPr marL="1620865" indent="0">
              <a:buNone/>
              <a:defRPr sz="1400" b="1"/>
            </a:lvl5pPr>
            <a:lvl6pPr marL="2026082" indent="0">
              <a:buNone/>
              <a:defRPr sz="1400" b="1"/>
            </a:lvl6pPr>
            <a:lvl7pPr marL="2431298" indent="0">
              <a:buNone/>
              <a:defRPr sz="1400" b="1"/>
            </a:lvl7pPr>
            <a:lvl8pPr marL="2836515" indent="0">
              <a:buNone/>
              <a:defRPr sz="1400" b="1"/>
            </a:lvl8pPr>
            <a:lvl9pPr marL="3241731" indent="0">
              <a:buNone/>
              <a:defRPr sz="14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82" y="2174875"/>
            <a:ext cx="4041531" cy="3951288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1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10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6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8" y="273051"/>
            <a:ext cx="3008435" cy="1162050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38" y="273073"/>
            <a:ext cx="5111262" cy="5853113"/>
          </a:xfrm>
          <a:prstGeom prst="rect">
            <a:avLst/>
          </a:prstGeom>
        </p:spPr>
        <p:txBody>
          <a:bodyPr vert="horz" lIns="81043" tIns="40522" rIns="81043" bIns="40522"/>
          <a:lstStyle>
            <a:lvl1pPr>
              <a:defRPr sz="2800"/>
            </a:lvl1pPr>
            <a:lvl2pPr>
              <a:defRPr sz="2500"/>
            </a:lvl2pPr>
            <a:lvl3pPr>
              <a:defRPr sz="21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8" y="1435104"/>
            <a:ext cx="3008435" cy="4691063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166" y="4800600"/>
            <a:ext cx="5486400" cy="566738"/>
          </a:xfrm>
        </p:spPr>
        <p:txBody>
          <a:bodyPr anchor="b"/>
          <a:lstStyle>
            <a:lvl1pPr algn="l">
              <a:defRPr sz="1800" b="1"/>
            </a:lvl1pPr>
          </a:lstStyle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166" y="612775"/>
            <a:ext cx="5486400" cy="4114800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2800"/>
            </a:lvl1pPr>
            <a:lvl2pPr marL="405216" indent="0">
              <a:buNone/>
              <a:defRPr sz="2500"/>
            </a:lvl2pPr>
            <a:lvl3pPr marL="810433" indent="0">
              <a:buNone/>
              <a:defRPr sz="2100"/>
            </a:lvl3pPr>
            <a:lvl4pPr marL="1215649" indent="0">
              <a:buNone/>
              <a:defRPr sz="1800"/>
            </a:lvl4pPr>
            <a:lvl5pPr marL="1620865" indent="0">
              <a:buNone/>
              <a:defRPr sz="1800"/>
            </a:lvl5pPr>
            <a:lvl6pPr marL="2026082" indent="0">
              <a:buNone/>
              <a:defRPr sz="1800"/>
            </a:lvl6pPr>
            <a:lvl7pPr marL="2431298" indent="0">
              <a:buNone/>
              <a:defRPr sz="1800"/>
            </a:lvl7pPr>
            <a:lvl8pPr marL="2836515" indent="0">
              <a:buNone/>
              <a:defRPr sz="1800"/>
            </a:lvl8pPr>
            <a:lvl9pPr marL="3241731" indent="0">
              <a:buNone/>
              <a:defRPr sz="1800"/>
            </a:lvl9pPr>
          </a:lstStyle>
          <a:p>
            <a:pPr lvl="0"/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166" y="5367338"/>
            <a:ext cx="5486400" cy="804862"/>
          </a:xfrm>
          <a:prstGeom prst="rect">
            <a:avLst/>
          </a:prstGeom>
        </p:spPr>
        <p:txBody>
          <a:bodyPr vert="horz" lIns="81043" tIns="40522" rIns="81043" bIns="40522"/>
          <a:lstStyle>
            <a:lvl1pPr marL="0" indent="0">
              <a:buNone/>
              <a:defRPr sz="1200"/>
            </a:lvl1pPr>
            <a:lvl2pPr marL="405216" indent="0">
              <a:buNone/>
              <a:defRPr sz="1100"/>
            </a:lvl2pPr>
            <a:lvl3pPr marL="810433" indent="0">
              <a:buNone/>
              <a:defRPr sz="900"/>
            </a:lvl3pPr>
            <a:lvl4pPr marL="1215649" indent="0">
              <a:buNone/>
              <a:defRPr sz="800"/>
            </a:lvl4pPr>
            <a:lvl5pPr marL="1620865" indent="0">
              <a:buNone/>
              <a:defRPr sz="800"/>
            </a:lvl5pPr>
            <a:lvl6pPr marL="2026082" indent="0">
              <a:buNone/>
              <a:defRPr sz="800"/>
            </a:lvl6pPr>
            <a:lvl7pPr marL="2431298" indent="0">
              <a:buNone/>
              <a:defRPr sz="800"/>
            </a:lvl7pPr>
            <a:lvl8pPr marL="2836515" indent="0">
              <a:buNone/>
              <a:defRPr sz="800"/>
            </a:lvl8pPr>
            <a:lvl9pPr marL="3241731" indent="0">
              <a:buNone/>
              <a:defRPr sz="8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600206"/>
            <a:ext cx="8229600" cy="4525963"/>
          </a:xfrm>
          <a:prstGeom prst="rect">
            <a:avLst/>
          </a:prstGeom>
        </p:spPr>
        <p:txBody>
          <a:bodyPr vert="eaVert" lIns="81043" tIns="40522" rIns="81043" bIns="40522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352431" y="304821"/>
            <a:ext cx="8439150" cy="619126"/>
          </a:xfrm>
          <a:prstGeom prst="rect">
            <a:avLst/>
          </a:prstGeom>
          <a:gradFill rotWithShape="0">
            <a:gsLst>
              <a:gs pos="0">
                <a:srgbClr val="FFFFFF"/>
              </a:gs>
              <a:gs pos="100000">
                <a:srgbClr val="97C1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/>
          </a:p>
        </p:txBody>
      </p:sp>
      <p:sp>
        <p:nvSpPr>
          <p:cNvPr id="1035" name="Line 11"/>
          <p:cNvSpPr>
            <a:spLocks noChangeShapeType="1"/>
          </p:cNvSpPr>
          <p:nvPr/>
        </p:nvSpPr>
        <p:spPr bwMode="auto">
          <a:xfrm>
            <a:off x="609600" y="990600"/>
            <a:ext cx="7924800" cy="0"/>
          </a:xfrm>
          <a:prstGeom prst="line">
            <a:avLst/>
          </a:prstGeom>
          <a:noFill/>
          <a:ln w="317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lIns="81043" tIns="40522" rIns="81043" bIns="40522" anchor="ctr">
            <a:prstTxWarp prst="textNoShape">
              <a:avLst/>
            </a:prstTxWarp>
          </a:bodyPr>
          <a:lstStyle/>
          <a:p>
            <a:pPr algn="ctr" eaLnBrk="0" hangingPunct="0">
              <a:defRPr/>
            </a:pPr>
            <a:endParaRPr lang="en-US" dirty="0">
              <a:latin typeface="Helvetica" charset="0"/>
              <a:ea typeface="+mn-ea"/>
              <a:cs typeface="+mn-cs"/>
            </a:endParaRPr>
          </a:p>
        </p:txBody>
      </p:sp>
      <p:sp>
        <p:nvSpPr>
          <p:cNvPr id="1030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561975" y="381000"/>
            <a:ext cx="8020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81043" tIns="40522" rIns="81043" bIns="40522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/>
              <a:t>Click to edit Master title style</a:t>
            </a:r>
          </a:p>
        </p:txBody>
      </p:sp>
      <p:pic>
        <p:nvPicPr>
          <p:cNvPr id="1032" name="Picture 24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0" y="0"/>
            <a:ext cx="1055688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ext Box 7"/>
          <p:cNvSpPr txBox="1">
            <a:spLocks noChangeArrowheads="1"/>
          </p:cNvSpPr>
          <p:nvPr userDrawn="1"/>
        </p:nvSpPr>
        <p:spPr bwMode="auto">
          <a:xfrm rot="16200000">
            <a:off x="-1584197" y="1592310"/>
            <a:ext cx="3600399" cy="5050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81043" tIns="40522" rIns="81043" bIns="40522">
            <a:prstTxWarp prst="textNoShape">
              <a:avLst/>
            </a:prstTxWarp>
            <a:spAutoFit/>
          </a:bodyPr>
          <a:lstStyle/>
          <a:p>
            <a:pPr>
              <a:spcBef>
                <a:spcPct val="50000"/>
              </a:spcBef>
            </a:pPr>
            <a:r>
              <a:rPr lang="en-GB" sz="1100" i="0" baseline="0" noProof="0" dirty="0">
                <a:latin typeface="Tahoma" charset="0"/>
              </a:rPr>
              <a:t>  O. Buchmueller  AION Working Meeting</a:t>
            </a:r>
            <a:r>
              <a:rPr lang="en-GB" sz="1100" i="0" noProof="0" dirty="0">
                <a:latin typeface="Tahoma" charset="0"/>
              </a:rPr>
              <a:t>    </a:t>
            </a: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  <a:p>
            <a:pPr>
              <a:spcBef>
                <a:spcPct val="50000"/>
              </a:spcBef>
            </a:pPr>
            <a:endParaRPr lang="en-GB" sz="1100" i="0" noProof="0" dirty="0">
              <a:solidFill>
                <a:schemeClr val="accent2"/>
              </a:solidFill>
              <a:latin typeface="Tahoma" charset="0"/>
            </a:endParaRPr>
          </a:p>
        </p:txBody>
      </p:sp>
      <p:sp>
        <p:nvSpPr>
          <p:cNvPr id="9" name="Date Placeholder 3"/>
          <p:cNvSpPr txBox="1">
            <a:spLocks/>
          </p:cNvSpPr>
          <p:nvPr userDrawn="1"/>
        </p:nvSpPr>
        <p:spPr>
          <a:xfrm>
            <a:off x="8676456" y="6453337"/>
            <a:ext cx="838200" cy="349820"/>
          </a:xfrm>
          <a:prstGeom prst="rect">
            <a:avLst/>
          </a:prstGeom>
        </p:spPr>
        <p:txBody>
          <a:bodyPr lIns="81043" tIns="40522" rIns="81043" bIns="40522"/>
          <a:lstStyle>
            <a:defPPr>
              <a:defRPr lang="de-DE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20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2400" i="1"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fld id="{328B4A77-1565-194F-91EA-1609F360758B}" type="slidenum">
              <a:rPr lang="en-US" sz="1400" smtClean="0"/>
              <a:pPr/>
              <a:t>‹#›</a:t>
            </a:fld>
            <a:endParaRPr lang="en-US" sz="1400" dirty="0"/>
          </a:p>
        </p:txBody>
      </p:sp>
      <p:pic>
        <p:nvPicPr>
          <p:cNvPr id="2" name="Picture 1" descr="Screen Shot 2018-10-15 at 10.45.42.png"/>
          <p:cNvPicPr>
            <a:picLocks noChangeAspect="1"/>
          </p:cNvPicPr>
          <p:nvPr userDrawn="1"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96080" y="-27384"/>
            <a:ext cx="384432" cy="452509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219" r:id="rId1"/>
    <p:sldLayoutId id="2147484220" r:id="rId2"/>
    <p:sldLayoutId id="2147484221" r:id="rId3"/>
    <p:sldLayoutId id="2147484222" r:id="rId4"/>
    <p:sldLayoutId id="2147484223" r:id="rId5"/>
    <p:sldLayoutId id="2147484224" r:id="rId6"/>
    <p:sldLayoutId id="2147484225" r:id="rId7"/>
    <p:sldLayoutId id="2147484226" r:id="rId8"/>
    <p:sldLayoutId id="2147484227" r:id="rId9"/>
    <p:sldLayoutId id="2147484228" r:id="rId10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+mj-lt"/>
          <a:ea typeface="ＭＳ Ｐゴシック" charset="-128"/>
          <a:cs typeface="ＭＳ Ｐゴシック" charset="-128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  <a:ea typeface="ＭＳ Ｐゴシック" charset="-128"/>
          <a:cs typeface="ＭＳ Ｐゴシック" charset="-128"/>
        </a:defRPr>
      </a:lvl5pPr>
      <a:lvl6pPr marL="405216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6pPr>
      <a:lvl7pPr marL="810433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7pPr>
      <a:lvl8pPr marL="1215649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8pPr>
      <a:lvl9pPr marL="1620865" algn="ctr" rtl="0" eaLnBrk="0" fontAlgn="base" hangingPunct="0">
        <a:spcBef>
          <a:spcPct val="0"/>
        </a:spcBef>
        <a:spcAft>
          <a:spcPct val="0"/>
        </a:spcAft>
        <a:defRPr sz="2500" b="1">
          <a:solidFill>
            <a:srgbClr val="006699"/>
          </a:solidFill>
          <a:latin typeface="Helvetica" charset="0"/>
        </a:defRPr>
      </a:lvl9pPr>
    </p:titleStyle>
    <p:bodyStyle>
      <a:lvl1pPr marL="303912" indent="-303912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  <a:cs typeface="ＭＳ Ｐゴシック" charset="-128"/>
        </a:defRPr>
      </a:lvl1pPr>
      <a:lvl2pPr marL="658477" indent="-253260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2pPr>
      <a:lvl3pPr marL="1013041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3pPr>
      <a:lvl4pPr marL="1418257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4pPr>
      <a:lvl5pPr marL="1823474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5pPr>
      <a:lvl6pPr marL="2228690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6pPr>
      <a:lvl7pPr marL="2633906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7pPr>
      <a:lvl8pPr marL="3039123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8pPr>
      <a:lvl9pPr marL="3444339" indent="-202608" algn="l" rtl="0" eaLnBrk="0" fontAlgn="base" hangingPunct="0">
        <a:spcBef>
          <a:spcPct val="20000"/>
        </a:spcBef>
        <a:spcAft>
          <a:spcPct val="0"/>
        </a:spcAft>
        <a:defRPr>
          <a:solidFill>
            <a:schemeClr val="tx1"/>
          </a:solidFill>
          <a:latin typeface="+mn-lt"/>
          <a:ea typeface="ＭＳ Ｐゴシック" charset="-128"/>
        </a:defRPr>
      </a:lvl9pPr>
    </p:bodyStyle>
    <p:otherStyle>
      <a:defPPr>
        <a:defRPr lang="en-US"/>
      </a:defPPr>
      <a:lvl1pPr marL="0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1pPr>
      <a:lvl2pPr marL="405216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2pPr>
      <a:lvl3pPr marL="810433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15649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62086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26082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431298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836515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241731" algn="l" defTabSz="405216" rtl="0" eaLnBrk="1" latinLnBrk="0" hangingPunct="1"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1484784"/>
            <a:ext cx="8060432" cy="1362076"/>
          </a:xfrm>
        </p:spPr>
        <p:txBody>
          <a:bodyPr/>
          <a:lstStyle/>
          <a:p>
            <a:pPr algn="ctr"/>
            <a:r>
              <a:rPr lang="en-GB" sz="4000" dirty="0"/>
              <a:t>AION Working Meeting</a:t>
            </a:r>
            <a:br>
              <a:rPr lang="en-GB" sz="4000" dirty="0"/>
            </a:br>
            <a:r>
              <a:rPr lang="en-GB" sz="4000" dirty="0"/>
              <a:t>CORE Team</a:t>
            </a:r>
            <a:br>
              <a:rPr lang="en-GB" sz="4000" i="1" dirty="0"/>
            </a:br>
            <a:r>
              <a:rPr lang="en-GB" sz="3200" i="1" dirty="0">
                <a:solidFill>
                  <a:srgbClr val="FF0000"/>
                </a:solidFill>
              </a:rPr>
              <a:t>May 3, 2019  </a:t>
            </a:r>
            <a:endParaRPr lang="en-US" sz="3200" i="1" dirty="0">
              <a:solidFill>
                <a:srgbClr val="FF0000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3568" y="3861048"/>
            <a:ext cx="7772400" cy="1716211"/>
          </a:xfrm>
        </p:spPr>
        <p:txBody>
          <a:bodyPr/>
          <a:lstStyle/>
          <a:p>
            <a:pPr algn="ctr" defTabSz="467359">
              <a:defRPr sz="2960"/>
            </a:pPr>
            <a:r>
              <a:rPr lang="en-US" sz="2400" dirty="0"/>
              <a:t>Oliver Buchmueller, Imperial College London</a:t>
            </a:r>
          </a:p>
          <a:p>
            <a:pPr algn="ctr" defTabSz="467359">
              <a:defRPr sz="2960"/>
            </a:pPr>
            <a:r>
              <a:rPr lang="en-US" sz="2400" dirty="0"/>
              <a:t>and </a:t>
            </a:r>
          </a:p>
          <a:p>
            <a:pPr algn="ctr" defTabSz="467359">
              <a:defRPr sz="2960"/>
            </a:pPr>
            <a:r>
              <a:rPr lang="en-US" sz="2400" dirty="0"/>
              <a:t>Jon Coleman, Liverpool University</a:t>
            </a:r>
          </a:p>
        </p:txBody>
      </p:sp>
    </p:spTree>
    <p:extLst>
      <p:ext uri="{BB962C8B-B14F-4D97-AF65-F5344CB8AC3E}">
        <p14:creationId xmlns:p14="http://schemas.microsoft.com/office/powerpoint/2010/main" val="3821381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11236"/>
    </mc:Choice>
    <mc:Fallback xmlns="">
      <p:transition xmlns:p14="http://schemas.microsoft.com/office/powerpoint/2010/main" spd="slow" advTm="11236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Proposal: TimeLine for Writing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April 26: </a:t>
            </a:r>
          </a:p>
          <a:p>
            <a:pPr marL="811765" lvl="1" indent="-457200">
              <a:buFont typeface="Arial"/>
              <a:buChar char="•"/>
            </a:pPr>
            <a:r>
              <a:rPr lang="en-GB" sz="2800" dirty="0"/>
              <a:t>First Complete draft [three weeks from now]</a:t>
            </a:r>
          </a:p>
          <a:p>
            <a:pPr marL="457200" indent="-457200">
              <a:buFont typeface="Arial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May 3:</a:t>
            </a:r>
            <a:r>
              <a:rPr lang="en-GB" sz="2800" dirty="0"/>
              <a:t> </a:t>
            </a:r>
          </a:p>
          <a:p>
            <a:pPr marL="811765" lvl="1" indent="-457200">
              <a:buFont typeface="Arial"/>
              <a:buChar char="•"/>
            </a:pPr>
            <a:r>
              <a:rPr lang="en-GB" sz="2800" dirty="0"/>
              <a:t>One week polishing </a:t>
            </a:r>
          </a:p>
          <a:p>
            <a:pPr marL="457200" indent="-457200">
              <a:buFont typeface="Arial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May 6 </a:t>
            </a:r>
          </a:p>
          <a:p>
            <a:pPr marL="811765" lvl="1" indent="-457200">
              <a:buFont typeface="Arial"/>
              <a:buChar char="•"/>
            </a:pPr>
            <a:r>
              <a:rPr lang="en-GB" sz="2800" dirty="0"/>
              <a:t>Ready for Review</a:t>
            </a:r>
          </a:p>
          <a:p>
            <a:pPr marL="354565" lvl="1" indent="0"/>
            <a:endParaRPr lang="en-GB" sz="2400" dirty="0">
              <a:solidFill>
                <a:srgbClr val="3333CC"/>
              </a:solidFill>
            </a:endParaRPr>
          </a:p>
          <a:p>
            <a:r>
              <a:rPr lang="en-GB" sz="2400" dirty="0">
                <a:solidFill>
                  <a:srgbClr val="3333CC"/>
                </a:solidFill>
              </a:rPr>
              <a:t>Is this doable?</a:t>
            </a:r>
          </a:p>
        </p:txBody>
      </p:sp>
    </p:spTree>
    <p:extLst>
      <p:ext uri="{BB962C8B-B14F-4D97-AF65-F5344CB8AC3E}">
        <p14:creationId xmlns:p14="http://schemas.microsoft.com/office/powerpoint/2010/main" val="11519442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Proposal: TimeLine for Writing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indent="-457200">
              <a:buFont typeface="Arial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April 26: </a:t>
            </a:r>
          </a:p>
          <a:p>
            <a:pPr marL="811765" lvl="1" indent="-457200">
              <a:buFont typeface="Arial"/>
              <a:buChar char="•"/>
            </a:pPr>
            <a:r>
              <a:rPr lang="en-GB" sz="2800" dirty="0"/>
              <a:t>First Complete draft [three weeks from now]</a:t>
            </a:r>
          </a:p>
          <a:p>
            <a:pPr marL="457200" indent="-457200">
              <a:buFont typeface="Arial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May 3:</a:t>
            </a:r>
            <a:r>
              <a:rPr lang="en-GB" sz="2800" dirty="0"/>
              <a:t> </a:t>
            </a:r>
          </a:p>
          <a:p>
            <a:pPr marL="811765" lvl="1" indent="-457200">
              <a:buFont typeface="Arial"/>
              <a:buChar char="•"/>
            </a:pPr>
            <a:r>
              <a:rPr lang="en-GB" sz="2800" dirty="0"/>
              <a:t>One week polishing </a:t>
            </a:r>
            <a:r>
              <a:rPr lang="en-GB" sz="2800" b="1" i="1" u="sng" dirty="0"/>
              <a:t>[WE ARE NOW]</a:t>
            </a:r>
          </a:p>
          <a:p>
            <a:pPr marL="457200" indent="-457200">
              <a:buFont typeface="Arial"/>
              <a:buChar char="•"/>
            </a:pPr>
            <a:r>
              <a:rPr lang="en-GB" sz="2800" dirty="0">
                <a:solidFill>
                  <a:srgbClr val="FF0000"/>
                </a:solidFill>
              </a:rPr>
              <a:t>May 6 </a:t>
            </a:r>
          </a:p>
          <a:p>
            <a:pPr marL="811765" lvl="1" indent="-457200">
              <a:buFont typeface="Arial"/>
              <a:buChar char="•"/>
            </a:pPr>
            <a:r>
              <a:rPr lang="en-GB" sz="2800" dirty="0"/>
              <a:t>Ready for Review</a:t>
            </a:r>
          </a:p>
          <a:p>
            <a:pPr marL="354565" lvl="1" indent="0"/>
            <a:endParaRPr lang="en-GB" sz="2400" dirty="0">
              <a:solidFill>
                <a:srgbClr val="3333CC"/>
              </a:solidFill>
            </a:endParaRPr>
          </a:p>
          <a:p>
            <a:r>
              <a:rPr lang="en-GB" sz="2400" dirty="0">
                <a:solidFill>
                  <a:srgbClr val="3333CC"/>
                </a:solidFill>
              </a:rPr>
              <a:t>Is this doable?</a:t>
            </a:r>
          </a:p>
        </p:txBody>
      </p:sp>
    </p:spTree>
    <p:extLst>
      <p:ext uri="{BB962C8B-B14F-4D97-AF65-F5344CB8AC3E}">
        <p14:creationId xmlns:p14="http://schemas.microsoft.com/office/powerpoint/2010/main" val="132219405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Cambridge: Interest to join AION core team 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42900" indent="-342900">
              <a:buFont typeface="Arial"/>
              <a:buChar char="•"/>
            </a:pPr>
            <a:r>
              <a:rPr lang="en-GB" sz="2800" dirty="0">
                <a:solidFill>
                  <a:srgbClr val="3333CC"/>
                </a:solidFill>
              </a:rPr>
              <a:t>Cambridge as expressed a strong interest to join the AION core team. </a:t>
            </a:r>
          </a:p>
          <a:p>
            <a:pPr marL="0" indent="0"/>
            <a:endParaRPr lang="en-GB" sz="2800" dirty="0">
              <a:solidFill>
                <a:srgbClr val="3333C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800" dirty="0">
                <a:solidFill>
                  <a:srgbClr val="3333CC"/>
                </a:solidFill>
              </a:rPr>
              <a:t>We have invited them to present their interest today in the working meeting.</a:t>
            </a:r>
          </a:p>
          <a:p>
            <a:pPr marL="0" indent="0"/>
            <a:endParaRPr lang="en-GB" sz="2800" dirty="0">
              <a:solidFill>
                <a:srgbClr val="3333CC"/>
              </a:solidFill>
            </a:endParaRPr>
          </a:p>
          <a:p>
            <a:pPr marL="342900" indent="-342900">
              <a:buFont typeface="Arial"/>
              <a:buChar char="•"/>
            </a:pPr>
            <a:r>
              <a:rPr lang="en-GB" sz="2800" dirty="0">
                <a:solidFill>
                  <a:srgbClr val="3333CC"/>
                </a:solidFill>
              </a:rPr>
              <a:t>We have already identified some concrete areas to contribute: e.g. MAGIS and AION-10 and AION-RD momentum transfer. </a:t>
            </a:r>
          </a:p>
          <a:p>
            <a:pPr marL="0" indent="0"/>
            <a:endParaRPr lang="en-GB" sz="2400" dirty="0">
              <a:solidFill>
                <a:srgbClr val="3333CC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477321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06F1D8-E318-5142-8955-FDFF91736D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Admission of New Members to AION Core Team 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6994F1-9C41-E648-80C6-052BF2B839B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354565" lvl="1" indent="0"/>
            <a:r>
              <a:rPr lang="en-GB" sz="2800" dirty="0">
                <a:solidFill>
                  <a:schemeClr val="accent2"/>
                </a:solidFill>
              </a:rPr>
              <a:t>We have not established rules on how to decide on new institutions/people joining the core team. This will be part of the constitution when we fully formalise the project. </a:t>
            </a:r>
          </a:p>
          <a:p>
            <a:pPr marL="697465" lvl="1" indent="-342900">
              <a:buFont typeface="Wingdings" charset="2"/>
              <a:buChar char="Ø"/>
            </a:pPr>
            <a:endParaRPr lang="en-GB" sz="2400" dirty="0">
              <a:solidFill>
                <a:srgbClr val="FF0000"/>
              </a:solidFill>
            </a:endParaRPr>
          </a:p>
          <a:p>
            <a:pPr marL="697465" lvl="1" indent="-342900">
              <a:buFont typeface="Wingdings" charset="2"/>
              <a:buChar char="Ø"/>
            </a:pPr>
            <a:r>
              <a:rPr lang="en-GB" sz="2800" dirty="0">
                <a:solidFill>
                  <a:srgbClr val="FF0000"/>
                </a:solidFill>
              </a:rPr>
              <a:t>Until this is established, we propose that an admission to the AION project and corresponding core team can be taken by consensus of the current AION core members.  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703574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Next Meeting: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r>
              <a:rPr lang="en-GB" sz="4200" dirty="0">
                <a:solidFill>
                  <a:schemeClr val="accent2"/>
                </a:solidFill>
              </a:rPr>
              <a:t>Next meeting will be on </a:t>
            </a:r>
          </a:p>
          <a:p>
            <a:pPr algn="ctr"/>
            <a:r>
              <a:rPr lang="en-GB" sz="4200" dirty="0">
                <a:solidFill>
                  <a:srgbClr val="FF0000"/>
                </a:solidFill>
              </a:rPr>
              <a:t>May 17th </a:t>
            </a:r>
          </a:p>
          <a:p>
            <a:pPr algn="ctr"/>
            <a:r>
              <a:rPr lang="en-GB" sz="4200" dirty="0">
                <a:solidFill>
                  <a:schemeClr val="accent2"/>
                </a:solidFill>
              </a:rPr>
              <a:t>at the usual timeslot.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95203814"/>
      </p:ext>
    </p:extLst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Blank Presentation">
      <a:majorFont>
        <a:latin typeface="Helvetica"/>
        <a:ea typeface=""/>
        <a:cs typeface=""/>
      </a:majorFont>
      <a:minorFont>
        <a:latin typeface="Helvetic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Helvetica" charset="0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Macintosh HD:MS Office 98 :Templates:Blank Presentation</Template>
  <TotalTime>416891</TotalTime>
  <Words>227</Words>
  <Application>Microsoft Macintosh PowerPoint</Application>
  <PresentationFormat>Overhead</PresentationFormat>
  <Paragraphs>36</Paragraphs>
  <Slides>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2" baseType="lpstr">
      <vt:lpstr>Arial</vt:lpstr>
      <vt:lpstr>Helvetica</vt:lpstr>
      <vt:lpstr>Tahoma</vt:lpstr>
      <vt:lpstr>Times</vt:lpstr>
      <vt:lpstr>Wingdings</vt:lpstr>
      <vt:lpstr>Blank Presentation</vt:lpstr>
      <vt:lpstr>AION Working Meeting CORE Team May 3, 2019  </vt:lpstr>
      <vt:lpstr>Proposal: TimeLine for Writing </vt:lpstr>
      <vt:lpstr>Proposal: TimeLine for Writing </vt:lpstr>
      <vt:lpstr>Cambridge: Interest to join AION core team  </vt:lpstr>
      <vt:lpstr>Admission of New Members to AION Core Team  </vt:lpstr>
      <vt:lpstr>Next Meeting:</vt:lpstr>
    </vt:vector>
  </TitlesOfParts>
  <Company>CERN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Cacac</dc:title>
  <dc:creator>IT-DIS-Mac</dc:creator>
  <cp:lastModifiedBy>Buchmueller, Oliver L</cp:lastModifiedBy>
  <cp:revision>2949</cp:revision>
  <cp:lastPrinted>2019-03-22T11:27:20Z</cp:lastPrinted>
  <dcterms:created xsi:type="dcterms:W3CDTF">2012-08-23T09:50:06Z</dcterms:created>
  <dcterms:modified xsi:type="dcterms:W3CDTF">2019-05-03T10:03:16Z</dcterms:modified>
</cp:coreProperties>
</file>