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3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89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3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8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6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3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5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1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8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3D189-3BE8-FD4B-9CC3-68A1E97D52F4}" type="datetimeFigureOut">
              <a:rPr lang="en-US" smtClean="0"/>
              <a:t>05/04/19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F1084-88E8-804A-B5B9-ADB98BBEB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63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Theory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480"/>
          </a:xfrm>
        </p:spPr>
        <p:txBody>
          <a:bodyPr>
            <a:noAutofit/>
          </a:bodyPr>
          <a:lstStyle/>
          <a:p>
            <a:r>
              <a:rPr lang="en-US" sz="1400" dirty="0"/>
              <a:t>Theoretical tasks related to dark matter include:</a:t>
            </a:r>
          </a:p>
          <a:p>
            <a:pPr lvl="1"/>
            <a:r>
              <a:rPr lang="en-US" sz="1200" dirty="0" smtClean="0"/>
              <a:t>Understanding </a:t>
            </a:r>
            <a:r>
              <a:rPr lang="en-US" sz="1200" dirty="0"/>
              <a:t>the synergies between dark matter searches in this mass range and other astrophysical and cosmological observations.</a:t>
            </a:r>
          </a:p>
          <a:p>
            <a:pPr lvl="1"/>
            <a:r>
              <a:rPr lang="en-US" sz="1200" dirty="0" smtClean="0"/>
              <a:t>Exploring </a:t>
            </a:r>
            <a:r>
              <a:rPr lang="en-US" sz="1200" dirty="0"/>
              <a:t>the synergies between AION and other laboratory probes of ultra-light </a:t>
            </a:r>
            <a:r>
              <a:rPr lang="en-US" sz="1200" dirty="0" err="1"/>
              <a:t>bosonic</a:t>
            </a:r>
            <a:r>
              <a:rPr lang="en-US" sz="1200" dirty="0"/>
              <a:t> dark matter.</a:t>
            </a:r>
          </a:p>
          <a:p>
            <a:pPr lvl="1"/>
            <a:r>
              <a:rPr lang="en-US" sz="1200" dirty="0" smtClean="0"/>
              <a:t>Showing </a:t>
            </a:r>
            <a:r>
              <a:rPr lang="en-US" sz="1200" dirty="0"/>
              <a:t>how to identify unambiguously dark matter as the origin of a signal in AION, rather than a signal from, e.g., time-varying physical parameters or GWs, and extract the dark matter properties from the signal</a:t>
            </a:r>
            <a:r>
              <a:rPr lang="en-US" sz="1200" dirty="0" smtClean="0"/>
              <a:t>.</a:t>
            </a:r>
          </a:p>
          <a:p>
            <a:r>
              <a:rPr lang="en-US" sz="1400" dirty="0"/>
              <a:t>Theoretical tasks related to mid-frequency GWs include:</a:t>
            </a:r>
          </a:p>
          <a:p>
            <a:pPr lvl="1"/>
            <a:r>
              <a:rPr lang="en-US" sz="1200" dirty="0" smtClean="0"/>
              <a:t> </a:t>
            </a:r>
            <a:r>
              <a:rPr lang="en-US" sz="1200" dirty="0"/>
              <a:t>Calculating mid-frequency GW signatures of cosmological phase transitions, e.g., at the electroweak scale, and relating them to collider signatures of possible extensions of the Standard Model.</a:t>
            </a:r>
          </a:p>
          <a:p>
            <a:pPr lvl="1"/>
            <a:r>
              <a:rPr lang="en-US" sz="1200" dirty="0" smtClean="0"/>
              <a:t> </a:t>
            </a:r>
            <a:r>
              <a:rPr lang="en-US" sz="1200" dirty="0"/>
              <a:t>Understanding the synergies offered by multiband GW astronomy combining GW searches in this frequency range with measurements by LISA, LIGO/Virgo/KAGRA and other astrophysical observations, e.g., for predicting the timing, directions and distances of future merger events, as well as novel tests of the strong-gravity regime and possible deviations from classical general relativity via, e.g., accurate timing of the GW phase evolution, that are not accessible with ground-based interferometers and LISA alone.</a:t>
            </a:r>
          </a:p>
          <a:p>
            <a:pPr lvl="1"/>
            <a:r>
              <a:rPr lang="en-US" sz="1200" dirty="0" smtClean="0"/>
              <a:t> </a:t>
            </a:r>
            <a:r>
              <a:rPr lang="en-US" sz="1200" dirty="0" err="1"/>
              <a:t>Modelling</a:t>
            </a:r>
            <a:r>
              <a:rPr lang="en-US" sz="1200" dirty="0"/>
              <a:t> astrophysical sources whose GW emissions peak in the mid-frequency range, such as the mergers of intermediate-mass black holes that are required as seeds for the supermassive black holes that we observe today, thus providing unprecedented insight into their evolution and their host galaxies.</a:t>
            </a:r>
          </a:p>
          <a:p>
            <a:pPr lvl="1"/>
            <a:r>
              <a:rPr lang="en-US" sz="1200" dirty="0" smtClean="0"/>
              <a:t>Probing </a:t>
            </a:r>
            <a:r>
              <a:rPr lang="en-US" sz="1200" dirty="0"/>
              <a:t>the expansion history of the universe using black hole mergers as "standard sirens"</a:t>
            </a:r>
            <a:r>
              <a:rPr lang="en-US" sz="1200" dirty="0" smtClean="0"/>
              <a:t>.</a:t>
            </a:r>
          </a:p>
          <a:p>
            <a:r>
              <a:rPr lang="en-US" sz="1400" dirty="0" smtClean="0"/>
              <a:t>Beyond DM and GW</a:t>
            </a:r>
          </a:p>
          <a:p>
            <a:pPr lvl="1"/>
            <a:r>
              <a:rPr lang="en-US" sz="1200" dirty="0" smtClean="0"/>
              <a:t>The </a:t>
            </a:r>
            <a:r>
              <a:rPr lang="en-US" sz="1200" dirty="0"/>
              <a:t>possibility of detecting the astrophysical neutrinos that traverse the Earth with high flux though very small cross-section and tiny momentum;</a:t>
            </a:r>
          </a:p>
          <a:p>
            <a:pPr lvl="1"/>
            <a:r>
              <a:rPr lang="en-US" sz="1200" dirty="0" smtClean="0"/>
              <a:t>Precise </a:t>
            </a:r>
            <a:r>
              <a:rPr lang="en-US" sz="1200" dirty="0"/>
              <a:t>interferometry may also be relevant for understanding long-range fifth forces, and it remains to be clarified whether AION (or a similar set-up) may play a role in constraining these scenarios</a:t>
            </a:r>
            <a:r>
              <a:rPr lang="en-US" sz="1200" dirty="0" smtClean="0">
                <a:effectLst/>
              </a:rPr>
              <a:t> </a:t>
            </a:r>
            <a:endParaRPr lang="en-US" sz="1200" dirty="0"/>
          </a:p>
          <a:p>
            <a:endParaRPr lang="en-US" sz="12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5699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552352" cy="3637052"/>
          </a:xfrm>
          <a:prstGeom prst="rect">
            <a:avLst/>
          </a:prstGeom>
        </p:spPr>
      </p:pic>
      <p:pic>
        <p:nvPicPr>
          <p:cNvPr id="3" name="Picture 2" descr="AIONk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8" y="0"/>
            <a:ext cx="4552352" cy="3637052"/>
          </a:xfrm>
          <a:prstGeom prst="rect">
            <a:avLst/>
          </a:prstGeom>
        </p:spPr>
      </p:pic>
      <p:pic>
        <p:nvPicPr>
          <p:cNvPr id="4" name="Picture 3" descr="comb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37052"/>
            <a:ext cx="4572000" cy="3220948"/>
          </a:xfrm>
          <a:prstGeom prst="rect">
            <a:avLst/>
          </a:prstGeom>
        </p:spPr>
      </p:pic>
      <p:pic>
        <p:nvPicPr>
          <p:cNvPr id="5" name="Picture 4" descr="strai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352" y="3637052"/>
            <a:ext cx="4572000" cy="319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595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359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Fundamental Theory Tasks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CERN User</cp:lastModifiedBy>
  <cp:revision>2</cp:revision>
  <dcterms:created xsi:type="dcterms:W3CDTF">2019-04-05T11:59:41Z</dcterms:created>
  <dcterms:modified xsi:type="dcterms:W3CDTF">2019-04-05T12:28:27Z</dcterms:modified>
</cp:coreProperties>
</file>