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4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0B1C0-B266-45B3-B9DD-E5C9D87FB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94E538-9456-403D-B773-1D2C20952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99EA6-189E-4CA8-ABF6-94275B9E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EFBED-90EF-41DA-AC12-CC91714E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43190-66E1-4B76-97D5-9859E6205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>
            <a:extLst>
              <a:ext uri="{FF2B5EF4-FFF2-40B4-BE49-F238E27FC236}">
                <a16:creationId xmlns:a16="http://schemas.microsoft.com/office/drawing/2014/main" id="{4C1CEE9C-9B71-4461-A308-DD1070A3CE04}"/>
              </a:ext>
            </a:extLst>
          </p:cNvPr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>
            <a:extLst>
              <a:ext uri="{FF2B5EF4-FFF2-40B4-BE49-F238E27FC236}">
                <a16:creationId xmlns:a16="http://schemas.microsoft.com/office/drawing/2014/main" id="{88B291E2-DD67-4754-AF8B-112E217080C5}"/>
              </a:ext>
            </a:extLst>
          </p:cNvPr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68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B1C70-D73C-4D32-8B7A-750B85177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9850AE-EB52-4119-81AA-ABB16E6C6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93A50-E861-41AD-A398-5CDD245FB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479FF-8A25-45E2-B8D2-345736860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24F6D-40BE-4179-9813-CE85DB7A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74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452CA-E4B6-4374-A5A6-4894E07F25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A2662E-5A66-4BE2-8C28-540D3F5C0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E6F9A8-311A-4938-A4A5-76989D924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21866-7867-45AE-A21A-C87DCE9A3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76CD5-FBAD-4308-BC4C-DDD6636FC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05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99B89-D29A-42EF-8A41-756FF11CE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AD5A0-0C72-4154-8685-9EBCE62C7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B2243-9A42-4B6C-B938-5806D561B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042AA-E200-4222-B457-28B4F25A3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548C9-2132-483C-A264-DA3A5317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6F8FA-CFEC-4AE3-9CF0-6B5EE3FAC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0D58A-AEF6-42B9-938C-97DFCAD38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55A54-8201-455F-9DF2-EC22AA16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A48507-5613-45D9-833B-37FED837A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613DE-D744-44F4-BF01-3615E950E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21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9B429-49F1-427B-836B-384CF2170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63D85-E66F-4274-B03C-8023D6A7CC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8855A-895D-42D7-990B-AD98BA3F61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4D5D8-DBD4-478B-A2BB-BDFA1C702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16F414-935A-492D-8546-A0402A0D1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82CD0B-51BE-4374-8C4D-37E8A1F7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02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C085A-5F28-4F22-B599-B2F1A8C79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9990AE-D7EC-4758-B278-4239D3457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5B8B48-963E-4050-A875-3460493AA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DEC4F7-B3FC-431E-876F-49E95A931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4340B7-67AC-4406-ABA2-90B0DE2789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821E01-8127-4577-9446-990B3B6A5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3BA5AC-97AB-4EC2-8DBE-2D00046C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51CC56-A75C-40E5-AC59-7BB613C52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1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556BF-7E17-4437-A8F4-35810CA65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472C2A-D587-4638-9EA9-8A5C6197D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ABD77-EAEC-4EB2-A94A-99B79C2C6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FA1722-2FBF-483E-A19A-616B41461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047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B1809E-0B3F-4063-967F-257085611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C6382-6719-4885-99B8-CB7E3FE9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CB1FA-F413-499E-B70B-55146F364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3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CFD03-2690-40A9-8599-08419F89F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12A2B-D9FD-4647-A33E-7D8F49F87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F0242E-E6B0-4D31-A157-8D385DC44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BFD5F8-0DEC-4178-A2B5-9E82EA99D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F9F10-FF66-467E-ACF9-1CD273AB4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BE4A77-E214-4B40-8020-74799EB49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414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C8477-8016-4191-9ECE-C18AB0B0C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A1A3B7-D629-4B47-9C7B-25373CDBA2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4D5F9-54DE-45C5-858A-ED5D835BE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7C46F-8035-4EEA-8007-AA68FAA2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7893A6-A028-4DEA-8A7B-9CB9C5919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F1AE24-78F5-4F24-8C01-942018AB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12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DCC0EB-2D23-47A1-85A4-2CD04C982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1E924-6C80-492B-874F-E88757A9D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E75D0-D99D-485D-B05F-636BCE99C8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2ABFD-87A3-4D00-8D31-9768698C9D6A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835D9-D7EF-4FA7-ACBD-888286C238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BB353-DA96-4778-ABCC-784D16D76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>
            <a:extLst>
              <a:ext uri="{FF2B5EF4-FFF2-40B4-BE49-F238E27FC236}">
                <a16:creationId xmlns:a16="http://schemas.microsoft.com/office/drawing/2014/main" id="{67A25930-295B-42EB-BEA7-A1CB683C65D0}"/>
              </a:ext>
            </a:extLst>
          </p:cNvPr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>
            <a:extLst>
              <a:ext uri="{FF2B5EF4-FFF2-40B4-BE49-F238E27FC236}">
                <a16:creationId xmlns:a16="http://schemas.microsoft.com/office/drawing/2014/main" id="{EF6AE3CA-05F5-405E-9AB0-A3AF65632782}"/>
              </a:ext>
            </a:extLst>
          </p:cNvPr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1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 AION-Upgrade Task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813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Design goals for 5e-19 /</a:t>
            </a:r>
            <a:r>
              <a:rPr lang="en-GB" dirty="0" err="1"/>
              <a:t>rt</a:t>
            </a:r>
            <a:r>
              <a:rPr lang="en-GB" dirty="0"/>
              <a:t>(Hz) strain sensitivity in AI-100: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Task 2a: Atom Preparation</a:t>
            </a:r>
          </a:p>
          <a:p>
            <a:pPr lvl="1"/>
            <a:r>
              <a:rPr lang="en-GB" dirty="0"/>
              <a:t>Prepare 10</a:t>
            </a:r>
            <a:r>
              <a:rPr lang="en-GB" baseline="30000" dirty="0"/>
              <a:t>9</a:t>
            </a:r>
            <a:r>
              <a:rPr lang="en-GB" dirty="0"/>
              <a:t> atoms at &lt; 100 </a:t>
            </a:r>
            <a:r>
              <a:rPr lang="en-GB" dirty="0" err="1"/>
              <a:t>nK</a:t>
            </a:r>
            <a:r>
              <a:rPr lang="en-GB" dirty="0"/>
              <a:t> within 10 s; transport from sidearm to AI tube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Task 2b: Spin Squeezing</a:t>
            </a:r>
          </a:p>
          <a:p>
            <a:pPr lvl="1"/>
            <a:r>
              <a:rPr lang="en-GB" dirty="0"/>
              <a:t>Realise 20 dB of metrologically useful squeezing on the clock transition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C87263-F406-45A5-BACE-176B655056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2" t="5796" r="66666" b="45689"/>
          <a:stretch/>
        </p:blipFill>
        <p:spPr>
          <a:xfrm>
            <a:off x="9729113" y="215130"/>
            <a:ext cx="2071688" cy="2457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981F938-279A-40D6-B89C-11441192FADF}"/>
              </a:ext>
            </a:extLst>
          </p:cNvPr>
          <p:cNvSpPr/>
          <p:nvPr/>
        </p:nvSpPr>
        <p:spPr bwMode="auto">
          <a:xfrm>
            <a:off x="11210980" y="284148"/>
            <a:ext cx="782399" cy="3288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2D27B4-BF15-466D-AC86-C335298E4E38}"/>
              </a:ext>
            </a:extLst>
          </p:cNvPr>
          <p:cNvSpPr/>
          <p:nvPr/>
        </p:nvSpPr>
        <p:spPr bwMode="auto">
          <a:xfrm>
            <a:off x="11409601" y="529660"/>
            <a:ext cx="782399" cy="3288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EA13C2-6B4D-46B7-9161-8A816406D2D4}"/>
              </a:ext>
            </a:extLst>
          </p:cNvPr>
          <p:cNvSpPr txBox="1"/>
          <p:nvPr/>
        </p:nvSpPr>
        <p:spPr>
          <a:xfrm>
            <a:off x="9897091" y="2733426"/>
            <a:ext cx="1735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Need to shrink </a:t>
            </a:r>
            <a:r>
              <a:rPr lang="el-GR" dirty="0"/>
              <a:t>θ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5EC63B-F0F5-4411-A555-7A97E2B1782E}"/>
              </a:ext>
            </a:extLst>
          </p:cNvPr>
          <p:cNvSpPr txBox="1"/>
          <p:nvPr/>
        </p:nvSpPr>
        <p:spPr>
          <a:xfrm>
            <a:off x="1300114" y="3855247"/>
            <a:ext cx="10344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Note added by RH 26/03/19: Actual requirement is 10</a:t>
            </a:r>
            <a:r>
              <a:rPr lang="en-GB" sz="1400" baseline="30000" dirty="0">
                <a:solidFill>
                  <a:srgbClr val="0070C0"/>
                </a:solidFill>
              </a:rPr>
              <a:t>8</a:t>
            </a:r>
            <a:r>
              <a:rPr lang="en-GB" sz="1400" dirty="0">
                <a:solidFill>
                  <a:srgbClr val="0070C0"/>
                </a:solidFill>
              </a:rPr>
              <a:t> atoms/s, so fewer atoms can be used if the cooling sequence can be made shorter.</a:t>
            </a:r>
          </a:p>
          <a:p>
            <a:r>
              <a:rPr lang="en-GB" sz="1400" dirty="0">
                <a:solidFill>
                  <a:srgbClr val="0070C0"/>
                </a:solidFill>
              </a:rPr>
              <a:t>Jason Hogan hopes to achieve a very short 1 s sequence </a:t>
            </a:r>
            <a:r>
              <a:rPr lang="en-GB" sz="1400" dirty="0">
                <a:solidFill>
                  <a:srgbClr val="0070C0"/>
                </a:solidFill>
                <a:sym typeface="Wingdings" panose="05000000000000000000" pitchFamily="2" charset="2"/>
              </a:rPr>
              <a:t> he’s aiming for 10</a:t>
            </a:r>
            <a:r>
              <a:rPr lang="en-GB" sz="1400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8</a:t>
            </a:r>
            <a:r>
              <a:rPr lang="en-GB" sz="1400" dirty="0">
                <a:solidFill>
                  <a:srgbClr val="0070C0"/>
                </a:solidFill>
                <a:sym typeface="Wingdings" panose="05000000000000000000" pitchFamily="2" charset="2"/>
              </a:rPr>
              <a:t> atoms. Either approach is hard, in slightly different ways.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B8449E-D457-4AF4-B146-94E46CCEFAED}"/>
              </a:ext>
            </a:extLst>
          </p:cNvPr>
          <p:cNvSpPr txBox="1"/>
          <p:nvPr/>
        </p:nvSpPr>
        <p:spPr>
          <a:xfrm>
            <a:off x="609172" y="5476209"/>
            <a:ext cx="106803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Note added by RH 26/03/19:</a:t>
            </a:r>
          </a:p>
          <a:p>
            <a:r>
              <a:rPr lang="en-GB" sz="1400" dirty="0">
                <a:solidFill>
                  <a:srgbClr val="0070C0"/>
                </a:solidFill>
              </a:rPr>
              <a:t>The goals above are long-term ambitions to support AI-km performance. In the shorter term, “realistic deliverables” for years 1-3 could be:</a:t>
            </a:r>
          </a:p>
          <a:p>
            <a:r>
              <a:rPr lang="en-GB" sz="1400" dirty="0">
                <a:solidFill>
                  <a:srgbClr val="0070C0"/>
                </a:solidFill>
              </a:rPr>
              <a:t>2a: Prepare 10</a:t>
            </a:r>
            <a:r>
              <a:rPr lang="en-GB" sz="1400" baseline="30000" dirty="0">
                <a:solidFill>
                  <a:srgbClr val="0070C0"/>
                </a:solidFill>
              </a:rPr>
              <a:t>7</a:t>
            </a:r>
            <a:r>
              <a:rPr lang="en-GB" sz="1400" dirty="0">
                <a:solidFill>
                  <a:srgbClr val="0070C0"/>
                </a:solidFill>
              </a:rPr>
              <a:t> atoms at &lt; 500 </a:t>
            </a:r>
            <a:r>
              <a:rPr lang="en-GB" sz="1400" dirty="0" err="1">
                <a:solidFill>
                  <a:srgbClr val="0070C0"/>
                </a:solidFill>
              </a:rPr>
              <a:t>nK</a:t>
            </a:r>
            <a:r>
              <a:rPr lang="en-GB" sz="1400" dirty="0">
                <a:solidFill>
                  <a:srgbClr val="0070C0"/>
                </a:solidFill>
              </a:rPr>
              <a:t> within 10 s (matching MAGIS-100 goal of 10</a:t>
            </a:r>
            <a:r>
              <a:rPr lang="en-GB" sz="1400" baseline="30000" dirty="0">
                <a:solidFill>
                  <a:srgbClr val="0070C0"/>
                </a:solidFill>
              </a:rPr>
              <a:t>6</a:t>
            </a:r>
            <a:r>
              <a:rPr lang="en-GB" sz="1400" dirty="0">
                <a:solidFill>
                  <a:srgbClr val="0070C0"/>
                </a:solidFill>
              </a:rPr>
              <a:t> atoms/second)</a:t>
            </a:r>
          </a:p>
          <a:p>
            <a:r>
              <a:rPr lang="en-GB" sz="1400" dirty="0">
                <a:solidFill>
                  <a:srgbClr val="0070C0"/>
                </a:solidFill>
              </a:rPr>
              <a:t>2b: Achieve 20 dB of squeezing on the clock transition, but with no guarantee of metrological usefulness (e.g. not yet controlling anti-squeezing)</a:t>
            </a:r>
          </a:p>
        </p:txBody>
      </p:sp>
    </p:spTree>
    <p:extLst>
      <p:ext uri="{BB962C8B-B14F-4D97-AF65-F5344CB8AC3E}">
        <p14:creationId xmlns:p14="http://schemas.microsoft.com/office/powerpoint/2010/main" val="2426405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task 2a: Atom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n-GB" dirty="0"/>
              <a:t>High-flux </a:t>
            </a:r>
            <a:r>
              <a:rPr lang="en-GB" baseline="30000" dirty="0"/>
              <a:t>87</a:t>
            </a:r>
            <a:r>
              <a:rPr lang="en-GB" dirty="0"/>
              <a:t>Sr source: 10</a:t>
            </a:r>
            <a:r>
              <a:rPr lang="en-GB" baseline="30000" dirty="0"/>
              <a:t>11</a:t>
            </a:r>
            <a:r>
              <a:rPr lang="en-GB" dirty="0"/>
              <a:t> slow atoms/second</a:t>
            </a:r>
          </a:p>
          <a:p>
            <a:pPr lvl="1"/>
            <a:r>
              <a:rPr lang="en-GB" dirty="0"/>
              <a:t>State of the art: 10</a:t>
            </a:r>
            <a:r>
              <a:rPr lang="en-GB" baseline="30000" dirty="0"/>
              <a:t>9</a:t>
            </a:r>
            <a:r>
              <a:rPr lang="en-GB" dirty="0"/>
              <a:t> atoms/second </a:t>
            </a:r>
          </a:p>
          <a:p>
            <a:r>
              <a:rPr lang="en-GB" dirty="0"/>
              <a:t>Big </a:t>
            </a:r>
            <a:r>
              <a:rPr lang="en-GB" baseline="30000" dirty="0"/>
              <a:t>87</a:t>
            </a:r>
            <a:r>
              <a:rPr lang="en-GB" dirty="0"/>
              <a:t>Sr “blue” MOT: 10</a:t>
            </a:r>
            <a:r>
              <a:rPr lang="en-GB" baseline="30000" dirty="0"/>
              <a:t>11</a:t>
            </a:r>
            <a:r>
              <a:rPr lang="en-GB" dirty="0"/>
              <a:t> atoms</a:t>
            </a:r>
          </a:p>
          <a:p>
            <a:pPr lvl="1"/>
            <a:r>
              <a:rPr lang="en-GB" dirty="0"/>
              <a:t>State of the art: 5 x 10</a:t>
            </a:r>
            <a:r>
              <a:rPr lang="en-GB" baseline="30000" dirty="0"/>
              <a:t>8</a:t>
            </a:r>
            <a:r>
              <a:rPr lang="en-GB" dirty="0"/>
              <a:t> atoms</a:t>
            </a:r>
          </a:p>
          <a:p>
            <a:r>
              <a:rPr lang="en-GB" dirty="0"/>
              <a:t>Narrow-line cooling of 10</a:t>
            </a:r>
            <a:r>
              <a:rPr lang="en-GB" baseline="30000" dirty="0"/>
              <a:t>10</a:t>
            </a:r>
            <a:r>
              <a:rPr lang="en-GB" dirty="0"/>
              <a:t> atoms to 1 </a:t>
            </a:r>
            <a:r>
              <a:rPr lang="en-GB" dirty="0" err="1"/>
              <a:t>uK</a:t>
            </a:r>
            <a:r>
              <a:rPr lang="en-GB" dirty="0"/>
              <a:t> in dipole trap (+ optical pumping)</a:t>
            </a:r>
          </a:p>
          <a:p>
            <a:pPr lvl="1"/>
            <a:r>
              <a:rPr lang="en-GB" dirty="0"/>
              <a:t>State of the art: 10</a:t>
            </a:r>
            <a:r>
              <a:rPr lang="en-GB" baseline="30000" dirty="0"/>
              <a:t>7</a:t>
            </a:r>
            <a:r>
              <a:rPr lang="en-GB" dirty="0"/>
              <a:t> atoms</a:t>
            </a:r>
          </a:p>
          <a:p>
            <a:r>
              <a:rPr lang="en-GB" dirty="0"/>
              <a:t>Evaporative cooling of 10</a:t>
            </a:r>
            <a:r>
              <a:rPr lang="en-GB" baseline="30000" dirty="0"/>
              <a:t>9</a:t>
            </a:r>
            <a:r>
              <a:rPr lang="en-GB" dirty="0"/>
              <a:t> atoms to &lt; 100nK</a:t>
            </a:r>
          </a:p>
          <a:p>
            <a:pPr lvl="1"/>
            <a:r>
              <a:rPr lang="en-GB" dirty="0"/>
              <a:t>State of the art: 2 x 10</a:t>
            </a:r>
            <a:r>
              <a:rPr lang="en-GB" baseline="30000" dirty="0"/>
              <a:t>5</a:t>
            </a:r>
            <a:r>
              <a:rPr lang="en-GB" dirty="0"/>
              <a:t> atoms</a:t>
            </a:r>
            <a:endParaRPr lang="en-GB" baseline="30000" dirty="0"/>
          </a:p>
          <a:p>
            <a:r>
              <a:rPr lang="en-GB" dirty="0"/>
              <a:t>Horizontal transport over 50 cm with heating &lt; 100 </a:t>
            </a:r>
            <a:r>
              <a:rPr lang="en-GB" dirty="0" err="1"/>
              <a:t>nK</a:t>
            </a:r>
            <a:endParaRPr lang="en-GB" dirty="0"/>
          </a:p>
          <a:p>
            <a:pPr lvl="1"/>
            <a:r>
              <a:rPr lang="en-GB" dirty="0"/>
              <a:t>State of the art: few </a:t>
            </a:r>
            <a:r>
              <a:rPr lang="en-GB" dirty="0" err="1"/>
              <a:t>uK</a:t>
            </a:r>
            <a:r>
              <a:rPr lang="en-GB" dirty="0"/>
              <a:t> heating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F01571-30D1-4562-A5D8-F93452CB183E}"/>
              </a:ext>
            </a:extLst>
          </p:cNvPr>
          <p:cNvSpPr/>
          <p:nvPr/>
        </p:nvSpPr>
        <p:spPr>
          <a:xfrm>
            <a:off x="7019827" y="1465875"/>
            <a:ext cx="51721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>
                <a:solidFill>
                  <a:srgbClr val="0070C0"/>
                </a:solidFill>
              </a:rPr>
              <a:t>10.1103/PhysRevLett.119.223202 quotes up to 10</a:t>
            </a:r>
            <a:r>
              <a:rPr lang="en-GB" sz="1200" baseline="30000" dirty="0">
                <a:solidFill>
                  <a:srgbClr val="0070C0"/>
                </a:solidFill>
              </a:rPr>
              <a:t>10</a:t>
            </a:r>
            <a:r>
              <a:rPr lang="en-GB" sz="1200" dirty="0">
                <a:solidFill>
                  <a:srgbClr val="0070C0"/>
                </a:solidFill>
              </a:rPr>
              <a:t>/s flux of slow </a:t>
            </a:r>
            <a:r>
              <a:rPr lang="en-GB" sz="1200" baseline="30000" dirty="0">
                <a:solidFill>
                  <a:srgbClr val="0070C0"/>
                </a:solidFill>
              </a:rPr>
              <a:t>88</a:t>
            </a:r>
            <a:r>
              <a:rPr lang="en-GB" sz="1200" dirty="0">
                <a:solidFill>
                  <a:srgbClr val="0070C0"/>
                </a:solidFill>
              </a:rPr>
              <a:t>Sr at hottest oven setting; I have scaled by natural abundance ratio </a:t>
            </a:r>
            <a:r>
              <a:rPr lang="en-GB" sz="1200" baseline="30000" dirty="0">
                <a:solidFill>
                  <a:srgbClr val="0070C0"/>
                </a:solidFill>
              </a:rPr>
              <a:t>87</a:t>
            </a:r>
            <a:r>
              <a:rPr lang="en-GB" sz="1200" dirty="0">
                <a:solidFill>
                  <a:srgbClr val="0070C0"/>
                </a:solidFill>
              </a:rPr>
              <a:t>Sr/</a:t>
            </a:r>
            <a:r>
              <a:rPr lang="en-GB" sz="1200" baseline="30000" dirty="0">
                <a:solidFill>
                  <a:srgbClr val="0070C0"/>
                </a:solidFill>
              </a:rPr>
              <a:t>88</a:t>
            </a:r>
            <a:r>
              <a:rPr lang="en-GB" sz="1200" dirty="0">
                <a:solidFill>
                  <a:srgbClr val="0070C0"/>
                </a:solidFill>
              </a:rPr>
              <a:t>Sr.</a:t>
            </a:r>
          </a:p>
          <a:p>
            <a:pPr lvl="1"/>
            <a:r>
              <a:rPr lang="en-GB" sz="1200" dirty="0">
                <a:solidFill>
                  <a:srgbClr val="0070C0"/>
                </a:solidFill>
              </a:rPr>
              <a:t>10.1140/</a:t>
            </a:r>
            <a:r>
              <a:rPr lang="en-GB" sz="1200" dirty="0" err="1">
                <a:solidFill>
                  <a:srgbClr val="0070C0"/>
                </a:solidFill>
              </a:rPr>
              <a:t>epjd</a:t>
            </a:r>
            <a:r>
              <a:rPr lang="en-GB" sz="1200" dirty="0">
                <a:solidFill>
                  <a:srgbClr val="0070C0"/>
                </a:solidFill>
              </a:rPr>
              <a:t>/e2015-60288-y and 10.1103/PhysRevA.96.053415 report comparable flux. </a:t>
            </a:r>
            <a:r>
              <a:rPr lang="en-GB" sz="1200" dirty="0" err="1">
                <a:solidFill>
                  <a:srgbClr val="0070C0"/>
                </a:solidFill>
              </a:rPr>
              <a:t>AOSense</a:t>
            </a:r>
            <a:r>
              <a:rPr lang="en-GB" sz="1200" dirty="0">
                <a:solidFill>
                  <a:srgbClr val="0070C0"/>
                </a:solidFill>
              </a:rPr>
              <a:t> claims better (10</a:t>
            </a:r>
            <a:r>
              <a:rPr lang="en-GB" sz="1200" baseline="30000" dirty="0">
                <a:solidFill>
                  <a:srgbClr val="0070C0"/>
                </a:solidFill>
              </a:rPr>
              <a:t>11</a:t>
            </a:r>
            <a:r>
              <a:rPr lang="en-GB" sz="1200" dirty="0">
                <a:solidFill>
                  <a:srgbClr val="0070C0"/>
                </a:solidFill>
              </a:rPr>
              <a:t>/s of </a:t>
            </a:r>
            <a:r>
              <a:rPr lang="en-GB" sz="1200" baseline="30000" dirty="0">
                <a:solidFill>
                  <a:srgbClr val="0070C0"/>
                </a:solidFill>
              </a:rPr>
              <a:t>88</a:t>
            </a:r>
            <a:r>
              <a:rPr lang="en-GB" sz="1200" dirty="0">
                <a:solidFill>
                  <a:srgbClr val="0070C0"/>
                </a:solidFill>
              </a:rPr>
              <a:t>Sr) in a datasheet but no data is presented and no peer reviewed publication is available.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9AE775-8F92-4291-A7C4-34A83E0576E2}"/>
              </a:ext>
            </a:extLst>
          </p:cNvPr>
          <p:cNvSpPr/>
          <p:nvPr/>
        </p:nvSpPr>
        <p:spPr>
          <a:xfrm>
            <a:off x="5071622" y="2467580"/>
            <a:ext cx="71203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>
                <a:solidFill>
                  <a:srgbClr val="0070C0"/>
                </a:solidFill>
              </a:rPr>
              <a:t>5e8 atoms is estimated from experience and talking to other Sr groups. Blue MOT size is not usually quoted in publications - Sr BEC experiments with high atom number usually load a magnetic trap reservoir so don’t need a big blue MOT. We can’t use a magnetic trap reservoir in AION because there are too many </a:t>
            </a:r>
            <a:r>
              <a:rPr lang="en-GB" sz="1200" dirty="0" err="1">
                <a:solidFill>
                  <a:srgbClr val="0070C0"/>
                </a:solidFill>
              </a:rPr>
              <a:t>untrapped</a:t>
            </a:r>
            <a:r>
              <a:rPr lang="en-GB" sz="1200" dirty="0">
                <a:solidFill>
                  <a:srgbClr val="0070C0"/>
                </a:solidFill>
              </a:rPr>
              <a:t> hyperfine states in 87Sr </a:t>
            </a:r>
            <a:r>
              <a:rPr lang="en-GB" sz="1200" dirty="0">
                <a:solidFill>
                  <a:srgbClr val="0070C0"/>
                </a:solidFill>
                <a:sym typeface="Wingdings" panose="05000000000000000000" pitchFamily="2" charset="2"/>
              </a:rPr>
              <a:t> lots of atoms would be wasted  cycle time would be too long</a:t>
            </a:r>
            <a:r>
              <a:rPr lang="en-GB" sz="1200" dirty="0">
                <a:solidFill>
                  <a:srgbClr val="0070C0"/>
                </a:solidFill>
              </a:rPr>
              <a:t>. (Also collisional losses would likely be prohibitive). Main atom number limitations are (</a:t>
            </a:r>
            <a:r>
              <a:rPr lang="en-GB" sz="1200" dirty="0" err="1">
                <a:solidFill>
                  <a:srgbClr val="0070C0"/>
                </a:solidFill>
              </a:rPr>
              <a:t>i</a:t>
            </a:r>
            <a:r>
              <a:rPr lang="en-GB" sz="1200" dirty="0">
                <a:solidFill>
                  <a:srgbClr val="0070C0"/>
                </a:solidFill>
              </a:rPr>
              <a:t>) inelastic collisions and (ii) density limits from </a:t>
            </a:r>
            <a:r>
              <a:rPr lang="en-GB" sz="1200" dirty="0" err="1">
                <a:solidFill>
                  <a:srgbClr val="0070C0"/>
                </a:solidFill>
              </a:rPr>
              <a:t>rescatter</a:t>
            </a:r>
            <a:r>
              <a:rPr lang="en-GB" sz="1200" dirty="0">
                <a:solidFill>
                  <a:srgbClr val="0070C0"/>
                </a:solidFill>
              </a:rPr>
              <a:t> – see 10.1103/PhysRevA.59.1216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AF5CD1-916B-41D0-9E46-D6B69E44A120}"/>
              </a:ext>
            </a:extLst>
          </p:cNvPr>
          <p:cNvSpPr/>
          <p:nvPr/>
        </p:nvSpPr>
        <p:spPr>
          <a:xfrm>
            <a:off x="6598763" y="3935010"/>
            <a:ext cx="57220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>
                <a:solidFill>
                  <a:srgbClr val="0070C0"/>
                </a:solidFill>
              </a:rPr>
              <a:t>Narrow-line cooling and evaporative cooling numbers are as reported in Schreck group 10.1103/PhysRevA.87.013611. Similar numbers are achieved in the JILA group – see e.g. 10.1126/science.aam5538. Both sequences are ~ 30 seconds.</a:t>
            </a:r>
          </a:p>
          <a:p>
            <a:pPr lvl="1"/>
            <a:r>
              <a:rPr lang="en-GB" sz="1200" dirty="0">
                <a:solidFill>
                  <a:srgbClr val="0070C0"/>
                </a:solidFill>
              </a:rPr>
              <a:t>Jason Hogan mentioned he wanted to skip out evaporative cooling altogether, instead exploiting a dark SPOT MOT induced by a transparency beam as partially demonstrated in 10.1103/PhysRevLett.110.263003. This will probably help (I was thinking to try the same thing), but its temperature/density limits are unclear.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EAB3C7-EB62-4636-828E-916E71F73580}"/>
              </a:ext>
            </a:extLst>
          </p:cNvPr>
          <p:cNvSpPr/>
          <p:nvPr/>
        </p:nvSpPr>
        <p:spPr>
          <a:xfrm>
            <a:off x="5536676" y="5715210"/>
            <a:ext cx="63788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>
                <a:solidFill>
                  <a:srgbClr val="0070C0"/>
                </a:solidFill>
              </a:rPr>
              <a:t>Few </a:t>
            </a:r>
            <a:r>
              <a:rPr lang="en-GB" sz="1200" dirty="0" err="1">
                <a:solidFill>
                  <a:srgbClr val="0070C0"/>
                </a:solidFill>
              </a:rPr>
              <a:t>uK</a:t>
            </a:r>
            <a:r>
              <a:rPr lang="en-GB" sz="1200" dirty="0">
                <a:solidFill>
                  <a:srgbClr val="0070C0"/>
                </a:solidFill>
              </a:rPr>
              <a:t> heating is quoted in the moving tweezers (focus-tuneable lens) in 10.1088/1367-2630/16/9/093028. A moving lattice combined with Bessel beam waveguide sounds more promising – see 10.1088/1367-2630/8/8/159 for 20 cm transport with &lt; 30 </a:t>
            </a:r>
            <a:r>
              <a:rPr lang="en-GB" sz="1200" dirty="0" err="1">
                <a:solidFill>
                  <a:srgbClr val="0070C0"/>
                </a:solidFill>
              </a:rPr>
              <a:t>nK</a:t>
            </a:r>
            <a:r>
              <a:rPr lang="en-GB" sz="1200" dirty="0">
                <a:solidFill>
                  <a:srgbClr val="0070C0"/>
                </a:solidFill>
              </a:rPr>
              <a:t> axial heating (but note that transverse heating is not reported)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7074B7-DE0F-4A9B-96A3-3A13C6DD9CF4}"/>
              </a:ext>
            </a:extLst>
          </p:cNvPr>
          <p:cNvSpPr txBox="1"/>
          <p:nvPr/>
        </p:nvSpPr>
        <p:spPr>
          <a:xfrm>
            <a:off x="838200" y="134292"/>
            <a:ext cx="7663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Notes added by RH 26/02/19: Citations for “state of the art”</a:t>
            </a:r>
          </a:p>
        </p:txBody>
      </p:sp>
    </p:spTree>
    <p:extLst>
      <p:ext uri="{BB962C8B-B14F-4D97-AF65-F5344CB8AC3E}">
        <p14:creationId xmlns:p14="http://schemas.microsoft.com/office/powerpoint/2010/main" val="273220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825625"/>
            <a:ext cx="11353801" cy="4556321"/>
          </a:xfrm>
        </p:spPr>
        <p:txBody>
          <a:bodyPr>
            <a:normAutofit fontScale="92500"/>
          </a:bodyPr>
          <a:lstStyle/>
          <a:p>
            <a:r>
              <a:rPr lang="en-GB" dirty="0"/>
              <a:t>High-flux </a:t>
            </a:r>
            <a:r>
              <a:rPr lang="en-GB" baseline="30000" dirty="0"/>
              <a:t>87</a:t>
            </a:r>
            <a:r>
              <a:rPr lang="en-GB" dirty="0"/>
              <a:t>Sr source: 10</a:t>
            </a:r>
            <a:r>
              <a:rPr lang="en-GB" baseline="30000" dirty="0"/>
              <a:t>11</a:t>
            </a:r>
            <a:r>
              <a:rPr lang="en-GB" dirty="0"/>
              <a:t> slow atoms/second</a:t>
            </a:r>
          </a:p>
          <a:p>
            <a:pPr lvl="1"/>
            <a:r>
              <a:rPr lang="en-GB" dirty="0"/>
              <a:t>State of the art: 10</a:t>
            </a:r>
            <a:r>
              <a:rPr lang="en-GB" baseline="30000" dirty="0"/>
              <a:t>9</a:t>
            </a:r>
            <a:r>
              <a:rPr lang="en-GB" dirty="0"/>
              <a:t> atoms/second </a:t>
            </a:r>
            <a:r>
              <a:rPr lang="en-GB" dirty="0">
                <a:solidFill>
                  <a:srgbClr val="0070C0"/>
                </a:solidFill>
              </a:rPr>
              <a:t>– Realistic 3 year deliverable: 5 x 10</a:t>
            </a:r>
            <a:r>
              <a:rPr lang="en-GB" baseline="30000" dirty="0">
                <a:solidFill>
                  <a:srgbClr val="0070C0"/>
                </a:solidFill>
              </a:rPr>
              <a:t>9</a:t>
            </a:r>
            <a:r>
              <a:rPr lang="en-GB" dirty="0">
                <a:solidFill>
                  <a:srgbClr val="0070C0"/>
                </a:solidFill>
              </a:rPr>
              <a:t> atoms/second</a:t>
            </a:r>
          </a:p>
          <a:p>
            <a:r>
              <a:rPr lang="en-GB" dirty="0"/>
              <a:t>Big </a:t>
            </a:r>
            <a:r>
              <a:rPr lang="en-GB" baseline="30000" dirty="0"/>
              <a:t>87</a:t>
            </a:r>
            <a:r>
              <a:rPr lang="en-GB" dirty="0"/>
              <a:t>Sr “blue” MOT: 10</a:t>
            </a:r>
            <a:r>
              <a:rPr lang="en-GB" baseline="30000" dirty="0"/>
              <a:t>11</a:t>
            </a:r>
            <a:r>
              <a:rPr lang="en-GB" dirty="0"/>
              <a:t> atoms</a:t>
            </a:r>
          </a:p>
          <a:p>
            <a:pPr lvl="1"/>
            <a:r>
              <a:rPr lang="en-GB" dirty="0"/>
              <a:t>State of the art: 5 x 10</a:t>
            </a:r>
            <a:r>
              <a:rPr lang="en-GB" baseline="30000" dirty="0"/>
              <a:t>8</a:t>
            </a:r>
            <a:r>
              <a:rPr lang="en-GB" dirty="0"/>
              <a:t> atoms </a:t>
            </a:r>
            <a:r>
              <a:rPr lang="en-GB" dirty="0">
                <a:solidFill>
                  <a:srgbClr val="0070C0"/>
                </a:solidFill>
              </a:rPr>
              <a:t>– Realistic 3 year deliverable: 5 x 10</a:t>
            </a:r>
            <a:r>
              <a:rPr lang="en-GB" baseline="30000" dirty="0">
                <a:solidFill>
                  <a:srgbClr val="0070C0"/>
                </a:solidFill>
              </a:rPr>
              <a:t>9</a:t>
            </a:r>
            <a:r>
              <a:rPr lang="en-GB" dirty="0">
                <a:solidFill>
                  <a:srgbClr val="0070C0"/>
                </a:solidFill>
              </a:rPr>
              <a:t> atoms</a:t>
            </a:r>
          </a:p>
          <a:p>
            <a:r>
              <a:rPr lang="en-GB" dirty="0"/>
              <a:t>Narrow-line cooling of 10</a:t>
            </a:r>
            <a:r>
              <a:rPr lang="en-GB" baseline="30000" dirty="0"/>
              <a:t>10</a:t>
            </a:r>
            <a:r>
              <a:rPr lang="en-GB" dirty="0"/>
              <a:t> atoms to 1 </a:t>
            </a:r>
            <a:r>
              <a:rPr lang="en-GB" dirty="0" err="1"/>
              <a:t>uK</a:t>
            </a:r>
            <a:r>
              <a:rPr lang="en-GB" dirty="0"/>
              <a:t> in dipole trap (+ optical pumping)</a:t>
            </a:r>
          </a:p>
          <a:p>
            <a:pPr lvl="1"/>
            <a:r>
              <a:rPr lang="en-GB" dirty="0"/>
              <a:t>State of the art: 10</a:t>
            </a:r>
            <a:r>
              <a:rPr lang="en-GB" baseline="30000" dirty="0"/>
              <a:t>7</a:t>
            </a:r>
            <a:r>
              <a:rPr lang="en-GB" dirty="0"/>
              <a:t> atoms – </a:t>
            </a:r>
            <a:r>
              <a:rPr lang="en-GB" dirty="0">
                <a:solidFill>
                  <a:srgbClr val="0070C0"/>
                </a:solidFill>
              </a:rPr>
              <a:t>Realistic 3 year deliverable: 3 x 10</a:t>
            </a:r>
            <a:r>
              <a:rPr lang="en-GB" baseline="30000" dirty="0">
                <a:solidFill>
                  <a:srgbClr val="0070C0"/>
                </a:solidFill>
              </a:rPr>
              <a:t>7</a:t>
            </a:r>
            <a:r>
              <a:rPr lang="en-GB" dirty="0">
                <a:solidFill>
                  <a:srgbClr val="0070C0"/>
                </a:solidFill>
              </a:rPr>
              <a:t> atoms to 1.5 </a:t>
            </a:r>
            <a:r>
              <a:rPr lang="en-GB" dirty="0" err="1">
                <a:solidFill>
                  <a:srgbClr val="0070C0"/>
                </a:solidFill>
              </a:rPr>
              <a:t>uK</a:t>
            </a:r>
            <a:endParaRPr lang="en-GB" dirty="0">
              <a:solidFill>
                <a:srgbClr val="0070C0"/>
              </a:solidFill>
            </a:endParaRPr>
          </a:p>
          <a:p>
            <a:r>
              <a:rPr lang="en-GB" dirty="0"/>
              <a:t>Evaporative cooling of 10</a:t>
            </a:r>
            <a:r>
              <a:rPr lang="en-GB" baseline="30000" dirty="0"/>
              <a:t>9</a:t>
            </a:r>
            <a:r>
              <a:rPr lang="en-GB" dirty="0"/>
              <a:t> atoms to &lt; 100nK</a:t>
            </a:r>
          </a:p>
          <a:p>
            <a:pPr lvl="1"/>
            <a:r>
              <a:rPr lang="en-GB" dirty="0"/>
              <a:t>State of the art: 2 x 10</a:t>
            </a:r>
            <a:r>
              <a:rPr lang="en-GB" baseline="30000" dirty="0"/>
              <a:t>5</a:t>
            </a:r>
            <a:r>
              <a:rPr lang="en-GB" dirty="0"/>
              <a:t> atoms – </a:t>
            </a:r>
            <a:r>
              <a:rPr lang="en-GB" dirty="0">
                <a:solidFill>
                  <a:srgbClr val="0070C0"/>
                </a:solidFill>
              </a:rPr>
              <a:t>Realistic 3 year deliverable: 1 x 10</a:t>
            </a:r>
            <a:r>
              <a:rPr lang="en-GB" baseline="30000" dirty="0">
                <a:solidFill>
                  <a:srgbClr val="0070C0"/>
                </a:solidFill>
              </a:rPr>
              <a:t>7</a:t>
            </a:r>
            <a:r>
              <a:rPr lang="en-GB" dirty="0">
                <a:solidFill>
                  <a:srgbClr val="0070C0"/>
                </a:solidFill>
              </a:rPr>
              <a:t> atoms to &lt; 500 </a:t>
            </a:r>
            <a:r>
              <a:rPr lang="en-GB" dirty="0" err="1">
                <a:solidFill>
                  <a:srgbClr val="0070C0"/>
                </a:solidFill>
              </a:rPr>
              <a:t>nK</a:t>
            </a:r>
            <a:endParaRPr lang="en-GB" dirty="0">
              <a:solidFill>
                <a:srgbClr val="0070C0"/>
              </a:solidFill>
            </a:endParaRPr>
          </a:p>
          <a:p>
            <a:r>
              <a:rPr lang="en-GB" dirty="0"/>
              <a:t>Horizontal transport over 50 cm with heating &lt; 100 </a:t>
            </a:r>
            <a:r>
              <a:rPr lang="en-GB" dirty="0" err="1"/>
              <a:t>nK</a:t>
            </a:r>
            <a:endParaRPr lang="en-GB" dirty="0">
              <a:solidFill>
                <a:srgbClr val="0070C0"/>
              </a:solidFill>
            </a:endParaRPr>
          </a:p>
          <a:p>
            <a:pPr lvl="1"/>
            <a:r>
              <a:rPr lang="en-GB" dirty="0"/>
              <a:t>State of the art: few </a:t>
            </a:r>
            <a:r>
              <a:rPr lang="en-GB" dirty="0" err="1"/>
              <a:t>uK</a:t>
            </a:r>
            <a:r>
              <a:rPr lang="en-GB" dirty="0"/>
              <a:t> heating – </a:t>
            </a:r>
            <a:r>
              <a:rPr lang="en-GB" dirty="0">
                <a:solidFill>
                  <a:srgbClr val="0070C0"/>
                </a:solidFill>
              </a:rPr>
              <a:t>Realistic 3 year deliverable: Nothing!</a:t>
            </a:r>
          </a:p>
          <a:p>
            <a:pPr lvl="1"/>
            <a:r>
              <a:rPr lang="en-GB" sz="1600" dirty="0">
                <a:solidFill>
                  <a:srgbClr val="0070C0"/>
                </a:solidFill>
              </a:rPr>
              <a:t>(We should make a best effort to demonstrate transport, but progress on other stages is more important in years 1-3)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2D52F3-580B-4F1B-98E9-B0BC81FFDA8D}"/>
              </a:ext>
            </a:extLst>
          </p:cNvPr>
          <p:cNvSpPr txBox="1"/>
          <p:nvPr/>
        </p:nvSpPr>
        <p:spPr>
          <a:xfrm>
            <a:off x="88499" y="65989"/>
            <a:ext cx="1201500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Notes added by RH 26/03/19: I have added realistically achievable deliverables within 3 year AI-Upgrade programme. These will hopefully be refined more in coming weeks. The stretch goals listed in the main bullets are guided by strain sensitivity goals of AI-100, not by achievability in 3 year timescale.</a:t>
            </a:r>
          </a:p>
          <a:p>
            <a:r>
              <a:rPr lang="en-GB" sz="1400" dirty="0">
                <a:solidFill>
                  <a:srgbClr val="0070C0"/>
                </a:solidFill>
              </a:rPr>
              <a:t>I would hope we could do better than the “realistic deliverables” even within 3 year timescale, in some cases hopefully by an order of magnitude, but I wouldn’t be comfortable guaranteeing it. The stretch goals will need longer - they need beyond state of the art in both atom density and trap volume. Plausible methods are available – Jason has some ideas and so do we – but each step is risky and the stretch goals are definitely at the limit of what seems possible. I think we can promise larger improvements in the earlier stages of cooling (i.e. high flux source; blue MOT) simply because we will do these stages first.</a:t>
            </a:r>
          </a:p>
          <a:p>
            <a:endParaRPr lang="en-GB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2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task 2b: Spin squeezing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12969"/>
            <a:ext cx="11077281" cy="4872887"/>
          </a:xfrm>
        </p:spPr>
        <p:txBody>
          <a:bodyPr>
            <a:normAutofit/>
          </a:bodyPr>
          <a:lstStyle/>
          <a:p>
            <a:r>
              <a:rPr lang="en-GB" sz="2400" dirty="0"/>
              <a:t>Apply 20 dB spin squeezing on “clock” transition </a:t>
            </a:r>
            <a:r>
              <a:rPr lang="en-GB" sz="2000" dirty="0">
                <a:solidFill>
                  <a:srgbClr val="0070C0"/>
                </a:solidFill>
              </a:rPr>
              <a:t>– State of the art: 0 dB (i.e. not yet done!)</a:t>
            </a:r>
          </a:p>
          <a:p>
            <a:pPr lvl="1"/>
            <a:r>
              <a:rPr lang="en-GB" sz="2000" dirty="0"/>
              <a:t>Option 1: Cavity – either weak measurement or one axis twisting (“cavity feedback”)</a:t>
            </a:r>
          </a:p>
          <a:p>
            <a:pPr lvl="1"/>
            <a:r>
              <a:rPr lang="en-GB" sz="2000" dirty="0"/>
              <a:t>Option 2: Interactions – e.g. through Rydberg dressing</a:t>
            </a:r>
          </a:p>
          <a:p>
            <a:r>
              <a:rPr lang="en-GB" sz="2400" dirty="0"/>
              <a:t>Squeezing must be metrologically useful</a:t>
            </a:r>
          </a:p>
          <a:p>
            <a:pPr lvl="1"/>
            <a:r>
              <a:rPr lang="en-GB" sz="2000" dirty="0"/>
              <a:t>Low dephasing and decoherence</a:t>
            </a:r>
          </a:p>
          <a:p>
            <a:r>
              <a:rPr lang="en-GB" sz="2400" dirty="0"/>
              <a:t>Squeezing must not induce too much heating (&lt; 100 </a:t>
            </a:r>
            <a:r>
              <a:rPr lang="en-GB" sz="2400" dirty="0" err="1"/>
              <a:t>nK</a:t>
            </a:r>
            <a:r>
              <a:rPr lang="en-GB" sz="2400" dirty="0"/>
              <a:t>)</a:t>
            </a:r>
          </a:p>
          <a:p>
            <a:pPr lvl="1"/>
            <a:r>
              <a:rPr lang="en-GB" sz="2000" dirty="0"/>
              <a:t>Cavity: Challenging due to dipole forces from cavity spatial mode; Rydberg: untested</a:t>
            </a:r>
          </a:p>
          <a:p>
            <a:r>
              <a:rPr lang="en-GB" sz="2400" dirty="0"/>
              <a:t>Squeezing must be compatible with 10</a:t>
            </a:r>
            <a:r>
              <a:rPr lang="en-GB" sz="2400" baseline="30000" dirty="0"/>
              <a:t>9</a:t>
            </a:r>
            <a:r>
              <a:rPr lang="en-GB" sz="2400" dirty="0"/>
              <a:t> atoms</a:t>
            </a:r>
          </a:p>
          <a:p>
            <a:pPr lvl="1"/>
            <a:r>
              <a:rPr lang="en-GB" sz="2000" dirty="0"/>
              <a:t>Cavity: large cavity mode volume; Rydberg: must avoid inelastic collisions</a:t>
            </a:r>
          </a:p>
          <a:p>
            <a:r>
              <a:rPr lang="en-GB" sz="2400" dirty="0"/>
              <a:t>Squeezing must be compatible with transport, lattice launch and delta-kick lens</a:t>
            </a:r>
          </a:p>
          <a:p>
            <a:pPr lvl="1"/>
            <a:r>
              <a:rPr lang="en-GB" sz="2000" dirty="0"/>
              <a:t>Preserve squeezing in magnetic sublevels, then transfer to clock states in AI tube?</a:t>
            </a:r>
          </a:p>
          <a:p>
            <a:r>
              <a:rPr lang="en-GB" sz="2400" dirty="0"/>
              <a:t>Detection noise &lt; 10</a:t>
            </a:r>
            <a:r>
              <a:rPr lang="en-GB" sz="2400" baseline="30000" dirty="0"/>
              <a:t>-6</a:t>
            </a:r>
            <a:r>
              <a:rPr lang="en-GB" sz="2400" dirty="0"/>
              <a:t> to measure squeezed population distribution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40820E-8C7C-4E9F-8BCA-077AA6543E8B}"/>
              </a:ext>
            </a:extLst>
          </p:cNvPr>
          <p:cNvSpPr txBox="1"/>
          <p:nvPr/>
        </p:nvSpPr>
        <p:spPr>
          <a:xfrm>
            <a:off x="0" y="0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Realistic 3 year deliverable: Cavity weak measurement at a signal to noise compatible with 20 dB squeezing of 10</a:t>
            </a:r>
            <a:r>
              <a:rPr lang="en-GB" sz="1400" baseline="30000" dirty="0">
                <a:solidFill>
                  <a:srgbClr val="0070C0"/>
                </a:solidFill>
              </a:rPr>
              <a:t>9</a:t>
            </a:r>
            <a:r>
              <a:rPr lang="en-GB" sz="1400" dirty="0">
                <a:solidFill>
                  <a:srgbClr val="0070C0"/>
                </a:solidFill>
              </a:rPr>
              <a:t> atoms (note: this is beyond state of the art). I don’t think we can guarantee metrological usefulness in years 1-3; we should wait until years 4-6 before promising to characterise dephasing &amp; heating to the required level. Ultimately to get metrological usefulness in years 4-6 may involve upgrading the cavity or detection scheme based on lessons learned in years 1-3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77F180-2574-43A8-984F-3F7C2FAF7375}"/>
              </a:ext>
            </a:extLst>
          </p:cNvPr>
          <p:cNvSpPr txBox="1"/>
          <p:nvPr/>
        </p:nvSpPr>
        <p:spPr>
          <a:xfrm>
            <a:off x="2308781" y="6132970"/>
            <a:ext cx="10812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0070C0"/>
                </a:solidFill>
              </a:rPr>
              <a:t>Vuletic</a:t>
            </a:r>
            <a:r>
              <a:rPr lang="en-GB" sz="1400" dirty="0">
                <a:solidFill>
                  <a:srgbClr val="0070C0"/>
                </a:solidFill>
              </a:rPr>
              <a:t> (MIT) cavity feedback squeezing between ground states of </a:t>
            </a:r>
            <a:r>
              <a:rPr lang="en-GB" sz="1400" dirty="0" err="1">
                <a:solidFill>
                  <a:srgbClr val="0070C0"/>
                </a:solidFill>
              </a:rPr>
              <a:t>Yb</a:t>
            </a:r>
            <a:r>
              <a:rPr lang="en-GB" sz="1400" dirty="0">
                <a:solidFill>
                  <a:srgbClr val="0070C0"/>
                </a:solidFill>
              </a:rPr>
              <a:t>: arXiv:1901.10499</a:t>
            </a:r>
          </a:p>
          <a:p>
            <a:r>
              <a:rPr lang="en-GB" sz="1400" dirty="0" err="1">
                <a:solidFill>
                  <a:srgbClr val="0070C0"/>
                </a:solidFill>
              </a:rPr>
              <a:t>Kasevich</a:t>
            </a:r>
            <a:r>
              <a:rPr lang="en-GB" sz="1400" dirty="0">
                <a:solidFill>
                  <a:srgbClr val="0070C0"/>
                </a:solidFill>
              </a:rPr>
              <a:t> (Stanford) 20 dB cavity feedback and weak measurement squeezing between ground states of </a:t>
            </a:r>
            <a:r>
              <a:rPr lang="en-GB" sz="1400" dirty="0" err="1">
                <a:solidFill>
                  <a:srgbClr val="0070C0"/>
                </a:solidFill>
              </a:rPr>
              <a:t>Rb</a:t>
            </a:r>
            <a:r>
              <a:rPr lang="en-GB" sz="1400" dirty="0">
                <a:solidFill>
                  <a:srgbClr val="0070C0"/>
                </a:solidFill>
              </a:rPr>
              <a:t>: 10.1038/nature16176</a:t>
            </a:r>
          </a:p>
          <a:p>
            <a:r>
              <a:rPr lang="en-GB" sz="1400" dirty="0">
                <a:solidFill>
                  <a:srgbClr val="0070C0"/>
                </a:solidFill>
              </a:rPr>
              <a:t>Jones (Durham, UK) Proposal for Rydberg dressed squeezing (possible alternative to cavities): 10.1103/PhysRevLett.112.103601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7DF807-0BB2-408C-B496-98228E36332F}"/>
              </a:ext>
            </a:extLst>
          </p:cNvPr>
          <p:cNvSpPr txBox="1"/>
          <p:nvPr/>
        </p:nvSpPr>
        <p:spPr>
          <a:xfrm>
            <a:off x="8639" y="6216518"/>
            <a:ext cx="2423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Citations for state of the art squeezing:</a:t>
            </a:r>
          </a:p>
        </p:txBody>
      </p:sp>
    </p:spTree>
    <p:extLst>
      <p:ext uri="{BB962C8B-B14F-4D97-AF65-F5344CB8AC3E}">
        <p14:creationId xmlns:p14="http://schemas.microsoft.com/office/powerpoint/2010/main" val="3755759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task 2: Budget estimate</a:t>
            </a: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73FDD5-0664-4021-96CA-75E316EEDC20}"/>
              </a:ext>
            </a:extLst>
          </p:cNvPr>
          <p:cNvSpPr txBox="1"/>
          <p:nvPr/>
        </p:nvSpPr>
        <p:spPr>
          <a:xfrm>
            <a:off x="930478" y="1697438"/>
            <a:ext cx="63847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Labour: £600k</a:t>
            </a:r>
          </a:p>
          <a:p>
            <a:r>
              <a:rPr lang="en-GB" dirty="0"/>
              <a:t>£600k = 2 PDRA staff at £100k/</a:t>
            </a:r>
            <a:r>
              <a:rPr lang="en-GB" dirty="0" err="1"/>
              <a:t>yr</a:t>
            </a:r>
            <a:r>
              <a:rPr lang="en-GB" dirty="0"/>
              <a:t> each</a:t>
            </a:r>
          </a:p>
          <a:p>
            <a:r>
              <a:rPr lang="en-GB" dirty="0"/>
              <a:t>+ in kind contributions (e.g. students)</a:t>
            </a:r>
          </a:p>
          <a:p>
            <a:endParaRPr lang="en-GB" dirty="0"/>
          </a:p>
          <a:p>
            <a:r>
              <a:rPr lang="en-GB" sz="2400" dirty="0"/>
              <a:t>Capital: £1.0M</a:t>
            </a:r>
          </a:p>
          <a:p>
            <a:r>
              <a:rPr lang="en-GB" dirty="0"/>
              <a:t>See table below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B5191A9-DCDD-4826-A9D4-0CE5A4248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417211"/>
              </p:ext>
            </p:extLst>
          </p:nvPr>
        </p:nvGraphicFramePr>
        <p:xfrm>
          <a:off x="932552" y="3895378"/>
          <a:ext cx="6143422" cy="2159997"/>
        </p:xfrm>
        <a:graphic>
          <a:graphicData uri="http://schemas.openxmlformats.org/drawingml/2006/table">
            <a:tbl>
              <a:tblPr lastRow="1" bandRow="1">
                <a:tableStyleId>{3B4B98B0-60AC-42C2-AFA5-B58CD77FA1E5}</a:tableStyleId>
              </a:tblPr>
              <a:tblGrid>
                <a:gridCol w="4767027">
                  <a:extLst>
                    <a:ext uri="{9D8B030D-6E8A-4147-A177-3AD203B41FA5}">
                      <a16:colId xmlns:a16="http://schemas.microsoft.com/office/drawing/2014/main" val="212531391"/>
                    </a:ext>
                  </a:extLst>
                </a:gridCol>
                <a:gridCol w="1376395">
                  <a:extLst>
                    <a:ext uri="{9D8B030D-6E8A-4147-A177-3AD203B41FA5}">
                      <a16:colId xmlns:a16="http://schemas.microsoft.com/office/drawing/2014/main" val="3112090717"/>
                    </a:ext>
                  </a:extLst>
                </a:gridCol>
              </a:tblGrid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systems for cooling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£605,000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8300052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stabilisation ("clock" laser + stability transfer)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£580,000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0493326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Experimental control and electronics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£125,000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8183889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system, camera and squeezing cavity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£140,000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8107456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measurement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£100,000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0891309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in-kind contributions from hosts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-£550,000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0601053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capital budget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£1,000,000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630344"/>
                  </a:ext>
                </a:extLst>
              </a:tr>
            </a:tbl>
          </a:graphicData>
        </a:graphic>
      </p:graphicFrame>
      <p:pic>
        <p:nvPicPr>
          <p:cNvPr id="1026" name="Picture 2" descr="N1961 14">
            <a:extLst>
              <a:ext uri="{FF2B5EF4-FFF2-40B4-BE49-F238E27FC236}">
                <a16:creationId xmlns:a16="http://schemas.microsoft.com/office/drawing/2014/main" id="{0E2DFE0C-A147-4F01-8335-17C58E4640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15730" r="22763" b="20703"/>
          <a:stretch/>
        </p:blipFill>
        <p:spPr bwMode="auto">
          <a:xfrm>
            <a:off x="8261498" y="2095573"/>
            <a:ext cx="3487479" cy="3287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4617B"/>
                </a:solidFill>
              </a14:hiddenFill>
            </a:ext>
            <a:ext uri="{91240B29-F687-4f45-9708-019B960494DF}">
              <a14:hiddenLine xmlns:a14="http://schemas.microsoft.com/office/drawing/2010/main" xmlns="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B137BF-7F04-430F-805F-6BDB2B272B55}"/>
              </a:ext>
            </a:extLst>
          </p:cNvPr>
          <p:cNvSpPr txBox="1"/>
          <p:nvPr/>
        </p:nvSpPr>
        <p:spPr>
          <a:xfrm>
            <a:off x="9296143" y="1153771"/>
            <a:ext cx="795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aseline="30000" dirty="0">
                <a:solidFill>
                  <a:srgbClr val="C00000"/>
                </a:solidFill>
              </a:rPr>
              <a:t>87</a:t>
            </a:r>
            <a:r>
              <a:rPr lang="en-GB" sz="3200" dirty="0">
                <a:solidFill>
                  <a:srgbClr val="C00000"/>
                </a:solidFill>
              </a:rPr>
              <a:t>Sr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6C68E98-3D66-4DAD-8ED8-017BA10960CA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9693849" y="1738546"/>
            <a:ext cx="0" cy="1504329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F668646-E842-4943-BD15-CA4EE09131CA}"/>
              </a:ext>
            </a:extLst>
          </p:cNvPr>
          <p:cNvSpPr txBox="1"/>
          <p:nvPr/>
        </p:nvSpPr>
        <p:spPr>
          <a:xfrm>
            <a:off x="8624667" y="5519563"/>
            <a:ext cx="276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But this is only 10</a:t>
            </a:r>
            <a:r>
              <a:rPr lang="en-GB" baseline="30000" dirty="0"/>
              <a:t>7</a:t>
            </a:r>
            <a:r>
              <a:rPr lang="en-GB" dirty="0"/>
              <a:t> atoms…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A65691-9086-4ED0-9532-E2D082B0224A}"/>
              </a:ext>
            </a:extLst>
          </p:cNvPr>
          <p:cNvSpPr txBox="1"/>
          <p:nvPr/>
        </p:nvSpPr>
        <p:spPr>
          <a:xfrm>
            <a:off x="4707549" y="1738546"/>
            <a:ext cx="31562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I recognise that there are finite resources but 2 PDRA is probably not enough to deliver this task unless there is a lot of synergy with other WPs</a:t>
            </a:r>
          </a:p>
        </p:txBody>
      </p:sp>
    </p:spTree>
    <p:extLst>
      <p:ext uri="{BB962C8B-B14F-4D97-AF65-F5344CB8AC3E}">
        <p14:creationId xmlns:p14="http://schemas.microsoft.com/office/powerpoint/2010/main" val="1708971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11675</TotalTime>
  <Words>1430</Words>
  <Application>Microsoft Office PowerPoint</Application>
  <PresentationFormat>Widescreen</PresentationFormat>
  <Paragraphs>88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ヒラギノ角ゴ Pro W3</vt:lpstr>
      <vt:lpstr>Arial</vt:lpstr>
      <vt:lpstr>Calibri</vt:lpstr>
      <vt:lpstr>Calibri Light</vt:lpstr>
      <vt:lpstr>Wingdings</vt:lpstr>
      <vt:lpstr>Office Theme</vt:lpstr>
      <vt:lpstr>WP AION-Upgrade Task 2</vt:lpstr>
      <vt:lpstr>Upgrade task 2a: Atom preparation</vt:lpstr>
      <vt:lpstr>PowerPoint Presentation</vt:lpstr>
      <vt:lpstr>Upgrade task 2b: Spin squeezing</vt:lpstr>
      <vt:lpstr>Upgrade task 2: Budget estimate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R&amp;D – T2 &amp; T3</dc:title>
  <dc:creator>Michael Holynski</dc:creator>
  <cp:lastModifiedBy>Richard Hobson</cp:lastModifiedBy>
  <cp:revision>86</cp:revision>
  <dcterms:created xsi:type="dcterms:W3CDTF">2019-03-21T16:24:12Z</dcterms:created>
  <dcterms:modified xsi:type="dcterms:W3CDTF">2019-04-05T11:39:17Z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rcoClassification">
    <vt:lpwstr>NPL Official</vt:lpwstr>
  </property>
  <property fmtid="{D5CDD505-2E9C-101B-9397-08002B2CF9AE}" pid="3" name="aliashPowerpointFooter">
    <vt:lpwstr/>
  </property>
</Properties>
</file>