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1932" r:id="rId2"/>
    <p:sldId id="1942" r:id="rId3"/>
    <p:sldId id="1943" r:id="rId4"/>
    <p:sldId id="1945" r:id="rId5"/>
    <p:sldId id="1944" r:id="rId6"/>
    <p:sldId id="1937" r:id="rId7"/>
    <p:sldId id="1938" r:id="rId8"/>
    <p:sldId id="1939" r:id="rId9"/>
    <p:sldId id="1941" r:id="rId10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3" autoAdjust="0"/>
    <p:restoredTop sz="89251" autoAdjust="0"/>
  </p:normalViewPr>
  <p:slideViewPr>
    <p:cSldViewPr>
      <p:cViewPr>
        <p:scale>
          <a:sx n="75" d="100"/>
          <a:sy n="75" d="100"/>
        </p:scale>
        <p:origin x="-164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liverbuchmueller:work:Imperial:Big%20Ideas%20STFC%202018:AION%20WP%20QSFT:AION-WP-Budget-Breakdown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liverbuchmueller:work:Imperial:Big%20Ideas%20STFC%202018:AION%20WP%20QSFT:AION-WP-Budget-Breakdown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liverbuchmueller:work:Imperial:Big%20Ideas%20STFC%202018:AION%20WP%20QSFT:AION-WP-Budget-Breakdown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liverbuchmueller:work:Imperial:Big%20Ideas%20STFC%202018:AION%20WP%20QSFT:AION-WP-Budget-Breakdown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oliverbuchmueller:work:Imperial:Big%20Ideas%20STFC%202018:AION%20WP%20QSFT:AION-WP-Budget-Breakdow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Capital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AION-10</c:v>
                </c:pt>
                <c:pt idx="1">
                  <c:v>AION-RD</c:v>
                </c:pt>
                <c:pt idx="2">
                  <c:v>AION-100</c:v>
                </c:pt>
                <c:pt idx="3">
                  <c:v>AION-Physics</c:v>
                </c:pt>
                <c:pt idx="4">
                  <c:v>MAGIS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1.9</c:v>
                </c:pt>
                <c:pt idx="1">
                  <c:v>1.6</c:v>
                </c:pt>
                <c:pt idx="2">
                  <c:v>0.0</c:v>
                </c:pt>
                <c:pt idx="3">
                  <c:v>0.0</c:v>
                </c:pt>
                <c:pt idx="4">
                  <c:v>1.8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FTE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AION-10</c:v>
                </c:pt>
                <c:pt idx="1">
                  <c:v>AION-RD</c:v>
                </c:pt>
                <c:pt idx="2">
                  <c:v>AION-100</c:v>
                </c:pt>
                <c:pt idx="3">
                  <c:v>AION-Physics</c:v>
                </c:pt>
                <c:pt idx="4">
                  <c:v>MAGIS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0.9</c:v>
                </c:pt>
                <c:pt idx="1">
                  <c:v>0.9</c:v>
                </c:pt>
                <c:pt idx="2">
                  <c:v>1.9</c:v>
                </c:pt>
                <c:pt idx="3">
                  <c:v>0.9</c:v>
                </c:pt>
                <c:pt idx="4">
                  <c:v>1.2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Total</c:v>
                </c:pt>
              </c:strCache>
            </c:strRef>
          </c:tx>
          <c:invertIfNegative val="0"/>
          <c:cat>
            <c:strRef>
              <c:f>Sheet1!$B$1:$F$1</c:f>
              <c:strCache>
                <c:ptCount val="5"/>
                <c:pt idx="0">
                  <c:v>AION-10</c:v>
                </c:pt>
                <c:pt idx="1">
                  <c:v>AION-RD</c:v>
                </c:pt>
                <c:pt idx="2">
                  <c:v>AION-100</c:v>
                </c:pt>
                <c:pt idx="3">
                  <c:v>AION-Physics</c:v>
                </c:pt>
                <c:pt idx="4">
                  <c:v>MAGIS</c:v>
                </c:pt>
              </c:strCache>
            </c:strRef>
          </c:cat>
          <c:val>
            <c:numRef>
              <c:f>Sheet1!$B$4:$F$4</c:f>
              <c:numCache>
                <c:formatCode>General</c:formatCode>
                <c:ptCount val="5"/>
                <c:pt idx="0">
                  <c:v>2.8</c:v>
                </c:pt>
                <c:pt idx="1">
                  <c:v>2.5</c:v>
                </c:pt>
                <c:pt idx="2">
                  <c:v>1.9</c:v>
                </c:pt>
                <c:pt idx="3">
                  <c:v>0.9</c:v>
                </c:pt>
                <c:pt idx="4">
                  <c:v>3.0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96050344"/>
        <c:axId val="-2091105864"/>
      </c:barChart>
      <c:catAx>
        <c:axId val="-2096050344"/>
        <c:scaling>
          <c:orientation val="minMax"/>
        </c:scaling>
        <c:delete val="0"/>
        <c:axPos val="b"/>
        <c:majorTickMark val="out"/>
        <c:minorTickMark val="none"/>
        <c:tickLblPos val="nextTo"/>
        <c:crossAx val="-2091105864"/>
        <c:crosses val="autoZero"/>
        <c:auto val="1"/>
        <c:lblAlgn val="ctr"/>
        <c:lblOffset val="100"/>
        <c:noMultiLvlLbl val="0"/>
      </c:catAx>
      <c:valAx>
        <c:axId val="-209110586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-2096050344"/>
        <c:crosses val="autoZero"/>
        <c:crossBetween val="between"/>
      </c:valAx>
    </c:plotArea>
    <c:legend>
      <c:legendPos val="t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Capital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Sheet1!$B$1:$F$1</c:f>
              <c:strCache>
                <c:ptCount val="5"/>
                <c:pt idx="0">
                  <c:v>AION-10</c:v>
                </c:pt>
                <c:pt idx="1">
                  <c:v>AION-RD</c:v>
                </c:pt>
                <c:pt idx="2">
                  <c:v>AION-100</c:v>
                </c:pt>
                <c:pt idx="3">
                  <c:v>AION-Physics</c:v>
                </c:pt>
                <c:pt idx="4">
                  <c:v>MAGIS</c:v>
                </c:pt>
              </c:strCache>
            </c:strRef>
          </c:cat>
          <c:val>
            <c:numRef>
              <c:f>Sheet1!$B$2:$F$2</c:f>
              <c:numCache>
                <c:formatCode>General</c:formatCode>
                <c:ptCount val="5"/>
                <c:pt idx="0">
                  <c:v>1.9</c:v>
                </c:pt>
                <c:pt idx="1">
                  <c:v>1.6</c:v>
                </c:pt>
                <c:pt idx="2">
                  <c:v>0.0</c:v>
                </c:pt>
                <c:pt idx="3">
                  <c:v>0.0</c:v>
                </c:pt>
                <c:pt idx="4">
                  <c:v>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6"/>
    </mc:Choice>
    <mc:Fallback>
      <c:style val="26"/>
    </mc:Fallback>
  </mc:AlternateContent>
  <c:chart>
    <c:title>
      <c:layout/>
      <c:overlay val="0"/>
    </c:title>
    <c:autoTitleDeleted val="0"/>
    <c:plotArea>
      <c:layout/>
      <c:pieChart>
        <c:varyColors val="1"/>
        <c:ser>
          <c:idx val="1"/>
          <c:order val="0"/>
          <c:tx>
            <c:strRef>
              <c:f>Sheet1!$A$3</c:f>
              <c:strCache>
                <c:ptCount val="1"/>
                <c:pt idx="0">
                  <c:v>FTE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Sheet1!$B$1:$F$1</c:f>
              <c:strCache>
                <c:ptCount val="5"/>
                <c:pt idx="0">
                  <c:v>AION-10</c:v>
                </c:pt>
                <c:pt idx="1">
                  <c:v>AION-RD</c:v>
                </c:pt>
                <c:pt idx="2">
                  <c:v>AION-100</c:v>
                </c:pt>
                <c:pt idx="3">
                  <c:v>AION-Physics</c:v>
                </c:pt>
                <c:pt idx="4">
                  <c:v>MAGIS</c:v>
                </c:pt>
              </c:strCache>
            </c:strRef>
          </c:cat>
          <c:val>
            <c:numRef>
              <c:f>Sheet1!$B$3:$F$3</c:f>
              <c:numCache>
                <c:formatCode>General</c:formatCode>
                <c:ptCount val="5"/>
                <c:pt idx="0">
                  <c:v>0.9</c:v>
                </c:pt>
                <c:pt idx="1">
                  <c:v>0.9</c:v>
                </c:pt>
                <c:pt idx="2">
                  <c:v>1.9</c:v>
                </c:pt>
                <c:pt idx="3">
                  <c:v>0.9</c:v>
                </c:pt>
                <c:pt idx="4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 smtClean="0">
                <a:latin typeface="Tahoma" charset="0"/>
              </a:rPr>
              <a:t>  O. Buchmueller  AION Working Meeting</a:t>
            </a:r>
            <a:r>
              <a:rPr lang="en-GB" sz="1100" i="0" noProof="0" dirty="0" smtClean="0">
                <a:latin typeface="Tahoma" charset="0"/>
              </a:rPr>
              <a:t>    </a:t>
            </a:r>
            <a:endParaRPr lang="en-GB" sz="1100" i="0" noProof="0" dirty="0" smtClean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4" Type="http://schemas.openxmlformats.org/officeDocument/2006/relationships/chart" Target="../charts/chart5.xml"/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651100"/>
            <a:ext cx="8060432" cy="1362076"/>
          </a:xfrm>
        </p:spPr>
        <p:txBody>
          <a:bodyPr/>
          <a:lstStyle/>
          <a:p>
            <a:pPr algn="ctr"/>
            <a:r>
              <a:rPr lang="en-GB" sz="3200" i="1" dirty="0" smtClean="0">
                <a:solidFill>
                  <a:srgbClr val="FF0000"/>
                </a:solidFill>
              </a:rPr>
              <a:t>AION Working Group Meeting, April 5, 2019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4005064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 smtClean="0"/>
              <a:t>Oliver Buchmueller, Imperial College London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467544" y="980728"/>
            <a:ext cx="8060432" cy="1362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500" b="1" cap="all">
                <a:solidFill>
                  <a:srgbClr val="006699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  <a:ea typeface="ＭＳ Ｐゴシック" charset="-128"/>
                <a:cs typeface="ＭＳ Ｐゴシック" charset="-128"/>
              </a:defRPr>
            </a:lvl5pPr>
            <a:lvl6pPr marL="405216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6pPr>
            <a:lvl7pPr marL="810433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7pPr>
            <a:lvl8pPr marL="1215649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8pPr>
            <a:lvl9pPr marL="1620865" algn="ctr" rtl="0" eaLnBrk="0" fontAlgn="base" hangingPunct="0"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006699"/>
                </a:solidFill>
                <a:latin typeface="Helvetica" charset="0"/>
              </a:defRPr>
            </a:lvl9pPr>
          </a:lstStyle>
          <a:p>
            <a:pPr algn="ctr"/>
            <a:r>
              <a:rPr lang="en-GB" sz="4000" dirty="0" smtClean="0"/>
              <a:t/>
            </a:r>
            <a:br>
              <a:rPr lang="en-GB" sz="4000" dirty="0" smtClean="0"/>
            </a:br>
            <a:r>
              <a:rPr lang="en-GB" sz="4000" dirty="0" smtClean="0"/>
              <a:t>High-Level Budget Breakdown per </a:t>
            </a:r>
            <a:r>
              <a:rPr lang="en-GB" sz="4000" dirty="0" err="1" smtClean="0"/>
              <a:t>WOrk</a:t>
            </a:r>
            <a:r>
              <a:rPr lang="en-GB" sz="4000" dirty="0" smtClean="0"/>
              <a:t> </a:t>
            </a:r>
            <a:r>
              <a:rPr lang="en-GB" sz="4000" dirty="0" smtClean="0"/>
              <a:t>Package</a:t>
            </a:r>
            <a:br>
              <a:rPr lang="en-GB" sz="4000" dirty="0" smtClean="0"/>
            </a:br>
            <a:r>
              <a:rPr lang="en-GB" sz="3200" i="1" dirty="0" smtClean="0">
                <a:solidFill>
                  <a:srgbClr val="FF0000"/>
                </a:solidFill>
              </a:rPr>
              <a:t>  </a:t>
            </a:r>
            <a:endParaRPr lang="en-US" sz="32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803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High-level Budget Breakdown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9186465"/>
              </p:ext>
            </p:extLst>
          </p:nvPr>
        </p:nvGraphicFramePr>
        <p:xfrm>
          <a:off x="755576" y="1268761"/>
          <a:ext cx="7416822" cy="1080119"/>
        </p:xfrm>
        <a:graphic>
          <a:graphicData uri="http://schemas.openxmlformats.org/drawingml/2006/table">
            <a:tbl>
              <a:tblPr/>
              <a:tblGrid>
                <a:gridCol w="1059546"/>
                <a:gridCol w="1059546"/>
                <a:gridCol w="1059546"/>
                <a:gridCol w="1059546"/>
                <a:gridCol w="1059546"/>
                <a:gridCol w="1059546"/>
                <a:gridCol w="1059546"/>
              </a:tblGrid>
              <a:tr h="42352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AION-RD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AION-Physics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Capital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24435518"/>
              </p:ext>
            </p:extLst>
          </p:nvPr>
        </p:nvGraphicFramePr>
        <p:xfrm>
          <a:off x="395536" y="2204864"/>
          <a:ext cx="324036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hart 9"/>
          <p:cNvGraphicFramePr/>
          <p:nvPr>
            <p:extLst>
              <p:ext uri="{D42A27DB-BD31-4B8C-83A1-F6EECF244321}">
                <p14:modId xmlns:p14="http://schemas.microsoft.com/office/powerpoint/2010/main" val="2747926835"/>
              </p:ext>
            </p:extLst>
          </p:nvPr>
        </p:nvGraphicFramePr>
        <p:xfrm>
          <a:off x="1547664" y="2780928"/>
          <a:ext cx="579613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617325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WP High-level Budget Breakdown </a:t>
            </a:r>
            <a:endParaRPr lang="en-GB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44515"/>
              </p:ext>
            </p:extLst>
          </p:nvPr>
        </p:nvGraphicFramePr>
        <p:xfrm>
          <a:off x="755576" y="1268761"/>
          <a:ext cx="7416822" cy="1080119"/>
        </p:xfrm>
        <a:graphic>
          <a:graphicData uri="http://schemas.openxmlformats.org/drawingml/2006/table">
            <a:tbl>
              <a:tblPr/>
              <a:tblGrid>
                <a:gridCol w="1059546"/>
                <a:gridCol w="1059546"/>
                <a:gridCol w="1059546"/>
                <a:gridCol w="1059546"/>
                <a:gridCol w="1059546"/>
                <a:gridCol w="1059546"/>
                <a:gridCol w="1059546"/>
              </a:tblGrid>
              <a:tr h="423521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AION-10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AION-RD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mr-IN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AION-Physics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MAGIS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Capital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  <a:tr h="218866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hr-H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nb-NO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54559118"/>
              </p:ext>
            </p:extLst>
          </p:nvPr>
        </p:nvGraphicFramePr>
        <p:xfrm>
          <a:off x="395536" y="2204864"/>
          <a:ext cx="324036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3491493293"/>
              </p:ext>
            </p:extLst>
          </p:nvPr>
        </p:nvGraphicFramePr>
        <p:xfrm>
          <a:off x="0" y="2564904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514475734"/>
              </p:ext>
            </p:extLst>
          </p:nvPr>
        </p:nvGraphicFramePr>
        <p:xfrm>
          <a:off x="4355976" y="263691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61428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980728"/>
            <a:ext cx="8712968" cy="5256584"/>
          </a:xfrm>
        </p:spPr>
        <p:txBody>
          <a:bodyPr/>
          <a:lstStyle/>
          <a:p>
            <a:pPr marL="0" indent="0"/>
            <a:r>
              <a:rPr lang="en-GB" sz="2400" dirty="0" smtClean="0">
                <a:solidFill>
                  <a:srgbClr val="FF0000"/>
                </a:solidFill>
              </a:rPr>
              <a:t>Overall the budget is </a:t>
            </a:r>
            <a:r>
              <a:rPr lang="en-GB" sz="2400" smtClean="0">
                <a:solidFill>
                  <a:srgbClr val="FF0000"/>
                </a:solidFill>
              </a:rPr>
              <a:t>in a reasonable </a:t>
            </a:r>
            <a:r>
              <a:rPr lang="en-GB" sz="2400" dirty="0" smtClean="0">
                <a:solidFill>
                  <a:srgbClr val="FF0000"/>
                </a:solidFill>
              </a:rPr>
              <a:t>shape but a few things still need to be investigated. For example: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chemeClr val="accent2"/>
                </a:solidFill>
              </a:rPr>
              <a:t>Do we have sufficient financial breath and flexibility in AION-10 to deliver?</a:t>
            </a:r>
          </a:p>
          <a:p>
            <a:pPr marL="697465" lvl="1" indent="-342900">
              <a:buFont typeface="Wingdings" charset="2"/>
              <a:buChar char="Ø"/>
            </a:pPr>
            <a:r>
              <a:rPr lang="en-GB" dirty="0" smtClean="0"/>
              <a:t>This is our “must deliver” WP and, thus, we have to make sure it is properly funded. However, it also must be defendable.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3333CC"/>
                </a:solidFill>
              </a:rPr>
              <a:t>Do we have sufficient scope in AION-R&amp;D[or whatever we will name it]</a:t>
            </a:r>
            <a:r>
              <a:rPr lang="en-GB" sz="2000" dirty="0" smtClean="0"/>
              <a:t>?</a:t>
            </a:r>
          </a:p>
          <a:p>
            <a:pPr marL="697465" lvl="1" indent="-342900">
              <a:buFont typeface="Wingdings" charset="2"/>
              <a:buChar char="Ø"/>
            </a:pPr>
            <a:r>
              <a:rPr lang="en-GB" dirty="0" smtClean="0"/>
              <a:t>Is there overlap with MAGIS and if yes, should we absorb it here?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3333CC"/>
                </a:solidFill>
              </a:rPr>
              <a:t>How much overlap is in MAGIS and AION-R&amp;D that would need to removed/added? </a:t>
            </a:r>
          </a:p>
          <a:p>
            <a:pPr marL="697465" lvl="1" indent="-342900">
              <a:buFont typeface="Arial"/>
              <a:buChar char="•"/>
            </a:pPr>
            <a:r>
              <a:rPr lang="en-GB" dirty="0" smtClean="0"/>
              <a:t>At present MAGIS has the largest price tag of all WPs. We have to identify overlap and synergies.</a:t>
            </a:r>
          </a:p>
          <a:p>
            <a:pPr marL="342900" indent="-342900">
              <a:buFont typeface="Arial"/>
              <a:buChar char="•"/>
            </a:pPr>
            <a:r>
              <a:rPr lang="en-GB" sz="2000" dirty="0" smtClean="0">
                <a:solidFill>
                  <a:srgbClr val="3333CC"/>
                </a:solidFill>
              </a:rPr>
              <a:t>With £5.8M the AION budget is dominated by FTE costing. This is about 20 FTE over 3 years. This is a lot and we should carefully evaluate if this is defendable. </a:t>
            </a:r>
          </a:p>
          <a:p>
            <a:pPr marL="697465" lvl="1" indent="-342900">
              <a:buFont typeface="Wingdings" charset="2"/>
              <a:buChar char="Ø"/>
            </a:pPr>
            <a:r>
              <a:rPr lang="en-GB" dirty="0"/>
              <a:t>How much synergies do we have between the WPs in terms of FTE sharing. Here especially synergies between AION-R&amp;D and AION-10 as well as AION-100 are important. </a:t>
            </a:r>
          </a:p>
          <a:p>
            <a:pPr marL="342900" indent="-342900">
              <a:buFont typeface="Arial"/>
              <a:buChar char="•"/>
            </a:pPr>
            <a:endParaRPr lang="en-GB" sz="2000" dirty="0" smtClean="0"/>
          </a:p>
          <a:p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1127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Backup: Budget per WP  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As reported at AION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6486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en-GB" b="1" dirty="0"/>
              <a:t>WP-AI [=WP AION-10 + WP AION-RD]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b="1" dirty="0"/>
              <a:t>WP AION-10:</a:t>
            </a:r>
            <a:endParaRPr lang="en-GB" dirty="0"/>
          </a:p>
          <a:p>
            <a:r>
              <a:rPr lang="en-GB" dirty="0"/>
              <a:t>+ add additional costing from RAL for the task items discussed</a:t>
            </a:r>
          </a:p>
          <a:p>
            <a:r>
              <a:rPr lang="en-GB" dirty="0"/>
              <a:t>+ add FTE estimate: at the moment its 2 FTEs </a:t>
            </a:r>
          </a:p>
          <a:p>
            <a:r>
              <a:rPr lang="en-GB" i="1" dirty="0"/>
              <a:t>Total Budget Estimate: ~</a:t>
            </a:r>
            <a:r>
              <a:rPr lang="en-GB" i="1" dirty="0" smtClean="0"/>
              <a:t>1.9M </a:t>
            </a:r>
            <a:r>
              <a:rPr lang="en-GB" i="1" dirty="0"/>
              <a:t>[capital] + ~</a:t>
            </a:r>
            <a:r>
              <a:rPr lang="en-GB" i="1" dirty="0" smtClean="0"/>
              <a:t>0.9M </a:t>
            </a:r>
            <a:r>
              <a:rPr lang="en-GB" i="1" dirty="0"/>
              <a:t>[FTE] =  ~</a:t>
            </a:r>
            <a:r>
              <a:rPr lang="en-GB" i="1" dirty="0" smtClean="0"/>
              <a:t>2.8M</a:t>
            </a:r>
            <a:endParaRPr lang="en-GB" dirty="0"/>
          </a:p>
          <a:p>
            <a:r>
              <a:rPr lang="en-GB" dirty="0"/>
              <a:t> </a:t>
            </a:r>
          </a:p>
          <a:p>
            <a:r>
              <a:rPr lang="en-GB" b="1" dirty="0"/>
              <a:t>WP AION-RD </a:t>
            </a:r>
            <a:endParaRPr lang="en-GB" dirty="0"/>
          </a:p>
          <a:p>
            <a:r>
              <a:rPr lang="en-GB" dirty="0"/>
              <a:t>+ need to think of a better name – suggestions are AION-Upgrade, AION-Performance</a:t>
            </a:r>
          </a:p>
          <a:p>
            <a:r>
              <a:rPr lang="en-GB" dirty="0"/>
              <a:t>+ merge task 1 and 2 in one coherent task proposal with squeezing coming in towards the end of the 3 year period. Reduce cost additionally and emphasis potential in-kind contributions</a:t>
            </a:r>
          </a:p>
          <a:p>
            <a:r>
              <a:rPr lang="en-GB" dirty="0"/>
              <a:t>+ task 3 [LMT]: Scope &amp; budget          </a:t>
            </a:r>
          </a:p>
          <a:p>
            <a:r>
              <a:rPr lang="en-GB" i="1" dirty="0"/>
              <a:t>Total Budget Estimate: ~1.0M [capital, task1/2] + 0.6M [capital, task3] + 0.9 [FTE] = ~2.5M; </a:t>
            </a:r>
            <a:endParaRPr lang="en-GB" dirty="0"/>
          </a:p>
          <a:p>
            <a:r>
              <a:rPr lang="en-GB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8221408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4525963"/>
          </a:xfrm>
        </p:spPr>
        <p:txBody>
          <a:bodyPr/>
          <a:lstStyle/>
          <a:p>
            <a:endParaRPr lang="en-GB" dirty="0"/>
          </a:p>
          <a:p>
            <a:r>
              <a:rPr lang="en-GB" b="1" dirty="0"/>
              <a:t>WP AION-100</a:t>
            </a:r>
            <a:endParaRPr lang="en-GB" dirty="0"/>
          </a:p>
          <a:p>
            <a:r>
              <a:rPr lang="en-GB" dirty="0"/>
              <a:t>+ estimate of required EFT is on the high side; provide funding envelope/range instead of upper.  For now we use the upper range for the total budget estimate</a:t>
            </a:r>
          </a:p>
          <a:p>
            <a:r>
              <a:rPr lang="en-GB" i="1" dirty="0"/>
              <a:t>Total Budget Estimate: ~1.9M [FTE mainly]</a:t>
            </a:r>
            <a:endParaRPr lang="en-GB" dirty="0"/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b="1" dirty="0"/>
              <a:t>WP AION-Physics</a:t>
            </a:r>
            <a:endParaRPr lang="en-GB" dirty="0"/>
          </a:p>
          <a:p>
            <a:r>
              <a:rPr lang="en-GB" dirty="0"/>
              <a:t>+ three main physics task are identified each will be have an EFT assigned</a:t>
            </a:r>
          </a:p>
          <a:p>
            <a:r>
              <a:rPr lang="en-GB" i="1" dirty="0"/>
              <a:t>Total Budget Estimate: ~0.9M [FTE mainly]</a:t>
            </a:r>
            <a:endParaRPr lang="en-GB" dirty="0"/>
          </a:p>
          <a:p>
            <a:r>
              <a:rPr lang="en-GB" b="1" dirty="0"/>
              <a:t> 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7471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9261"/>
            <a:ext cx="8229600" cy="4525963"/>
          </a:xfrm>
        </p:spPr>
        <p:txBody>
          <a:bodyPr/>
          <a:lstStyle/>
          <a:p>
            <a:r>
              <a:rPr lang="en-GB" b="1" dirty="0"/>
              <a:t> </a:t>
            </a:r>
            <a:endParaRPr lang="en-GB" dirty="0"/>
          </a:p>
          <a:p>
            <a:r>
              <a:rPr lang="en-GB" b="1" dirty="0"/>
              <a:t>WP MAGIS</a:t>
            </a:r>
            <a:endParaRPr lang="en-GB" dirty="0"/>
          </a:p>
          <a:p>
            <a:r>
              <a:rPr lang="en-GB" dirty="0"/>
              <a:t>+ the current estimate is still based on a scenario before details of the other WPs were defined. It requires now a consolidation as several task items are now also covered, at least in part, </a:t>
            </a:r>
            <a:r>
              <a:rPr lang="en-GB" dirty="0" smtClean="0"/>
              <a:t>by </a:t>
            </a:r>
            <a:r>
              <a:rPr lang="en-GB" dirty="0"/>
              <a:t>other WPs, especially WP-AION-RD. </a:t>
            </a:r>
            <a:r>
              <a:rPr lang="en-GB" i="1" dirty="0" smtClean="0"/>
              <a:t>Total </a:t>
            </a:r>
            <a:r>
              <a:rPr lang="en-GB" i="1" dirty="0"/>
              <a:t>Budget Estimate: ~1.8M [capital] + 1.2 [FTE] = ~3.0M; 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b="1" i="1" u="sng" dirty="0"/>
              <a:t>Total AION Project budget estimate for year 1 to 3:</a:t>
            </a:r>
            <a:endParaRPr lang="en-GB" dirty="0"/>
          </a:p>
          <a:p>
            <a:r>
              <a:rPr lang="en-GB" i="1" dirty="0"/>
              <a:t> </a:t>
            </a:r>
            <a:endParaRPr lang="en-GB" dirty="0"/>
          </a:p>
          <a:p>
            <a:r>
              <a:rPr lang="en-GB" i="1" dirty="0"/>
              <a:t> AION Project [1-3 year]= ~</a:t>
            </a:r>
            <a:r>
              <a:rPr lang="en-GB" i="1" dirty="0" smtClean="0"/>
              <a:t>2.8M </a:t>
            </a:r>
            <a:r>
              <a:rPr lang="en-GB" i="1" dirty="0"/>
              <a:t>[WP AION-10] + ~2.5M[WP AION-RD] + ~1.9M[WP AION-100] + ~0.9M [WP AION-PHYSICS] + ~3.0M[WP MAGIS] =  £</a:t>
            </a:r>
            <a:r>
              <a:rPr lang="en-GB" i="1" dirty="0" smtClean="0"/>
              <a:t>11.1M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89862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GB" sz="2400" dirty="0"/>
              <a:t>With an refined estimated of </a:t>
            </a:r>
            <a:r>
              <a:rPr lang="en-GB" sz="2400" dirty="0">
                <a:solidFill>
                  <a:srgbClr val="FF0000"/>
                </a:solidFill>
              </a:rPr>
              <a:t>about £</a:t>
            </a:r>
            <a:r>
              <a:rPr lang="en-GB" sz="2400" dirty="0" smtClean="0">
                <a:solidFill>
                  <a:srgbClr val="FF0000"/>
                </a:solidFill>
              </a:rPr>
              <a:t>11M </a:t>
            </a:r>
            <a:r>
              <a:rPr lang="en-GB" sz="2400" dirty="0"/>
              <a:t>we are </a:t>
            </a:r>
            <a:r>
              <a:rPr lang="en-GB" sz="2400" dirty="0" smtClean="0"/>
              <a:t>well </a:t>
            </a:r>
            <a:r>
              <a:rPr lang="en-GB" sz="2400" dirty="0"/>
              <a:t>compatible with our initial estimate in the outline proposal of  </a:t>
            </a:r>
            <a:r>
              <a:rPr lang="en-GB" sz="2400" dirty="0">
                <a:solidFill>
                  <a:schemeClr val="accent2"/>
                </a:solidFill>
              </a:rPr>
              <a:t>£9.7M. </a:t>
            </a:r>
            <a:endParaRPr lang="en-GB" sz="2400" dirty="0" smtClean="0">
              <a:solidFill>
                <a:schemeClr val="accent2"/>
              </a:solidFill>
            </a:endParaRPr>
          </a:p>
          <a:p>
            <a:pPr marL="0" indent="0"/>
            <a:endParaRPr lang="en-GB" sz="2400" dirty="0"/>
          </a:p>
          <a:p>
            <a:pPr marL="0" indent="0"/>
            <a:r>
              <a:rPr lang="en-GB" sz="2400" b="1" i="1" dirty="0" smtClean="0">
                <a:solidFill>
                  <a:srgbClr val="3333CC"/>
                </a:solidFill>
              </a:rPr>
              <a:t>However</a:t>
            </a:r>
            <a:r>
              <a:rPr lang="en-GB" sz="2400" b="1" i="1" dirty="0">
                <a:solidFill>
                  <a:srgbClr val="3333CC"/>
                </a:solidFill>
              </a:rPr>
              <a:t>, this new estimate is now based on a substantially improved and scrutinised task list, which will be further refined as we proceed towards the final proposal. </a:t>
            </a:r>
          </a:p>
          <a:p>
            <a:endParaRPr lang="en-GB" b="1" i="1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740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422344</TotalTime>
  <Words>440</Words>
  <Application>Microsoft Macintosh PowerPoint</Application>
  <PresentationFormat>Overhead</PresentationFormat>
  <Paragraphs>110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 Presentation</vt:lpstr>
      <vt:lpstr>AION Working Group Meeting, April 5, 2019  </vt:lpstr>
      <vt:lpstr>WP High-level Budget Breakdown </vt:lpstr>
      <vt:lpstr>WP High-level Budget Breakdown </vt:lpstr>
      <vt:lpstr>Summary</vt:lpstr>
      <vt:lpstr>Backup: Budget per WP  </vt:lpstr>
      <vt:lpstr>PowerPoint Presentation</vt:lpstr>
      <vt:lpstr>PowerPoint Presentation</vt:lpstr>
      <vt:lpstr>PowerPoint Presentation</vt:lpstr>
      <vt:lpstr>Summary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Oliver Buchmueller</cp:lastModifiedBy>
  <cp:revision>2957</cp:revision>
  <cp:lastPrinted>2019-04-02T08:04:53Z</cp:lastPrinted>
  <dcterms:created xsi:type="dcterms:W3CDTF">2012-08-23T09:50:06Z</dcterms:created>
  <dcterms:modified xsi:type="dcterms:W3CDTF">2019-04-05T08:31:48Z</dcterms:modified>
</cp:coreProperties>
</file>