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11"/>
  </p:notesMasterIdLst>
  <p:handoutMasterIdLst>
    <p:handoutMasterId r:id="rId12"/>
  </p:handoutMasterIdLst>
  <p:sldIdLst>
    <p:sldId id="1908" r:id="rId2"/>
    <p:sldId id="1909" r:id="rId3"/>
    <p:sldId id="1921" r:id="rId4"/>
    <p:sldId id="1920" r:id="rId5"/>
    <p:sldId id="1922" r:id="rId6"/>
    <p:sldId id="1923" r:id="rId7"/>
    <p:sldId id="1919" r:id="rId8"/>
    <p:sldId id="1924" r:id="rId9"/>
    <p:sldId id="1925" r:id="rId10"/>
  </p:sldIdLst>
  <p:sldSz cx="9144000" cy="6858000" type="overhead"/>
  <p:notesSz cx="9144000" cy="6858000"/>
  <p:defaultTextStyle>
    <a:defPPr>
      <a:defRPr lang="en-US"/>
    </a:defPPr>
    <a:lvl1pPr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1pPr>
    <a:lvl2pPr marL="405216"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2pPr>
    <a:lvl3pPr marL="810433"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3pPr>
    <a:lvl4pPr marL="1215649"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4pPr>
    <a:lvl5pPr marL="1620865"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5pPr>
    <a:lvl6pPr marL="2026082"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6pPr>
    <a:lvl7pPr marL="2431298"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7pPr>
    <a:lvl8pPr marL="2836515"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8pPr>
    <a:lvl9pPr marL="3241731"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Rg st="1" end="109"/>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E7FF"/>
    <a:srgbClr val="1C951F"/>
    <a:srgbClr val="FF9F82"/>
    <a:srgbClr val="FF8581"/>
    <a:srgbClr val="FF0000"/>
    <a:srgbClr val="FF2F39"/>
    <a:srgbClr val="FF1E30"/>
    <a:srgbClr val="FF5823"/>
    <a:srgbClr val="22FF31"/>
    <a:srgbClr val="D31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3" autoAdjust="0"/>
    <p:restoredTop sz="89251" autoAdjust="0"/>
  </p:normalViewPr>
  <p:slideViewPr>
    <p:cSldViewPr>
      <p:cViewPr>
        <p:scale>
          <a:sx n="75" d="100"/>
          <a:sy n="75" d="100"/>
        </p:scale>
        <p:origin x="-1120" y="-224"/>
      </p:cViewPr>
      <p:guideLst>
        <p:guide orient="horz" pos="2160"/>
        <p:guide pos="2880"/>
      </p:guideLst>
    </p:cSldViewPr>
  </p:slideViewPr>
  <p:outlineViewPr>
    <p:cViewPr>
      <p:scale>
        <a:sx n="33" d="100"/>
        <a:sy n="33" d="100"/>
      </p:scale>
      <p:origin x="0" y="8696"/>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77" d="100"/>
          <a:sy n="77" d="100"/>
        </p:scale>
        <p:origin x="-1552" y="-10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5"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8196"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7"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5D1F2373-68BE-524B-9229-C170FF0C03BA}" type="slidenum">
              <a:rPr lang="en-US"/>
              <a:pPr>
                <a:defRPr/>
              </a:pPr>
              <a:t>‹#›</a:t>
            </a:fld>
            <a:endParaRPr lang="en-US" dirty="0"/>
          </a:p>
        </p:txBody>
      </p:sp>
    </p:spTree>
    <p:extLst>
      <p:ext uri="{BB962C8B-B14F-4D97-AF65-F5344CB8AC3E}">
        <p14:creationId xmlns:p14="http://schemas.microsoft.com/office/powerpoint/2010/main" val="198019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47"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2857500" y="514350"/>
            <a:ext cx="3430588" cy="25717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51"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D8E801A9-2AA2-FA4A-90DB-4BA82C5BB312}" type="slidenum">
              <a:rPr lang="en-US"/>
              <a:pPr>
                <a:defRPr/>
              </a:pPr>
              <a:t>‹#›</a:t>
            </a:fld>
            <a:endParaRPr lang="en-US" dirty="0"/>
          </a:p>
        </p:txBody>
      </p:sp>
    </p:spTree>
    <p:extLst>
      <p:ext uri="{BB962C8B-B14F-4D97-AF65-F5344CB8AC3E}">
        <p14:creationId xmlns:p14="http://schemas.microsoft.com/office/powerpoint/2010/main" val="155038093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100" kern="1200">
        <a:solidFill>
          <a:schemeClr val="tx1"/>
        </a:solidFill>
        <a:latin typeface="Times" charset="0"/>
        <a:ea typeface="ＭＳ Ｐゴシック" charset="-128"/>
        <a:cs typeface="ＭＳ Ｐゴシック" charset="-128"/>
      </a:defRPr>
    </a:lvl1pPr>
    <a:lvl2pPr marL="405216" algn="l" rtl="0" eaLnBrk="0" fontAlgn="base" hangingPunct="0">
      <a:spcBef>
        <a:spcPct val="30000"/>
      </a:spcBef>
      <a:spcAft>
        <a:spcPct val="0"/>
      </a:spcAft>
      <a:defRPr sz="1100" kern="1200">
        <a:solidFill>
          <a:schemeClr val="tx1"/>
        </a:solidFill>
        <a:latin typeface="Times" charset="0"/>
        <a:ea typeface="ＭＳ Ｐゴシック" charset="-128"/>
        <a:cs typeface="+mn-cs"/>
      </a:defRPr>
    </a:lvl2pPr>
    <a:lvl3pPr marL="810433" algn="l" rtl="0" eaLnBrk="0" fontAlgn="base" hangingPunct="0">
      <a:spcBef>
        <a:spcPct val="30000"/>
      </a:spcBef>
      <a:spcAft>
        <a:spcPct val="0"/>
      </a:spcAft>
      <a:defRPr sz="1100" kern="1200">
        <a:solidFill>
          <a:schemeClr val="tx1"/>
        </a:solidFill>
        <a:latin typeface="Times" charset="0"/>
        <a:ea typeface="ＭＳ Ｐゴシック" charset="-128"/>
        <a:cs typeface="+mn-cs"/>
      </a:defRPr>
    </a:lvl3pPr>
    <a:lvl4pPr marL="1215649" algn="l" rtl="0" eaLnBrk="0" fontAlgn="base" hangingPunct="0">
      <a:spcBef>
        <a:spcPct val="30000"/>
      </a:spcBef>
      <a:spcAft>
        <a:spcPct val="0"/>
      </a:spcAft>
      <a:defRPr sz="1100" kern="1200">
        <a:solidFill>
          <a:schemeClr val="tx1"/>
        </a:solidFill>
        <a:latin typeface="Times" charset="0"/>
        <a:ea typeface="ＭＳ Ｐゴシック" charset="-128"/>
        <a:cs typeface="+mn-cs"/>
      </a:defRPr>
    </a:lvl4pPr>
    <a:lvl5pPr marL="1620865" algn="l" rtl="0" eaLnBrk="0" fontAlgn="base" hangingPunct="0">
      <a:spcBef>
        <a:spcPct val="30000"/>
      </a:spcBef>
      <a:spcAft>
        <a:spcPct val="0"/>
      </a:spcAft>
      <a:defRPr sz="1100" kern="1200">
        <a:solidFill>
          <a:schemeClr val="tx1"/>
        </a:solidFill>
        <a:latin typeface="Times" charset="0"/>
        <a:ea typeface="ＭＳ Ｐゴシック" charset="-128"/>
        <a:cs typeface="+mn-cs"/>
      </a:defRPr>
    </a:lvl5pPr>
    <a:lvl6pPr marL="2026082" algn="l" defTabSz="405216" rtl="0" eaLnBrk="1" latinLnBrk="0" hangingPunct="1">
      <a:defRPr sz="1100" kern="1200">
        <a:solidFill>
          <a:schemeClr val="tx1"/>
        </a:solidFill>
        <a:latin typeface="+mn-lt"/>
        <a:ea typeface="+mn-ea"/>
        <a:cs typeface="+mn-cs"/>
      </a:defRPr>
    </a:lvl6pPr>
    <a:lvl7pPr marL="2431298" algn="l" defTabSz="405216" rtl="0" eaLnBrk="1" latinLnBrk="0" hangingPunct="1">
      <a:defRPr sz="1100" kern="1200">
        <a:solidFill>
          <a:schemeClr val="tx1"/>
        </a:solidFill>
        <a:latin typeface="+mn-lt"/>
        <a:ea typeface="+mn-ea"/>
        <a:cs typeface="+mn-cs"/>
      </a:defRPr>
    </a:lvl7pPr>
    <a:lvl8pPr marL="2836515" algn="l" defTabSz="405216" rtl="0" eaLnBrk="1" latinLnBrk="0" hangingPunct="1">
      <a:defRPr sz="1100" kern="1200">
        <a:solidFill>
          <a:schemeClr val="tx1"/>
        </a:solidFill>
        <a:latin typeface="+mn-lt"/>
        <a:ea typeface="+mn-ea"/>
        <a:cs typeface="+mn-cs"/>
      </a:defRPr>
    </a:lvl8pPr>
    <a:lvl9pPr marL="3241731" algn="l" defTabSz="405216" rtl="0" eaLnBrk="1" latinLnBrk="0" hangingPunct="1">
      <a:defRPr sz="1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a:xfrm>
            <a:off x="457200" y="1600206"/>
            <a:ext cx="8229600" cy="4525963"/>
          </a:xfrm>
          <a:prstGeom prst="rect">
            <a:avLst/>
          </a:prstGeom>
        </p:spPr>
        <p:txBody>
          <a:bodyPr vert="horz"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23"/>
            <a:ext cx="2057400" cy="5745163"/>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8" y="381023"/>
            <a:ext cx="6031523" cy="5745163"/>
          </a:xfrm>
          <a:prstGeom prst="rect">
            <a:avLst/>
          </a:prstGeom>
        </p:spPr>
        <p:txBody>
          <a:bodyPr vert="eaVert"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22"/>
            <a:ext cx="7772400" cy="1362076"/>
          </a:xfrm>
        </p:spPr>
        <p:txBody>
          <a:bodyPr anchor="t"/>
          <a:lstStyle>
            <a:lvl1pPr algn="l">
              <a:defRPr sz="3500" b="1" cap="all"/>
            </a:lvl1pPr>
          </a:lstStyle>
          <a:p>
            <a:r>
              <a:rPr lang="en-GB" smtClean="0"/>
              <a:t>Click to edit Master title style</a:t>
            </a:r>
            <a:endParaRPr lang="en-US"/>
          </a:p>
        </p:txBody>
      </p:sp>
      <p:sp>
        <p:nvSpPr>
          <p:cNvPr id="3" name="Text Placeholder 2"/>
          <p:cNvSpPr>
            <a:spLocks noGrp="1"/>
          </p:cNvSpPr>
          <p:nvPr>
            <p:ph type="body" idx="1"/>
          </p:nvPr>
        </p:nvSpPr>
        <p:spPr>
          <a:xfrm>
            <a:off x="722435" y="2906713"/>
            <a:ext cx="7772400" cy="1500187"/>
          </a:xfrm>
          <a:prstGeom prst="rect">
            <a:avLst/>
          </a:prstGeom>
        </p:spPr>
        <p:txBody>
          <a:bodyPr vert="horz" lIns="81043" tIns="40522" rIns="81043" bIns="40522" anchor="b"/>
          <a:lstStyle>
            <a:lvl1pPr marL="0" indent="0">
              <a:buNone/>
              <a:defRPr sz="1800"/>
            </a:lvl1pPr>
            <a:lvl2pPr marL="405216" indent="0">
              <a:buNone/>
              <a:defRPr sz="1600"/>
            </a:lvl2pPr>
            <a:lvl3pPr marL="810433" indent="0">
              <a:buNone/>
              <a:defRPr sz="1400"/>
            </a:lvl3pPr>
            <a:lvl4pPr marL="1215649" indent="0">
              <a:buNone/>
              <a:defRPr sz="1200"/>
            </a:lvl4pPr>
            <a:lvl5pPr marL="1620865" indent="0">
              <a:buNone/>
              <a:defRPr sz="1200"/>
            </a:lvl5pPr>
            <a:lvl6pPr marL="2026082" indent="0">
              <a:buNone/>
              <a:defRPr sz="1200"/>
            </a:lvl6pPr>
            <a:lvl7pPr marL="2431298" indent="0">
              <a:buNone/>
              <a:defRPr sz="1200"/>
            </a:lvl7pPr>
            <a:lvl8pPr marL="2836515" indent="0">
              <a:buNone/>
              <a:defRPr sz="1200"/>
            </a:lvl8pPr>
            <a:lvl9pPr marL="3241731" indent="0">
              <a:buNone/>
              <a:defRPr sz="1200"/>
            </a:lvl9pPr>
          </a:lstStyle>
          <a:p>
            <a:pPr lvl="0"/>
            <a:r>
              <a:rPr lang="en-GB" smtClean="0"/>
              <a:t>Click to edit Master text styles</a:t>
            </a:r>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3"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2338"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8"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4"/>
            <a:ext cx="4040066"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066"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282" y="1535114"/>
            <a:ext cx="4041531"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smtClean="0"/>
              <a:t>Click to edit Master text styles</a:t>
            </a:r>
          </a:p>
        </p:txBody>
      </p:sp>
      <p:sp>
        <p:nvSpPr>
          <p:cNvPr id="6" name="Content Placeholder 5"/>
          <p:cNvSpPr>
            <a:spLocks noGrp="1"/>
          </p:cNvSpPr>
          <p:nvPr>
            <p:ph sz="quarter" idx="4"/>
          </p:nvPr>
        </p:nvSpPr>
        <p:spPr>
          <a:xfrm>
            <a:off x="4645282" y="2174875"/>
            <a:ext cx="4041531"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10"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6"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1"/>
            <a:ext cx="3008435" cy="1162050"/>
          </a:xfrm>
        </p:spPr>
        <p:txBody>
          <a:bodyPr anchor="b"/>
          <a:lstStyle>
            <a:lvl1pPr algn="l">
              <a:defRPr sz="1800" b="1"/>
            </a:lvl1pPr>
          </a:lstStyle>
          <a:p>
            <a:r>
              <a:rPr lang="en-GB" smtClean="0"/>
              <a:t>Click to edit Master title style</a:t>
            </a:r>
            <a:endParaRPr lang="en-US"/>
          </a:p>
        </p:txBody>
      </p:sp>
      <p:sp>
        <p:nvSpPr>
          <p:cNvPr id="3" name="Content Placeholder 2"/>
          <p:cNvSpPr>
            <a:spLocks noGrp="1"/>
          </p:cNvSpPr>
          <p:nvPr>
            <p:ph idx="1"/>
          </p:nvPr>
        </p:nvSpPr>
        <p:spPr>
          <a:xfrm>
            <a:off x="3575538" y="273073"/>
            <a:ext cx="5111262" cy="5853113"/>
          </a:xfrm>
          <a:prstGeom prst="rect">
            <a:avLst/>
          </a:prstGeom>
        </p:spPr>
        <p:txBody>
          <a:bodyPr vert="horz" lIns="81043" tIns="40522" rIns="81043" bIns="40522"/>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8" y="1435104"/>
            <a:ext cx="3008435" cy="4691063"/>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00" b="1"/>
            </a:lvl1pPr>
          </a:lstStyle>
          <a:p>
            <a:r>
              <a:rPr lang="en-GB" smtClean="0"/>
              <a:t>Click to edit Master title style</a:t>
            </a:r>
            <a:endParaRPr lang="en-US"/>
          </a:p>
        </p:txBody>
      </p:sp>
      <p:sp>
        <p:nvSpPr>
          <p:cNvPr id="3" name="Picture Placeholder 2"/>
          <p:cNvSpPr>
            <a:spLocks noGrp="1"/>
          </p:cNvSpPr>
          <p:nvPr>
            <p:ph type="pic" idx="1"/>
          </p:nvPr>
        </p:nvSpPr>
        <p:spPr>
          <a:xfrm>
            <a:off x="1792166" y="612775"/>
            <a:ext cx="5486400" cy="4114800"/>
          </a:xfrm>
          <a:prstGeom prst="rect">
            <a:avLst/>
          </a:prstGeom>
        </p:spPr>
        <p:txBody>
          <a:bodyPr vert="horz" lIns="81043" tIns="40522" rIns="81043" bIns="40522"/>
          <a:lstStyle>
            <a:lvl1pPr marL="0" indent="0">
              <a:buNone/>
              <a:defRPr sz="2800"/>
            </a:lvl1pPr>
            <a:lvl2pPr marL="405216" indent="0">
              <a:buNone/>
              <a:defRPr sz="2500"/>
            </a:lvl2pPr>
            <a:lvl3pPr marL="810433" indent="0">
              <a:buNone/>
              <a:defRPr sz="2100"/>
            </a:lvl3pPr>
            <a:lvl4pPr marL="1215649" indent="0">
              <a:buNone/>
              <a:defRPr sz="1800"/>
            </a:lvl4pPr>
            <a:lvl5pPr marL="1620865" indent="0">
              <a:buNone/>
              <a:defRPr sz="1800"/>
            </a:lvl5pPr>
            <a:lvl6pPr marL="2026082" indent="0">
              <a:buNone/>
              <a:defRPr sz="1800"/>
            </a:lvl6pPr>
            <a:lvl7pPr marL="2431298" indent="0">
              <a:buNone/>
              <a:defRPr sz="1800"/>
            </a:lvl7pPr>
            <a:lvl8pPr marL="2836515" indent="0">
              <a:buNone/>
              <a:defRPr sz="1800"/>
            </a:lvl8pPr>
            <a:lvl9pPr marL="3241731" indent="0">
              <a:buNone/>
              <a:defRPr sz="1800"/>
            </a:lvl9pPr>
          </a:lstStyle>
          <a:p>
            <a:pPr lvl="0"/>
            <a:endParaRPr lang="en-US" noProof="0" dirty="0" smtClean="0"/>
          </a:p>
        </p:txBody>
      </p:sp>
      <p:sp>
        <p:nvSpPr>
          <p:cNvPr id="4" name="Text Placeholder 3"/>
          <p:cNvSpPr>
            <a:spLocks noGrp="1"/>
          </p:cNvSpPr>
          <p:nvPr>
            <p:ph type="body" sz="half" idx="2"/>
          </p:nvPr>
        </p:nvSpPr>
        <p:spPr>
          <a:xfrm>
            <a:off x="1792166" y="5367338"/>
            <a:ext cx="5486400" cy="804862"/>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352431" y="304821"/>
            <a:ext cx="8439150" cy="619126"/>
          </a:xfrm>
          <a:prstGeom prst="rect">
            <a:avLst/>
          </a:prstGeom>
          <a:gradFill rotWithShape="0">
            <a:gsLst>
              <a:gs pos="0">
                <a:srgbClr val="FFFFFF"/>
              </a:gs>
              <a:gs pos="100000">
                <a:srgbClr val="97C1E1"/>
              </a:gs>
            </a:gsLst>
            <a:lin ang="0" scaled="1"/>
          </a:gradFill>
          <a:ln w="9525">
            <a:noFill/>
            <a:miter lim="800000"/>
            <a:headEnd/>
            <a:tailEnd/>
          </a:ln>
          <a:effectLst/>
        </p:spPr>
        <p:txBody>
          <a:bodyPr wrap="none" lIns="81043" tIns="40522" rIns="81043" bIns="40522" anchor="ctr">
            <a:prstTxWarp prst="textNoShape">
              <a:avLst/>
            </a:prstTxWarp>
          </a:bodyPr>
          <a:lstStyle/>
          <a:p>
            <a:pPr algn="ctr" eaLnBrk="0" hangingPunct="0">
              <a:defRPr/>
            </a:pPr>
            <a:endParaRPr lang="en-US" dirty="0"/>
          </a:p>
        </p:txBody>
      </p:sp>
      <p:sp>
        <p:nvSpPr>
          <p:cNvPr id="1035" name="Line 11"/>
          <p:cNvSpPr>
            <a:spLocks noChangeShapeType="1"/>
          </p:cNvSpPr>
          <p:nvPr/>
        </p:nvSpPr>
        <p:spPr bwMode="auto">
          <a:xfrm>
            <a:off x="609600" y="990600"/>
            <a:ext cx="7924800" cy="0"/>
          </a:xfrm>
          <a:prstGeom prst="line">
            <a:avLst/>
          </a:prstGeom>
          <a:noFill/>
          <a:ln w="3175">
            <a:solidFill>
              <a:schemeClr val="tx1"/>
            </a:solidFill>
            <a:round/>
            <a:headEnd/>
            <a:tailEnd/>
          </a:ln>
          <a:effectLst/>
        </p:spPr>
        <p:txBody>
          <a:bodyPr wrap="none" lIns="81043" tIns="40522" rIns="81043" bIns="40522" anchor="ctr">
            <a:prstTxWarp prst="textNoShape">
              <a:avLst/>
            </a:prstTxWarp>
          </a:bodyPr>
          <a:lstStyle/>
          <a:p>
            <a:pPr algn="ctr" eaLnBrk="0" hangingPunct="0">
              <a:defRPr/>
            </a:pPr>
            <a:endParaRPr lang="en-US" dirty="0">
              <a:latin typeface="Helvetica" charset="0"/>
              <a:ea typeface="+mn-ea"/>
              <a:cs typeface="+mn-cs"/>
            </a:endParaRPr>
          </a:p>
        </p:txBody>
      </p:sp>
      <p:sp>
        <p:nvSpPr>
          <p:cNvPr id="1030" name="Rectangle 18"/>
          <p:cNvSpPr>
            <a:spLocks noGrp="1" noChangeArrowheads="1"/>
          </p:cNvSpPr>
          <p:nvPr>
            <p:ph type="title"/>
          </p:nvPr>
        </p:nvSpPr>
        <p:spPr bwMode="auto">
          <a:xfrm>
            <a:off x="561975" y="381000"/>
            <a:ext cx="8020050" cy="457200"/>
          </a:xfrm>
          <a:prstGeom prst="rect">
            <a:avLst/>
          </a:prstGeom>
          <a:noFill/>
          <a:ln w="9525">
            <a:noFill/>
            <a:miter lim="800000"/>
            <a:headEnd/>
            <a:tailEnd/>
          </a:ln>
        </p:spPr>
        <p:txBody>
          <a:bodyPr vert="horz" wrap="square" lIns="81043" tIns="40522" rIns="81043" bIns="40522" numCol="1" anchor="ctr" anchorCtr="0" compatLnSpc="1">
            <a:prstTxWarp prst="textNoShape">
              <a:avLst/>
            </a:prstTxWarp>
          </a:bodyPr>
          <a:lstStyle/>
          <a:p>
            <a:pPr lvl="0"/>
            <a:r>
              <a:rPr lang="en-GB"/>
              <a:t>Click to edit Master title style</a:t>
            </a:r>
          </a:p>
        </p:txBody>
      </p:sp>
      <p:pic>
        <p:nvPicPr>
          <p:cNvPr id="1032" name="Picture 24"/>
          <p:cNvPicPr>
            <a:picLocks noChangeAspect="1"/>
          </p:cNvPicPr>
          <p:nvPr userDrawn="1"/>
        </p:nvPicPr>
        <p:blipFill>
          <a:blip r:embed="rId12"/>
          <a:srcRect/>
          <a:stretch>
            <a:fillRect/>
          </a:stretch>
        </p:blipFill>
        <p:spPr bwMode="auto">
          <a:xfrm>
            <a:off x="0" y="0"/>
            <a:ext cx="1055688" cy="338138"/>
          </a:xfrm>
          <a:prstGeom prst="rect">
            <a:avLst/>
          </a:prstGeom>
          <a:noFill/>
          <a:ln w="9525">
            <a:noFill/>
            <a:miter lim="800000"/>
            <a:headEnd/>
            <a:tailEnd/>
          </a:ln>
        </p:spPr>
      </p:pic>
      <p:sp>
        <p:nvSpPr>
          <p:cNvPr id="8" name="Text Box 7"/>
          <p:cNvSpPr txBox="1">
            <a:spLocks noChangeArrowheads="1"/>
          </p:cNvSpPr>
          <p:nvPr userDrawn="1"/>
        </p:nvSpPr>
        <p:spPr bwMode="auto">
          <a:xfrm rot="16200000">
            <a:off x="-1584197" y="1592310"/>
            <a:ext cx="3600399" cy="505028"/>
          </a:xfrm>
          <a:prstGeom prst="rect">
            <a:avLst/>
          </a:prstGeom>
          <a:noFill/>
          <a:ln w="9525">
            <a:noFill/>
            <a:miter lim="800000"/>
            <a:headEnd/>
            <a:tailEnd/>
          </a:ln>
          <a:effectLst/>
        </p:spPr>
        <p:txBody>
          <a:bodyPr wrap="square" lIns="81043" tIns="40522" rIns="81043" bIns="40522">
            <a:prstTxWarp prst="textNoShape">
              <a:avLst/>
            </a:prstTxWarp>
            <a:spAutoFit/>
          </a:bodyPr>
          <a:lstStyle/>
          <a:p>
            <a:pPr>
              <a:spcBef>
                <a:spcPct val="50000"/>
              </a:spcBef>
            </a:pPr>
            <a:r>
              <a:rPr lang="en-GB" sz="1100" i="0" baseline="0" noProof="0" dirty="0" smtClean="0">
                <a:latin typeface="Tahoma" charset="0"/>
              </a:rPr>
              <a:t>  O. Buchmueller  AION Working Meeting</a:t>
            </a:r>
            <a:r>
              <a:rPr lang="en-GB" sz="1100" i="0" noProof="0" dirty="0" smtClean="0">
                <a:latin typeface="Tahoma" charset="0"/>
              </a:rPr>
              <a:t>    </a:t>
            </a:r>
            <a:endParaRPr lang="en-GB" sz="1100" i="0" noProof="0" dirty="0" smtClean="0">
              <a:solidFill>
                <a:schemeClr val="accent2"/>
              </a:solidFill>
              <a:latin typeface="Tahoma" charset="0"/>
            </a:endParaRPr>
          </a:p>
          <a:p>
            <a:pPr>
              <a:spcBef>
                <a:spcPct val="50000"/>
              </a:spcBef>
            </a:pPr>
            <a:endParaRPr lang="en-GB" sz="1100" i="0" noProof="0" dirty="0">
              <a:solidFill>
                <a:schemeClr val="accent2"/>
              </a:solidFill>
              <a:latin typeface="Tahoma" charset="0"/>
            </a:endParaRPr>
          </a:p>
        </p:txBody>
      </p:sp>
      <p:sp>
        <p:nvSpPr>
          <p:cNvPr id="9"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pic>
        <p:nvPicPr>
          <p:cNvPr id="2" name="Picture 1" descr="Screen Shot 2018-10-15 at 10.45.42.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796080" y="-27384"/>
            <a:ext cx="384432" cy="452509"/>
          </a:xfrm>
          <a:prstGeom prst="rect">
            <a:avLst/>
          </a:prstGeom>
        </p:spPr>
      </p:pic>
    </p:spTree>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Lst>
  <p:timing>
    <p:tnLst>
      <p:par>
        <p:cTn xmlns:p14="http://schemas.microsoft.com/office/powerpoint/2010/main" id="1" dur="indefinite" restart="never" nodeType="tmRoot"/>
      </p:par>
    </p:tnLst>
  </p:timing>
  <p:hf hdr="0" dt="0"/>
  <p:txStyles>
    <p:title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p:titleStyle>
    <p:bodyStyle>
      <a:lvl1pPr marL="303912" indent="-303912" algn="l" rtl="0" eaLnBrk="0" fontAlgn="base" hangingPunct="0">
        <a:spcBef>
          <a:spcPct val="20000"/>
        </a:spcBef>
        <a:spcAft>
          <a:spcPct val="0"/>
        </a:spcAft>
        <a:defRPr>
          <a:solidFill>
            <a:schemeClr val="tx1"/>
          </a:solidFill>
          <a:latin typeface="+mn-lt"/>
          <a:ea typeface="ＭＳ Ｐゴシック" charset="-128"/>
          <a:cs typeface="ＭＳ Ｐゴシック" charset="-128"/>
        </a:defRPr>
      </a:lvl1pPr>
      <a:lvl2pPr marL="658477" indent="-253260" algn="l" rtl="0" eaLnBrk="0" fontAlgn="base" hangingPunct="0">
        <a:spcBef>
          <a:spcPct val="20000"/>
        </a:spcBef>
        <a:spcAft>
          <a:spcPct val="0"/>
        </a:spcAft>
        <a:defRPr>
          <a:solidFill>
            <a:schemeClr val="tx1"/>
          </a:solidFill>
          <a:latin typeface="+mn-lt"/>
          <a:ea typeface="ＭＳ Ｐゴシック" charset="-128"/>
        </a:defRPr>
      </a:lvl2pPr>
      <a:lvl3pPr marL="1013041" indent="-202608" algn="l" rtl="0" eaLnBrk="0" fontAlgn="base" hangingPunct="0">
        <a:spcBef>
          <a:spcPct val="20000"/>
        </a:spcBef>
        <a:spcAft>
          <a:spcPct val="0"/>
        </a:spcAft>
        <a:defRPr>
          <a:solidFill>
            <a:schemeClr val="tx1"/>
          </a:solidFill>
          <a:latin typeface="+mn-lt"/>
          <a:ea typeface="ＭＳ Ｐゴシック" charset="-128"/>
        </a:defRPr>
      </a:lvl3pPr>
      <a:lvl4pPr marL="1418257" indent="-202608" algn="l" rtl="0" eaLnBrk="0" fontAlgn="base" hangingPunct="0">
        <a:spcBef>
          <a:spcPct val="20000"/>
        </a:spcBef>
        <a:spcAft>
          <a:spcPct val="0"/>
        </a:spcAft>
        <a:defRPr>
          <a:solidFill>
            <a:schemeClr val="tx1"/>
          </a:solidFill>
          <a:latin typeface="+mn-lt"/>
          <a:ea typeface="ＭＳ Ｐゴシック" charset="-128"/>
        </a:defRPr>
      </a:lvl4pPr>
      <a:lvl5pPr marL="1823474" indent="-202608" algn="l" rtl="0" eaLnBrk="0" fontAlgn="base" hangingPunct="0">
        <a:spcBef>
          <a:spcPct val="20000"/>
        </a:spcBef>
        <a:spcAft>
          <a:spcPct val="0"/>
        </a:spcAft>
        <a:defRPr>
          <a:solidFill>
            <a:schemeClr val="tx1"/>
          </a:solidFill>
          <a:latin typeface="+mn-lt"/>
          <a:ea typeface="ＭＳ Ｐゴシック" charset="-128"/>
        </a:defRPr>
      </a:lvl5pPr>
      <a:lvl6pPr marL="2228690" indent="-202608" algn="l" rtl="0" eaLnBrk="0" fontAlgn="base" hangingPunct="0">
        <a:spcBef>
          <a:spcPct val="20000"/>
        </a:spcBef>
        <a:spcAft>
          <a:spcPct val="0"/>
        </a:spcAft>
        <a:defRPr>
          <a:solidFill>
            <a:schemeClr val="tx1"/>
          </a:solidFill>
          <a:latin typeface="+mn-lt"/>
          <a:ea typeface="ＭＳ Ｐゴシック" charset="-128"/>
        </a:defRPr>
      </a:lvl6pPr>
      <a:lvl7pPr marL="2633906" indent="-202608" algn="l" rtl="0" eaLnBrk="0" fontAlgn="base" hangingPunct="0">
        <a:spcBef>
          <a:spcPct val="20000"/>
        </a:spcBef>
        <a:spcAft>
          <a:spcPct val="0"/>
        </a:spcAft>
        <a:defRPr>
          <a:solidFill>
            <a:schemeClr val="tx1"/>
          </a:solidFill>
          <a:latin typeface="+mn-lt"/>
          <a:ea typeface="ＭＳ Ｐゴシック" charset="-128"/>
        </a:defRPr>
      </a:lvl7pPr>
      <a:lvl8pPr marL="3039123" indent="-202608" algn="l" rtl="0" eaLnBrk="0" fontAlgn="base" hangingPunct="0">
        <a:spcBef>
          <a:spcPct val="20000"/>
        </a:spcBef>
        <a:spcAft>
          <a:spcPct val="0"/>
        </a:spcAft>
        <a:defRPr>
          <a:solidFill>
            <a:schemeClr val="tx1"/>
          </a:solidFill>
          <a:latin typeface="+mn-lt"/>
          <a:ea typeface="ＭＳ Ｐゴシック" charset="-128"/>
        </a:defRPr>
      </a:lvl8pPr>
      <a:lvl9pPr marL="3444339" indent="-202608" algn="l" rtl="0" eaLnBrk="0" fontAlgn="base" hangingPunct="0">
        <a:spcBef>
          <a:spcPct val="20000"/>
        </a:spcBef>
        <a:spcAft>
          <a:spcPct val="0"/>
        </a:spcAft>
        <a:defRPr>
          <a:solidFill>
            <a:schemeClr val="tx1"/>
          </a:solidFill>
          <a:latin typeface="+mn-lt"/>
          <a:ea typeface="ＭＳ Ｐゴシック" charset="-128"/>
        </a:defRPr>
      </a:lvl9pPr>
    </p:bodyStyle>
    <p:otherStyle>
      <a:defPPr>
        <a:defRPr lang="en-US"/>
      </a:defPPr>
      <a:lvl1pPr marL="0" algn="l" defTabSz="405216" rtl="0" eaLnBrk="1" latinLnBrk="0" hangingPunct="1">
        <a:defRPr sz="1600" kern="1200">
          <a:solidFill>
            <a:schemeClr val="tx1"/>
          </a:solidFill>
          <a:latin typeface="+mn-lt"/>
          <a:ea typeface="+mn-ea"/>
          <a:cs typeface="+mn-cs"/>
        </a:defRPr>
      </a:lvl1pPr>
      <a:lvl2pPr marL="405216" algn="l" defTabSz="405216" rtl="0" eaLnBrk="1" latinLnBrk="0" hangingPunct="1">
        <a:defRPr sz="1600" kern="1200">
          <a:solidFill>
            <a:schemeClr val="tx1"/>
          </a:solidFill>
          <a:latin typeface="+mn-lt"/>
          <a:ea typeface="+mn-ea"/>
          <a:cs typeface="+mn-cs"/>
        </a:defRPr>
      </a:lvl2pPr>
      <a:lvl3pPr marL="810433" algn="l" defTabSz="405216" rtl="0" eaLnBrk="1" latinLnBrk="0" hangingPunct="1">
        <a:defRPr sz="1600" kern="1200">
          <a:solidFill>
            <a:schemeClr val="tx1"/>
          </a:solidFill>
          <a:latin typeface="+mn-lt"/>
          <a:ea typeface="+mn-ea"/>
          <a:cs typeface="+mn-cs"/>
        </a:defRPr>
      </a:lvl3pPr>
      <a:lvl4pPr marL="1215649" algn="l" defTabSz="405216" rtl="0" eaLnBrk="1" latinLnBrk="0" hangingPunct="1">
        <a:defRPr sz="1600" kern="1200">
          <a:solidFill>
            <a:schemeClr val="tx1"/>
          </a:solidFill>
          <a:latin typeface="+mn-lt"/>
          <a:ea typeface="+mn-ea"/>
          <a:cs typeface="+mn-cs"/>
        </a:defRPr>
      </a:lvl4pPr>
      <a:lvl5pPr marL="1620865" algn="l" defTabSz="405216" rtl="0" eaLnBrk="1" latinLnBrk="0" hangingPunct="1">
        <a:defRPr sz="1600" kern="1200">
          <a:solidFill>
            <a:schemeClr val="tx1"/>
          </a:solidFill>
          <a:latin typeface="+mn-lt"/>
          <a:ea typeface="+mn-ea"/>
          <a:cs typeface="+mn-cs"/>
        </a:defRPr>
      </a:lvl5pPr>
      <a:lvl6pPr marL="2026082" algn="l" defTabSz="405216" rtl="0" eaLnBrk="1" latinLnBrk="0" hangingPunct="1">
        <a:defRPr sz="1600" kern="1200">
          <a:solidFill>
            <a:schemeClr val="tx1"/>
          </a:solidFill>
          <a:latin typeface="+mn-lt"/>
          <a:ea typeface="+mn-ea"/>
          <a:cs typeface="+mn-cs"/>
        </a:defRPr>
      </a:lvl6pPr>
      <a:lvl7pPr marL="2431298" algn="l" defTabSz="405216" rtl="0" eaLnBrk="1" latinLnBrk="0" hangingPunct="1">
        <a:defRPr sz="1600" kern="1200">
          <a:solidFill>
            <a:schemeClr val="tx1"/>
          </a:solidFill>
          <a:latin typeface="+mn-lt"/>
          <a:ea typeface="+mn-ea"/>
          <a:cs typeface="+mn-cs"/>
        </a:defRPr>
      </a:lvl7pPr>
      <a:lvl8pPr marL="2836515" algn="l" defTabSz="405216" rtl="0" eaLnBrk="1" latinLnBrk="0" hangingPunct="1">
        <a:defRPr sz="1600" kern="1200">
          <a:solidFill>
            <a:schemeClr val="tx1"/>
          </a:solidFill>
          <a:latin typeface="+mn-lt"/>
          <a:ea typeface="+mn-ea"/>
          <a:cs typeface="+mn-cs"/>
        </a:defRPr>
      </a:lvl8pPr>
      <a:lvl9pPr marL="3241731" algn="l" defTabSz="405216"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www.physics.ox.ac.uk/confs/quantum2018/index.asp"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84784"/>
            <a:ext cx="8060432" cy="1362076"/>
          </a:xfrm>
        </p:spPr>
        <p:txBody>
          <a:bodyPr/>
          <a:lstStyle/>
          <a:p>
            <a:pPr algn="ctr"/>
            <a:r>
              <a:rPr lang="en-GB" sz="4000" i="1" dirty="0" smtClean="0"/>
              <a:t>AION Working Meeting </a:t>
            </a:r>
            <a:r>
              <a:rPr lang="en-GB" sz="4000" i="1" dirty="0"/>
              <a:t/>
            </a:r>
            <a:br>
              <a:rPr lang="en-GB" sz="4000" i="1" dirty="0"/>
            </a:br>
            <a:r>
              <a:rPr lang="en-GB" sz="4000" dirty="0"/>
              <a:t/>
            </a:r>
            <a:br>
              <a:rPr lang="en-GB" sz="4000" dirty="0"/>
            </a:br>
            <a:r>
              <a:rPr lang="en-GB" sz="3200" i="1" dirty="0" smtClean="0">
                <a:solidFill>
                  <a:srgbClr val="FF0000"/>
                </a:solidFill>
              </a:rPr>
              <a:t>Feb </a:t>
            </a:r>
            <a:r>
              <a:rPr lang="en-GB" sz="3200" i="1" dirty="0" smtClean="0">
                <a:solidFill>
                  <a:srgbClr val="FF0000"/>
                </a:solidFill>
              </a:rPr>
              <a:t>22, </a:t>
            </a:r>
            <a:r>
              <a:rPr lang="en-GB" sz="3200" i="1" dirty="0" smtClean="0">
                <a:solidFill>
                  <a:srgbClr val="FF0000"/>
                </a:solidFill>
              </a:rPr>
              <a:t>2019  </a:t>
            </a:r>
            <a:endParaRPr lang="en-US" sz="3200" i="1" dirty="0">
              <a:solidFill>
                <a:srgbClr val="FF0000"/>
              </a:solidFill>
            </a:endParaRPr>
          </a:p>
        </p:txBody>
      </p:sp>
      <p:sp>
        <p:nvSpPr>
          <p:cNvPr id="3" name="Text Placeholder 2"/>
          <p:cNvSpPr>
            <a:spLocks noGrp="1"/>
          </p:cNvSpPr>
          <p:nvPr>
            <p:ph type="body" idx="1"/>
          </p:nvPr>
        </p:nvSpPr>
        <p:spPr>
          <a:xfrm>
            <a:off x="683568" y="3861048"/>
            <a:ext cx="7772400" cy="1716211"/>
          </a:xfrm>
        </p:spPr>
        <p:txBody>
          <a:bodyPr/>
          <a:lstStyle/>
          <a:p>
            <a:pPr algn="ctr" defTabSz="467359">
              <a:defRPr sz="2960"/>
            </a:pPr>
            <a:r>
              <a:rPr lang="en-US" sz="2400" dirty="0" smtClean="0"/>
              <a:t>Oliver Buchmueller, Imperial College London</a:t>
            </a:r>
          </a:p>
          <a:p>
            <a:pPr algn="ctr" defTabSz="467359">
              <a:defRPr sz="2960"/>
            </a:pPr>
            <a:r>
              <a:rPr lang="en-US" sz="2400" dirty="0"/>
              <a:t>a</a:t>
            </a:r>
            <a:r>
              <a:rPr lang="en-US" sz="2400" dirty="0" smtClean="0"/>
              <a:t>nd </a:t>
            </a:r>
          </a:p>
          <a:p>
            <a:pPr algn="ctr" defTabSz="467359">
              <a:defRPr sz="2960"/>
            </a:pPr>
            <a:r>
              <a:rPr lang="en-US" sz="2400" dirty="0" smtClean="0"/>
              <a:t>Jon Coleman, Liverpool University</a:t>
            </a:r>
            <a:endParaRPr lang="en-US" sz="2400" dirty="0"/>
          </a:p>
        </p:txBody>
      </p:sp>
    </p:spTree>
    <p:extLst>
      <p:ext uri="{BB962C8B-B14F-4D97-AF65-F5344CB8AC3E}">
        <p14:creationId xmlns:p14="http://schemas.microsoft.com/office/powerpoint/2010/main" val="3821381941"/>
      </p:ext>
    </p:extLst>
  </p:cSld>
  <p:clrMapOvr>
    <a:masterClrMapping/>
  </p:clrMapOvr>
  <mc:AlternateContent xmlns:mc="http://schemas.openxmlformats.org/markup-compatibility/2006" xmlns:p14="http://schemas.microsoft.com/office/powerpoint/2010/main">
    <mc:Choice Requires="p14">
      <p:transition spd="slow" p14:dur="2000" advTm="11236"/>
    </mc:Choice>
    <mc:Fallback xmlns="">
      <p:transition xmlns:p14="http://schemas.microsoft.com/office/powerpoint/2010/main" spd="slow" advTm="11236"/>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Minutes from last Meeting </a:t>
            </a:r>
            <a:endParaRPr lang="en-GB" dirty="0"/>
          </a:p>
        </p:txBody>
      </p:sp>
      <p:sp>
        <p:nvSpPr>
          <p:cNvPr id="3" name="Content Placeholder 2"/>
          <p:cNvSpPr>
            <a:spLocks noGrp="1"/>
          </p:cNvSpPr>
          <p:nvPr>
            <p:ph idx="1"/>
          </p:nvPr>
        </p:nvSpPr>
        <p:spPr>
          <a:xfrm>
            <a:off x="457200" y="1124744"/>
            <a:ext cx="8229600" cy="4525963"/>
          </a:xfrm>
        </p:spPr>
        <p:txBody>
          <a:bodyPr/>
          <a:lstStyle/>
          <a:p>
            <a:r>
              <a:rPr lang="en-GB" sz="1600" b="1" u="sng" dirty="0"/>
              <a:t>Next Meeting</a:t>
            </a:r>
            <a:endParaRPr lang="en-GB" sz="1600" dirty="0"/>
          </a:p>
          <a:p>
            <a:r>
              <a:rPr lang="en-GB" sz="1600" dirty="0"/>
              <a:t>Friday Feb 22, at TIME to be decided via doodle poll  </a:t>
            </a:r>
          </a:p>
          <a:p>
            <a:r>
              <a:rPr lang="en-GB" sz="1600" b="1" u="sng" dirty="0"/>
              <a:t>Sensitivity &amp; Challenges  </a:t>
            </a:r>
            <a:endParaRPr lang="en-GB" sz="1600" dirty="0"/>
          </a:p>
          <a:p>
            <a:r>
              <a:rPr lang="en-GB" sz="1600" dirty="0"/>
              <a:t>Mike T presented a first look on sensitivity estimates of basic parameters and corresponding challenges. We discussed briefly implications on how aggressive/conservative we should be in the proposal and how to evolve this in the future.</a:t>
            </a:r>
          </a:p>
          <a:p>
            <a:r>
              <a:rPr lang="en-GB" sz="1600" b="1" dirty="0"/>
              <a:t>Action Item:</a:t>
            </a:r>
            <a:r>
              <a:rPr lang="en-GB" sz="1600" dirty="0"/>
              <a:t>  Get in touch with the R&amp;D program for the MAGIS collaboration to further discuss the subject and see where the UK could  contribute to reach the ultimate design goals.  </a:t>
            </a:r>
          </a:p>
          <a:p>
            <a:r>
              <a:rPr lang="en-GB" sz="1600" b="1" u="sng" dirty="0"/>
              <a:t>10m Site Options</a:t>
            </a:r>
            <a:endParaRPr lang="en-GB" sz="1600" dirty="0"/>
          </a:p>
          <a:p>
            <a:r>
              <a:rPr lang="en-GB" sz="1600" dirty="0"/>
              <a:t>We had updates on the site proposals providing further details. RAL remained with only one site option (building R72), while Oxford presented three possible options; 2 in </a:t>
            </a:r>
            <a:r>
              <a:rPr lang="en-GB" sz="1600" dirty="0" err="1"/>
              <a:t>Beecroft</a:t>
            </a:r>
            <a:r>
              <a:rPr lang="en-GB" sz="1600" dirty="0"/>
              <a:t> and 1 in Van de </a:t>
            </a:r>
            <a:r>
              <a:rPr lang="en-GB" sz="1600" dirty="0" err="1"/>
              <a:t>Graaf</a:t>
            </a:r>
            <a:r>
              <a:rPr lang="en-GB" sz="1600" dirty="0"/>
              <a:t> tower; where, the staircase in </a:t>
            </a:r>
            <a:r>
              <a:rPr lang="en-GB" sz="1600" dirty="0" err="1"/>
              <a:t>Beecroft</a:t>
            </a:r>
            <a:r>
              <a:rPr lang="en-GB" sz="1600" dirty="0"/>
              <a:t> is the preferred option.  </a:t>
            </a:r>
          </a:p>
          <a:p>
            <a:r>
              <a:rPr lang="en-GB" sz="1600" b="1" dirty="0"/>
              <a:t>Action Item:</a:t>
            </a:r>
            <a:r>
              <a:rPr lang="en-GB" sz="1600" dirty="0"/>
              <a:t> We agreed to schedule a site visit to RAL (and if needed again to Oxford). Date proposal will be circulated soon. </a:t>
            </a:r>
          </a:p>
          <a:p>
            <a:r>
              <a:rPr lang="en-GB" sz="1600" b="1" u="sng" dirty="0"/>
              <a:t>Work Package Scope and Breakdown</a:t>
            </a:r>
            <a:endParaRPr lang="en-GB" sz="1600" dirty="0"/>
          </a:p>
          <a:p>
            <a:r>
              <a:rPr lang="en-GB" sz="1600" dirty="0"/>
              <a:t>Postponed to next meeting</a:t>
            </a:r>
          </a:p>
          <a:p>
            <a:r>
              <a:rPr lang="en-GB" sz="1600" b="1" dirty="0"/>
              <a:t>Action Item:</a:t>
            </a:r>
            <a:r>
              <a:rPr lang="en-GB" sz="1600" dirty="0"/>
              <a:t> Mike H volunteered to compile further information and present a more concrete WP breakdown for the technology priorities in the next meeting</a:t>
            </a:r>
          </a:p>
          <a:p>
            <a:pPr marL="0" indent="0"/>
            <a:endParaRPr lang="en-GB" sz="4000" dirty="0" smtClean="0"/>
          </a:p>
        </p:txBody>
      </p:sp>
    </p:spTree>
    <p:extLst>
      <p:ext uri="{BB962C8B-B14F-4D97-AF65-F5344CB8AC3E}">
        <p14:creationId xmlns:p14="http://schemas.microsoft.com/office/powerpoint/2010/main" val="266871036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New Meeting starting Time is 12:30 pm (UK)</a:t>
            </a:r>
            <a:endParaRPr lang="en-GB" dirty="0"/>
          </a:p>
        </p:txBody>
      </p:sp>
      <p:pic>
        <p:nvPicPr>
          <p:cNvPr id="7" name="Picture 6" descr="Screenshot 2019-02-22 at 12.58.4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4296" y="1281995"/>
            <a:ext cx="5472000" cy="5171341"/>
          </a:xfrm>
          <a:prstGeom prst="rect">
            <a:avLst/>
          </a:prstGeom>
        </p:spPr>
      </p:pic>
      <p:sp>
        <p:nvSpPr>
          <p:cNvPr id="8" name="Rectangle 7"/>
          <p:cNvSpPr/>
          <p:nvPr/>
        </p:nvSpPr>
        <p:spPr bwMode="auto">
          <a:xfrm>
            <a:off x="5220072" y="1556792"/>
            <a:ext cx="648072" cy="4752528"/>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4254134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Site Visit to RAL planned for January 27</a:t>
            </a:r>
            <a:r>
              <a:rPr lang="en-GB" baseline="30000" dirty="0" smtClean="0"/>
              <a:t>th</a:t>
            </a:r>
            <a:r>
              <a:rPr lang="en-GB" dirty="0" smtClean="0"/>
              <a:t> at 1pm</a:t>
            </a:r>
            <a:endParaRPr lang="en-GB" dirty="0"/>
          </a:p>
        </p:txBody>
      </p:sp>
      <p:sp>
        <p:nvSpPr>
          <p:cNvPr id="3" name="Content Placeholder 2"/>
          <p:cNvSpPr>
            <a:spLocks noGrp="1"/>
          </p:cNvSpPr>
          <p:nvPr>
            <p:ph idx="1"/>
          </p:nvPr>
        </p:nvSpPr>
        <p:spPr>
          <a:xfrm>
            <a:off x="179512" y="1484784"/>
            <a:ext cx="8784976" cy="4525963"/>
          </a:xfrm>
        </p:spPr>
        <p:txBody>
          <a:bodyPr/>
          <a:lstStyle/>
          <a:p>
            <a:pPr>
              <a:buFont typeface="Arial"/>
              <a:buChar char="•"/>
            </a:pPr>
            <a:r>
              <a:rPr lang="en-GB" sz="3200" dirty="0" smtClean="0">
                <a:solidFill>
                  <a:schemeClr val="accent2"/>
                </a:solidFill>
              </a:rPr>
              <a:t>We agreed to visit RAL in order to inspect the proposal for a 10m site at RAL</a:t>
            </a:r>
          </a:p>
          <a:p>
            <a:pPr>
              <a:buFont typeface="Arial"/>
              <a:buChar char="•"/>
            </a:pPr>
            <a:endParaRPr lang="en-GB" sz="3200" dirty="0">
              <a:solidFill>
                <a:schemeClr val="accent2"/>
              </a:solidFill>
            </a:endParaRPr>
          </a:p>
          <a:p>
            <a:pPr>
              <a:buFont typeface="Arial"/>
              <a:buChar char="•"/>
            </a:pPr>
            <a:r>
              <a:rPr lang="en-GB" sz="3200" dirty="0" smtClean="0">
                <a:solidFill>
                  <a:schemeClr val="accent2"/>
                </a:solidFill>
              </a:rPr>
              <a:t>The visit is scheduled for Feb 27</a:t>
            </a:r>
            <a:r>
              <a:rPr lang="en-GB" sz="3200" baseline="30000" dirty="0" smtClean="0">
                <a:solidFill>
                  <a:schemeClr val="accent2"/>
                </a:solidFill>
              </a:rPr>
              <a:t>th </a:t>
            </a:r>
            <a:r>
              <a:rPr lang="en-GB" sz="3200" dirty="0" smtClean="0">
                <a:solidFill>
                  <a:schemeClr val="accent2"/>
                </a:solidFill>
              </a:rPr>
              <a:t>at 1pm</a:t>
            </a:r>
            <a:r>
              <a:rPr lang="en-GB" dirty="0" smtClean="0">
                <a:solidFill>
                  <a:schemeClr val="accent2"/>
                </a:solidFill>
              </a:rPr>
              <a:t>. </a:t>
            </a:r>
          </a:p>
          <a:p>
            <a:pPr marL="748117" lvl="1" indent="-342900">
              <a:buFont typeface="Wingdings" charset="2"/>
              <a:buChar char="Ø"/>
            </a:pPr>
            <a:r>
              <a:rPr lang="en-GB" sz="2400" dirty="0" smtClean="0"/>
              <a:t>Please free to join us </a:t>
            </a:r>
          </a:p>
          <a:p>
            <a:pPr marL="393552" indent="-342900">
              <a:buFont typeface="Arial"/>
              <a:buChar char="•"/>
            </a:pPr>
            <a:r>
              <a:rPr lang="en-GB" sz="3200" dirty="0" smtClean="0">
                <a:solidFill>
                  <a:schemeClr val="accent2"/>
                </a:solidFill>
              </a:rPr>
              <a:t>As we have already visited </a:t>
            </a:r>
            <a:r>
              <a:rPr lang="en-GB" sz="3200" dirty="0" err="1" smtClean="0">
                <a:solidFill>
                  <a:schemeClr val="accent2"/>
                </a:solidFill>
              </a:rPr>
              <a:t>Beecroft</a:t>
            </a:r>
            <a:r>
              <a:rPr lang="en-GB" sz="3200" dirty="0" smtClean="0">
                <a:solidFill>
                  <a:schemeClr val="accent2"/>
                </a:solidFill>
              </a:rPr>
              <a:t> in Oxford during the last QSFP workshop, we are NOT planning another visit </a:t>
            </a:r>
          </a:p>
          <a:p>
            <a:pPr marL="748117" lvl="1" indent="-342900">
              <a:buFont typeface="Wingdings" charset="2"/>
              <a:buChar char="Ø"/>
            </a:pPr>
            <a:r>
              <a:rPr lang="en-GB" sz="2400" dirty="0" smtClean="0"/>
              <a:t>Do we have consensus on this? </a:t>
            </a:r>
            <a:endParaRPr lang="en-GB" sz="2400" dirty="0"/>
          </a:p>
          <a:p>
            <a:pPr marL="405217" lvl="1" indent="0"/>
            <a:endParaRPr lang="en-GB" sz="2400" dirty="0" smtClean="0"/>
          </a:p>
          <a:p>
            <a:pPr marL="393552" indent="-342900">
              <a:buFont typeface="Arial"/>
              <a:buChar char="•"/>
            </a:pPr>
            <a:endParaRPr lang="en-GB" sz="2400" dirty="0" smtClean="0"/>
          </a:p>
          <a:p>
            <a:pPr marL="405217" lvl="1" indent="0"/>
            <a:endParaRPr lang="en-GB" sz="2400" dirty="0" smtClean="0"/>
          </a:p>
          <a:p>
            <a:r>
              <a:rPr lang="en-GB" dirty="0" smtClean="0"/>
              <a:t> </a:t>
            </a:r>
            <a:endParaRPr lang="en-GB" dirty="0"/>
          </a:p>
        </p:txBody>
      </p:sp>
    </p:spTree>
    <p:extLst>
      <p:ext uri="{BB962C8B-B14F-4D97-AF65-F5344CB8AC3E}">
        <p14:creationId xmlns:p14="http://schemas.microsoft.com/office/powerpoint/2010/main" val="151981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Work Package Discussion </a:t>
            </a:r>
            <a:endParaRPr lang="en-GB" dirty="0"/>
          </a:p>
        </p:txBody>
      </p:sp>
      <p:sp>
        <p:nvSpPr>
          <p:cNvPr id="3" name="Content Placeholder 2"/>
          <p:cNvSpPr>
            <a:spLocks noGrp="1"/>
          </p:cNvSpPr>
          <p:nvPr>
            <p:ph idx="1"/>
          </p:nvPr>
        </p:nvSpPr>
        <p:spPr>
          <a:xfrm>
            <a:off x="457200" y="1484784"/>
            <a:ext cx="8229600" cy="4525963"/>
          </a:xfrm>
        </p:spPr>
        <p:txBody>
          <a:bodyPr/>
          <a:lstStyle/>
          <a:p>
            <a:pPr>
              <a:buFont typeface="Arial"/>
              <a:buChar char="•"/>
            </a:pPr>
            <a:r>
              <a:rPr lang="en-GB" dirty="0"/>
              <a:t>a) We agreed that the smaller WPs ( WP-Physics, WP-AION100, WP-MAGIS ) are already sufficiently defined to serve as baseline WPs for the big discussion during the AION works at the end of March. However, the big WP, WP-AI, should be broken down into smaller pieces to better reflect the actual work and milestones. </a:t>
            </a:r>
          </a:p>
          <a:p>
            <a:r>
              <a:rPr lang="en-GB" dirty="0"/>
              <a:t> </a:t>
            </a:r>
          </a:p>
          <a:p>
            <a:pPr>
              <a:buFont typeface="Arial"/>
              <a:buChar char="•"/>
            </a:pPr>
            <a:r>
              <a:rPr lang="en-GB" dirty="0"/>
              <a:t>b) We agreed that we should enter the workshop with a well-defined “1st order” proposal of WPs in order to facilitate the discussion and to converge on a final WP outline for the proposal. This requires a decision on the 10m site before the workshop as well as further refinements of WP-AI. </a:t>
            </a:r>
          </a:p>
          <a:p>
            <a:r>
              <a:rPr lang="en-GB" dirty="0"/>
              <a:t> </a:t>
            </a:r>
          </a:p>
          <a:p>
            <a:r>
              <a:rPr lang="en-GB" dirty="0"/>
              <a:t>For b) we still have 4 weeks and today we start the discussion on how to breakdown WP-AI in smaller pieces. I do NOT expect that we converge on a final outline today but rather continue the process over the coming weeks. </a:t>
            </a:r>
            <a:endParaRPr lang="en-GB" dirty="0" smtClean="0"/>
          </a:p>
          <a:p>
            <a:endParaRPr lang="en-GB" dirty="0"/>
          </a:p>
          <a:p>
            <a:r>
              <a:rPr lang="en-GB" sz="2400" dirty="0" smtClean="0">
                <a:solidFill>
                  <a:srgbClr val="FF0000"/>
                </a:solidFill>
              </a:rPr>
              <a:t>Do we have consensus on this?</a:t>
            </a:r>
          </a:p>
          <a:p>
            <a:endParaRPr lang="en-GB" dirty="0"/>
          </a:p>
          <a:p>
            <a:endParaRPr lang="en-GB" dirty="0"/>
          </a:p>
          <a:p>
            <a:r>
              <a:rPr lang="en-GB" b="1" dirty="0"/>
              <a:t> </a:t>
            </a:r>
            <a:endParaRPr lang="en-GB" dirty="0"/>
          </a:p>
          <a:p>
            <a:endParaRPr lang="en-GB" dirty="0"/>
          </a:p>
        </p:txBody>
      </p:sp>
    </p:spTree>
    <p:extLst>
      <p:ext uri="{BB962C8B-B14F-4D97-AF65-F5344CB8AC3E}">
        <p14:creationId xmlns:p14="http://schemas.microsoft.com/office/powerpoint/2010/main" val="4092934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Workshops</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69111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1-day Workshop on DM@QS</a:t>
            </a:r>
            <a:endParaRPr lang="en-GB" dirty="0"/>
          </a:p>
        </p:txBody>
      </p:sp>
      <p:sp>
        <p:nvSpPr>
          <p:cNvPr id="3" name="Rectangle 2"/>
          <p:cNvSpPr/>
          <p:nvPr/>
        </p:nvSpPr>
        <p:spPr>
          <a:xfrm>
            <a:off x="395536" y="1129381"/>
            <a:ext cx="8640960" cy="5539979"/>
          </a:xfrm>
          <a:prstGeom prst="rect">
            <a:avLst/>
          </a:prstGeom>
        </p:spPr>
        <p:txBody>
          <a:bodyPr wrap="square">
            <a:spAutoFit/>
          </a:bodyPr>
          <a:lstStyle/>
          <a:p>
            <a:r>
              <a:rPr lang="en-GB" sz="1600" b="1" dirty="0"/>
              <a:t>The informal 1-day Workshop on the phenomenology of Dark Matter searches with Quantum Sensors, which will take place at </a:t>
            </a:r>
            <a:r>
              <a:rPr lang="en-GB" sz="1600" b="1" dirty="0">
                <a:solidFill>
                  <a:srgbClr val="FF0000"/>
                </a:solidFill>
              </a:rPr>
              <a:t>Kings College London on March 6</a:t>
            </a:r>
            <a:r>
              <a:rPr lang="en-GB" sz="1600" b="1" dirty="0"/>
              <a:t>. The event will start at 10am and last until about 3pm.</a:t>
            </a:r>
          </a:p>
          <a:p>
            <a:endParaRPr lang="en-GB" sz="1600" dirty="0"/>
          </a:p>
          <a:p>
            <a:r>
              <a:rPr lang="en-GB" sz="1600" dirty="0"/>
              <a:t>The workshop is organised in the context of the </a:t>
            </a:r>
            <a:r>
              <a:rPr lang="en-GB" sz="1600" dirty="0" err="1"/>
              <a:t>ongoing</a:t>
            </a:r>
            <a:r>
              <a:rPr lang="en-GB" sz="1600" dirty="0"/>
              <a:t>  "Quantum Sensors for Fundamental Physics” activity that was launched in Oct 16-17, 2018 in Oxford.</a:t>
            </a:r>
          </a:p>
          <a:p>
            <a:r>
              <a:rPr lang="en-GB" sz="1600" dirty="0">
                <a:hlinkClick r:id="rId2"/>
              </a:rPr>
              <a:t>http://www.physics.ox.ac.uk/confs/quantum2018/index.asp</a:t>
            </a:r>
          </a:p>
          <a:p>
            <a:endParaRPr lang="en-GB" sz="1600" dirty="0"/>
          </a:p>
          <a:p>
            <a:r>
              <a:rPr lang="en-GB" sz="1600" dirty="0"/>
              <a:t>The idea is to brainstorm the options for Dark Sector searches with Quantum Sensors in categories like:</a:t>
            </a:r>
          </a:p>
          <a:p>
            <a:endParaRPr lang="en-GB" sz="1600" dirty="0"/>
          </a:p>
          <a:p>
            <a:r>
              <a:rPr lang="en-GB" sz="1600" dirty="0"/>
              <a:t>- light DM (&lt; </a:t>
            </a:r>
            <a:r>
              <a:rPr lang="en-GB" sz="1600" dirty="0" err="1"/>
              <a:t>GeV</a:t>
            </a:r>
            <a:r>
              <a:rPr lang="en-GB" sz="1600" dirty="0"/>
              <a:t> scale) which is hard to see in DD or at the LHC because of negligible nuclear recoil or missing energy, respectively.</a:t>
            </a:r>
          </a:p>
          <a:p>
            <a:endParaRPr lang="en-GB" sz="1600" dirty="0"/>
          </a:p>
          <a:p>
            <a:r>
              <a:rPr lang="en-GB" sz="1600" dirty="0"/>
              <a:t>- </a:t>
            </a:r>
            <a:r>
              <a:rPr lang="en-GB" sz="1600" dirty="0" err="1"/>
              <a:t>ultralight</a:t>
            </a:r>
            <a:r>
              <a:rPr lang="en-GB" sz="1600" dirty="0"/>
              <a:t> (fuzzy) DM (~10^-22 </a:t>
            </a:r>
            <a:r>
              <a:rPr lang="en-GB" sz="1600" dirty="0" err="1"/>
              <a:t>eV</a:t>
            </a:r>
            <a:r>
              <a:rPr lang="en-GB" sz="1600" dirty="0"/>
              <a:t>) that behaves more like a classical wave and ends up modifying fundamental constants through oscillations.</a:t>
            </a:r>
          </a:p>
          <a:p>
            <a:endParaRPr lang="en-GB" sz="1600" dirty="0"/>
          </a:p>
          <a:p>
            <a:r>
              <a:rPr lang="en-GB" sz="1600" dirty="0"/>
              <a:t>We hope that this event will facilitate the process of establishing a sound phenomenology input for the </a:t>
            </a:r>
            <a:r>
              <a:rPr lang="en-GB" sz="1600" dirty="0" err="1"/>
              <a:t>ongoing</a:t>
            </a:r>
            <a:r>
              <a:rPr lang="en-GB" sz="1600" dirty="0"/>
              <a:t> work in the different Work Packages of QSFT (e.g. atom interferometry and spectroscopy), which in turn could help to strengthen and refine the physics case for forthcoming funding proposals. In this context we would also like to discuss the tools (e.g. Whitepaper, </a:t>
            </a:r>
            <a:r>
              <a:rPr lang="en-GB" sz="1600" dirty="0" err="1"/>
              <a:t>etc</a:t>
            </a:r>
            <a:r>
              <a:rPr lang="en-GB" sz="1600" dirty="0"/>
              <a:t>) to best inject this information in the process.</a:t>
            </a:r>
          </a:p>
        </p:txBody>
      </p:sp>
    </p:spTree>
    <p:extLst>
      <p:ext uri="{BB962C8B-B14F-4D97-AF65-F5344CB8AC3E}">
        <p14:creationId xmlns:p14="http://schemas.microsoft.com/office/powerpoint/2010/main" val="164703517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8-10-15 at 15.20.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12" y="1"/>
            <a:ext cx="9144000" cy="6858000"/>
          </a:xfrm>
          <a:prstGeom prst="rect">
            <a:avLst/>
          </a:prstGeom>
        </p:spPr>
      </p:pic>
      <p:sp>
        <p:nvSpPr>
          <p:cNvPr id="8" name="TextBox 7"/>
          <p:cNvSpPr txBox="1"/>
          <p:nvPr/>
        </p:nvSpPr>
        <p:spPr>
          <a:xfrm>
            <a:off x="6062455" y="1984772"/>
            <a:ext cx="2974041" cy="2308324"/>
          </a:xfrm>
          <a:prstGeom prst="rect">
            <a:avLst/>
          </a:prstGeom>
          <a:noFill/>
          <a:effectLst>
            <a:outerShdw blurRad="50800" dist="38100" dir="2700000" algn="tl" rotWithShape="0">
              <a:prstClr val="black">
                <a:alpha val="40000"/>
              </a:prstClr>
            </a:outerShdw>
          </a:effectLst>
        </p:spPr>
        <p:txBody>
          <a:bodyPr wrap="none" rtlCol="0">
            <a:spAutoFit/>
          </a:bodyPr>
          <a:lstStyle/>
          <a:p>
            <a:r>
              <a:rPr lang="en-GB" b="1" i="1" dirty="0" smtClean="0">
                <a:solidFill>
                  <a:schemeClr val="bg1"/>
                </a:solidFill>
              </a:rPr>
              <a:t>Organised by:</a:t>
            </a:r>
          </a:p>
          <a:p>
            <a:r>
              <a:rPr lang="en-GB" b="1" i="1" dirty="0" smtClean="0">
                <a:solidFill>
                  <a:srgbClr val="FFFFFF"/>
                </a:solidFill>
              </a:rPr>
              <a:t>T. </a:t>
            </a:r>
            <a:r>
              <a:rPr lang="en-GB" b="1" i="1" dirty="0" err="1" smtClean="0">
                <a:solidFill>
                  <a:srgbClr val="FFFFFF"/>
                </a:solidFill>
              </a:rPr>
              <a:t>Bowcock</a:t>
            </a:r>
            <a:r>
              <a:rPr lang="en-GB" b="1" i="1" dirty="0" smtClean="0">
                <a:solidFill>
                  <a:srgbClr val="FFFFFF"/>
                </a:solidFill>
              </a:rPr>
              <a:t>, </a:t>
            </a:r>
          </a:p>
          <a:p>
            <a:r>
              <a:rPr lang="en-GB" b="1" i="1" dirty="0" smtClean="0">
                <a:solidFill>
                  <a:srgbClr val="FFFFFF"/>
                </a:solidFill>
              </a:rPr>
              <a:t>O. Buchmueller [</a:t>
            </a:r>
            <a:r>
              <a:rPr lang="en-GB" b="1" i="1" dirty="0" err="1" smtClean="0">
                <a:solidFill>
                  <a:srgbClr val="FFFFFF"/>
                </a:solidFill>
              </a:rPr>
              <a:t>Coord</a:t>
            </a:r>
            <a:r>
              <a:rPr lang="en-GB" b="1" i="1" dirty="0" smtClean="0">
                <a:solidFill>
                  <a:srgbClr val="FFFFFF"/>
                </a:solidFill>
              </a:rPr>
              <a:t>.]</a:t>
            </a:r>
            <a:r>
              <a:rPr lang="en-GB" b="1" i="1" dirty="0">
                <a:solidFill>
                  <a:srgbClr val="FFFFFF"/>
                </a:solidFill>
              </a:rPr>
              <a:t>, </a:t>
            </a:r>
            <a:endParaRPr lang="en-GB" b="1" i="1" dirty="0" smtClean="0">
              <a:solidFill>
                <a:srgbClr val="FFFFFF"/>
              </a:solidFill>
            </a:endParaRPr>
          </a:p>
          <a:p>
            <a:r>
              <a:rPr lang="en-GB" b="1" i="1" dirty="0" smtClean="0">
                <a:solidFill>
                  <a:srgbClr val="FFFFFF"/>
                </a:solidFill>
              </a:rPr>
              <a:t>J. Coleman, </a:t>
            </a:r>
          </a:p>
          <a:p>
            <a:r>
              <a:rPr lang="en-GB" b="1" i="1" dirty="0" smtClean="0">
                <a:solidFill>
                  <a:srgbClr val="FFFFFF"/>
                </a:solidFill>
              </a:rPr>
              <a:t>J. Ellis [Theory],</a:t>
            </a:r>
            <a:endParaRPr lang="en-GB" b="1" i="1" dirty="0">
              <a:solidFill>
                <a:srgbClr val="FFFFFF"/>
              </a:solidFill>
            </a:endParaRPr>
          </a:p>
          <a:p>
            <a:r>
              <a:rPr lang="en-GB" b="1" i="1" dirty="0" smtClean="0">
                <a:solidFill>
                  <a:srgbClr val="FFFFFF"/>
                </a:solidFill>
              </a:rPr>
              <a:t>I. </a:t>
            </a:r>
            <a:r>
              <a:rPr lang="en-GB" b="1" i="1" dirty="0" err="1" smtClean="0">
                <a:solidFill>
                  <a:srgbClr val="FFFFFF"/>
                </a:solidFill>
              </a:rPr>
              <a:t>Shipsey</a:t>
            </a:r>
            <a:r>
              <a:rPr lang="en-GB" b="1" i="1" dirty="0" smtClean="0">
                <a:solidFill>
                  <a:srgbClr val="FFFFFF"/>
                </a:solidFill>
              </a:rPr>
              <a:t> </a:t>
            </a:r>
          </a:p>
          <a:p>
            <a:endParaRPr lang="en-GB" dirty="0">
              <a:solidFill>
                <a:schemeClr val="bg1"/>
              </a:solidFill>
            </a:endParaRPr>
          </a:p>
          <a:p>
            <a:endParaRPr lang="en-GB" dirty="0" smtClean="0">
              <a:solidFill>
                <a:schemeClr val="bg1"/>
              </a:solidFill>
            </a:endParaRPr>
          </a:p>
        </p:txBody>
      </p:sp>
      <p:sp>
        <p:nvSpPr>
          <p:cNvPr id="9" name="Title 8"/>
          <p:cNvSpPr>
            <a:spLocks noGrp="1"/>
          </p:cNvSpPr>
          <p:nvPr>
            <p:ph type="title"/>
          </p:nvPr>
        </p:nvSpPr>
        <p:spPr>
          <a:xfrm>
            <a:off x="561975" y="739552"/>
            <a:ext cx="8020050" cy="457200"/>
          </a:xfrm>
          <a:effectLst>
            <a:outerShdw blurRad="50800" dist="38100" dir="2700000" algn="tl" rotWithShape="0">
              <a:prstClr val="black">
                <a:alpha val="40000"/>
              </a:prstClr>
            </a:outerShdw>
          </a:effectLst>
        </p:spPr>
        <p:txBody>
          <a:bodyPr/>
          <a:lstStyle/>
          <a:p>
            <a:r>
              <a:rPr lang="en-GB" sz="3200" dirty="0">
                <a:solidFill>
                  <a:schemeClr val="bg1"/>
                </a:solidFill>
              </a:rPr>
              <a:t>First AION Workshop </a:t>
            </a:r>
            <a:r>
              <a:rPr lang="en-GB" sz="3200" dirty="0" smtClean="0">
                <a:solidFill>
                  <a:schemeClr val="bg1"/>
                </a:solidFill>
              </a:rPr>
              <a:t/>
            </a:r>
            <a:br>
              <a:rPr lang="en-GB" sz="3200" dirty="0" smtClean="0">
                <a:solidFill>
                  <a:schemeClr val="bg1"/>
                </a:solidFill>
              </a:rPr>
            </a:br>
            <a:r>
              <a:rPr lang="en-GB" sz="3200" dirty="0" smtClean="0">
                <a:solidFill>
                  <a:schemeClr val="bg1"/>
                </a:solidFill>
              </a:rPr>
              <a:t>at Imperial </a:t>
            </a:r>
            <a:r>
              <a:rPr lang="en-GB" sz="3200" dirty="0">
                <a:solidFill>
                  <a:schemeClr val="bg1"/>
                </a:solidFill>
              </a:rPr>
              <a:t>College London</a:t>
            </a:r>
            <a:br>
              <a:rPr lang="en-GB" sz="3200" dirty="0">
                <a:solidFill>
                  <a:schemeClr val="bg1"/>
                </a:solidFill>
              </a:rPr>
            </a:br>
            <a:r>
              <a:rPr lang="en-GB" sz="3200" dirty="0">
                <a:solidFill>
                  <a:schemeClr val="bg1"/>
                </a:solidFill>
              </a:rPr>
              <a:t>March 25/26 2019</a:t>
            </a:r>
            <a:br>
              <a:rPr lang="en-GB" sz="3200" dirty="0">
                <a:solidFill>
                  <a:schemeClr val="bg1"/>
                </a:solidFill>
              </a:rPr>
            </a:br>
            <a:endParaRPr lang="en-GB" sz="3200" dirty="0"/>
          </a:p>
        </p:txBody>
      </p:sp>
      <p:sp>
        <p:nvSpPr>
          <p:cNvPr id="10" name="TextBox 9"/>
          <p:cNvSpPr txBox="1"/>
          <p:nvPr/>
        </p:nvSpPr>
        <p:spPr>
          <a:xfrm>
            <a:off x="-10741" y="3723997"/>
            <a:ext cx="5014789" cy="2862322"/>
          </a:xfrm>
          <a:prstGeom prst="rect">
            <a:avLst/>
          </a:prstGeom>
          <a:noFill/>
          <a:effectLst>
            <a:glow rad="101600">
              <a:schemeClr val="accent1">
                <a:satMod val="175000"/>
                <a:alpha val="40000"/>
              </a:schemeClr>
            </a:glow>
            <a:outerShdw blurRad="50800" dist="38100" dir="2700000" algn="tl" rotWithShape="0">
              <a:prstClr val="black">
                <a:alpha val="40000"/>
              </a:prstClr>
            </a:outerShdw>
          </a:effectLst>
        </p:spPr>
        <p:txBody>
          <a:bodyPr wrap="none" rtlCol="0">
            <a:spAutoFit/>
          </a:bodyPr>
          <a:lstStyle/>
          <a:p>
            <a:r>
              <a:rPr lang="en-GB" sz="2400" b="1" dirty="0" smtClean="0"/>
              <a:t>2-Day Workshop:</a:t>
            </a:r>
          </a:p>
          <a:p>
            <a:r>
              <a:rPr lang="en-GB" sz="2400" b="1" dirty="0" smtClean="0"/>
              <a:t>Day 1: Instrumentation</a:t>
            </a:r>
          </a:p>
          <a:p>
            <a:r>
              <a:rPr lang="en-GB" sz="2400" b="1" dirty="0" smtClean="0"/>
              <a:t>Day 2: Physics case</a:t>
            </a:r>
          </a:p>
          <a:p>
            <a:endParaRPr lang="en-GB" b="1" dirty="0"/>
          </a:p>
          <a:p>
            <a:r>
              <a:rPr lang="en-GB" b="1" dirty="0" smtClean="0"/>
              <a:t>If you like to participate or </a:t>
            </a:r>
          </a:p>
          <a:p>
            <a:r>
              <a:rPr lang="en-GB" b="1" dirty="0" smtClean="0"/>
              <a:t>require further information </a:t>
            </a:r>
          </a:p>
          <a:p>
            <a:r>
              <a:rPr lang="en-GB" b="1" dirty="0" smtClean="0"/>
              <a:t>please contact:</a:t>
            </a:r>
          </a:p>
          <a:p>
            <a:r>
              <a:rPr lang="en-GB" b="1" dirty="0">
                <a:solidFill>
                  <a:srgbClr val="FF0000"/>
                </a:solidFill>
              </a:rPr>
              <a:t>fundamental-physics-admin@</a:t>
            </a:r>
            <a:r>
              <a:rPr lang="en-GB" b="1" dirty="0" smtClean="0">
                <a:solidFill>
                  <a:srgbClr val="FF0000"/>
                </a:solidFill>
              </a:rPr>
              <a:t>imperial.ac.uk</a:t>
            </a:r>
          </a:p>
          <a:p>
            <a:r>
              <a:rPr lang="en-GB" b="1" dirty="0"/>
              <a:t>w</a:t>
            </a:r>
            <a:r>
              <a:rPr lang="en-GB" b="1" dirty="0" smtClean="0"/>
              <a:t>ith “AION” in title. </a:t>
            </a:r>
            <a:endParaRPr lang="en-GB" b="1" dirty="0"/>
          </a:p>
        </p:txBody>
      </p:sp>
      <p:pic>
        <p:nvPicPr>
          <p:cNvPr id="11" name="Picture 10" descr="Screen Shot 2018-10-15 at 10.45.4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400" y="116632"/>
            <a:ext cx="792088" cy="9323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extBox 1"/>
          <p:cNvSpPr txBox="1"/>
          <p:nvPr/>
        </p:nvSpPr>
        <p:spPr>
          <a:xfrm>
            <a:off x="5004048" y="6093296"/>
            <a:ext cx="4083169" cy="646331"/>
          </a:xfrm>
          <a:prstGeom prst="rect">
            <a:avLst/>
          </a:prstGeom>
          <a:solidFill>
            <a:schemeClr val="bg1"/>
          </a:solidFill>
        </p:spPr>
        <p:txBody>
          <a:bodyPr wrap="none" rtlCol="0">
            <a:spAutoFit/>
          </a:bodyPr>
          <a:lstStyle/>
          <a:p>
            <a:r>
              <a:rPr lang="en-GB" dirty="0" smtClean="0"/>
              <a:t>Please register at:</a:t>
            </a:r>
          </a:p>
          <a:p>
            <a:r>
              <a:rPr lang="en-GB" dirty="0"/>
              <a:t>http://</a:t>
            </a:r>
            <a:r>
              <a:rPr lang="en-GB" dirty="0" err="1"/>
              <a:t>www.hep.ph.ic.ac.uk</a:t>
            </a:r>
            <a:r>
              <a:rPr lang="en-GB" dirty="0"/>
              <a:t>/AION2019/</a:t>
            </a:r>
          </a:p>
        </p:txBody>
      </p:sp>
    </p:spTree>
    <p:extLst>
      <p:ext uri="{BB962C8B-B14F-4D97-AF65-F5344CB8AC3E}">
        <p14:creationId xmlns:p14="http://schemas.microsoft.com/office/powerpoint/2010/main" val="333754436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8-10-15 at 15.20.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12" y="1"/>
            <a:ext cx="9144000" cy="6858000"/>
          </a:xfrm>
          <a:prstGeom prst="rect">
            <a:avLst/>
          </a:prstGeom>
        </p:spPr>
      </p:pic>
      <p:sp>
        <p:nvSpPr>
          <p:cNvPr id="8" name="TextBox 7"/>
          <p:cNvSpPr txBox="1"/>
          <p:nvPr/>
        </p:nvSpPr>
        <p:spPr>
          <a:xfrm>
            <a:off x="6062455" y="1984772"/>
            <a:ext cx="2974041" cy="2308324"/>
          </a:xfrm>
          <a:prstGeom prst="rect">
            <a:avLst/>
          </a:prstGeom>
          <a:noFill/>
          <a:effectLst>
            <a:outerShdw blurRad="50800" dist="38100" dir="2700000" algn="tl" rotWithShape="0">
              <a:prstClr val="black">
                <a:alpha val="40000"/>
              </a:prstClr>
            </a:outerShdw>
          </a:effectLst>
        </p:spPr>
        <p:txBody>
          <a:bodyPr wrap="none" rtlCol="0">
            <a:spAutoFit/>
          </a:bodyPr>
          <a:lstStyle/>
          <a:p>
            <a:r>
              <a:rPr lang="en-GB" b="1" i="1" dirty="0" smtClean="0">
                <a:solidFill>
                  <a:schemeClr val="bg1"/>
                </a:solidFill>
              </a:rPr>
              <a:t>Organised by:</a:t>
            </a:r>
          </a:p>
          <a:p>
            <a:r>
              <a:rPr lang="en-GB" b="1" i="1" dirty="0" smtClean="0">
                <a:solidFill>
                  <a:srgbClr val="FFFFFF"/>
                </a:solidFill>
              </a:rPr>
              <a:t>T. </a:t>
            </a:r>
            <a:r>
              <a:rPr lang="en-GB" b="1" i="1" dirty="0" err="1" smtClean="0">
                <a:solidFill>
                  <a:srgbClr val="FFFFFF"/>
                </a:solidFill>
              </a:rPr>
              <a:t>Bowcock</a:t>
            </a:r>
            <a:r>
              <a:rPr lang="en-GB" b="1" i="1" dirty="0" smtClean="0">
                <a:solidFill>
                  <a:srgbClr val="FFFFFF"/>
                </a:solidFill>
              </a:rPr>
              <a:t>, </a:t>
            </a:r>
          </a:p>
          <a:p>
            <a:r>
              <a:rPr lang="en-GB" b="1" i="1" dirty="0" smtClean="0">
                <a:solidFill>
                  <a:srgbClr val="FFFFFF"/>
                </a:solidFill>
              </a:rPr>
              <a:t>O. Buchmueller [</a:t>
            </a:r>
            <a:r>
              <a:rPr lang="en-GB" b="1" i="1" dirty="0" err="1" smtClean="0">
                <a:solidFill>
                  <a:srgbClr val="FFFFFF"/>
                </a:solidFill>
              </a:rPr>
              <a:t>Coord</a:t>
            </a:r>
            <a:r>
              <a:rPr lang="en-GB" b="1" i="1" dirty="0" smtClean="0">
                <a:solidFill>
                  <a:srgbClr val="FFFFFF"/>
                </a:solidFill>
              </a:rPr>
              <a:t>.]</a:t>
            </a:r>
            <a:r>
              <a:rPr lang="en-GB" b="1" i="1" dirty="0">
                <a:solidFill>
                  <a:srgbClr val="FFFFFF"/>
                </a:solidFill>
              </a:rPr>
              <a:t>, </a:t>
            </a:r>
            <a:endParaRPr lang="en-GB" b="1" i="1" dirty="0" smtClean="0">
              <a:solidFill>
                <a:srgbClr val="FFFFFF"/>
              </a:solidFill>
            </a:endParaRPr>
          </a:p>
          <a:p>
            <a:r>
              <a:rPr lang="en-GB" b="1" i="1" dirty="0" smtClean="0">
                <a:solidFill>
                  <a:srgbClr val="FFFFFF"/>
                </a:solidFill>
              </a:rPr>
              <a:t>J. Coleman, </a:t>
            </a:r>
          </a:p>
          <a:p>
            <a:r>
              <a:rPr lang="en-GB" b="1" i="1" dirty="0" smtClean="0">
                <a:solidFill>
                  <a:srgbClr val="FFFFFF"/>
                </a:solidFill>
              </a:rPr>
              <a:t>J. Ellis [Theory],</a:t>
            </a:r>
            <a:endParaRPr lang="en-GB" b="1" i="1" dirty="0">
              <a:solidFill>
                <a:srgbClr val="FFFFFF"/>
              </a:solidFill>
            </a:endParaRPr>
          </a:p>
          <a:p>
            <a:r>
              <a:rPr lang="en-GB" b="1" i="1" dirty="0" smtClean="0">
                <a:solidFill>
                  <a:srgbClr val="FFFFFF"/>
                </a:solidFill>
              </a:rPr>
              <a:t>I. </a:t>
            </a:r>
            <a:r>
              <a:rPr lang="en-GB" b="1" i="1" dirty="0" err="1" smtClean="0">
                <a:solidFill>
                  <a:srgbClr val="FFFFFF"/>
                </a:solidFill>
              </a:rPr>
              <a:t>Shipsey</a:t>
            </a:r>
            <a:r>
              <a:rPr lang="en-GB" b="1" i="1" dirty="0" smtClean="0">
                <a:solidFill>
                  <a:srgbClr val="FFFFFF"/>
                </a:solidFill>
              </a:rPr>
              <a:t> </a:t>
            </a:r>
          </a:p>
          <a:p>
            <a:endParaRPr lang="en-GB" dirty="0">
              <a:solidFill>
                <a:schemeClr val="bg1"/>
              </a:solidFill>
            </a:endParaRPr>
          </a:p>
          <a:p>
            <a:endParaRPr lang="en-GB" dirty="0" smtClean="0">
              <a:solidFill>
                <a:schemeClr val="bg1"/>
              </a:solidFill>
            </a:endParaRPr>
          </a:p>
        </p:txBody>
      </p:sp>
      <p:sp>
        <p:nvSpPr>
          <p:cNvPr id="9" name="Title 8"/>
          <p:cNvSpPr>
            <a:spLocks noGrp="1"/>
          </p:cNvSpPr>
          <p:nvPr>
            <p:ph type="title"/>
          </p:nvPr>
        </p:nvSpPr>
        <p:spPr>
          <a:xfrm>
            <a:off x="561975" y="739552"/>
            <a:ext cx="8020050" cy="457200"/>
          </a:xfrm>
          <a:effectLst>
            <a:outerShdw blurRad="50800" dist="38100" dir="2700000" algn="tl" rotWithShape="0">
              <a:prstClr val="black">
                <a:alpha val="40000"/>
              </a:prstClr>
            </a:outerShdw>
          </a:effectLst>
        </p:spPr>
        <p:txBody>
          <a:bodyPr/>
          <a:lstStyle/>
          <a:p>
            <a:r>
              <a:rPr lang="en-GB" sz="3200" dirty="0">
                <a:solidFill>
                  <a:schemeClr val="bg1"/>
                </a:solidFill>
              </a:rPr>
              <a:t>First AION Workshop </a:t>
            </a:r>
            <a:r>
              <a:rPr lang="en-GB" sz="3200" dirty="0" smtClean="0">
                <a:solidFill>
                  <a:schemeClr val="bg1"/>
                </a:solidFill>
              </a:rPr>
              <a:t/>
            </a:r>
            <a:br>
              <a:rPr lang="en-GB" sz="3200" dirty="0" smtClean="0">
                <a:solidFill>
                  <a:schemeClr val="bg1"/>
                </a:solidFill>
              </a:rPr>
            </a:br>
            <a:r>
              <a:rPr lang="en-GB" sz="3200" dirty="0" smtClean="0">
                <a:solidFill>
                  <a:schemeClr val="bg1"/>
                </a:solidFill>
              </a:rPr>
              <a:t>at Imperial </a:t>
            </a:r>
            <a:r>
              <a:rPr lang="en-GB" sz="3200" dirty="0">
                <a:solidFill>
                  <a:schemeClr val="bg1"/>
                </a:solidFill>
              </a:rPr>
              <a:t>College London</a:t>
            </a:r>
            <a:br>
              <a:rPr lang="en-GB" sz="3200" dirty="0">
                <a:solidFill>
                  <a:schemeClr val="bg1"/>
                </a:solidFill>
              </a:rPr>
            </a:br>
            <a:r>
              <a:rPr lang="en-GB" sz="3200" dirty="0">
                <a:solidFill>
                  <a:schemeClr val="bg1"/>
                </a:solidFill>
              </a:rPr>
              <a:t>March 25/26 2019</a:t>
            </a:r>
            <a:br>
              <a:rPr lang="en-GB" sz="3200" dirty="0">
                <a:solidFill>
                  <a:schemeClr val="bg1"/>
                </a:solidFill>
              </a:rPr>
            </a:br>
            <a:endParaRPr lang="en-GB" sz="3200" dirty="0"/>
          </a:p>
        </p:txBody>
      </p:sp>
      <p:sp>
        <p:nvSpPr>
          <p:cNvPr id="10" name="TextBox 9"/>
          <p:cNvSpPr txBox="1"/>
          <p:nvPr/>
        </p:nvSpPr>
        <p:spPr>
          <a:xfrm>
            <a:off x="-10741" y="3723997"/>
            <a:ext cx="5014789" cy="2862322"/>
          </a:xfrm>
          <a:prstGeom prst="rect">
            <a:avLst/>
          </a:prstGeom>
          <a:noFill/>
          <a:effectLst>
            <a:glow rad="101600">
              <a:schemeClr val="accent1">
                <a:satMod val="175000"/>
                <a:alpha val="40000"/>
              </a:schemeClr>
            </a:glow>
            <a:outerShdw blurRad="50800" dist="38100" dir="2700000" algn="tl" rotWithShape="0">
              <a:prstClr val="black">
                <a:alpha val="40000"/>
              </a:prstClr>
            </a:outerShdw>
          </a:effectLst>
        </p:spPr>
        <p:txBody>
          <a:bodyPr wrap="none" rtlCol="0">
            <a:spAutoFit/>
          </a:bodyPr>
          <a:lstStyle/>
          <a:p>
            <a:r>
              <a:rPr lang="en-GB" sz="2400" b="1" dirty="0" smtClean="0"/>
              <a:t>2-Day Workshop:</a:t>
            </a:r>
          </a:p>
          <a:p>
            <a:r>
              <a:rPr lang="en-GB" sz="2400" b="1" dirty="0" smtClean="0"/>
              <a:t>Day 1: Instrumentation</a:t>
            </a:r>
          </a:p>
          <a:p>
            <a:r>
              <a:rPr lang="en-GB" sz="2400" b="1" dirty="0" smtClean="0"/>
              <a:t>Day 2: Physics case</a:t>
            </a:r>
          </a:p>
          <a:p>
            <a:endParaRPr lang="en-GB" b="1" dirty="0"/>
          </a:p>
          <a:p>
            <a:r>
              <a:rPr lang="en-GB" b="1" dirty="0" smtClean="0"/>
              <a:t>If you like to participate or </a:t>
            </a:r>
          </a:p>
          <a:p>
            <a:r>
              <a:rPr lang="en-GB" b="1" dirty="0" smtClean="0"/>
              <a:t>require further information </a:t>
            </a:r>
          </a:p>
          <a:p>
            <a:r>
              <a:rPr lang="en-GB" b="1" dirty="0" smtClean="0"/>
              <a:t>please contact:</a:t>
            </a:r>
          </a:p>
          <a:p>
            <a:r>
              <a:rPr lang="en-GB" b="1" dirty="0">
                <a:solidFill>
                  <a:srgbClr val="FF0000"/>
                </a:solidFill>
              </a:rPr>
              <a:t>fundamental-physics-admin@</a:t>
            </a:r>
            <a:r>
              <a:rPr lang="en-GB" b="1" dirty="0" smtClean="0">
                <a:solidFill>
                  <a:srgbClr val="FF0000"/>
                </a:solidFill>
              </a:rPr>
              <a:t>imperial.ac.uk</a:t>
            </a:r>
          </a:p>
          <a:p>
            <a:r>
              <a:rPr lang="en-GB" b="1" dirty="0"/>
              <a:t>w</a:t>
            </a:r>
            <a:r>
              <a:rPr lang="en-GB" b="1" dirty="0" smtClean="0"/>
              <a:t>ith “AION” in title. </a:t>
            </a:r>
            <a:endParaRPr lang="en-GB" b="1" dirty="0"/>
          </a:p>
        </p:txBody>
      </p:sp>
      <p:pic>
        <p:nvPicPr>
          <p:cNvPr id="11" name="Picture 10" descr="Screen Shot 2018-10-15 at 10.45.4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400" y="116632"/>
            <a:ext cx="792088" cy="9323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extBox 1"/>
          <p:cNvSpPr txBox="1"/>
          <p:nvPr/>
        </p:nvSpPr>
        <p:spPr>
          <a:xfrm>
            <a:off x="5004048" y="6093296"/>
            <a:ext cx="4083169" cy="646331"/>
          </a:xfrm>
          <a:prstGeom prst="rect">
            <a:avLst/>
          </a:prstGeom>
          <a:solidFill>
            <a:schemeClr val="bg1"/>
          </a:solidFill>
        </p:spPr>
        <p:txBody>
          <a:bodyPr wrap="none" rtlCol="0">
            <a:spAutoFit/>
          </a:bodyPr>
          <a:lstStyle/>
          <a:p>
            <a:r>
              <a:rPr lang="en-GB" dirty="0" smtClean="0"/>
              <a:t>Please register at:</a:t>
            </a:r>
          </a:p>
          <a:p>
            <a:r>
              <a:rPr lang="en-GB" dirty="0"/>
              <a:t>http://</a:t>
            </a:r>
            <a:r>
              <a:rPr lang="en-GB" dirty="0" err="1"/>
              <a:t>www.hep.ph.ic.ac.uk</a:t>
            </a:r>
            <a:r>
              <a:rPr lang="en-GB" dirty="0"/>
              <a:t>/AION2019/</a:t>
            </a:r>
          </a:p>
        </p:txBody>
      </p:sp>
      <p:sp>
        <p:nvSpPr>
          <p:cNvPr id="3" name="TextBox 2"/>
          <p:cNvSpPr txBox="1"/>
          <p:nvPr/>
        </p:nvSpPr>
        <p:spPr>
          <a:xfrm>
            <a:off x="107504" y="1196752"/>
            <a:ext cx="8931853" cy="3323987"/>
          </a:xfrm>
          <a:prstGeom prst="rect">
            <a:avLst/>
          </a:prstGeom>
          <a:solidFill>
            <a:srgbClr val="FFFF00"/>
          </a:solidFill>
        </p:spPr>
        <p:txBody>
          <a:bodyPr wrap="none" rtlCol="0">
            <a:spAutoFit/>
          </a:bodyPr>
          <a:lstStyle/>
          <a:p>
            <a:r>
              <a:rPr lang="en-GB" sz="2600" dirty="0" smtClean="0"/>
              <a:t>We have about 4 weeks left to finalize the planning for </a:t>
            </a:r>
          </a:p>
          <a:p>
            <a:r>
              <a:rPr lang="en-GB" sz="2600" dirty="0" smtClean="0"/>
              <a:t>the workshop! </a:t>
            </a:r>
          </a:p>
          <a:p>
            <a:endParaRPr lang="en-GB" sz="2600" dirty="0"/>
          </a:p>
          <a:p>
            <a:r>
              <a:rPr lang="en-GB" sz="2600" dirty="0" smtClean="0"/>
              <a:t>For the 2</a:t>
            </a:r>
            <a:r>
              <a:rPr lang="en-GB" sz="2600" baseline="30000" dirty="0" smtClean="0"/>
              <a:t>nd</a:t>
            </a:r>
            <a:r>
              <a:rPr lang="en-GB" sz="2600" dirty="0" smtClean="0"/>
              <a:t> day, Physics case, John and Oliver have </a:t>
            </a:r>
          </a:p>
          <a:p>
            <a:r>
              <a:rPr lang="en-GB" sz="2600" dirty="0" smtClean="0"/>
              <a:t>already started the planning for scope, speakers, etc. </a:t>
            </a:r>
          </a:p>
          <a:p>
            <a:endParaRPr lang="en-GB" sz="2600" dirty="0"/>
          </a:p>
          <a:p>
            <a:r>
              <a:rPr lang="en-GB" sz="2600" dirty="0" smtClean="0"/>
              <a:t>We need to do the same for the 1</a:t>
            </a:r>
            <a:r>
              <a:rPr lang="en-GB" sz="2600" baseline="30000" dirty="0" smtClean="0"/>
              <a:t>st</a:t>
            </a:r>
            <a:r>
              <a:rPr lang="en-GB" sz="2600" dirty="0" smtClean="0"/>
              <a:t> day covering </a:t>
            </a:r>
          </a:p>
          <a:p>
            <a:r>
              <a:rPr lang="en-GB" sz="2600" dirty="0" smtClean="0"/>
              <a:t>Instrumentation, Organisation (e.g. WPs, collaboration, </a:t>
            </a:r>
            <a:r>
              <a:rPr lang="en-GB" sz="2600" dirty="0" smtClean="0"/>
              <a:t>etc</a:t>
            </a:r>
            <a:r>
              <a:rPr lang="en-GB" sz="2600" dirty="0" smtClean="0"/>
              <a:t>)  </a:t>
            </a:r>
            <a:r>
              <a:rPr lang="en-GB" sz="2800" dirty="0" smtClean="0"/>
              <a:t>  </a:t>
            </a:r>
            <a:endParaRPr lang="en-GB" sz="2800" dirty="0"/>
          </a:p>
        </p:txBody>
      </p:sp>
    </p:spTree>
    <p:extLst>
      <p:ext uri="{BB962C8B-B14F-4D97-AF65-F5344CB8AC3E}">
        <p14:creationId xmlns:p14="http://schemas.microsoft.com/office/powerpoint/2010/main" val="400737362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HD:MS Office 98 :Templates:Blank Presentation</Template>
  <TotalTime>416793</TotalTime>
  <Words>476</Words>
  <Application>Microsoft Macintosh PowerPoint</Application>
  <PresentationFormat>Overhead</PresentationFormat>
  <Paragraphs>97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Blank Presentation</vt:lpstr>
      <vt:lpstr>AION Working Meeting   Feb 22, 2019  </vt:lpstr>
      <vt:lpstr>Minutes from last Meeting </vt:lpstr>
      <vt:lpstr>New Meeting starting Time is 12:30 pm (UK)</vt:lpstr>
      <vt:lpstr>Site Visit to RAL planned for January 27th at 1pm</vt:lpstr>
      <vt:lpstr>Work Package Discussion </vt:lpstr>
      <vt:lpstr>Workshops</vt:lpstr>
      <vt:lpstr>1-day Workshop on DM@QS</vt:lpstr>
      <vt:lpstr>First AION Workshop  at Imperial College London March 25/26 2019 </vt:lpstr>
      <vt:lpstr>First AION Workshop  at Imperial College London March 25/26 2019 </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Cacac</dc:title>
  <dc:creator>IT-DIS-Mac</dc:creator>
  <cp:lastModifiedBy>Oliver Buchmueller</cp:lastModifiedBy>
  <cp:revision>2936</cp:revision>
  <cp:lastPrinted>2019-01-17T11:01:34Z</cp:lastPrinted>
  <dcterms:created xsi:type="dcterms:W3CDTF">2012-08-23T09:50:06Z</dcterms:created>
  <dcterms:modified xsi:type="dcterms:W3CDTF">2019-02-22T12:09:30Z</dcterms:modified>
</cp:coreProperties>
</file>