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0B1C0-B266-45B3-B9DD-E5C9D87FB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94E538-9456-403D-B773-1D2C209522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99EA6-189E-4CA8-ABF6-94275B9E4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EFBED-90EF-41DA-AC12-CC91714E3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43190-66E1-4B76-97D5-9859E6205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>
            <a:extLst>
              <a:ext uri="{FF2B5EF4-FFF2-40B4-BE49-F238E27FC236}">
                <a16:creationId xmlns:a16="http://schemas.microsoft.com/office/drawing/2014/main" id="{4C1CEE9C-9B71-4461-A308-DD1070A3CE04}"/>
              </a:ext>
            </a:extLst>
          </p:cNvPr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>
            <a:extLst>
              <a:ext uri="{FF2B5EF4-FFF2-40B4-BE49-F238E27FC236}">
                <a16:creationId xmlns:a16="http://schemas.microsoft.com/office/drawing/2014/main" id="{88B291E2-DD67-4754-AF8B-112E217080C5}"/>
              </a:ext>
            </a:extLst>
          </p:cNvPr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684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B1C70-D73C-4D32-8B7A-750B85177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9850AE-EB52-4119-81AA-ABB16E6C6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093A50-E861-41AD-A398-5CDD245FB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479FF-8A25-45E2-B8D2-345736860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24F6D-40BE-4179-9813-CE85DB7A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074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452CA-E4B6-4374-A5A6-4894E07F25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A2662E-5A66-4BE2-8C28-540D3F5C07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E6F9A8-311A-4938-A4A5-76989D924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21866-7867-45AE-A21A-C87DCE9A3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76CD5-FBAD-4308-BC4C-DDD6636FC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805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99B89-D29A-42EF-8A41-756FF11CEE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AD5A0-0C72-4154-8685-9EBCE62C74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B2243-9A42-4B6C-B938-5806D561B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042AA-E200-4222-B457-28B4F25A3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548C9-2132-483C-A264-DA3A5317B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1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56F8FA-CFEC-4AE3-9CF0-6B5EE3FAC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F0D58A-AEF6-42B9-938C-97DFCAD38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55A54-8201-455F-9DF2-EC22AA16C9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A48507-5613-45D9-833B-37FED837A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7613DE-D744-44F4-BF01-3615E950E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21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A9B429-49F1-427B-836B-384CF2170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63D85-E66F-4274-B03C-8023D6A7CC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78855A-895D-42D7-990B-AD98BA3F61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4D5D8-DBD4-478B-A2BB-BDFA1C702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16F414-935A-492D-8546-A0402A0D16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82CD0B-51BE-4374-8C4D-37E8A1F73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024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C085A-5F28-4F22-B599-B2F1A8C793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9990AE-D7EC-4758-B278-4239D34577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5B8B48-963E-4050-A875-3460493AA2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DEC4F7-B3FC-431E-876F-49E95A931E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4340B7-67AC-4406-ABA2-90B0DE2789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821E01-8127-4577-9446-990B3B6A5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3BA5AC-97AB-4EC2-8DBE-2D00046CB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51CC56-A75C-40E5-AC59-7BB613C52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12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556BF-7E17-4437-A8F4-35810CA65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472C2A-D587-4638-9EA9-8A5C6197D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ABD77-EAEC-4EB2-A94A-99B79C2C6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FA1722-2FBF-483E-A19A-616B41461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047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B1809E-0B3F-4063-967F-257085611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C6382-6719-4885-99B8-CB7E3FE9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CB1FA-F413-499E-B70B-55146F364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3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FCFD03-2690-40A9-8599-08419F89F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12A2B-D9FD-4647-A33E-7D8F49F87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F0242E-E6B0-4D31-A157-8D385DC447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BFD5F8-0DEC-4178-A2B5-9E82EA99D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F9F10-FF66-467E-ACF9-1CD273AB4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BE4A77-E214-4B40-8020-74799EB49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5414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C8477-8016-4191-9ECE-C18AB0B0C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A1A3B7-D629-4B47-9C7B-25373CDBA2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A4D5F9-54DE-45C5-858A-ED5D835BE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07C46F-8035-4EEA-8007-AA68FAA2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7893A6-A028-4DEA-8A7B-9CB9C5919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F1AE24-78F5-4F24-8C01-942018ABF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12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DCC0EB-2D23-47A1-85A4-2CD04C982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1E924-6C80-492B-874F-E88757A9D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7E75D0-D99D-485D-B05F-636BCE99C8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2ABFD-87A3-4D00-8D31-9768698C9D6A}" type="datetimeFigureOut">
              <a:rPr lang="en-GB" smtClean="0"/>
              <a:t>21/03/2019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835D9-D7EF-4FA7-ACBD-888286C238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BB353-DA96-4778-ABCC-784D16D76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2123A-0E0A-4AA8-A8EF-6B4FEF29C0BE}" type="slidenum">
              <a:rPr lang="en-GB" smtClean="0"/>
              <a:t>‹#›</a:t>
            </a:fld>
            <a:endParaRPr lang="en-GB"/>
          </a:p>
        </p:txBody>
      </p:sp>
      <p:sp>
        <p:nvSpPr>
          <p:cNvPr id="7" name="hc">
            <a:extLst>
              <a:ext uri="{FF2B5EF4-FFF2-40B4-BE49-F238E27FC236}">
                <a16:creationId xmlns:a16="http://schemas.microsoft.com/office/drawing/2014/main" id="{67A25930-295B-42EB-BEA7-A1CB683C65D0}"/>
              </a:ext>
            </a:extLst>
          </p:cNvPr>
          <p:cNvSpPr txBox="1"/>
          <p:nvPr userDrawn="1"/>
        </p:nvSpPr>
        <p:spPr>
          <a:xfrm>
            <a:off x="0" y="0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  <p:sp>
        <p:nvSpPr>
          <p:cNvPr id="8" name="fc">
            <a:extLst>
              <a:ext uri="{FF2B5EF4-FFF2-40B4-BE49-F238E27FC236}">
                <a16:creationId xmlns:a16="http://schemas.microsoft.com/office/drawing/2014/main" id="{EF6AE3CA-05F5-405E-9AB0-A3AF65632782}"/>
              </a:ext>
            </a:extLst>
          </p:cNvPr>
          <p:cNvSpPr txBox="1"/>
          <p:nvPr userDrawn="1"/>
        </p:nvSpPr>
        <p:spPr>
          <a:xfrm>
            <a:off x="0" y="6491288"/>
            <a:ext cx="12192000" cy="24622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endParaRPr kumimoji="0" lang="en-GB" sz="1000" b="0" i="0" u="none" baseline="0">
              <a:solidFill>
                <a:srgbClr val="7F7F7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414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 R&amp;D Tasks 2 &amp;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R&amp;D design goals to support 5e-19 /</a:t>
            </a:r>
            <a:r>
              <a:rPr lang="en-GB" dirty="0" err="1"/>
              <a:t>rt</a:t>
            </a:r>
            <a:r>
              <a:rPr lang="en-GB" dirty="0"/>
              <a:t>(Hz) strain sensitivity in AI-100: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Task 1: Atom Preparation</a:t>
            </a:r>
          </a:p>
          <a:p>
            <a:pPr lvl="1"/>
            <a:r>
              <a:rPr lang="en-GB" dirty="0"/>
              <a:t>Prepare 10</a:t>
            </a:r>
            <a:r>
              <a:rPr lang="en-GB" baseline="30000" dirty="0"/>
              <a:t>9</a:t>
            </a:r>
            <a:r>
              <a:rPr lang="en-GB" dirty="0"/>
              <a:t> atoms at &lt; 100 </a:t>
            </a:r>
            <a:r>
              <a:rPr lang="en-GB" dirty="0" err="1"/>
              <a:t>nK</a:t>
            </a:r>
            <a:r>
              <a:rPr lang="en-GB" dirty="0"/>
              <a:t> within 10 s; transport from sidearm to AI tube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Task 2: Spin Squeezing</a:t>
            </a:r>
          </a:p>
          <a:p>
            <a:pPr lvl="1"/>
            <a:r>
              <a:rPr lang="en-GB" dirty="0"/>
              <a:t>Realise 20 dB of metrologically useful squeezing on the clock transition</a:t>
            </a:r>
          </a:p>
        </p:txBody>
      </p:sp>
    </p:spTree>
    <p:extLst>
      <p:ext uri="{BB962C8B-B14F-4D97-AF65-F5344CB8AC3E}">
        <p14:creationId xmlns:p14="http://schemas.microsoft.com/office/powerpoint/2010/main" val="2426405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task 2: Atom preparation -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n-GB" dirty="0"/>
              <a:t>High-flux </a:t>
            </a:r>
            <a:r>
              <a:rPr lang="en-GB" baseline="30000" dirty="0"/>
              <a:t>87</a:t>
            </a:r>
            <a:r>
              <a:rPr lang="en-GB" dirty="0"/>
              <a:t>Sr source: 10</a:t>
            </a:r>
            <a:r>
              <a:rPr lang="en-GB" baseline="30000" dirty="0"/>
              <a:t>11</a:t>
            </a:r>
            <a:r>
              <a:rPr lang="en-GB" dirty="0"/>
              <a:t> slow atoms/second</a:t>
            </a:r>
          </a:p>
          <a:p>
            <a:pPr lvl="1"/>
            <a:r>
              <a:rPr lang="en-GB" dirty="0"/>
              <a:t>State of the art: 10</a:t>
            </a:r>
            <a:r>
              <a:rPr lang="en-GB" baseline="30000" dirty="0"/>
              <a:t>9</a:t>
            </a:r>
            <a:r>
              <a:rPr lang="en-GB" dirty="0"/>
              <a:t> atoms/second</a:t>
            </a:r>
          </a:p>
          <a:p>
            <a:r>
              <a:rPr lang="en-GB" dirty="0"/>
              <a:t>Big </a:t>
            </a:r>
            <a:r>
              <a:rPr lang="en-GB" baseline="30000" dirty="0"/>
              <a:t>87</a:t>
            </a:r>
            <a:r>
              <a:rPr lang="en-GB" dirty="0"/>
              <a:t>Sr “blue” MOT: 10</a:t>
            </a:r>
            <a:r>
              <a:rPr lang="en-GB" baseline="30000" dirty="0"/>
              <a:t>11</a:t>
            </a:r>
            <a:r>
              <a:rPr lang="en-GB" dirty="0"/>
              <a:t> atoms</a:t>
            </a:r>
          </a:p>
          <a:p>
            <a:pPr lvl="1"/>
            <a:r>
              <a:rPr lang="en-GB" dirty="0"/>
              <a:t>State of the art: 5 x 10</a:t>
            </a:r>
            <a:r>
              <a:rPr lang="en-GB" baseline="30000" dirty="0"/>
              <a:t>8</a:t>
            </a:r>
            <a:r>
              <a:rPr lang="en-GB" dirty="0"/>
              <a:t> atoms</a:t>
            </a:r>
          </a:p>
          <a:p>
            <a:r>
              <a:rPr lang="en-GB" dirty="0"/>
              <a:t>Narrow-line cooling of 10</a:t>
            </a:r>
            <a:r>
              <a:rPr lang="en-GB" baseline="30000" dirty="0"/>
              <a:t>10</a:t>
            </a:r>
            <a:r>
              <a:rPr lang="en-GB" dirty="0"/>
              <a:t> atoms to 1 </a:t>
            </a:r>
            <a:r>
              <a:rPr lang="en-GB" dirty="0" err="1"/>
              <a:t>uK</a:t>
            </a:r>
            <a:r>
              <a:rPr lang="en-GB" dirty="0"/>
              <a:t> in dipole trap (+ optical pumping)</a:t>
            </a:r>
          </a:p>
          <a:p>
            <a:pPr lvl="1"/>
            <a:r>
              <a:rPr lang="en-GB" dirty="0"/>
              <a:t>State of the art: 10</a:t>
            </a:r>
            <a:r>
              <a:rPr lang="en-GB" baseline="30000" dirty="0"/>
              <a:t>7</a:t>
            </a:r>
            <a:r>
              <a:rPr lang="en-GB" dirty="0"/>
              <a:t> atoms</a:t>
            </a:r>
          </a:p>
          <a:p>
            <a:r>
              <a:rPr lang="en-GB" dirty="0"/>
              <a:t>Evaporative cooling of 10</a:t>
            </a:r>
            <a:r>
              <a:rPr lang="en-GB" baseline="30000" dirty="0"/>
              <a:t>9</a:t>
            </a:r>
            <a:r>
              <a:rPr lang="en-GB" dirty="0"/>
              <a:t> atoms to &lt; 100nK</a:t>
            </a:r>
          </a:p>
          <a:p>
            <a:pPr lvl="1"/>
            <a:r>
              <a:rPr lang="en-GB" dirty="0"/>
              <a:t>State of the art: 10</a:t>
            </a:r>
            <a:r>
              <a:rPr lang="en-GB" baseline="30000" dirty="0"/>
              <a:t>6</a:t>
            </a:r>
            <a:r>
              <a:rPr lang="en-GB" dirty="0"/>
              <a:t> atoms</a:t>
            </a:r>
            <a:endParaRPr lang="en-GB" baseline="30000" dirty="0"/>
          </a:p>
          <a:p>
            <a:r>
              <a:rPr lang="en-GB" dirty="0"/>
              <a:t>Horizontal transport over 50 cm with heating &lt; 100 </a:t>
            </a:r>
            <a:r>
              <a:rPr lang="en-GB" dirty="0" err="1"/>
              <a:t>nK</a:t>
            </a:r>
            <a:endParaRPr lang="en-GB" dirty="0"/>
          </a:p>
          <a:p>
            <a:pPr lvl="1"/>
            <a:r>
              <a:rPr lang="en-GB" dirty="0"/>
              <a:t>State of the art: few </a:t>
            </a:r>
            <a:r>
              <a:rPr lang="en-GB" dirty="0" err="1"/>
              <a:t>uK</a:t>
            </a:r>
            <a:r>
              <a:rPr lang="en-GB" dirty="0"/>
              <a:t> heating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2203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task 3: Spin squeezing -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F94FF-E41F-4424-BEEA-419207C207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2969"/>
            <a:ext cx="10515600" cy="4872887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/>
              <a:t>Still need cold </a:t>
            </a:r>
            <a:r>
              <a:rPr lang="en-GB" sz="2400" baseline="30000" dirty="0"/>
              <a:t>87</a:t>
            </a:r>
            <a:r>
              <a:rPr lang="en-GB" sz="2400" dirty="0"/>
              <a:t>Sr for the spin squeezing R&amp;D system</a:t>
            </a:r>
          </a:p>
          <a:p>
            <a:r>
              <a:rPr lang="en-GB" sz="2400" dirty="0"/>
              <a:t>Apply 20 dB spin squeezing on “clock” transition</a:t>
            </a:r>
          </a:p>
          <a:p>
            <a:pPr lvl="1"/>
            <a:r>
              <a:rPr lang="en-GB" sz="2000" dirty="0"/>
              <a:t>Option 1: Cavity – either weak measurement or one axis twisting (“cavity feedback”)</a:t>
            </a:r>
          </a:p>
          <a:p>
            <a:pPr lvl="1"/>
            <a:r>
              <a:rPr lang="en-GB" sz="2000" dirty="0"/>
              <a:t>Option 2: Interactions – e.g. through Rydberg dressing</a:t>
            </a:r>
          </a:p>
          <a:p>
            <a:r>
              <a:rPr lang="en-GB" sz="2400" dirty="0"/>
              <a:t>Squeezing must be metrologically useful</a:t>
            </a:r>
          </a:p>
          <a:p>
            <a:pPr lvl="1"/>
            <a:r>
              <a:rPr lang="en-GB" sz="2000" dirty="0"/>
              <a:t>Low dephasing and decoherence</a:t>
            </a:r>
          </a:p>
          <a:p>
            <a:r>
              <a:rPr lang="en-GB" sz="2400" dirty="0"/>
              <a:t>Squeezing must not induce too much heating (&lt; 100 </a:t>
            </a:r>
            <a:r>
              <a:rPr lang="en-GB" sz="2400" dirty="0" err="1"/>
              <a:t>nK</a:t>
            </a:r>
            <a:r>
              <a:rPr lang="en-GB" sz="2400" dirty="0"/>
              <a:t>)</a:t>
            </a:r>
          </a:p>
          <a:p>
            <a:pPr lvl="1"/>
            <a:r>
              <a:rPr lang="en-GB" sz="2000" dirty="0"/>
              <a:t>Cavity: Challenging due to dipole forces from cavity spatial mode; Rydberg: untested</a:t>
            </a:r>
          </a:p>
          <a:p>
            <a:r>
              <a:rPr lang="en-GB" sz="2400" dirty="0"/>
              <a:t>Squeezing must be compatible with 10</a:t>
            </a:r>
            <a:r>
              <a:rPr lang="en-GB" sz="2400" baseline="30000" dirty="0"/>
              <a:t>9</a:t>
            </a:r>
            <a:r>
              <a:rPr lang="en-GB" sz="2400" dirty="0"/>
              <a:t> atoms</a:t>
            </a:r>
          </a:p>
          <a:p>
            <a:pPr lvl="1"/>
            <a:r>
              <a:rPr lang="en-GB" sz="2000" dirty="0"/>
              <a:t>Cavity: large cavity mode volume; Rydberg: must avoid inelastic collisions</a:t>
            </a:r>
          </a:p>
          <a:p>
            <a:r>
              <a:rPr lang="en-GB" sz="2400" dirty="0"/>
              <a:t>Squeezing must be compatible with transport, lattice launch and delta-kick lens</a:t>
            </a:r>
          </a:p>
          <a:p>
            <a:pPr lvl="1"/>
            <a:r>
              <a:rPr lang="en-GB" sz="2000" dirty="0"/>
              <a:t>Preserve squeezing in magnetic sublevels, then transfer to clock states in AI tube?</a:t>
            </a:r>
          </a:p>
          <a:p>
            <a:r>
              <a:rPr lang="en-GB" sz="2400" dirty="0"/>
              <a:t>Detection noise low enough to measure squeezed population distribution</a:t>
            </a:r>
          </a:p>
        </p:txBody>
      </p:sp>
    </p:spTree>
    <p:extLst>
      <p:ext uri="{BB962C8B-B14F-4D97-AF65-F5344CB8AC3E}">
        <p14:creationId xmlns:p14="http://schemas.microsoft.com/office/powerpoint/2010/main" val="3755759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ECD9E-F4E4-4594-A526-8C83775553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R&amp;D tasks 2&amp;3: Cost</a:t>
            </a:r>
            <a:endParaRPr lang="en-GB" sz="240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7FAD6EF-39C5-43D7-BC1F-43F637DD53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462984"/>
          </a:xfrm>
        </p:spPr>
        <p:txBody>
          <a:bodyPr/>
          <a:lstStyle/>
          <a:p>
            <a:r>
              <a:rPr lang="en-GB" dirty="0"/>
              <a:t>Rough cost estimates for new R&amp;D systems</a:t>
            </a:r>
          </a:p>
          <a:p>
            <a:pPr lvl="1"/>
            <a:r>
              <a:rPr lang="en-GB" dirty="0"/>
              <a:t>Assume no in-kind contribution but access to specialised test &amp; measurement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Do we need to settle on a budget and present this at the workshop?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2E4BC73-C5AB-4BE7-AA08-F6F412221E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811396"/>
              </p:ext>
            </p:extLst>
          </p:nvPr>
        </p:nvGraphicFramePr>
        <p:xfrm>
          <a:off x="930478" y="4574673"/>
          <a:ext cx="4356100" cy="12973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56945">
                  <a:extLst>
                    <a:ext uri="{9D8B030D-6E8A-4147-A177-3AD203B41FA5}">
                      <a16:colId xmlns:a16="http://schemas.microsoft.com/office/drawing/2014/main" val="2669389204"/>
                    </a:ext>
                  </a:extLst>
                </a:gridCol>
                <a:gridCol w="1399155">
                  <a:extLst>
                    <a:ext uri="{9D8B030D-6E8A-4147-A177-3AD203B41FA5}">
                      <a16:colId xmlns:a16="http://schemas.microsoft.com/office/drawing/2014/main" val="187574944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Laser systems for cooling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£605,000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61638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Laser stabilisation ("clock" laser plus stability transfer)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£580,000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45947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Experimental control and electronics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£125,000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82915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Vacuum system and camera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£110,000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4494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Test and measurement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£100,000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91133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Total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£1,520,000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8451696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459C48E-A267-4782-A503-1AF95ADF42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214997"/>
              </p:ext>
            </p:extLst>
          </p:nvPr>
        </p:nvGraphicFramePr>
        <p:xfrm>
          <a:off x="6439948" y="4728978"/>
          <a:ext cx="4508500" cy="1143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10294">
                  <a:extLst>
                    <a:ext uri="{9D8B030D-6E8A-4147-A177-3AD203B41FA5}">
                      <a16:colId xmlns:a16="http://schemas.microsoft.com/office/drawing/2014/main" val="3127607389"/>
                    </a:ext>
                  </a:extLst>
                </a:gridCol>
                <a:gridCol w="1398206">
                  <a:extLst>
                    <a:ext uri="{9D8B030D-6E8A-4147-A177-3AD203B41FA5}">
                      <a16:colId xmlns:a16="http://schemas.microsoft.com/office/drawing/2014/main" val="18583128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Laser systems for cooling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£435,000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3676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Laser stabilisation ("clock" laser plus stability transfer)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£580,000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20446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Experimental control and electronics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£125,000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082309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Vacuum system, camera and squeezing cavity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£140,000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264313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Test and measurement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£100,000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203203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Total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£1,380,000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0310521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F73FDD5-0664-4021-96CA-75E316EEDC20}"/>
              </a:ext>
            </a:extLst>
          </p:cNvPr>
          <p:cNvSpPr txBox="1"/>
          <p:nvPr/>
        </p:nvSpPr>
        <p:spPr>
          <a:xfrm>
            <a:off x="930478" y="3495116"/>
            <a:ext cx="39169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Task 2: cooling</a:t>
            </a:r>
          </a:p>
          <a:p>
            <a:r>
              <a:rPr lang="en-GB" dirty="0"/>
              <a:t>2 PDRA + 2 students + capital as below</a:t>
            </a:r>
          </a:p>
          <a:p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16F0CB-BF72-494F-B369-A2256AF706B1}"/>
              </a:ext>
            </a:extLst>
          </p:cNvPr>
          <p:cNvSpPr/>
          <p:nvPr/>
        </p:nvSpPr>
        <p:spPr>
          <a:xfrm>
            <a:off x="6367518" y="3495116"/>
            <a:ext cx="379713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Task 3: squeezing</a:t>
            </a:r>
          </a:p>
          <a:p>
            <a:r>
              <a:rPr lang="en-GB" dirty="0"/>
              <a:t>2 PDRA + 2 students + capital as below</a:t>
            </a:r>
          </a:p>
        </p:txBody>
      </p:sp>
    </p:spTree>
    <p:extLst>
      <p:ext uri="{BB962C8B-B14F-4D97-AF65-F5344CB8AC3E}">
        <p14:creationId xmlns:p14="http://schemas.microsoft.com/office/powerpoint/2010/main" val="1708971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463</Words>
  <Application>Microsoft Office PowerPoint</Application>
  <PresentationFormat>Widescreen</PresentationFormat>
  <Paragraphs>65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WP R&amp;D Tasks 2 &amp; 3</vt:lpstr>
      <vt:lpstr>R&amp;D task 2: Atom preparation - challenges</vt:lpstr>
      <vt:lpstr>R&amp;D task 3: Spin squeezing - challenges</vt:lpstr>
      <vt:lpstr>R&amp;D tasks 2&amp;3: Cost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R&amp;D – T2 &amp; T3</dc:title>
  <dc:creator>Richard Hobson</dc:creator>
  <cp:lastModifiedBy>Richard Hobson</cp:lastModifiedBy>
  <cp:revision>27</cp:revision>
  <dcterms:created xsi:type="dcterms:W3CDTF">2019-03-21T16:24:12Z</dcterms:created>
  <dcterms:modified xsi:type="dcterms:W3CDTF">2019-03-21T19:26:28Z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ercoClassification">
    <vt:lpwstr>NPL Official</vt:lpwstr>
  </property>
  <property fmtid="{D5CDD505-2E9C-101B-9397-08002B2CF9AE}" pid="3" name="aliashPowerpointFooter">
    <vt:lpwstr/>
  </property>
</Properties>
</file>