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-104" y="-9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17DC-B1F2-49BC-AA69-0C86F913C629}" type="datetimeFigureOut">
              <a:rPr lang="en-GB" smtClean="0"/>
              <a:t>08/03/19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39574-EA5E-4082-9051-419435E3F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583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17DC-B1F2-49BC-AA69-0C86F913C629}" type="datetimeFigureOut">
              <a:rPr lang="en-GB" smtClean="0"/>
              <a:t>08/03/19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39574-EA5E-4082-9051-419435E3F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222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17DC-B1F2-49BC-AA69-0C86F913C629}" type="datetimeFigureOut">
              <a:rPr lang="en-GB" smtClean="0"/>
              <a:t>08/03/19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39574-EA5E-4082-9051-419435E3F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9497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17DC-B1F2-49BC-AA69-0C86F913C629}" type="datetimeFigureOut">
              <a:rPr lang="en-GB" smtClean="0"/>
              <a:t>08/03/19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39574-EA5E-4082-9051-419435E3F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499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17DC-B1F2-49BC-AA69-0C86F913C629}" type="datetimeFigureOut">
              <a:rPr lang="en-GB" smtClean="0"/>
              <a:t>08/03/19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39574-EA5E-4082-9051-419435E3F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846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17DC-B1F2-49BC-AA69-0C86F913C629}" type="datetimeFigureOut">
              <a:rPr lang="en-GB" smtClean="0"/>
              <a:t>08/03/19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39574-EA5E-4082-9051-419435E3F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134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17DC-B1F2-49BC-AA69-0C86F913C629}" type="datetimeFigureOut">
              <a:rPr lang="en-GB" smtClean="0"/>
              <a:t>08/03/19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39574-EA5E-4082-9051-419435E3F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64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17DC-B1F2-49BC-AA69-0C86F913C629}" type="datetimeFigureOut">
              <a:rPr lang="en-GB" smtClean="0"/>
              <a:t>08/03/19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39574-EA5E-4082-9051-419435E3F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49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17DC-B1F2-49BC-AA69-0C86F913C629}" type="datetimeFigureOut">
              <a:rPr lang="en-GB" smtClean="0"/>
              <a:t>08/03/19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39574-EA5E-4082-9051-419435E3F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265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17DC-B1F2-49BC-AA69-0C86F913C629}" type="datetimeFigureOut">
              <a:rPr lang="en-GB" smtClean="0"/>
              <a:t>08/03/19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39574-EA5E-4082-9051-419435E3F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233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17DC-B1F2-49BC-AA69-0C86F913C629}" type="datetimeFigureOut">
              <a:rPr lang="en-GB" smtClean="0"/>
              <a:t>08/03/19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39574-EA5E-4082-9051-419435E3F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409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D17DC-B1F2-49BC-AA69-0C86F913C629}" type="datetimeFigureOut">
              <a:rPr lang="en-GB" smtClean="0"/>
              <a:t>08/03/19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39574-EA5E-4082-9051-419435E3F1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6500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8852" y="418172"/>
            <a:ext cx="9144000" cy="2387600"/>
          </a:xfrm>
        </p:spPr>
        <p:txBody>
          <a:bodyPr/>
          <a:lstStyle/>
          <a:p>
            <a:r>
              <a:rPr lang="en-GB" dirty="0" smtClean="0"/>
              <a:t>AION meeting</a:t>
            </a:r>
            <a:br>
              <a:rPr lang="en-GB" dirty="0" smtClean="0"/>
            </a:br>
            <a:r>
              <a:rPr lang="en-GB" dirty="0" smtClean="0"/>
              <a:t>March </a:t>
            </a:r>
            <a:r>
              <a:rPr lang="en-GB" dirty="0"/>
              <a:t>8</a:t>
            </a:r>
            <a:r>
              <a:rPr lang="en-GB" baseline="30000" dirty="0"/>
              <a:t>th</a:t>
            </a:r>
            <a:r>
              <a:rPr lang="en-GB" dirty="0"/>
              <a:t> 2019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7306" y="2929936"/>
            <a:ext cx="10668841" cy="3294607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Prepared by Chris Foot from discussions </a:t>
            </a:r>
            <a:r>
              <a:rPr lang="en-GB" dirty="0" smtClean="0"/>
              <a:t>w. </a:t>
            </a:r>
            <a:r>
              <a:rPr lang="en-GB" dirty="0" smtClean="0"/>
              <a:t>Oliver, Jon, </a:t>
            </a:r>
            <a:r>
              <a:rPr lang="en-GB" dirty="0" err="1" smtClean="0"/>
              <a:t>Mike@Bham</a:t>
            </a:r>
            <a:r>
              <a:rPr lang="en-GB" dirty="0" smtClean="0"/>
              <a:t> and </a:t>
            </a:r>
            <a:r>
              <a:rPr lang="en-GB" dirty="0" err="1" smtClean="0"/>
              <a:t>Richard@NPL</a:t>
            </a:r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Suggestions for </a:t>
            </a:r>
            <a:r>
              <a:rPr lang="en-GB" dirty="0" smtClean="0"/>
              <a:t>breaking down </a:t>
            </a:r>
            <a:r>
              <a:rPr lang="en-GB" dirty="0" smtClean="0"/>
              <a:t>the large WP containing construction of </a:t>
            </a:r>
            <a:r>
              <a:rPr lang="en-GB" dirty="0" smtClean="0"/>
              <a:t>AI10:</a:t>
            </a:r>
            <a:endParaRPr lang="en-GB" dirty="0" smtClean="0"/>
          </a:p>
          <a:p>
            <a:pPr algn="l"/>
            <a:r>
              <a:rPr lang="en-GB" dirty="0"/>
              <a:t> </a:t>
            </a:r>
            <a:r>
              <a:rPr lang="en-GB" dirty="0" smtClean="0"/>
              <a:t>    A) tasks on critical path to a working device (minimal requirements)</a:t>
            </a:r>
          </a:p>
          <a:p>
            <a:pPr algn="l"/>
            <a:r>
              <a:rPr lang="en-GB" dirty="0" smtClean="0"/>
              <a:t>     B) R&amp;D for improved interferometer and next </a:t>
            </a:r>
            <a:r>
              <a:rPr lang="en-GB" dirty="0" smtClean="0"/>
              <a:t>generation (or put into AI100 </a:t>
            </a:r>
            <a:r>
              <a:rPr lang="en-GB" dirty="0" smtClean="0"/>
              <a:t>WP?)</a:t>
            </a:r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dirty="0" smtClean="0"/>
              <a:t>Next stages (at the workshop?): division of tasks amongst people</a:t>
            </a:r>
            <a:r>
              <a:rPr lang="en-GB" dirty="0" smtClean="0"/>
              <a:t>/institutions and detailed </a:t>
            </a:r>
            <a:r>
              <a:rPr lang="en-GB" dirty="0" smtClean="0"/>
              <a:t>costing</a:t>
            </a:r>
            <a:r>
              <a:rPr lang="en-GB" dirty="0"/>
              <a:t> </a:t>
            </a:r>
            <a:r>
              <a:rPr lang="en-GB" dirty="0" smtClean="0"/>
              <a:t>for proposal.</a:t>
            </a:r>
            <a:endParaRPr lang="en-GB" dirty="0" smtClean="0"/>
          </a:p>
          <a:p>
            <a:pPr algn="l"/>
            <a:endParaRPr lang="en-GB" dirty="0"/>
          </a:p>
          <a:p>
            <a:pPr algn="l"/>
            <a:endParaRPr lang="en-GB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3916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0820"/>
            <a:ext cx="10515600" cy="938170"/>
          </a:xfrm>
        </p:spPr>
        <p:txBody>
          <a:bodyPr/>
          <a:lstStyle/>
          <a:p>
            <a:r>
              <a:rPr lang="en-GB" dirty="0" smtClean="0"/>
              <a:t>Tasks for construction of AI10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6025"/>
            <a:ext cx="10515600" cy="510456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Support </a:t>
            </a:r>
            <a:r>
              <a:rPr lang="en-GB" dirty="0" smtClean="0"/>
              <a:t>structure, enclosure, temperature control and clean air (responsibility of host </a:t>
            </a:r>
            <a:r>
              <a:rPr lang="en-GB" dirty="0" smtClean="0"/>
              <a:t>site)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Vacuum: </a:t>
            </a:r>
            <a:r>
              <a:rPr lang="en-GB" dirty="0"/>
              <a:t>manufacture and bake-out of tubes, vacuum </a:t>
            </a:r>
            <a:r>
              <a:rPr lang="en-GB" dirty="0" smtClean="0"/>
              <a:t>pumps. </a:t>
            </a:r>
            <a:r>
              <a:rPr lang="en-GB" dirty="0"/>
              <a:t>V</a:t>
            </a:r>
            <a:r>
              <a:rPr lang="en-GB" dirty="0" smtClean="0"/>
              <a:t>iewports (antireflection coated for multiple wavelengths)</a:t>
            </a:r>
          </a:p>
          <a:p>
            <a:pPr marL="514350" indent="-514350">
              <a:buFont typeface="+mj-lt"/>
              <a:buAutoNum type="arabicPeriod"/>
            </a:pPr>
            <a:r>
              <a:rPr lang="en-GB" u="none" strike="noStrike" dirty="0" smtClean="0">
                <a:effectLst/>
              </a:rPr>
              <a:t>Strontium </a:t>
            </a:r>
            <a:r>
              <a:rPr lang="en-GB" u="none" strike="noStrike" dirty="0" smtClean="0">
                <a:effectLst/>
              </a:rPr>
              <a:t>oven (heaters and T-control)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u="none" strike="noStrike" dirty="0" smtClean="0">
                <a:effectLst/>
              </a:rPr>
              <a:t>Lasers: cooling, transport and launching – see separate list.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A) L</a:t>
            </a:r>
            <a:r>
              <a:rPr lang="en-GB" u="none" strike="noStrike" dirty="0" smtClean="0">
                <a:effectLst/>
              </a:rPr>
              <a:t>aser mode cleaning: propagation in vacuum and steering mirror(s) at top of interferometer tube </a:t>
            </a:r>
            <a:r>
              <a:rPr lang="en-GB" dirty="0" smtClean="0"/>
              <a:t>B) </a:t>
            </a:r>
            <a:r>
              <a:rPr lang="en-GB" dirty="0" err="1" smtClean="0"/>
              <a:t>C</a:t>
            </a:r>
            <a:r>
              <a:rPr lang="en-GB" u="none" strike="noStrike" dirty="0" err="1" smtClean="0">
                <a:effectLst/>
              </a:rPr>
              <a:t>oriolis</a:t>
            </a:r>
            <a:r>
              <a:rPr lang="en-GB" u="none" strike="noStrike" dirty="0" smtClean="0">
                <a:effectLst/>
              </a:rPr>
              <a:t> compensation system/steering mirror fixed to ground at base.</a:t>
            </a:r>
          </a:p>
          <a:p>
            <a:pPr marL="514350" indent="-514350">
              <a:buFont typeface="+mj-lt"/>
              <a:buAutoNum type="arabicPeriod"/>
            </a:pPr>
            <a:r>
              <a:rPr lang="en-GB" u="none" strike="noStrike" dirty="0" smtClean="0">
                <a:effectLst/>
              </a:rPr>
              <a:t>Magnetic shielding and </a:t>
            </a:r>
            <a:r>
              <a:rPr lang="en-GB" dirty="0"/>
              <a:t>bias magnetic field </a:t>
            </a:r>
            <a:r>
              <a:rPr lang="en-GB" dirty="0" smtClean="0"/>
              <a:t>(four straight wires?)</a:t>
            </a:r>
            <a:endParaRPr lang="en-GB" b="0" i="0" u="none" strike="noStrike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Control </a:t>
            </a:r>
            <a:r>
              <a:rPr lang="en-GB" dirty="0" smtClean="0"/>
              <a:t>system: light pulse timing and shaping</a:t>
            </a:r>
            <a:r>
              <a:rPr lang="en-GB" dirty="0"/>
              <a:t> </a:t>
            </a:r>
            <a:r>
              <a:rPr lang="en-GB" dirty="0" smtClean="0"/>
              <a:t>(also laser cooling and transport sequence). </a:t>
            </a:r>
            <a:endParaRPr lang="en-GB" b="0" i="0" u="none" strike="noStrike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0924031"/>
              </p:ext>
            </p:extLst>
          </p:nvPr>
        </p:nvGraphicFramePr>
        <p:xfrm>
          <a:off x="0" y="0"/>
          <a:ext cx="621620" cy="43513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1620"/>
              </a:tblGrid>
              <a:tr h="1015857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79" marR="8179" marT="8179" marB="0" anchor="b"/>
                </a:tc>
              </a:tr>
              <a:tr h="1159811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79" marR="8179" marT="8179" marB="0" anchor="b"/>
                </a:tc>
              </a:tr>
              <a:tr h="1303766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79" marR="8179" marT="8179" marB="0" anchor="b"/>
                </a:tc>
              </a:tr>
              <a:tr h="871903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79" marR="8179" marT="8179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549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00820"/>
            <a:ext cx="10515600" cy="938170"/>
          </a:xfrm>
        </p:spPr>
        <p:txBody>
          <a:bodyPr/>
          <a:lstStyle/>
          <a:p>
            <a:r>
              <a:rPr lang="en-GB" dirty="0" smtClean="0"/>
              <a:t>Laser system including optics and electronics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16025"/>
            <a:ext cx="10515600" cy="5104564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u="none" strike="noStrike" dirty="0" smtClean="0">
                <a:effectLst/>
              </a:rPr>
              <a:t>blue cooling - M Squared (MSL)?</a:t>
            </a:r>
            <a:endParaRPr lang="en-GB" b="0" i="0" u="none" strike="noStrike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u="none" strike="noStrike" dirty="0" smtClean="0">
                <a:effectLst/>
              </a:rPr>
              <a:t>red cooling - diode or MSL?, frequency stabilisation scheme?</a:t>
            </a:r>
            <a:endParaRPr lang="en-GB" b="0" i="0" u="none" strike="noStrike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u="none" strike="noStrike" dirty="0" smtClean="0">
                <a:effectLst/>
              </a:rPr>
              <a:t>clock – power critical for one-photon interferometry</a:t>
            </a:r>
          </a:p>
          <a:p>
            <a:pPr marL="514350" indent="-514350">
              <a:buFont typeface="+mj-lt"/>
              <a:buAutoNum type="arabicPeriod"/>
            </a:pPr>
            <a:r>
              <a:rPr lang="en-GB" u="none" strike="noStrike" dirty="0" err="1" smtClean="0">
                <a:effectLst/>
              </a:rPr>
              <a:t>repumping</a:t>
            </a:r>
            <a:r>
              <a:rPr lang="en-GB" u="none" strike="noStrike" dirty="0" smtClean="0">
                <a:effectLst/>
              </a:rPr>
              <a:t> - diode lasers (from AO Sense as in Stanford/MAGIS)?</a:t>
            </a:r>
            <a:endParaRPr lang="en-GB" b="0" i="0" u="none" strike="noStrike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b="0" i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Transport by optical tweezers from sidearm into vertical tube (transport rail for moving the focusing lens, or could be on the other list)</a:t>
            </a:r>
            <a:endParaRPr lang="en-GB" b="0" i="0" u="none" strike="noStrike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optical </a:t>
            </a:r>
            <a:r>
              <a:rPr lang="en-GB" dirty="0" smtClean="0"/>
              <a:t>lattice for launching </a:t>
            </a:r>
            <a:r>
              <a:rPr lang="en-GB" u="none" strike="noStrike" dirty="0" smtClean="0">
                <a:effectLst/>
              </a:rPr>
              <a:t>without heating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Optics: mirrors</a:t>
            </a:r>
            <a:r>
              <a:rPr lang="en-GB" dirty="0"/>
              <a:t>, polarisers, AOMs, EOMs, shutters, </a:t>
            </a:r>
            <a:r>
              <a:rPr lang="en-GB" dirty="0" smtClean="0"/>
              <a:t>optical fibres Build a modular system (as planned at Stanford) </a:t>
            </a:r>
          </a:p>
          <a:p>
            <a:pPr marL="514350" indent="-514350">
              <a:buFont typeface="+mj-lt"/>
              <a:buAutoNum type="arabicPeriod"/>
            </a:pPr>
            <a:r>
              <a:rPr lang="en-GB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Laser safety: interlocks and access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Electronics: servo-control for multiple systems</a:t>
            </a:r>
            <a:r>
              <a:rPr lang="en-GB" b="0" i="0" u="none" strike="noStrike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GB" u="none" strike="noStrike" dirty="0" smtClean="0">
                <a:effectLst/>
              </a:rPr>
              <a:t>Laser frequency stabilisation – NPL reference cavity (or </a:t>
            </a: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</a:rPr>
              <a:t>f</a:t>
            </a:r>
            <a:r>
              <a:rPr lang="en-GB" u="none" strike="noStrike" dirty="0" smtClean="0">
                <a:effectLst/>
              </a:rPr>
              <a:t>requency comb)?</a:t>
            </a:r>
            <a:endParaRPr lang="en-GB" b="0" i="0" u="none" strike="noStrike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en-GB" b="0" i="0" u="none" strike="noStrike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en-GB" b="0" i="0" u="none" strike="noStrike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en-GB" b="0" i="0" u="none" strike="noStrike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en-GB" b="0" i="0" u="none" strike="noStrike" dirty="0" smtClean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7265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R&amp;D – focus on areas complementary to MAGIS 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3684"/>
            <a:ext cx="10515600" cy="5269831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Composite pulses – compensation for intensity inhomogeneity etc.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Efficient </a:t>
            </a:r>
            <a:r>
              <a:rPr lang="en-GB" dirty="0"/>
              <a:t>cooling of &gt; </a:t>
            </a:r>
            <a:r>
              <a:rPr lang="en-GB" dirty="0" smtClean="0"/>
              <a:t>10</a:t>
            </a:r>
            <a:r>
              <a:rPr lang="en-GB" baseline="30000" dirty="0" smtClean="0"/>
              <a:t>9</a:t>
            </a:r>
            <a:r>
              <a:rPr lang="en-GB" dirty="0" smtClean="0"/>
              <a:t> </a:t>
            </a:r>
            <a:r>
              <a:rPr lang="en-GB" dirty="0"/>
              <a:t>cold atoms to &lt; 100nK. </a:t>
            </a:r>
            <a:r>
              <a:rPr lang="en-GB" dirty="0" smtClean="0"/>
              <a:t>Thi</a:t>
            </a:r>
            <a:r>
              <a:rPr lang="en-GB" dirty="0" smtClean="0"/>
              <a:t>s b</a:t>
            </a:r>
            <a:r>
              <a:rPr lang="en-GB" dirty="0" smtClean="0"/>
              <a:t>eyond </a:t>
            </a:r>
            <a:r>
              <a:rPr lang="en-GB" dirty="0" smtClean="0"/>
              <a:t>the regime of </a:t>
            </a:r>
            <a:r>
              <a:rPr lang="en-GB" dirty="0" smtClean="0"/>
              <a:t>state-of-the-art experiments</a:t>
            </a:r>
            <a:r>
              <a:rPr lang="en-GB" dirty="0"/>
              <a:t> </a:t>
            </a:r>
            <a:r>
              <a:rPr lang="en-GB" dirty="0" smtClean="0"/>
              <a:t>(currently around </a:t>
            </a:r>
            <a:r>
              <a:rPr lang="en-GB" dirty="0" smtClean="0"/>
              <a:t>10</a:t>
            </a:r>
            <a:r>
              <a:rPr lang="en-GB" baseline="30000" dirty="0" smtClean="0"/>
              <a:t>6</a:t>
            </a:r>
            <a:r>
              <a:rPr lang="en-GB" dirty="0" smtClean="0"/>
              <a:t> atoms)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Spin-squeezing - investigation of sensitivity enhancement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Cooling and launching atoms a </a:t>
            </a:r>
            <a:r>
              <a:rPr lang="en-GB" dirty="0" smtClean="0"/>
              <a:t>temperature </a:t>
            </a:r>
            <a:r>
              <a:rPr lang="en-GB" dirty="0" smtClean="0"/>
              <a:t>sufficiently low for AI100, e.g. 30m fountain height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Networking</a:t>
            </a:r>
            <a:r>
              <a:rPr lang="en-GB" dirty="0" smtClean="0"/>
              <a:t> of interferometer with Stanford device/MAGIS to eliminate localised noise/interference.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(Detection sufficient to achieve </a:t>
            </a:r>
            <a:r>
              <a:rPr lang="en-GB" dirty="0"/>
              <a:t>quantum projection noise limited detection with </a:t>
            </a:r>
            <a:r>
              <a:rPr lang="en-GB" dirty="0" smtClean="0"/>
              <a:t>10</a:t>
            </a:r>
            <a:r>
              <a:rPr lang="en-GB" baseline="30000" dirty="0" smtClean="0"/>
              <a:t>9 </a:t>
            </a:r>
            <a:r>
              <a:rPr lang="en-GB" dirty="0" smtClean="0"/>
              <a:t>atoms </a:t>
            </a:r>
            <a:r>
              <a:rPr lang="en-GB" dirty="0"/>
              <a:t>with ~ 20 dB </a:t>
            </a:r>
            <a:r>
              <a:rPr lang="en-GB" dirty="0" smtClean="0"/>
              <a:t>squeezing.)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Active stabilisation schemes for tall </a:t>
            </a:r>
            <a:r>
              <a:rPr lang="en-GB" dirty="0" smtClean="0"/>
              <a:t>structures (as </a:t>
            </a:r>
            <a:r>
              <a:rPr lang="en-GB" dirty="0" smtClean="0"/>
              <a:t>at </a:t>
            </a:r>
            <a:r>
              <a:rPr lang="en-GB" dirty="0" smtClean="0"/>
              <a:t>large telescopes?)</a:t>
            </a: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gravitational </a:t>
            </a:r>
            <a:r>
              <a:rPr lang="en-GB" dirty="0" smtClean="0"/>
              <a:t>gradient noise and its mitigation </a:t>
            </a:r>
            <a:r>
              <a:rPr lang="en-GB" dirty="0" smtClean="0"/>
              <a:t>(</a:t>
            </a:r>
            <a:r>
              <a:rPr lang="en-GB" dirty="0" smtClean="0"/>
              <a:t>or in</a:t>
            </a:r>
            <a:r>
              <a:rPr lang="en-GB" dirty="0" smtClean="0"/>
              <a:t> </a:t>
            </a:r>
            <a:r>
              <a:rPr lang="en-GB" dirty="0" smtClean="0"/>
              <a:t>AI100 WP ?) 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5744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484</Words>
  <Application>Microsoft Macintosh PowerPoint</Application>
  <PresentationFormat>Custom</PresentationFormat>
  <Paragraphs>40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AION meeting March 8th 2019 </vt:lpstr>
      <vt:lpstr>Tasks for construction of AI10</vt:lpstr>
      <vt:lpstr>Laser system including optics and electronics</vt:lpstr>
      <vt:lpstr>R&amp;D – focus on areas complementary to MAGIS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AION</dc:title>
  <dc:creator>Fellows</dc:creator>
  <cp:lastModifiedBy>Christopher Foot</cp:lastModifiedBy>
  <cp:revision>14</cp:revision>
  <dcterms:created xsi:type="dcterms:W3CDTF">2019-03-07T21:22:02Z</dcterms:created>
  <dcterms:modified xsi:type="dcterms:W3CDTF">2019-03-08T08:30:38Z</dcterms:modified>
</cp:coreProperties>
</file>