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7"/>
  </p:notesMasterIdLst>
  <p:handoutMasterIdLst>
    <p:handoutMasterId r:id="rId8"/>
  </p:handoutMasterIdLst>
  <p:sldIdLst>
    <p:sldId id="1908" r:id="rId2"/>
    <p:sldId id="1923" r:id="rId3"/>
    <p:sldId id="1919" r:id="rId4"/>
    <p:sldId id="1924" r:id="rId5"/>
    <p:sldId id="1925" r:id="rId6"/>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9251" autoAdjust="0"/>
  </p:normalViewPr>
  <p:slideViewPr>
    <p:cSldViewPr>
      <p:cViewPr>
        <p:scale>
          <a:sx n="75" d="100"/>
          <a:sy n="75" d="100"/>
        </p:scale>
        <p:origin x="-2288" y="-272"/>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physics.ox.ac.uk/confs/quantum2018/index.as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i="1" dirty="0" smtClean="0"/>
              <a:t>AION Working Meeting </a:t>
            </a:r>
            <a:r>
              <a:rPr lang="en-GB" sz="4000" i="1" dirty="0"/>
              <a:t/>
            </a:r>
            <a:br>
              <a:rPr lang="en-GB" sz="4000" i="1" dirty="0"/>
            </a:br>
            <a:r>
              <a:rPr lang="en-GB" sz="4000" dirty="0"/>
              <a:t/>
            </a:r>
            <a:br>
              <a:rPr lang="en-GB" sz="4000" dirty="0"/>
            </a:br>
            <a:r>
              <a:rPr lang="en-GB" sz="3200" i="1" dirty="0" smtClean="0">
                <a:solidFill>
                  <a:srgbClr val="FF0000"/>
                </a:solidFill>
              </a:rPr>
              <a:t>March 8</a:t>
            </a:r>
            <a:r>
              <a:rPr lang="en-GB" sz="3200" i="1" dirty="0" smtClean="0">
                <a:solidFill>
                  <a:srgbClr val="FF0000"/>
                </a:solidFill>
              </a:rPr>
              <a:t>, </a:t>
            </a:r>
            <a:r>
              <a:rPr lang="en-GB" sz="3200" i="1" dirty="0" smtClean="0">
                <a:solidFill>
                  <a:srgbClr val="FF0000"/>
                </a:solidFill>
              </a:rPr>
              <a:t>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smtClean="0"/>
              <a:t>Oliver Buchmueller, Imperial College 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Workshops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69111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1-day Workshop on DM@QS</a:t>
            </a:r>
            <a:endParaRPr lang="en-GB" dirty="0"/>
          </a:p>
        </p:txBody>
      </p:sp>
      <p:sp>
        <p:nvSpPr>
          <p:cNvPr id="3" name="Rectangle 2"/>
          <p:cNvSpPr/>
          <p:nvPr/>
        </p:nvSpPr>
        <p:spPr>
          <a:xfrm>
            <a:off x="395536" y="1129381"/>
            <a:ext cx="8640960" cy="5539979"/>
          </a:xfrm>
          <a:prstGeom prst="rect">
            <a:avLst/>
          </a:prstGeom>
        </p:spPr>
        <p:txBody>
          <a:bodyPr wrap="square">
            <a:spAutoFit/>
          </a:bodyPr>
          <a:lstStyle/>
          <a:p>
            <a:r>
              <a:rPr lang="en-GB" sz="1600" b="1" dirty="0"/>
              <a:t>The informal 1-day Workshop on the phenomenology of Dark Matter searches with Quantum Sensors, which will take place at </a:t>
            </a:r>
            <a:r>
              <a:rPr lang="en-GB" sz="1600" b="1" dirty="0">
                <a:solidFill>
                  <a:srgbClr val="FF0000"/>
                </a:solidFill>
              </a:rPr>
              <a:t>Kings College London on March 6</a:t>
            </a:r>
            <a:r>
              <a:rPr lang="en-GB" sz="1600" b="1" dirty="0"/>
              <a:t>. The event will start at 10am and last until about 3pm.</a:t>
            </a:r>
          </a:p>
          <a:p>
            <a:endParaRPr lang="en-GB" sz="1600" dirty="0"/>
          </a:p>
          <a:p>
            <a:r>
              <a:rPr lang="en-GB" sz="1600" dirty="0"/>
              <a:t>The workshop is organised in the context of the </a:t>
            </a:r>
            <a:r>
              <a:rPr lang="en-GB" sz="1600" dirty="0" err="1"/>
              <a:t>ongoing</a:t>
            </a:r>
            <a:r>
              <a:rPr lang="en-GB" sz="1600" dirty="0"/>
              <a:t>  "Quantum Sensors for Fundamental Physics” activity that was launched in Oct 16-17, 2018 in Oxford.</a:t>
            </a:r>
          </a:p>
          <a:p>
            <a:r>
              <a:rPr lang="en-GB" sz="1600" dirty="0">
                <a:hlinkClick r:id="rId2"/>
              </a:rPr>
              <a:t>http://www.physics.ox.ac.uk/confs/quantum2018/index.asp</a:t>
            </a:r>
          </a:p>
          <a:p>
            <a:endParaRPr lang="en-GB" sz="1600" dirty="0"/>
          </a:p>
          <a:p>
            <a:r>
              <a:rPr lang="en-GB" sz="1600" dirty="0"/>
              <a:t>The idea is to brainstorm the options for Dark Sector searches with Quantum Sensors in categories like:</a:t>
            </a:r>
          </a:p>
          <a:p>
            <a:endParaRPr lang="en-GB" sz="1600" dirty="0"/>
          </a:p>
          <a:p>
            <a:r>
              <a:rPr lang="en-GB" sz="1600" dirty="0"/>
              <a:t>- light DM (&lt; </a:t>
            </a:r>
            <a:r>
              <a:rPr lang="en-GB" sz="1600" dirty="0" err="1"/>
              <a:t>GeV</a:t>
            </a:r>
            <a:r>
              <a:rPr lang="en-GB" sz="1600" dirty="0"/>
              <a:t> scale) which is hard to see in DD or at the LHC because of negligible nuclear recoil or missing energy, respectively.</a:t>
            </a:r>
          </a:p>
          <a:p>
            <a:endParaRPr lang="en-GB" sz="1600" dirty="0"/>
          </a:p>
          <a:p>
            <a:r>
              <a:rPr lang="en-GB" sz="1600" dirty="0"/>
              <a:t>- </a:t>
            </a:r>
            <a:r>
              <a:rPr lang="en-GB" sz="1600" dirty="0" err="1"/>
              <a:t>ultralight</a:t>
            </a:r>
            <a:r>
              <a:rPr lang="en-GB" sz="1600" dirty="0"/>
              <a:t> (fuzzy) DM (~10^-22 </a:t>
            </a:r>
            <a:r>
              <a:rPr lang="en-GB" sz="1600" dirty="0" err="1"/>
              <a:t>eV</a:t>
            </a:r>
            <a:r>
              <a:rPr lang="en-GB" sz="1600" dirty="0"/>
              <a:t>) that behaves more like a classical wave and ends up modifying fundamental constants through oscillations.</a:t>
            </a:r>
          </a:p>
          <a:p>
            <a:endParaRPr lang="en-GB" sz="1600" dirty="0"/>
          </a:p>
          <a:p>
            <a:r>
              <a:rPr lang="en-GB" sz="1600" dirty="0"/>
              <a:t>We hope that this event will facilitate the process of establishing a sound phenomenology input for the </a:t>
            </a:r>
            <a:r>
              <a:rPr lang="en-GB" sz="1600" dirty="0" err="1"/>
              <a:t>ongoing</a:t>
            </a:r>
            <a:r>
              <a:rPr lang="en-GB" sz="1600" dirty="0"/>
              <a:t> work in the different Work Packages of QSFT (e.g. atom interferometry and spectroscopy), which in turn could help to strengthen and refine the physics case for forthcoming funding proposals. In this context we would also like to discuss the tools (e.g. Whitepaper, </a:t>
            </a:r>
            <a:r>
              <a:rPr lang="en-GB" sz="1600" dirty="0" err="1"/>
              <a:t>etc</a:t>
            </a:r>
            <a:r>
              <a:rPr lang="en-GB" sz="1600" dirty="0"/>
              <a:t>) to best inject this information in the process.</a:t>
            </a:r>
          </a:p>
        </p:txBody>
      </p:sp>
    </p:spTree>
    <p:extLst>
      <p:ext uri="{BB962C8B-B14F-4D97-AF65-F5344CB8AC3E}">
        <p14:creationId xmlns:p14="http://schemas.microsoft.com/office/powerpoint/2010/main" val="16470351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004048" y="6093296"/>
            <a:ext cx="4083169" cy="646331"/>
          </a:xfrm>
          <a:prstGeom prst="rect">
            <a:avLst/>
          </a:prstGeom>
          <a:solidFill>
            <a:schemeClr val="bg1"/>
          </a:solidFill>
        </p:spPr>
        <p:txBody>
          <a:bodyPr wrap="none" rtlCol="0">
            <a:spAutoFit/>
          </a:bodyPr>
          <a:lstStyle/>
          <a:p>
            <a:r>
              <a:rPr lang="en-GB" dirty="0" smtClean="0"/>
              <a:t>Please register at:</a:t>
            </a:r>
          </a:p>
          <a:p>
            <a:r>
              <a:rPr lang="en-GB" dirty="0"/>
              <a:t>http://</a:t>
            </a:r>
            <a:r>
              <a:rPr lang="en-GB" dirty="0" err="1"/>
              <a:t>www.hep.ph.ic.ac.uk</a:t>
            </a:r>
            <a:r>
              <a:rPr lang="en-GB" dirty="0"/>
              <a:t>/AION2019/</a:t>
            </a:r>
          </a:p>
        </p:txBody>
      </p:sp>
    </p:spTree>
    <p:extLst>
      <p:ext uri="{BB962C8B-B14F-4D97-AF65-F5344CB8AC3E}">
        <p14:creationId xmlns:p14="http://schemas.microsoft.com/office/powerpoint/2010/main" val="33375443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004048" y="6093296"/>
            <a:ext cx="4083169" cy="646331"/>
          </a:xfrm>
          <a:prstGeom prst="rect">
            <a:avLst/>
          </a:prstGeom>
          <a:solidFill>
            <a:schemeClr val="bg1"/>
          </a:solidFill>
        </p:spPr>
        <p:txBody>
          <a:bodyPr wrap="none" rtlCol="0">
            <a:spAutoFit/>
          </a:bodyPr>
          <a:lstStyle/>
          <a:p>
            <a:r>
              <a:rPr lang="en-GB" dirty="0" smtClean="0"/>
              <a:t>Please register at:</a:t>
            </a:r>
          </a:p>
          <a:p>
            <a:r>
              <a:rPr lang="en-GB" dirty="0"/>
              <a:t>http://</a:t>
            </a:r>
            <a:r>
              <a:rPr lang="en-GB" dirty="0" err="1"/>
              <a:t>www.hep.ph.ic.ac.uk</a:t>
            </a:r>
            <a:r>
              <a:rPr lang="en-GB" dirty="0"/>
              <a:t>/AION2019/</a:t>
            </a:r>
          </a:p>
        </p:txBody>
      </p:sp>
      <p:sp>
        <p:nvSpPr>
          <p:cNvPr id="3" name="TextBox 2"/>
          <p:cNvSpPr txBox="1"/>
          <p:nvPr/>
        </p:nvSpPr>
        <p:spPr>
          <a:xfrm>
            <a:off x="107504" y="1196752"/>
            <a:ext cx="8931853" cy="3323987"/>
          </a:xfrm>
          <a:prstGeom prst="rect">
            <a:avLst/>
          </a:prstGeom>
          <a:solidFill>
            <a:srgbClr val="FFFF00"/>
          </a:solidFill>
        </p:spPr>
        <p:txBody>
          <a:bodyPr wrap="none" rtlCol="0">
            <a:spAutoFit/>
          </a:bodyPr>
          <a:lstStyle/>
          <a:p>
            <a:r>
              <a:rPr lang="en-GB" sz="2600" dirty="0" smtClean="0"/>
              <a:t>We have about </a:t>
            </a:r>
            <a:r>
              <a:rPr lang="en-GB" sz="2600" dirty="0" smtClean="0"/>
              <a:t>2 </a:t>
            </a:r>
            <a:r>
              <a:rPr lang="en-GB" sz="2600" dirty="0" smtClean="0"/>
              <a:t>weeks left to finalize the planning for </a:t>
            </a:r>
          </a:p>
          <a:p>
            <a:r>
              <a:rPr lang="en-GB" sz="2600" dirty="0" smtClean="0"/>
              <a:t>the workshop! </a:t>
            </a:r>
          </a:p>
          <a:p>
            <a:endParaRPr lang="en-GB" sz="2600" dirty="0"/>
          </a:p>
          <a:p>
            <a:r>
              <a:rPr lang="en-GB" sz="2600" dirty="0" smtClean="0"/>
              <a:t>For the 2</a:t>
            </a:r>
            <a:r>
              <a:rPr lang="en-GB" sz="2600" baseline="30000" dirty="0" smtClean="0"/>
              <a:t>nd</a:t>
            </a:r>
            <a:r>
              <a:rPr lang="en-GB" sz="2600" dirty="0" smtClean="0"/>
              <a:t> day, Physics case, </a:t>
            </a:r>
            <a:r>
              <a:rPr lang="en-GB" sz="2600" smtClean="0"/>
              <a:t>John </a:t>
            </a:r>
            <a:r>
              <a:rPr lang="en-GB" sz="2600" smtClean="0"/>
              <a:t>Ellis and </a:t>
            </a:r>
            <a:r>
              <a:rPr lang="en-GB" sz="2600" dirty="0" smtClean="0"/>
              <a:t>Oliver have </a:t>
            </a:r>
          </a:p>
          <a:p>
            <a:r>
              <a:rPr lang="en-GB" sz="2600" dirty="0" smtClean="0"/>
              <a:t>already started the planning for scope, speakers, etc. </a:t>
            </a:r>
          </a:p>
          <a:p>
            <a:endParaRPr lang="en-GB" sz="2600" dirty="0"/>
          </a:p>
          <a:p>
            <a:r>
              <a:rPr lang="en-GB" sz="2600" dirty="0" smtClean="0"/>
              <a:t>We need to do the same for the 1</a:t>
            </a:r>
            <a:r>
              <a:rPr lang="en-GB" sz="2600" baseline="30000" dirty="0" smtClean="0"/>
              <a:t>st</a:t>
            </a:r>
            <a:r>
              <a:rPr lang="en-GB" sz="2600" dirty="0" smtClean="0"/>
              <a:t> day covering </a:t>
            </a:r>
          </a:p>
          <a:p>
            <a:r>
              <a:rPr lang="en-GB" sz="2600" dirty="0" smtClean="0"/>
              <a:t>Instrumentation, Organisation (e.g. WPs, collaboration, etc)  </a:t>
            </a:r>
            <a:r>
              <a:rPr lang="en-GB" sz="2800" dirty="0" smtClean="0"/>
              <a:t>  </a:t>
            </a:r>
            <a:endParaRPr lang="en-GB" sz="2800" dirty="0"/>
          </a:p>
        </p:txBody>
      </p:sp>
    </p:spTree>
    <p:extLst>
      <p:ext uri="{BB962C8B-B14F-4D97-AF65-F5344CB8AC3E}">
        <p14:creationId xmlns:p14="http://schemas.microsoft.com/office/powerpoint/2010/main" val="40073736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416794</TotalTime>
  <Words>304</Words>
  <Application>Microsoft Macintosh PowerPoint</Application>
  <PresentationFormat>Overhead</PresentationFormat>
  <Paragraphs>62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Blank Presentation</vt:lpstr>
      <vt:lpstr>AION Working Meeting   March 8, 2019  </vt:lpstr>
      <vt:lpstr>Workshops</vt:lpstr>
      <vt:lpstr>1-day Workshop on DM@QS</vt:lpstr>
      <vt:lpstr>First AION Workshop  at Imperial College London March 25/26 2019 </vt:lpstr>
      <vt:lpstr>First AION Workshop  at Imperial College London March 25/26 2019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2937</cp:revision>
  <cp:lastPrinted>2019-01-17T11:01:34Z</cp:lastPrinted>
  <dcterms:created xsi:type="dcterms:W3CDTF">2012-08-23T09:50:06Z</dcterms:created>
  <dcterms:modified xsi:type="dcterms:W3CDTF">2019-03-08T12:16:54Z</dcterms:modified>
</cp:coreProperties>
</file>