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59" r:id="rId7"/>
    <p:sldId id="258" r:id="rId8"/>
    <p:sldId id="267" r:id="rId9"/>
    <p:sldId id="271" r:id="rId10"/>
    <p:sldId id="273" r:id="rId11"/>
    <p:sldId id="272" r:id="rId12"/>
    <p:sldId id="260" r:id="rId13"/>
    <p:sldId id="263" r:id="rId14"/>
    <p:sldId id="268" r:id="rId15"/>
    <p:sldId id="270" r:id="rId16"/>
    <p:sldId id="261" r:id="rId17"/>
    <p:sldId id="269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2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2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9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2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1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7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9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1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B5598-89D1-D74E-A1F5-9D0092668564}" type="datetimeFigureOut">
              <a:rPr lang="en-US" smtClean="0"/>
              <a:t>26/03/19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9A4C8-4904-C74A-A94A-7DF35121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904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Developing the Physics Case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AION Workshop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@ Imperial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March 25/26, 2019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John Ellis (King’s College London)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5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68508"/>
          </a:xfrm>
        </p:spPr>
        <p:txBody>
          <a:bodyPr>
            <a:normAutofit/>
          </a:bodyPr>
          <a:lstStyle/>
          <a:p>
            <a:r>
              <a:rPr lang="en-US" dirty="0" smtClean="0"/>
              <a:t>Gravitational Waves from</a:t>
            </a:r>
            <a:br>
              <a:rPr lang="en-US" dirty="0" smtClean="0"/>
            </a:br>
            <a:r>
              <a:rPr lang="en-US" dirty="0" smtClean="0"/>
              <a:t>Phase Transition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20967" y="89972"/>
            <a:ext cx="1530437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Marek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Lewicki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MAGIS4kG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327" y="1468508"/>
            <a:ext cx="6454959" cy="538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1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41" y="274638"/>
            <a:ext cx="8852979" cy="8763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Gravitational Waves from Cosmic Strings</a:t>
            </a:r>
            <a:endParaRPr lang="en-US" dirty="0"/>
          </a:p>
        </p:txBody>
      </p:sp>
      <p:pic>
        <p:nvPicPr>
          <p:cNvPr id="3" name="Picture 2" descr="CosmicStrin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9" y="1270063"/>
            <a:ext cx="7975668" cy="54570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81283" y="89972"/>
            <a:ext cx="1530437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Marek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Lewicki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1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229"/>
            <a:ext cx="8229600" cy="79780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Possible GW Theory Tasks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445" y="888061"/>
            <a:ext cx="8748888" cy="578555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Calculating </a:t>
            </a:r>
            <a:r>
              <a:rPr lang="en-US" sz="2400" dirty="0"/>
              <a:t>mid-frequency GW signatures of </a:t>
            </a:r>
            <a:r>
              <a:rPr lang="en-US" sz="2400" dirty="0" smtClean="0"/>
              <a:t>	cosmological </a:t>
            </a:r>
            <a:r>
              <a:rPr lang="en-US" sz="2400" dirty="0"/>
              <a:t>phase transitions, e.g., at the electroweak </a:t>
            </a:r>
            <a:r>
              <a:rPr lang="en-US" sz="2400" dirty="0" smtClean="0"/>
              <a:t>	scale</a:t>
            </a:r>
            <a:r>
              <a:rPr lang="en-US" sz="2400" dirty="0"/>
              <a:t>, and relating them to collider signatures of </a:t>
            </a:r>
            <a:r>
              <a:rPr lang="en-US" sz="2400" dirty="0" smtClean="0"/>
              <a:t>	possible </a:t>
            </a:r>
            <a:r>
              <a:rPr lang="en-US" sz="2400" dirty="0"/>
              <a:t>extensions of the Standard Model</a:t>
            </a:r>
            <a:r>
              <a:rPr lang="en-US" sz="2400" dirty="0" smtClean="0"/>
              <a:t>.</a:t>
            </a:r>
          </a:p>
          <a:p>
            <a:pPr>
              <a:buFontTx/>
              <a:buChar char="-"/>
            </a:pPr>
            <a:r>
              <a:rPr lang="en-US" sz="2400" dirty="0" smtClean="0"/>
              <a:t>Sensitivity to cosmic strings.</a:t>
            </a: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Understanding </a:t>
            </a:r>
            <a:r>
              <a:rPr lang="en-US" sz="2400" dirty="0"/>
              <a:t>synergies </a:t>
            </a:r>
            <a:r>
              <a:rPr lang="en-US" sz="2400" dirty="0" smtClean="0"/>
              <a:t>of </a:t>
            </a:r>
            <a:r>
              <a:rPr lang="en-US" sz="2400" dirty="0"/>
              <a:t>multiband GW astronomy combining GW searches in this frequency range </a:t>
            </a:r>
            <a:r>
              <a:rPr lang="en-US" sz="2400" dirty="0" smtClean="0"/>
              <a:t>with </a:t>
            </a:r>
            <a:r>
              <a:rPr lang="en-US" sz="2400" dirty="0"/>
              <a:t>LISA, LIGO/Virgo/</a:t>
            </a:r>
            <a:r>
              <a:rPr lang="en-US" sz="2400" dirty="0" smtClean="0"/>
              <a:t>KAGRA &amp; </a:t>
            </a:r>
            <a:r>
              <a:rPr lang="en-US" sz="2400" dirty="0"/>
              <a:t>other astrophysical observations, e.g., for </a:t>
            </a:r>
            <a:r>
              <a:rPr lang="en-US" sz="2400" dirty="0" smtClean="0"/>
              <a:t>predicting </a:t>
            </a:r>
            <a:r>
              <a:rPr lang="en-US" sz="2400" dirty="0"/>
              <a:t>timing, directions </a:t>
            </a:r>
            <a:r>
              <a:rPr lang="en-US" sz="2400" dirty="0" smtClean="0"/>
              <a:t>&amp; distances </a:t>
            </a:r>
            <a:r>
              <a:rPr lang="en-US" sz="2400" dirty="0"/>
              <a:t>of future merger </a:t>
            </a:r>
            <a:r>
              <a:rPr lang="en-US" sz="2400" dirty="0" smtClean="0"/>
              <a:t>events.</a:t>
            </a:r>
          </a:p>
          <a:p>
            <a:pPr>
              <a:buFontTx/>
              <a:buChar char="-"/>
            </a:pPr>
            <a:r>
              <a:rPr lang="en-US" sz="2400" dirty="0"/>
              <a:t>N</a:t>
            </a:r>
            <a:r>
              <a:rPr lang="en-US" sz="2400" dirty="0" smtClean="0"/>
              <a:t>ovel </a:t>
            </a:r>
            <a:r>
              <a:rPr lang="en-US" sz="2400" dirty="0"/>
              <a:t>tests of the strong-gravity regime via, e.g., accurate timing of the GW phase evolution, that are not accessible with ground-based interferometers and LISA alone.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smtClean="0"/>
              <a:t>   </a:t>
            </a:r>
            <a:r>
              <a:rPr lang="en-US" sz="2400" dirty="0" err="1" smtClean="0"/>
              <a:t>Modelling</a:t>
            </a:r>
            <a:r>
              <a:rPr lang="en-US" sz="2400" dirty="0" smtClean="0"/>
              <a:t> </a:t>
            </a:r>
            <a:r>
              <a:rPr lang="en-US" sz="2400" dirty="0"/>
              <a:t>astrophysical sources whose </a:t>
            </a:r>
            <a:r>
              <a:rPr lang="en-US" sz="2400" dirty="0" smtClean="0"/>
              <a:t>GWs peak in </a:t>
            </a:r>
            <a:r>
              <a:rPr lang="en-US" sz="2400" dirty="0"/>
              <a:t>mid</a:t>
            </a:r>
            <a:r>
              <a:rPr lang="en-US" sz="2400" dirty="0" smtClean="0"/>
              <a:t>-	frequency </a:t>
            </a:r>
            <a:r>
              <a:rPr lang="en-US" sz="2400" dirty="0"/>
              <a:t>range</a:t>
            </a:r>
            <a:r>
              <a:rPr lang="en-US" sz="2400" dirty="0" smtClean="0"/>
              <a:t>, e.g., </a:t>
            </a:r>
            <a:r>
              <a:rPr lang="en-US" sz="2400" dirty="0"/>
              <a:t>intermediate-mass </a:t>
            </a:r>
            <a:r>
              <a:rPr lang="en-US" sz="2400" dirty="0" smtClean="0"/>
              <a:t>BHs (seeds for 	supermassive BHs observed today), providing insight </a:t>
            </a:r>
            <a:r>
              <a:rPr lang="en-US" sz="2400" dirty="0"/>
              <a:t>into their </a:t>
            </a:r>
            <a:r>
              <a:rPr lang="en-US" sz="2400" dirty="0" smtClean="0"/>
              <a:t>	evolution </a:t>
            </a:r>
            <a:r>
              <a:rPr lang="en-US" sz="2400" dirty="0"/>
              <a:t>and their host galaxies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512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Interferometry &amp; Chameleons?</a:t>
            </a:r>
            <a:endParaRPr lang="en-US" dirty="0"/>
          </a:p>
        </p:txBody>
      </p:sp>
      <p:pic>
        <p:nvPicPr>
          <p:cNvPr id="3" name="Picture 2" descr="Chamele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150"/>
            <a:ext cx="9144000" cy="52057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09722" y="2526896"/>
            <a:ext cx="186461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Astrophysical hint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1510" y="89972"/>
            <a:ext cx="1460669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Clare </a:t>
            </a:r>
            <a:r>
              <a:rPr lang="en-US" dirty="0" err="1" smtClean="0">
                <a:solidFill>
                  <a:schemeClr val="bg1"/>
                </a:solidFill>
              </a:rPr>
              <a:t>Burrage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4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38"/>
            <a:ext cx="8229600" cy="8631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Quantum Clocks &amp; Co-Magnetometers</a:t>
            </a:r>
            <a:endParaRPr lang="en-US" dirty="0"/>
          </a:p>
        </p:txBody>
      </p:sp>
      <p:pic>
        <p:nvPicPr>
          <p:cNvPr id="3" name="Picture 2" descr="AxialVec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24" y="910552"/>
            <a:ext cx="8320544" cy="4232074"/>
          </a:xfrm>
          <a:prstGeom prst="rect">
            <a:avLst/>
          </a:prstGeom>
        </p:spPr>
      </p:pic>
      <p:pic>
        <p:nvPicPr>
          <p:cNvPr id="4" name="Picture 3" descr="BlasDirec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986" y="5157650"/>
            <a:ext cx="5493013" cy="1700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2247" y="1018694"/>
            <a:ext cx="2899802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Axial-</a:t>
            </a:r>
            <a:r>
              <a:rPr lang="en-US" sz="2800" dirty="0"/>
              <a:t>v</a:t>
            </a:r>
            <a:r>
              <a:rPr lang="en-US" sz="2800" dirty="0" smtClean="0"/>
              <a:t>ector boson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8626" y="5169086"/>
            <a:ext cx="334362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Towards systematic comparisons:</a:t>
            </a:r>
          </a:p>
          <a:p>
            <a:pPr algn="ctr"/>
            <a:r>
              <a:rPr lang="en-US" sz="2800" dirty="0"/>
              <a:t>t</a:t>
            </a:r>
            <a:r>
              <a:rPr lang="en-US" sz="2800" dirty="0" smtClean="0"/>
              <a:t>o-do list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820937" y="834028"/>
            <a:ext cx="1159292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Diego Blas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5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Varying Fundamental “Constants”?</a:t>
            </a:r>
            <a:endParaRPr lang="en-US" dirty="0"/>
          </a:p>
        </p:txBody>
      </p:sp>
      <p:pic>
        <p:nvPicPr>
          <p:cNvPr id="3" name="Picture 2" descr="GrandCub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34" y="1417638"/>
            <a:ext cx="4391766" cy="32813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640" y="1719875"/>
            <a:ext cx="40694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Grand cube or hypercube?</a:t>
            </a:r>
          </a:p>
          <a:p>
            <a:r>
              <a:rPr lang="en-US" sz="2800" dirty="0" smtClean="0"/>
              <a:t>How many dimensions?</a:t>
            </a:r>
          </a:p>
          <a:p>
            <a:r>
              <a:rPr lang="en-US" sz="2800" dirty="0" smtClean="0"/>
              <a:t>Variable geometry?</a:t>
            </a:r>
            <a:endParaRPr lang="en-US" sz="2800" dirty="0"/>
          </a:p>
        </p:txBody>
      </p:sp>
      <p:pic>
        <p:nvPicPr>
          <p:cNvPr id="5" name="Picture 4" descr="DilatonA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2762"/>
            <a:ext cx="9144000" cy="977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728" y="4290766"/>
            <a:ext cx="60653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Effective action in string</a:t>
            </a:r>
          </a:p>
          <a:p>
            <a:r>
              <a:rPr lang="en-US" sz="2800" dirty="0" smtClean="0"/>
              <a:t>theory depends on moduli/</a:t>
            </a:r>
            <a:r>
              <a:rPr lang="en-US" sz="2800" dirty="0" err="1" smtClean="0"/>
              <a:t>dilaton</a:t>
            </a:r>
            <a:r>
              <a:rPr lang="en-US" sz="2800" dirty="0" smtClean="0"/>
              <a:t> fields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3340" y="6190266"/>
            <a:ext cx="8004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Varying “constants” related to varying moduli/</a:t>
            </a:r>
            <a:r>
              <a:rPr lang="en-US" sz="2800" dirty="0" err="1" smtClean="0"/>
              <a:t>dilaton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589363" y="89972"/>
            <a:ext cx="1357876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Ed Copeland</a:t>
            </a:r>
          </a:p>
        </p:txBody>
      </p:sp>
    </p:spTree>
    <p:extLst>
      <p:ext uri="{BB962C8B-B14F-4D97-AF65-F5344CB8AC3E}">
        <p14:creationId xmlns:p14="http://schemas.microsoft.com/office/powerpoint/2010/main" val="268848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584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Beyond Dark Matter &amp; GWs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8799"/>
            <a:ext cx="8229600" cy="4554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-   Probing fundamental “constants”, </a:t>
            </a:r>
            <a:r>
              <a:rPr lang="en-US" sz="2800" dirty="0" smtClean="0">
                <a:solidFill>
                  <a:srgbClr val="FF0000"/>
                </a:solidFill>
              </a:rPr>
              <a:t>chameleons</a:t>
            </a:r>
            <a:r>
              <a:rPr lang="en-US" sz="2800" dirty="0" smtClean="0"/>
              <a:t>, dark energy </a:t>
            </a:r>
          </a:p>
          <a:p>
            <a:pPr marL="342900" indent="-342900">
              <a:buFontTx/>
              <a:buChar char="-"/>
            </a:pPr>
            <a:r>
              <a:rPr lang="en-US" sz="2800" dirty="0"/>
              <a:t>D</a:t>
            </a:r>
            <a:r>
              <a:rPr lang="en-US" sz="2800" dirty="0" smtClean="0"/>
              <a:t>etecting </a:t>
            </a:r>
            <a:r>
              <a:rPr lang="en-US" sz="2800" dirty="0"/>
              <a:t>the astrophysical neutrinos that traverse the Earth with high flux though very small cross-section and tiny </a:t>
            </a:r>
            <a:r>
              <a:rPr lang="en-US" sz="2800" dirty="0" smtClean="0"/>
              <a:t>momentum</a:t>
            </a:r>
            <a:endParaRPr lang="en-US" sz="2800" dirty="0"/>
          </a:p>
          <a:p>
            <a:pPr>
              <a:buFontTx/>
              <a:buChar char="-"/>
            </a:pPr>
            <a:r>
              <a:rPr lang="en-US" sz="2800" dirty="0" smtClean="0"/>
              <a:t>Precise </a:t>
            </a:r>
            <a:r>
              <a:rPr lang="en-US" sz="2800" dirty="0"/>
              <a:t>interferometry may also be relevant for </a:t>
            </a:r>
            <a:r>
              <a:rPr lang="en-US" sz="2800" dirty="0" smtClean="0"/>
              <a:t>   	understanding </a:t>
            </a:r>
            <a:r>
              <a:rPr lang="en-US" sz="2800" dirty="0"/>
              <a:t>long-range fifth </a:t>
            </a:r>
            <a:r>
              <a:rPr lang="en-US" sz="2800" dirty="0" smtClean="0"/>
              <a:t>forces</a:t>
            </a:r>
            <a:endParaRPr lang="en-US" sz="2800" dirty="0"/>
          </a:p>
          <a:p>
            <a:pPr>
              <a:buFontTx/>
              <a:buChar char="-"/>
            </a:pPr>
            <a:r>
              <a:rPr lang="en-US" sz="2800" dirty="0" smtClean="0"/>
              <a:t>Fundamental (≠ environmental) </a:t>
            </a:r>
            <a:r>
              <a:rPr lang="en-US" sz="2800" dirty="0" err="1" smtClean="0"/>
              <a:t>decoherence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68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Gravitational </a:t>
            </a:r>
            <a:r>
              <a:rPr lang="en-US" dirty="0" err="1"/>
              <a:t>D</a:t>
            </a:r>
            <a:r>
              <a:rPr lang="en-US" dirty="0" err="1" smtClean="0"/>
              <a:t>ecoherence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855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Quantum </a:t>
            </a:r>
            <a:r>
              <a:rPr lang="en-US" dirty="0" err="1" smtClean="0"/>
              <a:t>nonlocality</a:t>
            </a:r>
            <a:r>
              <a:rPr lang="en-US" dirty="0" smtClean="0"/>
              <a:t>, </a:t>
            </a:r>
            <a:r>
              <a:rPr lang="en-US" dirty="0"/>
              <a:t>expressed in the Bell inequality, which has been verified to high </a:t>
            </a:r>
            <a:r>
              <a:rPr lang="en-US" dirty="0" smtClean="0"/>
              <a:t>accuracy </a:t>
            </a:r>
          </a:p>
          <a:p>
            <a:r>
              <a:rPr lang="en-US" dirty="0" smtClean="0"/>
              <a:t>Microscopic quantum </a:t>
            </a:r>
            <a:r>
              <a:rPr lang="en-US" dirty="0" err="1"/>
              <a:t>decoherence</a:t>
            </a:r>
            <a:r>
              <a:rPr lang="en-US" dirty="0"/>
              <a:t> </a:t>
            </a:r>
            <a:r>
              <a:rPr lang="en-US" dirty="0" smtClean="0"/>
              <a:t>could provide </a:t>
            </a:r>
            <a:r>
              <a:rPr lang="en-US" dirty="0"/>
              <a:t>a dynamical mechanism of quantum-to-classical transition. </a:t>
            </a:r>
          </a:p>
          <a:p>
            <a:r>
              <a:rPr lang="en-US" dirty="0" smtClean="0"/>
              <a:t>Origin in quantum gravity? </a:t>
            </a:r>
          </a:p>
          <a:p>
            <a:pPr marL="0" indent="0">
              <a:buNone/>
            </a:pPr>
            <a:r>
              <a:rPr lang="en-US" sz="2100" dirty="0" smtClean="0"/>
              <a:t>		[JE, </a:t>
            </a:r>
            <a:r>
              <a:rPr lang="en-US" sz="2100" dirty="0" err="1" smtClean="0"/>
              <a:t>Hagelin</a:t>
            </a:r>
            <a:r>
              <a:rPr lang="en-US" sz="2100" dirty="0" smtClean="0"/>
              <a:t>, </a:t>
            </a:r>
            <a:r>
              <a:rPr lang="en-US" sz="2100" dirty="0" err="1" smtClean="0"/>
              <a:t>Nanopoulos</a:t>
            </a:r>
            <a:r>
              <a:rPr lang="en-US" sz="2100" dirty="0" smtClean="0"/>
              <a:t> &amp; </a:t>
            </a:r>
            <a:r>
              <a:rPr lang="en-US" sz="2100" dirty="0" err="1" smtClean="0"/>
              <a:t>Srednicki</a:t>
            </a:r>
            <a:r>
              <a:rPr lang="en-US" sz="2100" dirty="0" smtClean="0"/>
              <a:t> (1984),</a:t>
            </a:r>
          </a:p>
          <a:p>
            <a:pPr marL="0" indent="0">
              <a:buNone/>
            </a:pPr>
            <a:r>
              <a:rPr lang="en-US" sz="2100" dirty="0"/>
              <a:t>	</a:t>
            </a:r>
            <a:r>
              <a:rPr lang="en-US" sz="2100" dirty="0" smtClean="0"/>
              <a:t>	 JE + </a:t>
            </a:r>
            <a:r>
              <a:rPr lang="en-US" sz="2100" dirty="0" err="1" smtClean="0"/>
              <a:t>Mavromatos</a:t>
            </a:r>
            <a:r>
              <a:rPr lang="en-US" sz="2100" dirty="0" smtClean="0"/>
              <a:t> + </a:t>
            </a:r>
            <a:r>
              <a:rPr lang="en-US" sz="2100" dirty="0" err="1"/>
              <a:t>N</a:t>
            </a:r>
            <a:r>
              <a:rPr lang="en-US" sz="2100" dirty="0" err="1" smtClean="0"/>
              <a:t>anopoulos</a:t>
            </a:r>
            <a:r>
              <a:rPr lang="en-US" sz="2100" dirty="0" smtClean="0"/>
              <a:t> (1992), Penrose </a:t>
            </a:r>
            <a:r>
              <a:rPr lang="en-US" sz="2100" dirty="0"/>
              <a:t>(1996)]. </a:t>
            </a:r>
          </a:p>
          <a:p>
            <a:r>
              <a:rPr lang="en-US" dirty="0" smtClean="0"/>
              <a:t>Constrained by </a:t>
            </a:r>
            <a:r>
              <a:rPr lang="en-US" dirty="0" err="1" smtClean="0"/>
              <a:t>kaon</a:t>
            </a:r>
            <a:r>
              <a:rPr lang="en-US" dirty="0" smtClean="0"/>
              <a:t> physics, neutrons, …</a:t>
            </a:r>
          </a:p>
          <a:p>
            <a:r>
              <a:rPr lang="en-US" dirty="0" smtClean="0"/>
              <a:t>Could the unprecedented </a:t>
            </a:r>
            <a:r>
              <a:rPr lang="en-US" dirty="0"/>
              <a:t>macroscopic quantum </a:t>
            </a:r>
            <a:r>
              <a:rPr lang="en-US" dirty="0" err="1"/>
              <a:t>superpositions</a:t>
            </a:r>
            <a:r>
              <a:rPr lang="en-US" dirty="0"/>
              <a:t> achieved by AION provide a test of </a:t>
            </a:r>
            <a:r>
              <a:rPr lang="en-US" dirty="0" smtClean="0"/>
              <a:t>gravitational </a:t>
            </a:r>
            <a:r>
              <a:rPr lang="en-US" dirty="0" err="1" smtClean="0"/>
              <a:t>decoherence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03735" y="147811"/>
            <a:ext cx="1476223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Charles Wang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92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472" y="1386425"/>
            <a:ext cx="8829668" cy="49890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AION-Physics also includes atomic physics, data analysis</a:t>
            </a:r>
          </a:p>
          <a:p>
            <a:r>
              <a:rPr lang="en-US" dirty="0" smtClean="0"/>
              <a:t>Particle theory/phenomenology still in fledgling state</a:t>
            </a:r>
          </a:p>
          <a:p>
            <a:pPr lvl="1"/>
            <a:r>
              <a:rPr lang="en-US" dirty="0" smtClean="0"/>
              <a:t>Continue brainstorming new ideas</a:t>
            </a:r>
          </a:p>
          <a:p>
            <a:pPr lvl="1"/>
            <a:r>
              <a:rPr lang="en-US" dirty="0" smtClean="0"/>
              <a:t>Refine/correct/add to topics proposed in previous slides</a:t>
            </a:r>
          </a:p>
          <a:p>
            <a:r>
              <a:rPr lang="en-US" dirty="0" smtClean="0"/>
              <a:t>After call for proposals, will have 3 months</a:t>
            </a:r>
          </a:p>
          <a:p>
            <a:pPr lvl="1"/>
            <a:r>
              <a:rPr lang="en-US" dirty="0" smtClean="0"/>
              <a:t>When the time comes, there will be little time</a:t>
            </a:r>
          </a:p>
          <a:p>
            <a:r>
              <a:rPr lang="en-US" dirty="0" smtClean="0"/>
              <a:t>Prepare to write White Paper?</a:t>
            </a:r>
          </a:p>
          <a:p>
            <a:r>
              <a:rPr lang="en-US" dirty="0" smtClean="0"/>
              <a:t>Two conveners each for DM, GW, other topics:</a:t>
            </a:r>
          </a:p>
          <a:p>
            <a:pPr lvl="1"/>
            <a:r>
              <a:rPr lang="en-US" dirty="0" smtClean="0"/>
              <a:t>Martin B/Chris </a:t>
            </a:r>
            <a:r>
              <a:rPr lang="en-US" dirty="0" err="1" smtClean="0"/>
              <a:t>McC</a:t>
            </a:r>
            <a:r>
              <a:rPr lang="en-US" dirty="0" smtClean="0"/>
              <a:t>(?) </a:t>
            </a:r>
            <a:r>
              <a:rPr lang="en-US" dirty="0" err="1" smtClean="0"/>
              <a:t>Marek</a:t>
            </a:r>
            <a:r>
              <a:rPr lang="en-US" dirty="0" smtClean="0"/>
              <a:t> L/? Clare B/Diego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73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144463" y="404441"/>
            <a:ext cx="8820150" cy="864319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rgbClr val="FF0000"/>
                </a:solidFill>
                <a:latin typeface="Calibri"/>
                <a:ea typeface="ＭＳ Ｐゴシック" charset="0"/>
                <a:cs typeface="Calibri"/>
              </a:rPr>
              <a:t>Searches for Light Dark Matter</a:t>
            </a:r>
            <a:endParaRPr lang="en-US" sz="4800" b="1" dirty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-571" y="1341438"/>
            <a:ext cx="9109075" cy="5255914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>
                <a:latin typeface="Calibri"/>
                <a:ea typeface="ＭＳ Ｐゴシック" charset="0"/>
                <a:cs typeface="Calibri"/>
              </a:rPr>
              <a:t>Dark matter could be coherent waves of light bosons</a:t>
            </a:r>
          </a:p>
          <a:p>
            <a:pPr lvl="1" eaLnBrk="1" hangingPunct="1"/>
            <a:r>
              <a:rPr lang="en-US" dirty="0" smtClean="0">
                <a:latin typeface="Calibri"/>
                <a:ea typeface="ＭＳ Ｐゴシック" charset="0"/>
                <a:cs typeface="Calibri"/>
              </a:rPr>
              <a:t>Many detection techniques, </a:t>
            </a:r>
            <a:r>
              <a:rPr lang="en-US" b="1" dirty="0" smtClean="0">
                <a:solidFill>
                  <a:srgbClr val="FF0000"/>
                </a:solidFill>
                <a:latin typeface="Calibri"/>
                <a:ea typeface="ＭＳ Ｐゴシック" charset="0"/>
                <a:cs typeface="Calibri"/>
              </a:rPr>
              <a:t>e.g. atom interferometers</a:t>
            </a:r>
            <a:endParaRPr lang="en-US" b="1" dirty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endParaRPr lang="en-US" sz="4800" dirty="0">
              <a:latin typeface="Calibri"/>
              <a:ea typeface="ＭＳ Ｐゴシック" charset="0"/>
              <a:cs typeface="Calibri"/>
            </a:endParaRPr>
          </a:p>
          <a:p>
            <a:pPr eaLnBrk="1" hangingPunct="1"/>
            <a:r>
              <a:rPr lang="en-US" dirty="0"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		                also interesting for gravitational waves</a:t>
            </a:r>
            <a:endParaRPr lang="en-US" dirty="0"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2" name="Picture 1" descr="LightD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564905"/>
            <a:ext cx="6804248" cy="338437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3" name="Picture 2" descr="A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564904"/>
            <a:ext cx="2046027" cy="4104455"/>
          </a:xfrm>
          <a:prstGeom prst="rect">
            <a:avLst/>
          </a:prstGeom>
          <a:ln w="38100" cmpd="sng">
            <a:solidFill>
              <a:srgbClr val="FFFFFF"/>
            </a:solidFill>
          </a:ln>
        </p:spPr>
      </p:pic>
      <p:sp>
        <p:nvSpPr>
          <p:cNvPr id="15" name="Oval 14"/>
          <p:cNvSpPr>
            <a:spLocks noChangeArrowheads="1"/>
          </p:cNvSpPr>
          <p:nvPr/>
        </p:nvSpPr>
        <p:spPr bwMode="auto">
          <a:xfrm rot="16200000">
            <a:off x="3743909" y="3609021"/>
            <a:ext cx="1080119" cy="2448270"/>
          </a:xfrm>
          <a:prstGeom prst="ellipse">
            <a:avLst/>
          </a:prstGeom>
          <a:solidFill>
            <a:srgbClr val="F2DCDB">
              <a:alpha val="50000"/>
            </a:srgbClr>
          </a:solidFill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74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84926"/>
          </a:xfrm>
        </p:spPr>
        <p:txBody>
          <a:bodyPr>
            <a:normAutofit/>
          </a:bodyPr>
          <a:lstStyle/>
          <a:p>
            <a:r>
              <a:rPr lang="en-US" dirty="0" smtClean="0"/>
              <a:t>Constraints on Light </a:t>
            </a:r>
            <a:r>
              <a:rPr lang="en-US" dirty="0" err="1" smtClean="0"/>
              <a:t>Bosonic</a:t>
            </a:r>
            <a:r>
              <a:rPr lang="en-US" dirty="0" smtClean="0"/>
              <a:t> DM</a:t>
            </a:r>
            <a:br>
              <a:rPr lang="en-US" dirty="0" smtClean="0"/>
            </a:br>
            <a:r>
              <a:rPr lang="en-US" dirty="0" smtClean="0"/>
              <a:t>&amp; Preferred (?) Mass</a:t>
            </a:r>
            <a:endParaRPr lang="en-US" dirty="0"/>
          </a:p>
        </p:txBody>
      </p:sp>
      <p:pic>
        <p:nvPicPr>
          <p:cNvPr id="3" name="Picture 2" descr="10-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49" y="2316712"/>
            <a:ext cx="4394752" cy="3310228"/>
          </a:xfrm>
          <a:prstGeom prst="rect">
            <a:avLst/>
          </a:prstGeom>
        </p:spPr>
      </p:pic>
      <p:pic>
        <p:nvPicPr>
          <p:cNvPr id="4" name="Picture 3" descr="Mars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6713"/>
            <a:ext cx="4749249" cy="3385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074" y="5796782"/>
            <a:ext cx="4365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Could be all DM if mass &gt; 10</a:t>
            </a:r>
            <a:r>
              <a:rPr lang="en-US" sz="2400" baseline="30000" dirty="0" smtClean="0"/>
              <a:t>-24 </a:t>
            </a:r>
            <a:r>
              <a:rPr lang="en-US" sz="2400" dirty="0" err="1" smtClean="0"/>
              <a:t>eV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268527" y="5722955"/>
            <a:ext cx="34182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Small-scale structure likes </a:t>
            </a:r>
          </a:p>
          <a:p>
            <a:pPr algn="ctr"/>
            <a:r>
              <a:rPr lang="en-US" sz="2400" dirty="0" smtClean="0"/>
              <a:t>mass ~ 10</a:t>
            </a:r>
            <a:r>
              <a:rPr lang="en-US" sz="2400" baseline="30000" dirty="0" smtClean="0"/>
              <a:t>-22 </a:t>
            </a:r>
            <a:r>
              <a:rPr lang="en-US" sz="2400" dirty="0" err="1" smtClean="0"/>
              <a:t>eV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532206" y="89972"/>
            <a:ext cx="1428596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Martin Bauer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42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 for Light Scalar DM</a:t>
            </a:r>
            <a:endParaRPr lang="en-US" dirty="0"/>
          </a:p>
        </p:txBody>
      </p:sp>
      <p:pic>
        <p:nvPicPr>
          <p:cNvPr id="3" name="Picture 2" descr="Scalar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6108"/>
            <a:ext cx="9144000" cy="4913376"/>
          </a:xfrm>
          <a:prstGeom prst="rect">
            <a:avLst/>
          </a:prstGeom>
        </p:spPr>
      </p:pic>
      <p:sp>
        <p:nvSpPr>
          <p:cNvPr id="4" name="Oval 3"/>
          <p:cNvSpPr>
            <a:spLocks noChangeArrowheads="1"/>
          </p:cNvSpPr>
          <p:nvPr/>
        </p:nvSpPr>
        <p:spPr bwMode="auto">
          <a:xfrm rot="16200000">
            <a:off x="7338719" y="1859371"/>
            <a:ext cx="608571" cy="300199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32206" y="89972"/>
            <a:ext cx="1428596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Martin Bauer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770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Searches for a Dark Photon</a:t>
            </a:r>
            <a:endParaRPr lang="en-US" dirty="0"/>
          </a:p>
        </p:txBody>
      </p:sp>
      <p:pic>
        <p:nvPicPr>
          <p:cNvPr id="3" name="Picture 2" descr="DarkPhot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6105"/>
            <a:ext cx="9144000" cy="49533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32206" y="89972"/>
            <a:ext cx="1428596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Martin Bauer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85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0694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Possible DM Theory Tasks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778"/>
            <a:ext cx="8229600" cy="49575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Understanding </a:t>
            </a:r>
            <a:r>
              <a:rPr lang="en-US" dirty="0"/>
              <a:t>the synergies between dark matter searches in this mass range and other astrophysical and cosmological observations.</a:t>
            </a:r>
          </a:p>
          <a:p>
            <a:r>
              <a:rPr lang="en-US" dirty="0" smtClean="0"/>
              <a:t>Exploring </a:t>
            </a:r>
            <a:r>
              <a:rPr lang="en-US" dirty="0"/>
              <a:t>the synergies between AION and other laboratory probes of ultra-light </a:t>
            </a:r>
            <a:r>
              <a:rPr lang="en-US" dirty="0" err="1"/>
              <a:t>bosonic</a:t>
            </a:r>
            <a:r>
              <a:rPr lang="en-US" dirty="0"/>
              <a:t> dark matter.</a:t>
            </a:r>
          </a:p>
          <a:p>
            <a:r>
              <a:rPr lang="en-US" dirty="0" smtClean="0"/>
              <a:t>Showing </a:t>
            </a:r>
            <a:r>
              <a:rPr lang="en-US" dirty="0"/>
              <a:t>how to identify unambiguously dark matter as the origin of a signal in AION, rather than a signal from, e.g., time-varying physical parameters or GWs, and extract the dark matter properties from the signal.</a:t>
            </a:r>
          </a:p>
        </p:txBody>
      </p:sp>
    </p:spTree>
    <p:extLst>
      <p:ext uri="{BB962C8B-B14F-4D97-AF65-F5344CB8AC3E}">
        <p14:creationId xmlns:p14="http://schemas.microsoft.com/office/powerpoint/2010/main" val="21420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Gravitational Wave Spectrum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80757"/>
            <a:ext cx="8229600" cy="15979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Gap between ground-based optical interferometers @ LISA</a:t>
            </a:r>
          </a:p>
          <a:p>
            <a:r>
              <a:rPr lang="en-US" dirty="0" smtClean="0"/>
              <a:t>Electroweak phase transition? Cosmic strings?</a:t>
            </a:r>
            <a:endParaRPr lang="en-US" dirty="0"/>
          </a:p>
        </p:txBody>
      </p:sp>
      <p:pic>
        <p:nvPicPr>
          <p:cNvPr id="4" name="Picture 3" descr="GWspectru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42528"/>
            <a:ext cx="9153743" cy="3494821"/>
          </a:xfrm>
          <a:prstGeom prst="rect">
            <a:avLst/>
          </a:prstGeom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 rot="16200000">
            <a:off x="6174012" y="2234686"/>
            <a:ext cx="1243002" cy="1729883"/>
          </a:xfrm>
          <a:prstGeom prst="ellipse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pic>
        <p:nvPicPr>
          <p:cNvPr id="6" name="Picture 5" descr="MindtheG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307" y="2437161"/>
            <a:ext cx="1892327" cy="134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08"/>
            <a:ext cx="8229600" cy="13393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Gravitational Radiation from</a:t>
            </a:r>
            <a:br>
              <a:rPr lang="en-US" dirty="0" smtClean="0"/>
            </a:br>
            <a:r>
              <a:rPr lang="en-US" dirty="0" smtClean="0"/>
              <a:t>Scalar Cloud around Black Hole</a:t>
            </a:r>
            <a:endParaRPr lang="en-US" dirty="0"/>
          </a:p>
        </p:txBody>
      </p:sp>
      <p:pic>
        <p:nvPicPr>
          <p:cNvPr id="4" name="Picture 3" descr="alphaCh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873" y="1854720"/>
            <a:ext cx="4168908" cy="706595"/>
          </a:xfrm>
          <a:prstGeom prst="rect">
            <a:avLst/>
          </a:prstGeom>
        </p:spPr>
      </p:pic>
      <p:pic>
        <p:nvPicPr>
          <p:cNvPr id="5" name="Picture 4" descr="fChi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948" y="2725321"/>
            <a:ext cx="5497051" cy="3188401"/>
          </a:xfrm>
          <a:prstGeom prst="rect">
            <a:avLst/>
          </a:prstGeom>
        </p:spPr>
      </p:pic>
      <p:pic>
        <p:nvPicPr>
          <p:cNvPr id="7" name="Picture 6" descr="ChiaStra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24" y="5934478"/>
            <a:ext cx="7099107" cy="825954"/>
          </a:xfrm>
          <a:prstGeom prst="rect">
            <a:avLst/>
          </a:prstGeom>
        </p:spPr>
      </p:pic>
      <p:pic>
        <p:nvPicPr>
          <p:cNvPr id="3" name="Picture 2" descr="AtomChi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36" y="1825716"/>
            <a:ext cx="4140430" cy="226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8756" y="4590742"/>
            <a:ext cx="3135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Observe radiation </a:t>
            </a:r>
          </a:p>
          <a:p>
            <a:pPr algn="ctr"/>
            <a:r>
              <a:rPr lang="en-US" sz="2800" dirty="0" smtClean="0"/>
              <a:t>from Sagittarius A*?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168724" y="1456384"/>
            <a:ext cx="1845014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Horng</a:t>
            </a:r>
            <a:r>
              <a:rPr lang="en-US" dirty="0" smtClean="0">
                <a:solidFill>
                  <a:schemeClr val="bg1"/>
                </a:solidFill>
              </a:rPr>
              <a:t> Sheng Chia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6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68508"/>
          </a:xfrm>
        </p:spPr>
        <p:txBody>
          <a:bodyPr>
            <a:normAutofit/>
          </a:bodyPr>
          <a:lstStyle/>
          <a:p>
            <a:r>
              <a:rPr lang="en-US" dirty="0" smtClean="0"/>
              <a:t>Gravitational Waves from</a:t>
            </a:r>
            <a:br>
              <a:rPr lang="en-US" dirty="0" smtClean="0"/>
            </a:br>
            <a:r>
              <a:rPr lang="en-US" dirty="0" smtClean="0"/>
              <a:t>Phase Transition</a:t>
            </a:r>
            <a:endParaRPr lang="en-US" dirty="0"/>
          </a:p>
        </p:txBody>
      </p:sp>
      <p:pic>
        <p:nvPicPr>
          <p:cNvPr id="3" name="Picture 2" descr="EL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4028423"/>
            <a:ext cx="9144000" cy="2829577"/>
          </a:xfrm>
          <a:prstGeom prst="rect">
            <a:avLst/>
          </a:prstGeom>
        </p:spPr>
      </p:pic>
      <p:pic>
        <p:nvPicPr>
          <p:cNvPr id="4" name="Picture 3" descr="Sour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34" y="1489406"/>
            <a:ext cx="7465107" cy="2512557"/>
          </a:xfrm>
          <a:prstGeom prst="rect">
            <a:avLst/>
          </a:prstGeom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 rot="16200000">
            <a:off x="1562044" y="2878689"/>
            <a:ext cx="835267" cy="1596499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 rot="16200000">
            <a:off x="2904983" y="4790653"/>
            <a:ext cx="835267" cy="1596499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16200000">
            <a:off x="7907307" y="4525418"/>
            <a:ext cx="835267" cy="1596499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0967" y="89972"/>
            <a:ext cx="1530437" cy="369332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Marek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Lewicki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9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473</Words>
  <Application>Microsoft Macintosh PowerPoint</Application>
  <PresentationFormat>On-screen Show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Closing Remarks</vt:lpstr>
      <vt:lpstr>Searches for Light Dark Matter</vt:lpstr>
      <vt:lpstr>Constraints on Light Bosonic DM &amp; Preferred (?) Mass</vt:lpstr>
      <vt:lpstr>Searches for Light Scalar DM</vt:lpstr>
      <vt:lpstr>Searches for a Dark Photon</vt:lpstr>
      <vt:lpstr>Possible DM Theory Tasks</vt:lpstr>
      <vt:lpstr>Gravitational Wave Spectrum</vt:lpstr>
      <vt:lpstr>Gravitational Radiation from Scalar Cloud around Black Hole</vt:lpstr>
      <vt:lpstr>Gravitational Waves from Phase Transition</vt:lpstr>
      <vt:lpstr>Gravitational Waves from Phase Transition</vt:lpstr>
      <vt:lpstr>Gravitational Waves from Cosmic Strings</vt:lpstr>
      <vt:lpstr>Possible GW Theory Tasks</vt:lpstr>
      <vt:lpstr>Interferometry &amp; Chameleons?</vt:lpstr>
      <vt:lpstr>Quantum Clocks &amp; Co-Magnetometers</vt:lpstr>
      <vt:lpstr>Varying Fundamental “Constants”?</vt:lpstr>
      <vt:lpstr>Beyond Dark Matter &amp; GWs</vt:lpstr>
      <vt:lpstr>Gravitational Decoherence?</vt:lpstr>
      <vt:lpstr>Future Planning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Remarks</dc:title>
  <dc:creator>CERN User</dc:creator>
  <cp:lastModifiedBy>Oliver Buchmueller</cp:lastModifiedBy>
  <cp:revision>15</cp:revision>
  <dcterms:created xsi:type="dcterms:W3CDTF">2019-03-26T09:29:24Z</dcterms:created>
  <dcterms:modified xsi:type="dcterms:W3CDTF">2019-03-26T15:06:30Z</dcterms:modified>
</cp:coreProperties>
</file>