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1869" r:id="rId2"/>
    <p:sldId id="1860" r:id="rId3"/>
    <p:sldId id="1861" r:id="rId4"/>
    <p:sldId id="1867" r:id="rId5"/>
    <p:sldId id="1866" r:id="rId6"/>
    <p:sldId id="1864" r:id="rId7"/>
    <p:sldId id="1868" r:id="rId8"/>
    <p:sldId id="1865" r:id="rId9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E7FF"/>
    <a:srgbClr val="1C951F"/>
    <a:srgbClr val="FF9F82"/>
    <a:srgbClr val="FF8581"/>
    <a:srgbClr val="FF0000"/>
    <a:srgbClr val="FF2F39"/>
    <a:srgbClr val="FF1E30"/>
    <a:srgbClr val="FF5823"/>
    <a:srgbClr val="22FF31"/>
    <a:srgbClr val="D31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89251" autoAdjust="0"/>
  </p:normalViewPr>
  <p:slideViewPr>
    <p:cSldViewPr>
      <p:cViewPr>
        <p:scale>
          <a:sx n="85" d="100"/>
          <a:sy n="85" d="100"/>
        </p:scale>
        <p:origin x="-1352" y="-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514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1592310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 smtClean="0">
                <a:latin typeface="Tahoma" charset="0"/>
              </a:rPr>
              <a:t>  O. Buchmueller  AION Work Packages for QSFT</a:t>
            </a:r>
            <a:r>
              <a:rPr lang="en-GB" sz="1100" i="0" noProof="0" dirty="0" smtClean="0">
                <a:latin typeface="Tahoma" charset="0"/>
              </a:rPr>
              <a:t>    </a:t>
            </a:r>
            <a:endParaRPr lang="en-GB" sz="1100" i="0" noProof="0" dirty="0" smtClean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WP-</a:t>
            </a:r>
            <a:r>
              <a:rPr lang="en-GB" dirty="0" err="1" smtClean="0"/>
              <a:t>AIOn</a:t>
            </a:r>
            <a:r>
              <a:rPr lang="en-GB" dirty="0" smtClean="0"/>
              <a:t>-Physics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O. Buchmueller, J. Ellis, M. </a:t>
            </a:r>
            <a:r>
              <a:rPr lang="en-GB" smtClean="0"/>
              <a:t>Trabutt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1078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WP-AION-Physics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en-GB" sz="3600" dirty="0" smtClean="0">
                <a:solidFill>
                  <a:schemeClr val="accent2"/>
                </a:solidFill>
              </a:rPr>
              <a:t>Three </a:t>
            </a:r>
            <a:r>
              <a:rPr lang="en-GB" sz="3600" dirty="0">
                <a:solidFill>
                  <a:schemeClr val="accent2"/>
                </a:solidFill>
              </a:rPr>
              <a:t>f</a:t>
            </a:r>
            <a:r>
              <a:rPr lang="en-GB" sz="3600" dirty="0" smtClean="0">
                <a:solidFill>
                  <a:schemeClr val="accent2"/>
                </a:solidFill>
              </a:rPr>
              <a:t>ocus areas: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+ First physics exploitation with AION-10 &amp; AI Networking </a:t>
            </a:r>
          </a:p>
          <a:p>
            <a:endParaRPr lang="en-GB" sz="3200" dirty="0" smtClean="0">
              <a:solidFill>
                <a:srgbClr val="FF0000"/>
              </a:solidFill>
            </a:endParaRPr>
          </a:p>
          <a:p>
            <a:r>
              <a:rPr lang="en-GB" sz="3200" dirty="0" smtClean="0">
                <a:solidFill>
                  <a:srgbClr val="FF0000"/>
                </a:solidFill>
              </a:rPr>
              <a:t>+ Phenomenology </a:t>
            </a:r>
            <a:r>
              <a:rPr lang="en-GB" sz="3200" dirty="0">
                <a:solidFill>
                  <a:srgbClr val="FF0000"/>
                </a:solidFill>
              </a:rPr>
              <a:t>of s</a:t>
            </a:r>
            <a:r>
              <a:rPr lang="en-GB" sz="3200" dirty="0" smtClean="0">
                <a:solidFill>
                  <a:srgbClr val="FF0000"/>
                </a:solidFill>
              </a:rPr>
              <a:t>trontium Atom Interferometry </a:t>
            </a:r>
          </a:p>
          <a:p>
            <a:endParaRPr lang="en-GB" sz="3200" dirty="0" smtClean="0">
              <a:solidFill>
                <a:srgbClr val="FF0000"/>
              </a:solidFill>
            </a:endParaRPr>
          </a:p>
          <a:p>
            <a:r>
              <a:rPr lang="en-GB" sz="3200" dirty="0" smtClean="0">
                <a:solidFill>
                  <a:srgbClr val="FF0000"/>
                </a:solidFill>
              </a:rPr>
              <a:t>+ Theory/Phenomenology of AION Physics Case     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50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High Level </a:t>
            </a:r>
            <a:r>
              <a:rPr lang="en-GB" sz="2400" dirty="0">
                <a:solidFill>
                  <a:srgbClr val="FF0000"/>
                </a:solidFill>
              </a:rPr>
              <a:t>T</a:t>
            </a:r>
            <a:r>
              <a:rPr lang="en-GB" sz="2400" dirty="0" smtClean="0">
                <a:solidFill>
                  <a:srgbClr val="FF0000"/>
                </a:solidFill>
              </a:rPr>
              <a:t>ask List:</a:t>
            </a:r>
          </a:p>
          <a:p>
            <a:pPr>
              <a:buFont typeface="Arial"/>
              <a:buChar char="•"/>
            </a:pPr>
            <a:r>
              <a:rPr lang="en-GB" sz="2400" dirty="0" smtClean="0"/>
              <a:t>Physics exploitation of AION-10 and physics link with WP-AION-100 and WP-MAGIS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What physics can we do with AION-10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What are the requirements for AION-100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What are physics lings with MAGIS-100</a:t>
            </a:r>
          </a:p>
          <a:p>
            <a:pPr>
              <a:buFont typeface="Arial"/>
              <a:buChar char="•"/>
            </a:pPr>
            <a:r>
              <a:rPr lang="en-GB" sz="2400" dirty="0" smtClean="0"/>
              <a:t>Physics of the AI Networks 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Links with network implementation in WP-AION-100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Links with network options with MAGIS-10/100</a:t>
            </a:r>
          </a:p>
          <a:p>
            <a:pPr marL="393552" indent="-342900">
              <a:buFont typeface="Arial"/>
              <a:buChar char="•"/>
            </a:pPr>
            <a:r>
              <a:rPr lang="en-GB" sz="2400" dirty="0" smtClean="0"/>
              <a:t>Preparation of Physics Case for future funding application </a:t>
            </a:r>
            <a:r>
              <a:rPr lang="mr-IN" sz="2400" dirty="0" smtClean="0"/>
              <a:t>–</a:t>
            </a:r>
            <a:r>
              <a:rPr lang="en-GB" sz="2400" dirty="0" smtClean="0"/>
              <a:t> AION-100.lonk </a:t>
            </a:r>
          </a:p>
          <a:p>
            <a:pPr marL="748117" lvl="1" indent="-342900">
              <a:buFont typeface="Arial"/>
              <a:buChar char="•"/>
            </a:pPr>
            <a:r>
              <a:rPr lang="en-GB" dirty="0" smtClean="0"/>
              <a:t> Link with other tasks in the WP and beyond </a:t>
            </a:r>
            <a:endParaRPr lang="en-GB" dirty="0"/>
          </a:p>
          <a:p>
            <a:pPr marL="405217" lvl="1" indent="0"/>
            <a:r>
              <a:rPr lang="en-GB" dirty="0" smtClean="0"/>
              <a:t> </a:t>
            </a:r>
            <a:endParaRPr lang="en-GB" dirty="0" smtClean="0"/>
          </a:p>
          <a:p>
            <a:pPr marL="405217" lvl="1" indent="0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AION-10 Physics Exploitation &amp; AI Networking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905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5544616"/>
          </a:xfrm>
        </p:spPr>
        <p:txBody>
          <a:bodyPr/>
          <a:lstStyle/>
          <a:p>
            <a:pPr marL="0" indent="0"/>
            <a:r>
              <a:rPr lang="en-GB" dirty="0" smtClean="0">
                <a:solidFill>
                  <a:srgbClr val="FF0000"/>
                </a:solidFill>
              </a:rPr>
              <a:t>High kevel Tasks List</a:t>
            </a:r>
            <a:endParaRPr lang="en-GB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Solve Schrodinger equation for external and internal dynamics of atoms propagating through fields of AI and interacting with laser pulses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Investigate effects of imperfect detuning &amp; intensity, timing jitter, pointing jitter, </a:t>
            </a:r>
            <a:r>
              <a:rPr lang="en-GB" dirty="0" err="1"/>
              <a:t>wavefront</a:t>
            </a:r>
            <a:r>
              <a:rPr lang="en-GB" dirty="0"/>
              <a:t> distortion, phase noise, magnetic noise, gravity noise, vibrations, rotations, temperature fluctuations, velocity &amp; spatial distribution, collisional shifts…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Design matter wave lenses and investigate sensitivity to imperfections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Determine best parameters for launching into interferometer with minimal heating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Determine effectiveness of methods for high-fidelity momentum transfer between atoms and light. Implement a quantum optimization algorithm and use it to find the most effective pulse-sequence for practical constraints.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Find parameters that optimize AI sensitivity, subject to realistic constraints, and specify the key design requirements of a long-baseline AI.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Understand constraints on phase-space density achievable by laser cooling, including effects of photon re-scattering, interatomic collisions etc. Design apparatus to deliver highest flux of quantum degenerate Sr atoms.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 Determine effectiveness of spin squeezing methods, including cavity and Rydberg methods. Model spin squeezing, optimize squeezing protocol. Evaluate compatibility with transport, launch, and delta-kick lensing methods.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Phenomenology of Strontium AI</a:t>
            </a:r>
          </a:p>
        </p:txBody>
      </p:sp>
    </p:spTree>
    <p:extLst>
      <p:ext uri="{BB962C8B-B14F-4D97-AF65-F5344CB8AC3E}">
        <p14:creationId xmlns:p14="http://schemas.microsoft.com/office/powerpoint/2010/main" val="3287519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Physics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Dark Matter 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dirty="0"/>
              <a:t>	</a:t>
            </a:r>
            <a:r>
              <a:rPr lang="en-GB" dirty="0" smtClean="0"/>
              <a:t>- </a:t>
            </a:r>
            <a:r>
              <a:rPr lang="en-US" dirty="0" smtClean="0"/>
              <a:t>Ultra</a:t>
            </a:r>
            <a:r>
              <a:rPr lang="en-US" dirty="0"/>
              <a:t>-light bosons with masses </a:t>
            </a:r>
            <a:r>
              <a:rPr lang="en-US" dirty="0" smtClean="0"/>
              <a:t>in the </a:t>
            </a:r>
            <a:r>
              <a:rPr lang="en-US" dirty="0"/>
              <a:t>range 10^-</a:t>
            </a:r>
            <a:r>
              <a:rPr lang="en-US" dirty="0" smtClean="0"/>
              <a:t>22 </a:t>
            </a:r>
            <a:r>
              <a:rPr lang="en-US" dirty="0"/>
              <a:t>to 1 </a:t>
            </a:r>
            <a:r>
              <a:rPr lang="en-US" dirty="0" err="1"/>
              <a:t>eV</a:t>
            </a:r>
            <a:r>
              <a:rPr lang="en-US" dirty="0"/>
              <a:t> are motivated in many extensions of the Standard </a:t>
            </a:r>
            <a:r>
              <a:rPr lang="en-US" dirty="0" smtClean="0"/>
              <a:t>Model, e.g., </a:t>
            </a:r>
            <a:r>
              <a:rPr lang="en-US" dirty="0" err="1" smtClean="0"/>
              <a:t>axion</a:t>
            </a:r>
            <a:r>
              <a:rPr lang="en-US" dirty="0"/>
              <a:t>-</a:t>
            </a:r>
            <a:r>
              <a:rPr lang="en-US" dirty="0" smtClean="0"/>
              <a:t>lik</a:t>
            </a:r>
            <a:r>
              <a:rPr lang="en-US" dirty="0"/>
              <a:t>e</a:t>
            </a:r>
            <a:r>
              <a:rPr lang="en-US" dirty="0" smtClean="0"/>
              <a:t> particles, </a:t>
            </a:r>
            <a:r>
              <a:rPr lang="en-US" dirty="0"/>
              <a:t>ultra-light scalar </a:t>
            </a:r>
            <a:r>
              <a:rPr lang="en-US" dirty="0" smtClean="0"/>
              <a:t>fields such as </a:t>
            </a:r>
            <a:r>
              <a:rPr lang="en-US" dirty="0"/>
              <a:t>moduli, </a:t>
            </a:r>
            <a:r>
              <a:rPr lang="en-US" dirty="0" err="1"/>
              <a:t>dilatons</a:t>
            </a:r>
            <a:r>
              <a:rPr lang="en-US" dirty="0"/>
              <a:t> or </a:t>
            </a:r>
            <a:r>
              <a:rPr lang="en-US" dirty="0" err="1" smtClean="0"/>
              <a:t>radions</a:t>
            </a:r>
            <a:r>
              <a:rPr lang="en-US" dirty="0" smtClean="0"/>
              <a:t> </a:t>
            </a:r>
            <a:r>
              <a:rPr lang="en-US" dirty="0"/>
              <a:t>and ultra-light hidden vector bosons. In the context of dark </a:t>
            </a:r>
            <a:r>
              <a:rPr lang="en-US" dirty="0" smtClean="0"/>
              <a:t>matter.</a:t>
            </a:r>
          </a:p>
          <a:p>
            <a:r>
              <a:rPr lang="en-US" dirty="0"/>
              <a:t>	</a:t>
            </a:r>
            <a:r>
              <a:rPr lang="en-US" dirty="0" smtClean="0"/>
              <a:t>- Could have correct dark matter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are </a:t>
            </a:r>
            <a:r>
              <a:rPr lang="en-US" dirty="0" smtClean="0"/>
              <a:t>consistent with </a:t>
            </a:r>
            <a:r>
              <a:rPr lang="en-US" dirty="0"/>
              <a:t>theory of structure formation, which demands that dark matter should be ‘cold’</a:t>
            </a:r>
            <a:r>
              <a:rPr lang="en-US" dirty="0" smtClean="0"/>
              <a:t>.</a:t>
            </a:r>
          </a:p>
          <a:p>
            <a:r>
              <a:rPr lang="en-US" b="1" dirty="0"/>
              <a:t>	</a:t>
            </a:r>
            <a:r>
              <a:rPr lang="en-US" b="1" dirty="0" smtClean="0"/>
              <a:t>- </a:t>
            </a:r>
            <a:r>
              <a:rPr lang="en-US" dirty="0" smtClean="0"/>
              <a:t>AION </a:t>
            </a:r>
            <a:r>
              <a:rPr lang="en-US" dirty="0"/>
              <a:t>will be sensitive to the frequency band between 10 and 0.01 </a:t>
            </a:r>
            <a:r>
              <a:rPr lang="en-US" dirty="0" smtClean="0"/>
              <a:t>Hz, i.e., </a:t>
            </a:r>
            <a:r>
              <a:rPr lang="en-US" dirty="0"/>
              <a:t>bosons in the </a:t>
            </a:r>
            <a:r>
              <a:rPr lang="en-US" dirty="0" smtClean="0"/>
              <a:t>range 10</a:t>
            </a:r>
            <a:r>
              <a:rPr lang="en-US" dirty="0"/>
              <a:t>^-</a:t>
            </a:r>
            <a:r>
              <a:rPr lang="en-US" dirty="0" smtClean="0"/>
              <a:t>16 to10</a:t>
            </a:r>
            <a:r>
              <a:rPr lang="en-US" dirty="0"/>
              <a:t>^-13 </a:t>
            </a:r>
            <a:r>
              <a:rPr lang="en-US" dirty="0" err="1" smtClean="0"/>
              <a:t>eV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complemeningt</a:t>
            </a:r>
            <a:r>
              <a:rPr lang="en-US" dirty="0" smtClean="0"/>
              <a:t> </a:t>
            </a:r>
            <a:r>
              <a:rPr lang="en-US" dirty="0"/>
              <a:t>torsion-balance, atomic co-magnetometer and atomic spectroscopy </a:t>
            </a:r>
            <a:r>
              <a:rPr lang="en-US" dirty="0" smtClean="0"/>
              <a:t>experiments.</a:t>
            </a:r>
            <a:endParaRPr lang="en-US" dirty="0"/>
          </a:p>
          <a:p>
            <a:r>
              <a:rPr lang="en-US" dirty="0">
                <a:solidFill>
                  <a:srgbClr val="3333CC"/>
                </a:solidFill>
              </a:rPr>
              <a:t>Theoretical tasks related </a:t>
            </a:r>
            <a:r>
              <a:rPr lang="en-US" dirty="0" smtClean="0">
                <a:solidFill>
                  <a:srgbClr val="3333CC"/>
                </a:solidFill>
              </a:rPr>
              <a:t>to light dark matter include</a:t>
            </a:r>
            <a:r>
              <a:rPr lang="en-US" dirty="0">
                <a:solidFill>
                  <a:srgbClr val="3333CC"/>
                </a:solidFill>
              </a:rPr>
              <a:t>:</a:t>
            </a:r>
            <a:endParaRPr lang="en-GB" dirty="0">
              <a:solidFill>
                <a:srgbClr val="3333CC"/>
              </a:solidFill>
            </a:endParaRPr>
          </a:p>
          <a:p>
            <a:r>
              <a:rPr lang="en-US" dirty="0" smtClean="0"/>
              <a:t>- </a:t>
            </a:r>
            <a:r>
              <a:rPr lang="en-US" dirty="0"/>
              <a:t>Understanding the synergies between dark matter searches in this mass range and other astrophysical and cosmological observations.</a:t>
            </a:r>
          </a:p>
          <a:p>
            <a:r>
              <a:rPr lang="en-US" dirty="0"/>
              <a:t>- Exploring the synergies between AION and other laboratory probes of ultra-light </a:t>
            </a:r>
            <a:r>
              <a:rPr lang="en-US" dirty="0" err="1"/>
              <a:t>bosonic</a:t>
            </a:r>
            <a:r>
              <a:rPr lang="en-US" dirty="0"/>
              <a:t> dark matter.</a:t>
            </a:r>
          </a:p>
          <a:p>
            <a:r>
              <a:rPr lang="en-US" dirty="0"/>
              <a:t>- Showing how to identify unambiguously dark matter as the origin of a signal in AION, rather than a signal from, e.g., time-varying physical parameters or GWs, and extract the dark matter properties from the signal.</a:t>
            </a:r>
          </a:p>
        </p:txBody>
      </p:sp>
    </p:spTree>
    <p:extLst>
      <p:ext uri="{BB962C8B-B14F-4D97-AF65-F5344CB8AC3E}">
        <p14:creationId xmlns:p14="http://schemas.microsoft.com/office/powerpoint/2010/main" val="1720463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Physics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Gravitational waves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US" sz="1400" dirty="0" smtClean="0"/>
              <a:t>	</a:t>
            </a:r>
            <a:r>
              <a:rPr lang="en-US" sz="1600" dirty="0" smtClean="0"/>
              <a:t>- Near term: LIGO</a:t>
            </a:r>
            <a:r>
              <a:rPr lang="en-US" sz="1600" dirty="0"/>
              <a:t>, Virgo and KAGRA @</a:t>
            </a:r>
            <a:r>
              <a:rPr lang="en-US" sz="1600" dirty="0" smtClean="0"/>
              <a:t> </a:t>
            </a:r>
            <a:r>
              <a:rPr lang="en-US" sz="1600" dirty="0"/>
              <a:t>frequencies </a:t>
            </a:r>
            <a:r>
              <a:rPr lang="en-US" sz="1600" dirty="0" smtClean="0"/>
              <a:t>~ 10 </a:t>
            </a:r>
            <a:r>
              <a:rPr lang="en-US" sz="1600" dirty="0"/>
              <a:t>Hz to </a:t>
            </a:r>
            <a:r>
              <a:rPr lang="en-US" sz="1600" dirty="0" smtClean="0"/>
              <a:t>KHz range.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 Longer term: LISA @ frequencies </a:t>
            </a:r>
            <a:r>
              <a:rPr lang="en-US" sz="1600" dirty="0"/>
              <a:t>below ~</a:t>
            </a:r>
            <a:r>
              <a:rPr lang="en-US" sz="1600" dirty="0" smtClean="0"/>
              <a:t> </a:t>
            </a:r>
            <a:r>
              <a:rPr lang="en-US" sz="1600" dirty="0"/>
              <a:t>0.01 Hz, 3</a:t>
            </a:r>
            <a:r>
              <a:rPr lang="en-US" sz="1600" dirty="0" smtClean="0"/>
              <a:t>ird</a:t>
            </a:r>
            <a:r>
              <a:rPr lang="en-US" sz="1600" dirty="0"/>
              <a:t>-generation </a:t>
            </a:r>
            <a:r>
              <a:rPr lang="en-US" sz="1600" dirty="0" smtClean="0"/>
              <a:t>ground </a:t>
            </a:r>
            <a:r>
              <a:rPr lang="en-US" sz="1600" dirty="0"/>
              <a:t>instruments such </a:t>
            </a:r>
            <a:r>
              <a:rPr lang="en-US" sz="1600" dirty="0" smtClean="0"/>
              <a:t>as </a:t>
            </a:r>
            <a:r>
              <a:rPr lang="en-US" sz="1600" dirty="0"/>
              <a:t>Einstein Telescope </a:t>
            </a:r>
            <a:r>
              <a:rPr lang="en-US" sz="1600" dirty="0" smtClean="0"/>
              <a:t>@ ~ 1Hz </a:t>
            </a:r>
            <a:r>
              <a:rPr lang="en-US" sz="1600" dirty="0"/>
              <a:t>to few kHz, on a similar timeline. </a:t>
            </a:r>
            <a:endParaRPr lang="en-US" sz="1600" dirty="0" smtClean="0"/>
          </a:p>
          <a:p>
            <a:r>
              <a:rPr lang="en-US" sz="1600" dirty="0"/>
              <a:t>	</a:t>
            </a:r>
            <a:r>
              <a:rPr lang="en-US" sz="1600" dirty="0" smtClean="0"/>
              <a:t>- The </a:t>
            </a:r>
            <a:r>
              <a:rPr lang="en-US" sz="1600" dirty="0"/>
              <a:t>mid-frequency band between 10 and 0.01 Hz </a:t>
            </a:r>
            <a:r>
              <a:rPr lang="en-US" sz="1600" dirty="0" smtClean="0"/>
              <a:t>interesting: GWs from phase </a:t>
            </a:r>
            <a:r>
              <a:rPr lang="en-US" sz="1600" dirty="0"/>
              <a:t>transitions in </a:t>
            </a:r>
            <a:r>
              <a:rPr lang="en-US" sz="1600" dirty="0" smtClean="0"/>
              <a:t>early universe; track </a:t>
            </a:r>
            <a:r>
              <a:rPr lang="en-US" sz="1600" dirty="0"/>
              <a:t>astrophysical </a:t>
            </a:r>
            <a:r>
              <a:rPr lang="en-US" sz="1600" dirty="0" smtClean="0"/>
              <a:t>sources evolving from </a:t>
            </a:r>
            <a:r>
              <a:rPr lang="en-US" sz="1600" dirty="0"/>
              <a:t>LISA range towards </a:t>
            </a:r>
            <a:r>
              <a:rPr lang="en-US" sz="1600" dirty="0" smtClean="0"/>
              <a:t>LIGO</a:t>
            </a:r>
            <a:r>
              <a:rPr lang="en-US" sz="1600" dirty="0"/>
              <a:t>/Virgo/KAGRA </a:t>
            </a:r>
            <a:r>
              <a:rPr lang="en-US" sz="1600" dirty="0" smtClean="0"/>
              <a:t>range; new intermediate-mass BH sources.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 AION </a:t>
            </a:r>
            <a:r>
              <a:rPr lang="en-US" sz="1600" dirty="0"/>
              <a:t>would </a:t>
            </a:r>
            <a:r>
              <a:rPr lang="en-US" sz="1600" dirty="0" smtClean="0"/>
              <a:t>complement MAGIS, just as Virgo complements </a:t>
            </a:r>
            <a:r>
              <a:rPr lang="en-US" sz="1600" dirty="0"/>
              <a:t>LIGO.</a:t>
            </a:r>
          </a:p>
          <a:p>
            <a:r>
              <a:rPr lang="en-US" dirty="0" smtClean="0">
                <a:solidFill>
                  <a:srgbClr val="3333CC"/>
                </a:solidFill>
              </a:rPr>
              <a:t>Theoretical </a:t>
            </a:r>
            <a:r>
              <a:rPr lang="en-US" dirty="0">
                <a:solidFill>
                  <a:srgbClr val="3333CC"/>
                </a:solidFill>
              </a:rPr>
              <a:t>tasks related to mid-frequency GWs include:</a:t>
            </a:r>
            <a:endParaRPr lang="en-GB" dirty="0">
              <a:solidFill>
                <a:srgbClr val="3333CC"/>
              </a:solidFill>
            </a:endParaRPr>
          </a:p>
          <a:p>
            <a:r>
              <a:rPr lang="en-US" sz="1400" dirty="0"/>
              <a:t>- </a:t>
            </a:r>
            <a:r>
              <a:rPr lang="en-US" sz="1400" dirty="0" smtClean="0"/>
              <a:t>    Calculating </a:t>
            </a:r>
            <a:r>
              <a:rPr lang="en-US" sz="1400" dirty="0"/>
              <a:t>mid-frequency GW signatures of cosmological phase transitions, e.g., at the </a:t>
            </a:r>
            <a:r>
              <a:rPr lang="en-US" sz="1600" dirty="0"/>
              <a:t>electroweak scale, and relating them to collider signatures of possible extensions of the Standard Model.</a:t>
            </a:r>
          </a:p>
          <a:p>
            <a:pPr>
              <a:buFontTx/>
              <a:buChar char="-"/>
            </a:pPr>
            <a:r>
              <a:rPr lang="en-US" sz="1600" dirty="0" smtClean="0"/>
              <a:t>Understanding </a:t>
            </a:r>
            <a:r>
              <a:rPr lang="en-US" sz="1600" dirty="0"/>
              <a:t>synergies </a:t>
            </a:r>
            <a:r>
              <a:rPr lang="en-US" sz="1600" dirty="0" smtClean="0"/>
              <a:t>of </a:t>
            </a:r>
            <a:r>
              <a:rPr lang="en-US" sz="1600" dirty="0"/>
              <a:t>multiband GW astronomy combining GW searches in this frequency range </a:t>
            </a:r>
            <a:r>
              <a:rPr lang="en-US" sz="1600" dirty="0" smtClean="0"/>
              <a:t>with </a:t>
            </a:r>
            <a:r>
              <a:rPr lang="en-US" sz="1600" dirty="0"/>
              <a:t>LISA, LIGO/Virgo/</a:t>
            </a:r>
            <a:r>
              <a:rPr lang="en-US" sz="1600" dirty="0" smtClean="0"/>
              <a:t>KAGRA &amp; </a:t>
            </a:r>
            <a:r>
              <a:rPr lang="en-US" sz="1600" dirty="0"/>
              <a:t>other astrophysical observations, e.g., for </a:t>
            </a:r>
            <a:r>
              <a:rPr lang="en-US" sz="1600" dirty="0" smtClean="0"/>
              <a:t>predicting </a:t>
            </a:r>
            <a:r>
              <a:rPr lang="en-US" sz="1600" dirty="0"/>
              <a:t>timing, directions </a:t>
            </a:r>
            <a:r>
              <a:rPr lang="en-US" sz="1600" dirty="0" smtClean="0"/>
              <a:t>&amp; distances </a:t>
            </a:r>
            <a:r>
              <a:rPr lang="en-US" sz="1600" dirty="0"/>
              <a:t>of future merger </a:t>
            </a:r>
            <a:r>
              <a:rPr lang="en-US" sz="1600" dirty="0" smtClean="0"/>
              <a:t>events.</a:t>
            </a:r>
          </a:p>
          <a:p>
            <a:pPr>
              <a:buFontTx/>
              <a:buChar char="-"/>
            </a:pPr>
            <a:r>
              <a:rPr lang="en-US" sz="1600" dirty="0"/>
              <a:t>N</a:t>
            </a:r>
            <a:r>
              <a:rPr lang="en-US" sz="1600" dirty="0" smtClean="0"/>
              <a:t>ovel </a:t>
            </a:r>
            <a:r>
              <a:rPr lang="en-US" sz="1600" dirty="0"/>
              <a:t>tests of the strong-gravity regime via, e.g., accurate timing of the GW phase evolution, that are not accessible with ground-based interferometers and LISA alone.</a:t>
            </a:r>
          </a:p>
          <a:p>
            <a:r>
              <a:rPr lang="en-US" sz="1600" dirty="0"/>
              <a:t>- </a:t>
            </a:r>
            <a:r>
              <a:rPr lang="en-US" sz="1600" dirty="0" smtClean="0"/>
              <a:t>   </a:t>
            </a:r>
            <a:r>
              <a:rPr lang="en-US" sz="1600" dirty="0" err="1" smtClean="0"/>
              <a:t>Modelling</a:t>
            </a:r>
            <a:r>
              <a:rPr lang="en-US" sz="1600" dirty="0" smtClean="0"/>
              <a:t> </a:t>
            </a:r>
            <a:r>
              <a:rPr lang="en-US" sz="1600" dirty="0"/>
              <a:t>astrophysical sources whose </a:t>
            </a:r>
            <a:r>
              <a:rPr lang="en-US" sz="1600" dirty="0" smtClean="0"/>
              <a:t>GWs peak in </a:t>
            </a:r>
            <a:r>
              <a:rPr lang="en-US" sz="1600" dirty="0"/>
              <a:t>mid-frequency range</a:t>
            </a:r>
            <a:r>
              <a:rPr lang="en-US" sz="1600" dirty="0" smtClean="0"/>
              <a:t>, e.g., </a:t>
            </a:r>
            <a:r>
              <a:rPr lang="en-US" sz="1600" dirty="0"/>
              <a:t>intermediate-mass </a:t>
            </a:r>
            <a:r>
              <a:rPr lang="en-US" sz="1600" dirty="0" smtClean="0"/>
              <a:t>BHs (seeds for </a:t>
            </a:r>
            <a:r>
              <a:rPr lang="en-US" sz="1600" dirty="0"/>
              <a:t>supermassive </a:t>
            </a:r>
            <a:r>
              <a:rPr lang="en-US" sz="1600" dirty="0" smtClean="0"/>
              <a:t>BHs observed today), providing insight </a:t>
            </a:r>
            <a:r>
              <a:rPr lang="en-US" sz="1600" dirty="0"/>
              <a:t>into their evolution and their host galaxies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841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Physics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/>
          <a:lstStyle/>
          <a:p>
            <a:r>
              <a:rPr lang="en-US" sz="2400" b="1" dirty="0">
                <a:solidFill>
                  <a:srgbClr val="FF0000"/>
                </a:solidFill>
              </a:rPr>
              <a:t>Beyond dark matter and gravitational waves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Ultra precision interferometry may also be sensitive to other phenomena beyond dark matter and GWs, and we also propose exploratory studies of such possibilities, including</a:t>
            </a:r>
            <a:r>
              <a:rPr lang="en-US" sz="2400" dirty="0" smtClean="0"/>
              <a:t>:</a:t>
            </a:r>
          </a:p>
          <a:p>
            <a:r>
              <a:rPr lang="en-US" sz="2400" dirty="0" smtClean="0">
                <a:solidFill>
                  <a:srgbClr val="3333CC"/>
                </a:solidFill>
              </a:rPr>
              <a:t>Exploratory theoretical tasks</a:t>
            </a:r>
            <a:endParaRPr lang="en-US" sz="2400" dirty="0"/>
          </a:p>
          <a:p>
            <a:r>
              <a:rPr lang="en-US" sz="2400" dirty="0"/>
              <a:t>- The possibility of detecting the astrophysical neutrinos that traverse the Earth with high flux though very small cross-section and tiny momentum;</a:t>
            </a:r>
          </a:p>
          <a:p>
            <a:r>
              <a:rPr lang="en-US" sz="2400" dirty="0"/>
              <a:t>- Precise interferometry may also be relevant for understanding long-range fifth forces, and it remains to be clarified whether AION (or a similar set-up) may play a role in constraining these scenarios. </a:t>
            </a:r>
          </a:p>
          <a:p>
            <a:r>
              <a:rPr lang="en-US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14034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Crude Budget Estimate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39552" y="1859340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>
                <a:latin typeface="+mn-lt"/>
              </a:rPr>
              <a:t>Each high-level task in this WP with have one FTE over 3 years assigned. </a:t>
            </a:r>
            <a:endParaRPr lang="en-GB" sz="2400" dirty="0" smtClean="0">
              <a:latin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latin typeface="+mn-lt"/>
              </a:rPr>
              <a:t>Therefore</a:t>
            </a:r>
            <a:r>
              <a:rPr lang="en-GB" sz="2400" dirty="0">
                <a:latin typeface="+mn-lt"/>
              </a:rPr>
              <a:t>, assuming 100K/year for an RA the total budget of this WP would be:</a:t>
            </a:r>
          </a:p>
          <a:p>
            <a:endParaRPr lang="en-GB" dirty="0">
              <a:latin typeface="+mn-lt"/>
            </a:endParaRPr>
          </a:p>
          <a:p>
            <a:pPr lvl="2"/>
            <a:r>
              <a:rPr lang="en-GB" dirty="0">
                <a:latin typeface="+mn-lt"/>
              </a:rPr>
              <a:t>FTE:</a:t>
            </a:r>
          </a:p>
          <a:p>
            <a:pPr lvl="2"/>
            <a:r>
              <a:rPr lang="en-US" dirty="0">
                <a:latin typeface="+mn-lt"/>
              </a:rPr>
              <a:t>3 RA x 3 years x £100K = £900K</a:t>
            </a:r>
          </a:p>
          <a:p>
            <a:pPr lvl="2"/>
            <a:r>
              <a:rPr lang="en-US" dirty="0">
                <a:latin typeface="+mn-lt"/>
              </a:rPr>
              <a:t>Travel</a:t>
            </a:r>
          </a:p>
          <a:p>
            <a:pPr lvl="2"/>
            <a:r>
              <a:rPr lang="en-US" dirty="0">
                <a:latin typeface="+mn-lt"/>
              </a:rPr>
              <a:t>3 x 15K/year = £</a:t>
            </a:r>
            <a:r>
              <a:rPr lang="en-US" dirty="0" smtClean="0">
                <a:latin typeface="+mn-lt"/>
              </a:rPr>
              <a:t>45K</a:t>
            </a:r>
          </a:p>
          <a:p>
            <a:endParaRPr lang="en-US" dirty="0">
              <a:latin typeface="+mn-lt"/>
            </a:endParaRPr>
          </a:p>
          <a:p>
            <a:r>
              <a:rPr lang="en-US" b="1" dirty="0" smtClean="0">
                <a:latin typeface="+mn-lt"/>
              </a:rPr>
              <a:t>Total £945K</a:t>
            </a:r>
            <a:endParaRPr lang="en-US" b="1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0854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402312</TotalTime>
  <Words>556</Words>
  <Application>Microsoft Macintosh PowerPoint</Application>
  <PresentationFormat>Overhead</PresentationFormat>
  <Paragraphs>69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 Presentation</vt:lpstr>
      <vt:lpstr>WP-AIOn-Physics </vt:lpstr>
      <vt:lpstr>WP-AION-Physics </vt:lpstr>
      <vt:lpstr>AION-10 Physics Exploitation &amp; AI Networking</vt:lpstr>
      <vt:lpstr>Phenomenology of Strontium AI</vt:lpstr>
      <vt:lpstr>AION Physics Case</vt:lpstr>
      <vt:lpstr>AION Physics Case</vt:lpstr>
      <vt:lpstr>AION Physics Case</vt:lpstr>
      <vt:lpstr>Crude Budget Estimate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Oliver Buchmueller</cp:lastModifiedBy>
  <cp:revision>2868</cp:revision>
  <cp:lastPrinted>2019-03-24T19:00:10Z</cp:lastPrinted>
  <dcterms:created xsi:type="dcterms:W3CDTF">2012-08-23T09:50:06Z</dcterms:created>
  <dcterms:modified xsi:type="dcterms:W3CDTF">2019-03-25T13:10:20Z</dcterms:modified>
</cp:coreProperties>
</file>