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5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63" r:id="rId3"/>
    <p:sldId id="262" r:id="rId4"/>
    <p:sldId id="257" r:id="rId5"/>
    <p:sldId id="258" r:id="rId6"/>
    <p:sldId id="259" r:id="rId7"/>
    <p:sldId id="260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63" d="100"/>
          <a:sy n="63" d="100"/>
        </p:scale>
        <p:origin x="-968" y="-11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printerSettings" Target="printerSettings/printerSettings1.bin"/><Relationship Id="rId1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1950B1C0-B266-45B3-B9DD-E5C9D87FB34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8A94E538-9456-403D-B773-1D2C2095228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59B99EA6-189E-4CA8-ABF6-94275B9E41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2ABFD-87A3-4D00-8D31-9768698C9D6A}" type="datetimeFigureOut">
              <a:rPr lang="en-GB" smtClean="0"/>
              <a:t>25/03/19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0E2EFBED-90EF-41DA-AC12-CC91714E33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6B043190-66E1-4B76-97D5-9859E62055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62123A-0E0A-4AA8-A8EF-6B4FEF29C0BE}" type="slidenum">
              <a:rPr lang="en-GB" smtClean="0"/>
              <a:t>‹#›</a:t>
            </a:fld>
            <a:endParaRPr lang="en-GB"/>
          </a:p>
        </p:txBody>
      </p:sp>
      <p:sp>
        <p:nvSpPr>
          <p:cNvPr id="7" name="hc">
            <a:extLst>
              <a:ext uri="{FF2B5EF4-FFF2-40B4-BE49-F238E27FC236}">
                <a16:creationId xmlns:a16="http://schemas.microsoft.com/office/drawing/2014/main" xmlns="" id="{4C1CEE9C-9B71-4461-A308-DD1070A3CE04}"/>
              </a:ext>
            </a:extLst>
          </p:cNvPr>
          <p:cNvSpPr txBox="1"/>
          <p:nvPr userDrawn="1"/>
        </p:nvSpPr>
        <p:spPr>
          <a:xfrm>
            <a:off x="0" y="0"/>
            <a:ext cx="12192000" cy="246221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/>
            <a:endParaRPr kumimoji="0" lang="en-GB" sz="1000" b="0" i="0" u="none" baseline="0">
              <a:solidFill>
                <a:srgbClr val="7F7F7F"/>
              </a:solidFill>
              <a:latin typeface="Arial" panose="020B0604020202020204" pitchFamily="34" charset="0"/>
            </a:endParaRPr>
          </a:p>
        </p:txBody>
      </p:sp>
      <p:sp>
        <p:nvSpPr>
          <p:cNvPr id="8" name="fc">
            <a:extLst>
              <a:ext uri="{FF2B5EF4-FFF2-40B4-BE49-F238E27FC236}">
                <a16:creationId xmlns:a16="http://schemas.microsoft.com/office/drawing/2014/main" xmlns="" id="{88B291E2-DD67-4754-AF8B-112E217080C5}"/>
              </a:ext>
            </a:extLst>
          </p:cNvPr>
          <p:cNvSpPr txBox="1"/>
          <p:nvPr userDrawn="1"/>
        </p:nvSpPr>
        <p:spPr>
          <a:xfrm>
            <a:off x="0" y="6491288"/>
            <a:ext cx="12192000" cy="246221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/>
            <a:endParaRPr kumimoji="0" lang="en-GB" sz="1000" b="0" i="0" u="none" baseline="0">
              <a:solidFill>
                <a:srgbClr val="7F7F7F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606844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09CB1C70-D73C-4D32-8B7A-750B851779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4A9850AE-EB52-4119-81AA-ABB16E6C69A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B3093A50-E861-41AD-A398-5CDD245FB6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2ABFD-87A3-4D00-8D31-9768698C9D6A}" type="datetimeFigureOut">
              <a:rPr lang="en-GB" smtClean="0"/>
              <a:t>25/03/19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D4B479FF-8A25-45E2-B8D2-3457368600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52724F6D-40BE-4179-9813-CE85DB7A62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62123A-0E0A-4AA8-A8EF-6B4FEF29C0B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930740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xmlns="" id="{BB6452CA-E4B6-4374-A5A6-4894E07F253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CDA2662E-5A66-4BE2-8C28-540D3F5C07F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59E6F9A8-311A-4938-A4A5-76989D9241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2ABFD-87A3-4D00-8D31-9768698C9D6A}" type="datetimeFigureOut">
              <a:rPr lang="en-GB" smtClean="0"/>
              <a:t>25/03/19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10121866-7867-45AE-A21A-C87DCE9A31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13576CD5-FBAD-4308-BC4C-DDD6636FC6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62123A-0E0A-4AA8-A8EF-6B4FEF29C0B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588051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0EC99B89-D29A-42EF-8A41-756FF11CEE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56EAD5A0-0C72-4154-8685-9EBCE62C742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EB0B2243-9A42-4B6C-B938-5806D561BD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2ABFD-87A3-4D00-8D31-9768698C9D6A}" type="datetimeFigureOut">
              <a:rPr lang="en-GB" smtClean="0"/>
              <a:t>25/03/19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545042AA-E200-4222-B457-28B4F25A30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5A8548C9-2132-483C-A264-DA3A5317BA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62123A-0E0A-4AA8-A8EF-6B4FEF29C0B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27918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E756F8FA-CFEC-4AE3-9CF0-6B5EE3FAC1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8FF0D58A-AEF6-42B9-938C-97DFCAD3800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C9755A54-8201-455F-9DF2-EC22AA16C9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2ABFD-87A3-4D00-8D31-9768698C9D6A}" type="datetimeFigureOut">
              <a:rPr lang="en-GB" smtClean="0"/>
              <a:t>25/03/19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35A48507-5613-45D9-833B-37FED837A7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197613DE-D744-44F4-BF01-3615E950EC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62123A-0E0A-4AA8-A8EF-6B4FEF29C0B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021214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6AA9B429-49F1-427B-836B-384CF2170A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DA63D85-E66F-4274-B03C-8023D6A7CC0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F278855A-895D-42D7-990B-AD98BA3F61E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D564D5D8-DBD4-478B-A2BB-BDFA1C702A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2ABFD-87A3-4D00-8D31-9768698C9D6A}" type="datetimeFigureOut">
              <a:rPr lang="en-GB" smtClean="0"/>
              <a:t>25/03/19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8A16F414-935A-492D-8546-A0402A0D16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7F82CD0B-51BE-4374-8C4D-37E8A1F73C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62123A-0E0A-4AA8-A8EF-6B4FEF29C0B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250247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17AC085A-5F28-4F22-B599-B2F1A8C793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409990AE-D7EC-4758-B278-4239D345777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A95B8B48-963E-4050-A875-3460493AA29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xmlns="" id="{8EDEC4F7-B3FC-431E-876F-49E95A931E4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xmlns="" id="{8C4340B7-67AC-4406-ABA2-90B0DE27899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xmlns="" id="{11821E01-8127-4577-9446-990B3B6A5B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2ABFD-87A3-4D00-8D31-9768698C9D6A}" type="datetimeFigureOut">
              <a:rPr lang="en-GB" smtClean="0"/>
              <a:t>25/03/19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xmlns="" id="{243BA5AC-97AB-4EC2-8DBE-2D00046CBC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xmlns="" id="{0E51CC56-A75C-40E5-AC59-7BB613C521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62123A-0E0A-4AA8-A8EF-6B4FEF29C0B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834122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D19556BF-7E17-4437-A8F4-35810CA65F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70472C2A-D587-4638-9EA9-8A5C6197DB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2ABFD-87A3-4D00-8D31-9768698C9D6A}" type="datetimeFigureOut">
              <a:rPr lang="en-GB" smtClean="0"/>
              <a:t>25/03/19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63EABD77-EAEC-4EB2-A94A-99B79C2C69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A7FA1722-2FBF-483E-A19A-616B414615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62123A-0E0A-4AA8-A8EF-6B4FEF29C0B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600475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xmlns="" id="{57B1809E-0B3F-4063-967F-2570856116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2ABFD-87A3-4D00-8D31-9768698C9D6A}" type="datetimeFigureOut">
              <a:rPr lang="en-GB" smtClean="0"/>
              <a:t>25/03/19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xmlns="" id="{520C6382-6719-4885-99B8-CB7E3FE9E3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E52CB1FA-F413-499E-B70B-55146F3640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62123A-0E0A-4AA8-A8EF-6B4FEF29C0B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192307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8EFCFD03-2690-40A9-8599-08419F89FB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36912A2B-D9FD-4647-A33E-7D8F49F875E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51F0242E-E6B0-4D31-A157-8D385DC4477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27BFD5F8-0DEC-4178-A2B5-9E82EA99DC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2ABFD-87A3-4D00-8D31-9768698C9D6A}" type="datetimeFigureOut">
              <a:rPr lang="en-GB" smtClean="0"/>
              <a:t>25/03/19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43BF9F10-FF66-467E-ACF9-1CD273AB4C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18BE4A77-E214-4B40-8020-74799EB494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62123A-0E0A-4AA8-A8EF-6B4FEF29C0B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554141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F50C8477-8016-4191-9ECE-C18AB0B0C7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xmlns="" id="{B4A1A3B7-D629-4B47-9C7B-25373CDBA23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19A4D5F9-54DE-45C5-858A-ED5D835BE1C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3007C46F-8035-4EEA-8007-AA68FAA25A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2ABFD-87A3-4D00-8D31-9768698C9D6A}" type="datetimeFigureOut">
              <a:rPr lang="en-GB" smtClean="0"/>
              <a:t>25/03/19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B67893A6-A028-4DEA-8A7B-9CB9C59196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32F1AE24-78F5-4F24-8C01-942018ABF1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62123A-0E0A-4AA8-A8EF-6B4FEF29C0B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691239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xmlns="" id="{B1DCC0EB-2D23-47A1-85A4-2CD04C982B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28E1E924-6C80-492B-874F-E88757A9DC4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347E75D0-D99D-485D-B05F-636BCE99C81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72ABFD-87A3-4D00-8D31-9768698C9D6A}" type="datetimeFigureOut">
              <a:rPr lang="en-GB" smtClean="0"/>
              <a:t>25/03/19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21D835D9-D7EF-4FA7-ACBD-888286C2383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DF6BB353-DA96-4778-ABCC-784D16D76CD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62123A-0E0A-4AA8-A8EF-6B4FEF29C0BE}" type="slidenum">
              <a:rPr lang="en-GB" smtClean="0"/>
              <a:t>‹#›</a:t>
            </a:fld>
            <a:endParaRPr lang="en-GB"/>
          </a:p>
        </p:txBody>
      </p:sp>
      <p:sp>
        <p:nvSpPr>
          <p:cNvPr id="7" name="hc">
            <a:extLst>
              <a:ext uri="{FF2B5EF4-FFF2-40B4-BE49-F238E27FC236}">
                <a16:creationId xmlns:a16="http://schemas.microsoft.com/office/drawing/2014/main" xmlns="" id="{67A25930-295B-42EB-BEA7-A1CB683C65D0}"/>
              </a:ext>
            </a:extLst>
          </p:cNvPr>
          <p:cNvSpPr txBox="1"/>
          <p:nvPr userDrawn="1"/>
        </p:nvSpPr>
        <p:spPr>
          <a:xfrm>
            <a:off x="0" y="0"/>
            <a:ext cx="12192000" cy="246221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/>
            <a:endParaRPr kumimoji="0" lang="en-GB" sz="1000" b="0" i="0" u="none" baseline="0">
              <a:solidFill>
                <a:srgbClr val="7F7F7F"/>
              </a:solidFill>
              <a:latin typeface="Arial" panose="020B0604020202020204" pitchFamily="34" charset="0"/>
            </a:endParaRPr>
          </a:p>
        </p:txBody>
      </p:sp>
      <p:sp>
        <p:nvSpPr>
          <p:cNvPr id="8" name="fc">
            <a:extLst>
              <a:ext uri="{FF2B5EF4-FFF2-40B4-BE49-F238E27FC236}">
                <a16:creationId xmlns:a16="http://schemas.microsoft.com/office/drawing/2014/main" xmlns="" id="{EF6AE3CA-05F5-405E-9AB0-A3AF65632782}"/>
              </a:ext>
            </a:extLst>
          </p:cNvPr>
          <p:cNvSpPr txBox="1"/>
          <p:nvPr userDrawn="1"/>
        </p:nvSpPr>
        <p:spPr>
          <a:xfrm>
            <a:off x="0" y="6491288"/>
            <a:ext cx="12192000" cy="246221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/>
            <a:endParaRPr kumimoji="0" lang="en-GB" sz="1000" b="0" i="0" u="none" baseline="0">
              <a:solidFill>
                <a:srgbClr val="7F7F7F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594143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em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Content Placeholder 2">
            <a:extLst>
              <a:ext uri="{FF2B5EF4-FFF2-40B4-BE49-F238E27FC236}">
                <a16:creationId xmlns:a16="http://schemas.microsoft.com/office/drawing/2014/main" xmlns="" id="{9B9F94FF-E41F-4424-BEEA-419207C2075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825625"/>
            <a:ext cx="11510819" cy="4351338"/>
          </a:xfrm>
        </p:spPr>
        <p:txBody>
          <a:bodyPr>
            <a:normAutofit/>
          </a:bodyPr>
          <a:lstStyle/>
          <a:p>
            <a:r>
              <a:rPr lang="en-GB" dirty="0"/>
              <a:t>How do we reach the sensitivity required to enable the science goals?</a:t>
            </a:r>
          </a:p>
          <a:p>
            <a:endParaRPr lang="en-GB" sz="1100" dirty="0"/>
          </a:p>
          <a:p>
            <a:endParaRPr lang="en-GB" sz="1100" dirty="0"/>
          </a:p>
          <a:p>
            <a:pPr marL="0" indent="0">
              <a:buNone/>
            </a:pPr>
            <a:r>
              <a:rPr lang="en-GB" dirty="0"/>
              <a:t>Tasks to define work areas:</a:t>
            </a:r>
          </a:p>
          <a:p>
            <a:pPr lvl="1"/>
            <a:r>
              <a:rPr lang="en-GB" sz="2800" dirty="0"/>
              <a:t>Task 1: Large momentum transfer</a:t>
            </a:r>
          </a:p>
          <a:p>
            <a:pPr lvl="1"/>
            <a:r>
              <a:rPr lang="en-GB" sz="2800" dirty="0"/>
              <a:t>Task 2a: Atom preparation</a:t>
            </a:r>
          </a:p>
          <a:p>
            <a:pPr lvl="1"/>
            <a:r>
              <a:rPr lang="en-GB" sz="2800" dirty="0"/>
              <a:t>Task 2b:  Spin Squeezing</a:t>
            </a:r>
          </a:p>
          <a:p>
            <a:pPr lvl="1"/>
            <a:endParaRPr lang="en-GB" sz="2800" dirty="0"/>
          </a:p>
          <a:p>
            <a:pPr marL="0" indent="0">
              <a:buNone/>
            </a:pPr>
            <a:r>
              <a:rPr lang="en-GB" dirty="0"/>
              <a:t>Aim to demonstrate significant advancements prior to AI-100/1000</a:t>
            </a:r>
          </a:p>
          <a:p>
            <a:pPr lvl="1"/>
            <a:endParaRPr lang="en-GB" sz="2800" dirty="0"/>
          </a:p>
        </p:txBody>
      </p:sp>
      <p:sp>
        <p:nvSpPr>
          <p:cNvPr id="18" name="Title 1">
            <a:extLst>
              <a:ext uri="{FF2B5EF4-FFF2-40B4-BE49-F238E27FC236}">
                <a16:creationId xmlns:a16="http://schemas.microsoft.com/office/drawing/2014/main" xmlns="" id="{2B1ECD9E-F4E4-4594-A526-8C83775553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1092722" cy="1325563"/>
          </a:xfrm>
        </p:spPr>
        <p:txBody>
          <a:bodyPr/>
          <a:lstStyle/>
          <a:p>
            <a:r>
              <a:rPr lang="en-GB" dirty="0"/>
              <a:t>WP AION-Upgrades</a:t>
            </a:r>
          </a:p>
        </p:txBody>
      </p:sp>
    </p:spTree>
    <p:extLst>
      <p:ext uri="{BB962C8B-B14F-4D97-AF65-F5344CB8AC3E}">
        <p14:creationId xmlns:p14="http://schemas.microsoft.com/office/powerpoint/2010/main" val="18037932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 noChangeArrowheads="1"/>
          </p:cNvPicPr>
          <p:nvPr/>
        </p:nvPicPr>
        <p:blipFill>
          <a:blip r:embed="rId2" cstate="print"/>
          <a:srcRect r="3767"/>
          <a:stretch>
            <a:fillRect/>
          </a:stretch>
        </p:blipFill>
        <p:spPr bwMode="auto">
          <a:xfrm>
            <a:off x="4245430" y="3067122"/>
            <a:ext cx="3189514" cy="2977102"/>
          </a:xfrm>
          <a:prstGeom prst="rect">
            <a:avLst/>
          </a:prstGeom>
          <a:noFill/>
          <a:ln w="9525" cap="flat" cmpd="sng">
            <a:noFill/>
            <a:prstDash val="solid"/>
            <a:miter lim="800000"/>
            <a:headEnd/>
            <a:tailEnd/>
          </a:ln>
          <a:effectLst/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xmlns="" id="{3E0EC491-29B2-4A2E-A374-50FC839E0DD1}"/>
              </a:ext>
            </a:extLst>
          </p:cNvPr>
          <p:cNvSpPr/>
          <p:nvPr/>
        </p:nvSpPr>
        <p:spPr>
          <a:xfrm>
            <a:off x="4509912" y="5969767"/>
            <a:ext cx="2925032" cy="369332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en-US"/>
            </a:defPPr>
            <a:lvl1pPr algn="l" rtl="0" fontAlgn="base">
              <a:spcBef>
                <a:spcPct val="20000"/>
              </a:spcBef>
              <a:spcAft>
                <a:spcPct val="0"/>
              </a:spcAft>
              <a:buChar char="•"/>
              <a:defRPr kern="1200">
                <a:solidFill>
                  <a:schemeClr val="tx1"/>
                </a:solidFill>
                <a:latin typeface="Tahoma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20000"/>
              </a:spcBef>
              <a:spcAft>
                <a:spcPct val="0"/>
              </a:spcAft>
              <a:buChar char="•"/>
              <a:defRPr kern="1200">
                <a:solidFill>
                  <a:schemeClr val="tx1"/>
                </a:solidFill>
                <a:latin typeface="Tahoma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20000"/>
              </a:spcBef>
              <a:spcAft>
                <a:spcPct val="0"/>
              </a:spcAft>
              <a:buChar char="•"/>
              <a:defRPr kern="1200">
                <a:solidFill>
                  <a:schemeClr val="tx1"/>
                </a:solidFill>
                <a:latin typeface="Tahoma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20000"/>
              </a:spcBef>
              <a:spcAft>
                <a:spcPct val="0"/>
              </a:spcAft>
              <a:buChar char="•"/>
              <a:defRPr kern="1200">
                <a:solidFill>
                  <a:schemeClr val="tx1"/>
                </a:solidFill>
                <a:latin typeface="Tahoma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20000"/>
              </a:spcBef>
              <a:spcAft>
                <a:spcPct val="0"/>
              </a:spcAft>
              <a:buChar char="•"/>
              <a:defRPr kern="1200">
                <a:solidFill>
                  <a:schemeClr val="tx1"/>
                </a:solidFill>
                <a:latin typeface="Tahoma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Tahoma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Tahoma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Tahoma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Tahoma" pitchFamily="34" charset="0"/>
                <a:ea typeface="+mn-ea"/>
                <a:cs typeface="Arial" charset="0"/>
              </a:defRPr>
            </a:lvl9pPr>
          </a:lstStyle>
          <a:p>
            <a:pPr>
              <a:buNone/>
            </a:pPr>
            <a:r>
              <a:rPr lang="en-US" dirty="0"/>
              <a:t>Graham, </a:t>
            </a:r>
            <a:r>
              <a:rPr lang="en-US" i="1" dirty="0"/>
              <a:t>et al.</a:t>
            </a:r>
            <a:r>
              <a:rPr lang="en-US" dirty="0"/>
              <a:t>, PRL (2013)</a:t>
            </a:r>
          </a:p>
        </p:txBody>
      </p:sp>
      <p:sp>
        <p:nvSpPr>
          <p:cNvPr id="16" name="Content Placeholder 2">
            <a:extLst>
              <a:ext uri="{FF2B5EF4-FFF2-40B4-BE49-F238E27FC236}">
                <a16:creationId xmlns:a16="http://schemas.microsoft.com/office/drawing/2014/main" xmlns="" id="{9B9F94FF-E41F-4424-BEEA-419207C2075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825625"/>
            <a:ext cx="11092723" cy="4351338"/>
          </a:xfrm>
        </p:spPr>
        <p:txBody>
          <a:bodyPr>
            <a:normAutofit/>
          </a:bodyPr>
          <a:lstStyle/>
          <a:p>
            <a:r>
              <a:rPr lang="en-GB" dirty="0"/>
              <a:t>To address propagation delay </a:t>
            </a: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→ s</a:t>
            </a:r>
            <a:r>
              <a:rPr lang="en-GB" dirty="0"/>
              <a:t>ingle photon LMT on clock transition </a:t>
            </a:r>
          </a:p>
          <a:p>
            <a:r>
              <a:rPr lang="en-GB" dirty="0"/>
              <a:t>Meeting MAGIS/AION goals </a:t>
            </a: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→ </a:t>
            </a:r>
            <a:r>
              <a:rPr lang="en-GB" dirty="0"/>
              <a:t>need 10-100x LMT increase over SOTA</a:t>
            </a:r>
          </a:p>
          <a:p>
            <a:endParaRPr lang="en-GB" sz="1100" dirty="0"/>
          </a:p>
        </p:txBody>
      </p:sp>
      <p:sp>
        <p:nvSpPr>
          <p:cNvPr id="18" name="Title 1">
            <a:extLst>
              <a:ext uri="{FF2B5EF4-FFF2-40B4-BE49-F238E27FC236}">
                <a16:creationId xmlns:a16="http://schemas.microsoft.com/office/drawing/2014/main" xmlns="" id="{2B1ECD9E-F4E4-4594-A526-8C83775553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1092722" cy="1325563"/>
          </a:xfrm>
        </p:spPr>
        <p:txBody>
          <a:bodyPr/>
          <a:lstStyle/>
          <a:p>
            <a:r>
              <a:rPr lang="en-GB" dirty="0"/>
              <a:t>WP AION-Upgrade Task 1: LMT</a:t>
            </a:r>
          </a:p>
        </p:txBody>
      </p:sp>
    </p:spTree>
    <p:extLst>
      <p:ext uri="{BB962C8B-B14F-4D97-AF65-F5344CB8AC3E}">
        <p14:creationId xmlns:p14="http://schemas.microsoft.com/office/powerpoint/2010/main" val="22187398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unded Rectangle 8"/>
          <p:cNvSpPr/>
          <p:nvPr/>
        </p:nvSpPr>
        <p:spPr>
          <a:xfrm>
            <a:off x="7052055" y="3135086"/>
            <a:ext cx="5024015" cy="3597055"/>
          </a:xfrm>
          <a:prstGeom prst="roundRect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2B1ECD9E-F4E4-4594-A526-8C83775553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1092722" cy="1325563"/>
          </a:xfrm>
        </p:spPr>
        <p:txBody>
          <a:bodyPr/>
          <a:lstStyle/>
          <a:p>
            <a:r>
              <a:rPr lang="en-GB" dirty="0"/>
              <a:t>WP AION-Upgrade Task 1: LMT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9B9F94FF-E41F-4424-BEEA-419207C2075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825625"/>
            <a:ext cx="11092723" cy="4351338"/>
          </a:xfrm>
        </p:spPr>
        <p:txBody>
          <a:bodyPr>
            <a:normAutofit/>
          </a:bodyPr>
          <a:lstStyle/>
          <a:p>
            <a:r>
              <a:rPr lang="en-GB" dirty="0"/>
              <a:t>To address propagation delay </a:t>
            </a: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→ s</a:t>
            </a:r>
            <a:r>
              <a:rPr lang="en-GB" dirty="0"/>
              <a:t>ingle photon LMT on clock transition </a:t>
            </a:r>
          </a:p>
          <a:p>
            <a:r>
              <a:rPr lang="en-GB" dirty="0"/>
              <a:t>Meeting MAGIS/AION goals </a:t>
            </a: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→ </a:t>
            </a:r>
            <a:r>
              <a:rPr lang="en-GB" dirty="0"/>
              <a:t>need 10-100x LMT increase over SOTA</a:t>
            </a:r>
          </a:p>
          <a:p>
            <a:pPr marL="0" indent="0">
              <a:buNone/>
            </a:pPr>
            <a:endParaRPr lang="en-GB" dirty="0"/>
          </a:p>
          <a:p>
            <a:endParaRPr lang="en-GB" sz="1100" dirty="0"/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xmlns="" id="{E2E4BC73-C5AB-4BE7-AA08-F6F412221E05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7197201" y="4405898"/>
          <a:ext cx="4733722" cy="186933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878589">
                  <a:extLst>
                    <a:ext uri="{9D8B030D-6E8A-4147-A177-3AD203B41FA5}">
                      <a16:colId xmlns:a16="http://schemas.microsoft.com/office/drawing/2014/main" xmlns="" val="2669389204"/>
                    </a:ext>
                  </a:extLst>
                </a:gridCol>
                <a:gridCol w="855133">
                  <a:extLst>
                    <a:ext uri="{9D8B030D-6E8A-4147-A177-3AD203B41FA5}">
                      <a16:colId xmlns:a16="http://schemas.microsoft.com/office/drawing/2014/main" xmlns="" val="1875749442"/>
                    </a:ext>
                  </a:extLst>
                </a:gridCol>
              </a:tblGrid>
              <a:tr h="267048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Worked capital example: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2218948292"/>
                  </a:ext>
                </a:extLst>
              </a:tr>
              <a:tr h="267048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 dirty="0">
                          <a:effectLst/>
                        </a:rPr>
                        <a:t>Laser systems for cooling and interferometry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 dirty="0">
                          <a:effectLst/>
                        </a:rPr>
                        <a:t>£260,000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1666163821"/>
                  </a:ext>
                </a:extLst>
              </a:tr>
              <a:tr h="267048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 dirty="0">
                          <a:effectLst/>
                        </a:rPr>
                        <a:t>Experimental control and electronics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 dirty="0">
                          <a:effectLst/>
                        </a:rPr>
                        <a:t>£70,000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3184594716"/>
                  </a:ext>
                </a:extLst>
              </a:tr>
              <a:tr h="267048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 dirty="0">
                          <a:effectLst/>
                        </a:rPr>
                        <a:t>Optical</a:t>
                      </a:r>
                      <a:r>
                        <a:rPr lang="en-GB" sz="1400" u="none" strike="noStrike" baseline="0" dirty="0">
                          <a:effectLst/>
                        </a:rPr>
                        <a:t> equipment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 dirty="0">
                          <a:effectLst/>
                        </a:rPr>
                        <a:t>£50,000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808291522"/>
                  </a:ext>
                </a:extLst>
              </a:tr>
              <a:tr h="267048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 dirty="0">
                          <a:effectLst/>
                        </a:rPr>
                        <a:t>Vacuum system and camera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 dirty="0">
                          <a:effectLst/>
                        </a:rPr>
                        <a:t>£110,000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20449430"/>
                  </a:ext>
                </a:extLst>
              </a:tr>
              <a:tr h="267048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 dirty="0">
                          <a:effectLst/>
                        </a:rPr>
                        <a:t>Test and measurement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 dirty="0">
                          <a:effectLst/>
                        </a:rPr>
                        <a:t>£60,000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1291133007"/>
                  </a:ext>
                </a:extLst>
              </a:tr>
              <a:tr h="267048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1" u="none" strike="noStrike" dirty="0">
                          <a:effectLst/>
                        </a:rPr>
                        <a:t>Total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1" u="none" strike="noStrike" dirty="0">
                          <a:effectLst/>
                        </a:rPr>
                        <a:t>£550,000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138451696"/>
                  </a:ext>
                </a:extLst>
              </a:tr>
            </a:tbl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0F73FDD5-0664-4021-96CA-75E316EEDC20}"/>
              </a:ext>
            </a:extLst>
          </p:cNvPr>
          <p:cNvSpPr txBox="1"/>
          <p:nvPr/>
        </p:nvSpPr>
        <p:spPr>
          <a:xfrm>
            <a:off x="7229859" y="3271765"/>
            <a:ext cx="4865050" cy="34470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/>
              <a:t>Estimated budget for Task 1</a:t>
            </a:r>
          </a:p>
          <a:p>
            <a:pPr marL="285750" indent="-285750">
              <a:buFontTx/>
              <a:buChar char="-"/>
            </a:pPr>
            <a:r>
              <a:rPr lang="en-GB" dirty="0"/>
              <a:t>36 months of RF time, £100k/year: £300k</a:t>
            </a:r>
          </a:p>
          <a:p>
            <a:pPr marL="285750" indent="-285750">
              <a:buFontTx/>
              <a:buChar char="-"/>
            </a:pPr>
            <a:r>
              <a:rPr lang="en-GB" dirty="0"/>
              <a:t>Capital: £550k</a:t>
            </a:r>
          </a:p>
          <a:p>
            <a:pPr marL="285750" indent="-285750">
              <a:buFontTx/>
              <a:buChar char="-"/>
            </a:pPr>
            <a:endParaRPr lang="en-GB" dirty="0"/>
          </a:p>
          <a:p>
            <a:pPr marL="285750" indent="-285750">
              <a:buFontTx/>
              <a:buChar char="-"/>
            </a:pPr>
            <a:endParaRPr lang="en-GB" dirty="0"/>
          </a:p>
          <a:p>
            <a:pPr marL="285750" indent="-285750">
              <a:buFontTx/>
              <a:buChar char="-"/>
            </a:pPr>
            <a:endParaRPr lang="en-GB" dirty="0"/>
          </a:p>
          <a:p>
            <a:pPr marL="285750" indent="-285750">
              <a:buFontTx/>
              <a:buChar char="-"/>
            </a:pPr>
            <a:endParaRPr lang="en-GB" dirty="0"/>
          </a:p>
          <a:p>
            <a:pPr marL="285750" indent="-285750">
              <a:buFontTx/>
              <a:buChar char="-"/>
            </a:pPr>
            <a:endParaRPr lang="en-GB" dirty="0"/>
          </a:p>
          <a:p>
            <a:pPr marL="285750" indent="-285750">
              <a:buFontTx/>
              <a:buChar char="-"/>
            </a:pPr>
            <a:endParaRPr lang="en-GB" dirty="0"/>
          </a:p>
          <a:p>
            <a:pPr marL="285750" indent="-285750">
              <a:buFontTx/>
              <a:buChar char="-"/>
            </a:pPr>
            <a:endParaRPr lang="en-GB" dirty="0"/>
          </a:p>
          <a:p>
            <a:pPr marL="285750" indent="-285750">
              <a:buFontTx/>
              <a:buChar char="-"/>
            </a:pPr>
            <a:endParaRPr lang="en-GB" sz="1400" dirty="0"/>
          </a:p>
          <a:p>
            <a:r>
              <a:rPr lang="en-GB" dirty="0"/>
              <a:t>- Will require in-kind capital and staff (</a:t>
            </a:r>
            <a:r>
              <a:rPr lang="en-GB" dirty="0" err="1"/>
              <a:t>est</a:t>
            </a:r>
            <a:r>
              <a:rPr lang="en-GB" dirty="0"/>
              <a:t> &gt;£2M)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172279" y="3135086"/>
            <a:ext cx="6975934" cy="4199330"/>
            <a:chOff x="197575" y="2579908"/>
            <a:chExt cx="6975934" cy="4199330"/>
          </a:xfrm>
        </p:grpSpPr>
        <p:sp>
          <p:nvSpPr>
            <p:cNvPr id="6" name="Rounded Rectangle 5"/>
            <p:cNvSpPr/>
            <p:nvPr/>
          </p:nvSpPr>
          <p:spPr>
            <a:xfrm>
              <a:off x="197575" y="2579908"/>
              <a:ext cx="6794914" cy="3597055"/>
            </a:xfrm>
            <a:prstGeom prst="roundRect">
              <a:avLst/>
            </a:prstGeom>
            <a:ln>
              <a:solidFill>
                <a:schemeClr val="accent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" name="Rectangle 6"/>
            <p:cNvSpPr/>
            <p:nvPr/>
          </p:nvSpPr>
          <p:spPr>
            <a:xfrm>
              <a:off x="388244" y="2716587"/>
              <a:ext cx="6785265" cy="406265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2400" b="1" dirty="0"/>
                <a:t>Work in Task 1</a:t>
              </a:r>
            </a:p>
            <a:p>
              <a:r>
                <a:rPr lang="en-GB" sz="2400" dirty="0"/>
                <a:t>Enable LMT and minimise errors:</a:t>
              </a:r>
            </a:p>
            <a:p>
              <a:pPr marL="742950" lvl="1" indent="-285750">
                <a:buFont typeface="Arial" panose="020B0604020202020204" pitchFamily="34" charset="0"/>
                <a:buChar char="•"/>
              </a:pPr>
              <a:r>
                <a:rPr lang="en-GB" sz="2200" dirty="0"/>
                <a:t>Single photon </a:t>
              </a:r>
              <a:r>
                <a:rPr lang="en-GB" sz="2200" dirty="0" err="1"/>
                <a:t>gradiometry</a:t>
              </a:r>
              <a:r>
                <a:rPr lang="en-GB" sz="2200" dirty="0"/>
                <a:t> on narrow line to suppress </a:t>
              </a:r>
              <a:r>
                <a:rPr lang="en-GB" sz="2200" dirty="0" err="1"/>
                <a:t>spont</a:t>
              </a:r>
              <a:r>
                <a:rPr lang="en-GB" sz="2200" dirty="0"/>
                <a:t>. emission</a:t>
              </a:r>
            </a:p>
            <a:p>
              <a:pPr marL="742950" lvl="1" indent="-285750">
                <a:buFont typeface="Arial" panose="020B0604020202020204" pitchFamily="34" charset="0"/>
                <a:buChar char="•"/>
              </a:pPr>
              <a:r>
                <a:rPr lang="en-GB" sz="2200" dirty="0"/>
                <a:t>Beam quality (</a:t>
              </a:r>
              <a:r>
                <a:rPr lang="en-GB" sz="2200" dirty="0" err="1"/>
                <a:t>wavefront</a:t>
              </a:r>
              <a:r>
                <a:rPr lang="en-GB" sz="2200" dirty="0"/>
                <a:t>, shaping, filtering)</a:t>
              </a:r>
            </a:p>
            <a:p>
              <a:pPr marL="742950" lvl="1" indent="-285750">
                <a:buFont typeface="Arial" panose="020B0604020202020204" pitchFamily="34" charset="0"/>
                <a:buChar char="•"/>
              </a:pPr>
              <a:r>
                <a:rPr lang="en-GB" sz="2200" dirty="0"/>
                <a:t>Robust and high fidelity schemes, composite</a:t>
              </a:r>
            </a:p>
            <a:p>
              <a:pPr marL="742950" lvl="1" indent="-285750">
                <a:buFont typeface="Arial" panose="020B0604020202020204" pitchFamily="34" charset="0"/>
                <a:buChar char="•"/>
              </a:pPr>
              <a:r>
                <a:rPr lang="en-GB" sz="2200" dirty="0"/>
                <a:t>Launching and collimation/cooling schemes</a:t>
              </a:r>
            </a:p>
            <a:p>
              <a:endParaRPr lang="en-GB" sz="1100" dirty="0"/>
            </a:p>
            <a:p>
              <a:endParaRPr lang="en-GB" sz="1100" dirty="0"/>
            </a:p>
            <a:p>
              <a:r>
                <a:rPr lang="en-GB" sz="2400" dirty="0"/>
                <a:t>Demonstrate in laboratory and translate to AI-10</a:t>
              </a:r>
            </a:p>
            <a:p>
              <a:pPr lvl="1"/>
              <a:endParaRPr lang="en-GB" dirty="0"/>
            </a:p>
            <a:p>
              <a:endParaRPr lang="en-GB" dirty="0"/>
            </a:p>
            <a:p>
              <a:endParaRPr lang="en-GB" dirty="0"/>
            </a:p>
          </p:txBody>
        </p:sp>
      </p:grpSp>
    </p:spTree>
    <p:extLst>
      <p:ext uri="{BB962C8B-B14F-4D97-AF65-F5344CB8AC3E}">
        <p14:creationId xmlns:p14="http://schemas.microsoft.com/office/powerpoint/2010/main" val="39527699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2B1ECD9E-F4E4-4594-A526-8C83775553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WP AION-Upgrade Task 2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9B9F94FF-E41F-4424-BEEA-419207C2075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018132"/>
            <a:ext cx="105156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/>
              <a:t>Design goals for 5e-19 /</a:t>
            </a:r>
            <a:r>
              <a:rPr lang="en-GB" dirty="0" err="1"/>
              <a:t>rt</a:t>
            </a:r>
            <a:r>
              <a:rPr lang="en-GB" dirty="0"/>
              <a:t>(Hz) strain sensitivity in AI-100:</a:t>
            </a:r>
          </a:p>
          <a:p>
            <a:pPr marL="0" indent="0">
              <a:buNone/>
            </a:pPr>
            <a:endParaRPr lang="en-GB" dirty="0"/>
          </a:p>
          <a:p>
            <a:r>
              <a:rPr lang="en-GB" dirty="0"/>
              <a:t>Task 2a: Atom Preparation</a:t>
            </a:r>
          </a:p>
          <a:p>
            <a:pPr lvl="1"/>
            <a:r>
              <a:rPr lang="en-GB" dirty="0"/>
              <a:t>Prepare 10</a:t>
            </a:r>
            <a:r>
              <a:rPr lang="en-GB" baseline="30000" dirty="0"/>
              <a:t>9</a:t>
            </a:r>
            <a:r>
              <a:rPr lang="en-GB" dirty="0"/>
              <a:t> atoms at &lt; 100 </a:t>
            </a:r>
            <a:r>
              <a:rPr lang="en-GB" dirty="0" err="1"/>
              <a:t>nK</a:t>
            </a:r>
            <a:r>
              <a:rPr lang="en-GB" dirty="0"/>
              <a:t> within 10 s; transport from sidearm to AI tube</a:t>
            </a:r>
          </a:p>
          <a:p>
            <a:pPr marL="0" indent="0">
              <a:buNone/>
            </a:pPr>
            <a:endParaRPr lang="en-GB" dirty="0"/>
          </a:p>
          <a:p>
            <a:r>
              <a:rPr lang="en-GB" dirty="0"/>
              <a:t>Task 2b: Spin Squeezing</a:t>
            </a:r>
          </a:p>
          <a:p>
            <a:pPr lvl="1"/>
            <a:r>
              <a:rPr lang="en-GB" dirty="0"/>
              <a:t>Realise 20 dB of metrologically useful squeezing on the clock transition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CBC87263-F406-45A5-BACE-176B655056F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302" t="5796" r="66666" b="45689"/>
          <a:stretch/>
        </p:blipFill>
        <p:spPr>
          <a:xfrm>
            <a:off x="9729113" y="215130"/>
            <a:ext cx="2071688" cy="2457450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xmlns="" id="{0981F938-279A-40D6-B89C-11441192FADF}"/>
              </a:ext>
            </a:extLst>
          </p:cNvPr>
          <p:cNvSpPr/>
          <p:nvPr/>
        </p:nvSpPr>
        <p:spPr bwMode="auto">
          <a:xfrm>
            <a:off x="11210980" y="284148"/>
            <a:ext cx="782399" cy="328804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ヒラギノ角ゴ Pro W3" pitchFamily="28" charset="-128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472D27B4-BF15-466D-AC86-C335298E4E38}"/>
              </a:ext>
            </a:extLst>
          </p:cNvPr>
          <p:cNvSpPr/>
          <p:nvPr/>
        </p:nvSpPr>
        <p:spPr bwMode="auto">
          <a:xfrm>
            <a:off x="11409601" y="529660"/>
            <a:ext cx="782399" cy="328804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ヒラギノ角ゴ Pro W3" pitchFamily="28" charset="-128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D2EA13C2-6B4D-46B7-9161-8A816406D2D4}"/>
              </a:ext>
            </a:extLst>
          </p:cNvPr>
          <p:cNvSpPr txBox="1"/>
          <p:nvPr/>
        </p:nvSpPr>
        <p:spPr>
          <a:xfrm>
            <a:off x="9897091" y="2733426"/>
            <a:ext cx="17357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Need to shrink </a:t>
            </a:r>
            <a:r>
              <a:rPr lang="el-GR" dirty="0"/>
              <a:t>θ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264056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2B1ECD9E-F4E4-4594-A526-8C83775553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Upgrade task 2a: Atom preparation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9B9F94FF-E41F-4424-BEEA-419207C2075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>
            <a:normAutofit fontScale="92500"/>
          </a:bodyPr>
          <a:lstStyle/>
          <a:p>
            <a:r>
              <a:rPr lang="en-GB" dirty="0"/>
              <a:t>High-flux </a:t>
            </a:r>
            <a:r>
              <a:rPr lang="en-GB" baseline="30000" dirty="0"/>
              <a:t>87</a:t>
            </a:r>
            <a:r>
              <a:rPr lang="en-GB" dirty="0"/>
              <a:t>Sr source: 10</a:t>
            </a:r>
            <a:r>
              <a:rPr lang="en-GB" baseline="30000" dirty="0"/>
              <a:t>11</a:t>
            </a:r>
            <a:r>
              <a:rPr lang="en-GB" dirty="0"/>
              <a:t> slow atoms/second</a:t>
            </a:r>
          </a:p>
          <a:p>
            <a:pPr lvl="1"/>
            <a:r>
              <a:rPr lang="en-GB" dirty="0"/>
              <a:t>State of the art: 10</a:t>
            </a:r>
            <a:r>
              <a:rPr lang="en-GB" baseline="30000" dirty="0"/>
              <a:t>9</a:t>
            </a:r>
            <a:r>
              <a:rPr lang="en-GB" dirty="0"/>
              <a:t> atoms/second</a:t>
            </a:r>
          </a:p>
          <a:p>
            <a:r>
              <a:rPr lang="en-GB" dirty="0"/>
              <a:t>Big </a:t>
            </a:r>
            <a:r>
              <a:rPr lang="en-GB" baseline="30000" dirty="0"/>
              <a:t>87</a:t>
            </a:r>
            <a:r>
              <a:rPr lang="en-GB" dirty="0"/>
              <a:t>Sr “blue” MOT: 10</a:t>
            </a:r>
            <a:r>
              <a:rPr lang="en-GB" baseline="30000" dirty="0"/>
              <a:t>11</a:t>
            </a:r>
            <a:r>
              <a:rPr lang="en-GB" dirty="0"/>
              <a:t> atoms</a:t>
            </a:r>
          </a:p>
          <a:p>
            <a:pPr lvl="1"/>
            <a:r>
              <a:rPr lang="en-GB" dirty="0"/>
              <a:t>State of the art: 5 x 10</a:t>
            </a:r>
            <a:r>
              <a:rPr lang="en-GB" baseline="30000" dirty="0"/>
              <a:t>8</a:t>
            </a:r>
            <a:r>
              <a:rPr lang="en-GB" dirty="0"/>
              <a:t> atoms</a:t>
            </a:r>
          </a:p>
          <a:p>
            <a:r>
              <a:rPr lang="en-GB" dirty="0"/>
              <a:t>Narrow-line cooling of 10</a:t>
            </a:r>
            <a:r>
              <a:rPr lang="en-GB" baseline="30000" dirty="0"/>
              <a:t>10</a:t>
            </a:r>
            <a:r>
              <a:rPr lang="en-GB" dirty="0"/>
              <a:t> atoms to 1 </a:t>
            </a:r>
            <a:r>
              <a:rPr lang="en-GB" dirty="0" err="1"/>
              <a:t>uK</a:t>
            </a:r>
            <a:r>
              <a:rPr lang="en-GB" dirty="0"/>
              <a:t> in dipole trap (+ optical pumping)</a:t>
            </a:r>
          </a:p>
          <a:p>
            <a:pPr lvl="1"/>
            <a:r>
              <a:rPr lang="en-GB" dirty="0"/>
              <a:t>State of the art: 10</a:t>
            </a:r>
            <a:r>
              <a:rPr lang="en-GB" baseline="30000" dirty="0"/>
              <a:t>7</a:t>
            </a:r>
            <a:r>
              <a:rPr lang="en-GB" dirty="0"/>
              <a:t> atoms</a:t>
            </a:r>
          </a:p>
          <a:p>
            <a:r>
              <a:rPr lang="en-GB" dirty="0"/>
              <a:t>Evaporative cooling of 10</a:t>
            </a:r>
            <a:r>
              <a:rPr lang="en-GB" baseline="30000" dirty="0"/>
              <a:t>9</a:t>
            </a:r>
            <a:r>
              <a:rPr lang="en-GB" dirty="0"/>
              <a:t> atoms to &lt; 100nK</a:t>
            </a:r>
          </a:p>
          <a:p>
            <a:pPr lvl="1"/>
            <a:r>
              <a:rPr lang="en-GB" dirty="0"/>
              <a:t>State of the art: 2 x 10</a:t>
            </a:r>
            <a:r>
              <a:rPr lang="en-GB" baseline="30000" dirty="0"/>
              <a:t>5</a:t>
            </a:r>
            <a:r>
              <a:rPr lang="en-GB" dirty="0"/>
              <a:t> atoms</a:t>
            </a:r>
            <a:endParaRPr lang="en-GB" baseline="30000" dirty="0"/>
          </a:p>
          <a:p>
            <a:r>
              <a:rPr lang="en-GB" dirty="0"/>
              <a:t>Horizontal transport over 50 cm with heating &lt; 100 </a:t>
            </a:r>
            <a:r>
              <a:rPr lang="en-GB" dirty="0" err="1"/>
              <a:t>nK</a:t>
            </a:r>
            <a:endParaRPr lang="en-GB" dirty="0"/>
          </a:p>
          <a:p>
            <a:pPr lvl="1"/>
            <a:r>
              <a:rPr lang="en-GB" dirty="0"/>
              <a:t>State of the art: few </a:t>
            </a:r>
            <a:r>
              <a:rPr lang="en-GB" dirty="0" err="1"/>
              <a:t>uK</a:t>
            </a:r>
            <a:r>
              <a:rPr lang="en-GB" dirty="0"/>
              <a:t> heating</a:t>
            </a:r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322038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2B1ECD9E-F4E4-4594-A526-8C83775553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Upgrade task 2b: Spin squeezing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9B9F94FF-E41F-4424-BEEA-419207C2075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12969"/>
            <a:ext cx="10515600" cy="4872887"/>
          </a:xfrm>
        </p:spPr>
        <p:txBody>
          <a:bodyPr>
            <a:normAutofit/>
          </a:bodyPr>
          <a:lstStyle/>
          <a:p>
            <a:r>
              <a:rPr lang="en-GB" sz="2400" dirty="0"/>
              <a:t>Apply 20 dB spin squeezing on “clock” transition</a:t>
            </a:r>
          </a:p>
          <a:p>
            <a:pPr lvl="1"/>
            <a:r>
              <a:rPr lang="en-GB" sz="2000" dirty="0"/>
              <a:t>Option 1: Cavity – either weak measurement or one axis twisting (“cavity feedback”)</a:t>
            </a:r>
          </a:p>
          <a:p>
            <a:pPr lvl="1"/>
            <a:r>
              <a:rPr lang="en-GB" sz="2000" dirty="0"/>
              <a:t>Option 2: Interactions – e.g. through Rydberg dressing</a:t>
            </a:r>
          </a:p>
          <a:p>
            <a:r>
              <a:rPr lang="en-GB" sz="2400" dirty="0"/>
              <a:t>Squeezing must be metrologically useful</a:t>
            </a:r>
          </a:p>
          <a:p>
            <a:pPr lvl="1"/>
            <a:r>
              <a:rPr lang="en-GB" sz="2000" dirty="0"/>
              <a:t>Low dephasing and decoherence</a:t>
            </a:r>
          </a:p>
          <a:p>
            <a:r>
              <a:rPr lang="en-GB" sz="2400" dirty="0"/>
              <a:t>Squeezing must not induce too much heating (&lt; 100 </a:t>
            </a:r>
            <a:r>
              <a:rPr lang="en-GB" sz="2400" dirty="0" err="1"/>
              <a:t>nK</a:t>
            </a:r>
            <a:r>
              <a:rPr lang="en-GB" sz="2400" dirty="0"/>
              <a:t>)</a:t>
            </a:r>
          </a:p>
          <a:p>
            <a:pPr lvl="1"/>
            <a:r>
              <a:rPr lang="en-GB" sz="2000" dirty="0"/>
              <a:t>Cavity: Challenging due to dipole forces from cavity spatial mode; Rydberg: untested</a:t>
            </a:r>
          </a:p>
          <a:p>
            <a:r>
              <a:rPr lang="en-GB" sz="2400" dirty="0"/>
              <a:t>Squeezing must be compatible with 10</a:t>
            </a:r>
            <a:r>
              <a:rPr lang="en-GB" sz="2400" baseline="30000" dirty="0"/>
              <a:t>9</a:t>
            </a:r>
            <a:r>
              <a:rPr lang="en-GB" sz="2400" dirty="0"/>
              <a:t> atoms</a:t>
            </a:r>
          </a:p>
          <a:p>
            <a:pPr lvl="1"/>
            <a:r>
              <a:rPr lang="en-GB" sz="2000" dirty="0"/>
              <a:t>Cavity: large cavity mode volume; Rydberg: must avoid inelastic collisions</a:t>
            </a:r>
          </a:p>
          <a:p>
            <a:r>
              <a:rPr lang="en-GB" sz="2400" dirty="0"/>
              <a:t>Squeezing must be compatible with transport, lattice launch and delta-kick lens</a:t>
            </a:r>
          </a:p>
          <a:p>
            <a:pPr lvl="1"/>
            <a:r>
              <a:rPr lang="en-GB" sz="2000" dirty="0"/>
              <a:t>Preserve squeezing in magnetic sublevels, then transfer to clock states in AI tube?</a:t>
            </a:r>
          </a:p>
          <a:p>
            <a:r>
              <a:rPr lang="en-GB" sz="2400" dirty="0"/>
              <a:t>Detection noise &lt; 10</a:t>
            </a:r>
            <a:r>
              <a:rPr lang="en-GB" sz="2400" baseline="30000" dirty="0"/>
              <a:t>-6</a:t>
            </a:r>
            <a:r>
              <a:rPr lang="en-GB" sz="2400" dirty="0"/>
              <a:t> to measure squeezed population distribution</a:t>
            </a:r>
          </a:p>
        </p:txBody>
      </p:sp>
    </p:spTree>
    <p:extLst>
      <p:ext uri="{BB962C8B-B14F-4D97-AF65-F5344CB8AC3E}">
        <p14:creationId xmlns:p14="http://schemas.microsoft.com/office/powerpoint/2010/main" val="375575976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2B1ECD9E-F4E4-4594-A526-8C83775553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Upgrade task 2: Budget estimate</a:t>
            </a:r>
            <a:endParaRPr lang="en-GB" sz="24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0F73FDD5-0664-4021-96CA-75E316EEDC20}"/>
              </a:ext>
            </a:extLst>
          </p:cNvPr>
          <p:cNvSpPr txBox="1"/>
          <p:nvPr/>
        </p:nvSpPr>
        <p:spPr>
          <a:xfrm>
            <a:off x="930478" y="1697438"/>
            <a:ext cx="638472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Labour: £600k</a:t>
            </a:r>
          </a:p>
          <a:p>
            <a:r>
              <a:rPr lang="en-GB" dirty="0"/>
              <a:t>£600k = 2 PDRA staff at £100k/</a:t>
            </a:r>
            <a:r>
              <a:rPr lang="en-GB" dirty="0" err="1"/>
              <a:t>yr</a:t>
            </a:r>
            <a:r>
              <a:rPr lang="en-GB" dirty="0"/>
              <a:t> each</a:t>
            </a:r>
          </a:p>
          <a:p>
            <a:r>
              <a:rPr lang="en-GB" dirty="0"/>
              <a:t>+ in kind contributions (e.g. students)</a:t>
            </a:r>
          </a:p>
          <a:p>
            <a:endParaRPr lang="en-GB" dirty="0"/>
          </a:p>
          <a:p>
            <a:r>
              <a:rPr lang="en-GB" sz="2400" dirty="0"/>
              <a:t>Capital: £1.0M</a:t>
            </a:r>
          </a:p>
          <a:p>
            <a:r>
              <a:rPr lang="en-GB" dirty="0"/>
              <a:t>See table below</a:t>
            </a: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xmlns="" id="{3B5191A9-DCDD-4826-A9D4-0CE5A42489F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87417211"/>
              </p:ext>
            </p:extLst>
          </p:nvPr>
        </p:nvGraphicFramePr>
        <p:xfrm>
          <a:off x="932552" y="3895378"/>
          <a:ext cx="6143422" cy="2159997"/>
        </p:xfrm>
        <a:graphic>
          <a:graphicData uri="http://schemas.openxmlformats.org/drawingml/2006/table">
            <a:tbl>
              <a:tblPr lastRow="1" bandRow="1">
                <a:tableStyleId>{3B4B98B0-60AC-42C2-AFA5-B58CD77FA1E5}</a:tableStyleId>
              </a:tblPr>
              <a:tblGrid>
                <a:gridCol w="4767027">
                  <a:extLst>
                    <a:ext uri="{9D8B030D-6E8A-4147-A177-3AD203B41FA5}">
                      <a16:colId xmlns:a16="http://schemas.microsoft.com/office/drawing/2014/main" xmlns="" val="212531391"/>
                    </a:ext>
                  </a:extLst>
                </a:gridCol>
                <a:gridCol w="1376395">
                  <a:extLst>
                    <a:ext uri="{9D8B030D-6E8A-4147-A177-3AD203B41FA5}">
                      <a16:colId xmlns:a16="http://schemas.microsoft.com/office/drawing/2014/main" xmlns="" val="3112090717"/>
                    </a:ext>
                  </a:extLst>
                </a:gridCol>
              </a:tblGrid>
              <a:tr h="308571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Laser systems for cooling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£605,000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1728300052"/>
                  </a:ext>
                </a:extLst>
              </a:tr>
              <a:tr h="308571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Laser stabilisation ("clock" laser + stability transfer)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£580,000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3570493326"/>
                  </a:ext>
                </a:extLst>
              </a:tr>
              <a:tr h="308571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Experimental control and electronics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£125,000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1648183889"/>
                  </a:ext>
                </a:extLst>
              </a:tr>
              <a:tr h="308571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Vacuum system, camera and squeezing cavity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£140,000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858107456"/>
                  </a:ext>
                </a:extLst>
              </a:tr>
              <a:tr h="308571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Test and measurement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£100,000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2630891309"/>
                  </a:ext>
                </a:extLst>
              </a:tr>
              <a:tr h="308571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Estimated in-kind contributions from hosts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-£550,000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2360601053"/>
                  </a:ext>
                </a:extLst>
              </a:tr>
              <a:tr h="308571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Total capital budget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£1,000,000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223630344"/>
                  </a:ext>
                </a:extLst>
              </a:tr>
            </a:tbl>
          </a:graphicData>
        </a:graphic>
      </p:graphicFrame>
      <p:pic>
        <p:nvPicPr>
          <p:cNvPr id="1026" name="Picture 2" descr="N1961 14">
            <a:extLst>
              <a:ext uri="{FF2B5EF4-FFF2-40B4-BE49-F238E27FC236}">
                <a16:creationId xmlns:a16="http://schemas.microsoft.com/office/drawing/2014/main" xmlns="" id="{0E2DFE0C-A147-4F01-8335-17C58E46409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923" t="15730" r="22763" b="20703"/>
          <a:stretch/>
        </p:blipFill>
        <p:spPr bwMode="auto">
          <a:xfrm>
            <a:off x="8261498" y="2095573"/>
            <a:ext cx="3487479" cy="32873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4617B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FEB137BF-7F04-430F-805F-6BDB2B272B55}"/>
              </a:ext>
            </a:extLst>
          </p:cNvPr>
          <p:cNvSpPr txBox="1"/>
          <p:nvPr/>
        </p:nvSpPr>
        <p:spPr>
          <a:xfrm>
            <a:off x="9296143" y="1153771"/>
            <a:ext cx="79541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baseline="30000" dirty="0">
                <a:solidFill>
                  <a:srgbClr val="C00000"/>
                </a:solidFill>
              </a:rPr>
              <a:t>87</a:t>
            </a:r>
            <a:r>
              <a:rPr lang="en-GB" sz="3200" dirty="0">
                <a:solidFill>
                  <a:srgbClr val="C00000"/>
                </a:solidFill>
              </a:rPr>
              <a:t>Sr</a:t>
            </a:r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xmlns="" id="{16C68E98-3D66-4DAD-8ED8-017BA10960CA}"/>
              </a:ext>
            </a:extLst>
          </p:cNvPr>
          <p:cNvCxnSpPr>
            <a:cxnSpLocks/>
            <a:stCxn id="4" idx="2"/>
          </p:cNvCxnSpPr>
          <p:nvPr/>
        </p:nvCxnSpPr>
        <p:spPr>
          <a:xfrm>
            <a:off x="9693849" y="1738546"/>
            <a:ext cx="0" cy="1504329"/>
          </a:xfrm>
          <a:prstGeom prst="straightConnector1">
            <a:avLst/>
          </a:prstGeom>
          <a:ln w="53975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xmlns="" id="{CF668646-E842-4943-BD15-CA4EE09131CA}"/>
              </a:ext>
            </a:extLst>
          </p:cNvPr>
          <p:cNvSpPr txBox="1"/>
          <p:nvPr/>
        </p:nvSpPr>
        <p:spPr>
          <a:xfrm>
            <a:off x="8624667" y="5519563"/>
            <a:ext cx="27611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But this is only 10</a:t>
            </a:r>
            <a:r>
              <a:rPr lang="en-GB" baseline="30000" dirty="0"/>
              <a:t>7</a:t>
            </a:r>
            <a:r>
              <a:rPr lang="en-GB" dirty="0"/>
              <a:t> atoms…</a:t>
            </a:r>
          </a:p>
        </p:txBody>
      </p:sp>
    </p:spTree>
    <p:extLst>
      <p:ext uri="{BB962C8B-B14F-4D97-AF65-F5344CB8AC3E}">
        <p14:creationId xmlns:p14="http://schemas.microsoft.com/office/powerpoint/2010/main" val="170897174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3442</TotalTime>
  <Words>662</Words>
  <Application>Microsoft Macintosh PowerPoint</Application>
  <PresentationFormat>Custom</PresentationFormat>
  <Paragraphs>108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WP AION-Upgrades</vt:lpstr>
      <vt:lpstr>WP AION-Upgrade Task 1: LMT</vt:lpstr>
      <vt:lpstr>WP AION-Upgrade Task 1: LMT</vt:lpstr>
      <vt:lpstr>WP AION-Upgrade Task 2</vt:lpstr>
      <vt:lpstr>Upgrade task 2a: Atom preparation</vt:lpstr>
      <vt:lpstr>Upgrade task 2b: Spin squeezing</vt:lpstr>
      <vt:lpstr>Upgrade task 2: Budget estimate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WP R&amp;D – T2 &amp; T3</dc:title>
  <dc:creator>Michael Holynski</dc:creator>
  <cp:lastModifiedBy>Oliver Buchmueller</cp:lastModifiedBy>
  <cp:revision>65</cp:revision>
  <dcterms:created xsi:type="dcterms:W3CDTF">2019-03-21T16:24:12Z</dcterms:created>
  <dcterms:modified xsi:type="dcterms:W3CDTF">2019-03-25T13:04:18Z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SercoClassification">
    <vt:lpwstr>NPL Official</vt:lpwstr>
  </property>
  <property fmtid="{D5CDD505-2E9C-101B-9397-08002B2CF9AE}" pid="3" name="aliashPowerpointFooter">
    <vt:lpwstr/>
  </property>
</Properties>
</file>