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1932" r:id="rId2"/>
    <p:sldId id="1933" r:id="rId3"/>
    <p:sldId id="1934" r:id="rId4"/>
    <p:sldId id="1935" r:id="rId5"/>
    <p:sldId id="1926" r:id="rId6"/>
    <p:sldId id="1927" r:id="rId7"/>
    <p:sldId id="1928" r:id="rId8"/>
    <p:sldId id="1929" r:id="rId9"/>
    <p:sldId id="1936" r:id="rId10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89251" autoAdjust="0"/>
  </p:normalViewPr>
  <p:slideViewPr>
    <p:cSldViewPr>
      <p:cViewPr>
        <p:scale>
          <a:sx n="75" d="100"/>
          <a:sy n="75" d="100"/>
        </p:scale>
        <p:origin x="-1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 smtClean="0">
                <a:latin typeface="Tahoma" charset="0"/>
              </a:rPr>
              <a:t>  O. Buchmueller  AION Working Meeting</a:t>
            </a:r>
            <a:r>
              <a:rPr lang="en-GB" sz="1100" i="0" noProof="0" dirty="0" smtClean="0">
                <a:latin typeface="Tahoma" charset="0"/>
              </a:rPr>
              <a:t>    </a:t>
            </a:r>
            <a:endParaRPr lang="en-GB" sz="1100" i="0" noProof="0" dirty="0" smtClean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060432" cy="1362076"/>
          </a:xfrm>
        </p:spPr>
        <p:txBody>
          <a:bodyPr/>
          <a:lstStyle/>
          <a:p>
            <a:pPr algn="ctr"/>
            <a:r>
              <a:rPr lang="en-GB" sz="4000" dirty="0" smtClean="0"/>
              <a:t>Proposal for </a:t>
            </a:r>
            <a:br>
              <a:rPr lang="en-GB" sz="4000" dirty="0" smtClean="0"/>
            </a:br>
            <a:r>
              <a:rPr lang="en-GB" sz="4000" dirty="0" smtClean="0"/>
              <a:t>AION Project </a:t>
            </a:r>
            <a:br>
              <a:rPr lang="en-GB" sz="4000" dirty="0" smtClean="0"/>
            </a:br>
            <a:r>
              <a:rPr lang="en-GB" sz="4000" dirty="0" smtClean="0"/>
              <a:t>Work </a:t>
            </a:r>
            <a:r>
              <a:rPr lang="en-GB" sz="4000" dirty="0"/>
              <a:t>Package </a:t>
            </a:r>
            <a:r>
              <a:rPr lang="en-GB" sz="4000" dirty="0" smtClean="0"/>
              <a:t>Structure</a:t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3200" i="1" dirty="0" smtClean="0">
                <a:solidFill>
                  <a:srgbClr val="FF0000"/>
                </a:solidFill>
              </a:rPr>
              <a:t>AION Workshop, m</a:t>
            </a:r>
            <a:r>
              <a:rPr lang="en-GB" sz="3200" i="1" dirty="0" smtClean="0">
                <a:solidFill>
                  <a:srgbClr val="FF0000"/>
                </a:solidFill>
              </a:rPr>
              <a:t>arch 25, </a:t>
            </a:r>
            <a:r>
              <a:rPr lang="en-GB" sz="3200" i="1" dirty="0" smtClean="0">
                <a:solidFill>
                  <a:srgbClr val="FF0000"/>
                </a:solidFill>
              </a:rPr>
              <a:t>2019  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4737125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 smtClean="0"/>
              <a:t>Oliver Buchmueller, Imperial College London</a:t>
            </a:r>
          </a:p>
          <a:p>
            <a:pPr algn="ctr" defTabSz="467359">
              <a:defRPr sz="2960"/>
            </a:pPr>
            <a:r>
              <a:rPr lang="en-US" sz="2400" dirty="0"/>
              <a:t>a</a:t>
            </a:r>
            <a:r>
              <a:rPr lang="en-US" sz="2400" dirty="0" smtClean="0"/>
              <a:t>nd </a:t>
            </a:r>
          </a:p>
          <a:p>
            <a:pPr algn="ctr" defTabSz="467359">
              <a:defRPr sz="2960"/>
            </a:pPr>
            <a:r>
              <a:rPr lang="en-US" sz="2400" dirty="0" smtClean="0"/>
              <a:t>Jon Coleman, Liverpool University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9392"/>
            <a:ext cx="9144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8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</a:t>
            </a:r>
            <a:r>
              <a:rPr lang="mr-IN" dirty="0" smtClean="0"/>
              <a:t>–</a:t>
            </a:r>
            <a:r>
              <a:rPr lang="en-GB" dirty="0" smtClean="0"/>
              <a:t> A Staged Programme**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51309"/>
            <a:ext cx="8229600" cy="4525963"/>
          </a:xfrm>
        </p:spPr>
        <p:txBody>
          <a:bodyPr/>
          <a:lstStyle/>
          <a:p>
            <a:r>
              <a:rPr lang="en-GB" sz="2800" b="1" dirty="0" smtClean="0"/>
              <a:t>AION-10:  Stage 1 [</a:t>
            </a:r>
            <a:r>
              <a:rPr lang="en-GB" sz="2800" b="1" dirty="0"/>
              <a:t>year 1 to </a:t>
            </a:r>
            <a:r>
              <a:rPr lang="en-GB" sz="2800" b="1" dirty="0" smtClean="0"/>
              <a:t>3]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chemeClr val="accent2"/>
                </a:solidFill>
              </a:rPr>
              <a:t> 1 </a:t>
            </a:r>
            <a:r>
              <a:rPr lang="en-GB" sz="2800" b="1" dirty="0">
                <a:solidFill>
                  <a:schemeClr val="accent2"/>
                </a:solidFill>
              </a:rPr>
              <a:t>&amp; 10 m Interferometers &amp; Site Development for 100m </a:t>
            </a:r>
            <a:r>
              <a:rPr lang="en-GB" sz="2800" b="1" dirty="0" smtClean="0">
                <a:solidFill>
                  <a:schemeClr val="accent2"/>
                </a:solidFill>
              </a:rPr>
              <a:t>Baseline</a:t>
            </a:r>
            <a:endParaRPr lang="en-GB" sz="2800" b="1" dirty="0"/>
          </a:p>
          <a:p>
            <a:r>
              <a:rPr lang="en-GB" sz="2800" b="1" dirty="0" smtClean="0"/>
              <a:t>AION-100: Stage </a:t>
            </a:r>
            <a:r>
              <a:rPr lang="en-GB" sz="2800" b="1" dirty="0"/>
              <a:t>2 [year 3 to </a:t>
            </a:r>
            <a:r>
              <a:rPr lang="en-GB" sz="2800" b="1" dirty="0" smtClean="0"/>
              <a:t>6]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100m </a:t>
            </a:r>
            <a:r>
              <a:rPr lang="en-GB" sz="2800" b="1" dirty="0">
                <a:solidFill>
                  <a:srgbClr val="3333CC"/>
                </a:solidFill>
              </a:rPr>
              <a:t>Construction &amp; </a:t>
            </a:r>
            <a:r>
              <a:rPr lang="en-GB" sz="2800" b="1" dirty="0" smtClean="0">
                <a:solidFill>
                  <a:srgbClr val="3333CC"/>
                </a:solidFill>
              </a:rPr>
              <a:t>Commissioning</a:t>
            </a:r>
          </a:p>
          <a:p>
            <a:pPr marL="0" indent="0"/>
            <a:endParaRPr lang="en-GB" sz="2800" b="1" dirty="0"/>
          </a:p>
          <a:p>
            <a:r>
              <a:rPr lang="en-GB" sz="2800" b="1" dirty="0" smtClean="0"/>
              <a:t>AION-KM: Stage </a:t>
            </a:r>
            <a:r>
              <a:rPr lang="en-GB" sz="2800" b="1" dirty="0"/>
              <a:t>3 </a:t>
            </a:r>
            <a:r>
              <a:rPr lang="en-GB" sz="2800" b="1" dirty="0" smtClean="0"/>
              <a:t>[ &gt; year 6 ]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Operating AION-100 and planning </a:t>
            </a:r>
            <a:r>
              <a:rPr lang="en-GB" sz="2800" b="1" dirty="0">
                <a:solidFill>
                  <a:srgbClr val="3333CC"/>
                </a:solidFill>
              </a:rPr>
              <a:t>for 1 km &amp; </a:t>
            </a:r>
            <a:r>
              <a:rPr lang="en-GB" sz="2800" b="1" dirty="0" smtClean="0">
                <a:solidFill>
                  <a:srgbClr val="3333CC"/>
                </a:solidFill>
              </a:rPr>
              <a:t>Beyond</a:t>
            </a:r>
          </a:p>
          <a:p>
            <a:r>
              <a:rPr lang="en-GB" sz="2800" b="1" dirty="0" smtClean="0"/>
              <a:t>AION-SPACE: </a:t>
            </a:r>
            <a:r>
              <a:rPr lang="en-GB" sz="2800" b="1" dirty="0"/>
              <a:t>Stage </a:t>
            </a:r>
            <a:r>
              <a:rPr lang="en-GB" sz="2800" b="1" dirty="0" smtClean="0"/>
              <a:t>4 </a:t>
            </a:r>
            <a:r>
              <a:rPr lang="en-GB" sz="2800" b="1" dirty="0"/>
              <a:t>[ </a:t>
            </a:r>
            <a:r>
              <a:rPr lang="en-GB" sz="2800" b="1" dirty="0" smtClean="0"/>
              <a:t>after AION-KM </a:t>
            </a:r>
            <a:r>
              <a:rPr lang="en-GB" sz="2800" b="1" dirty="0"/>
              <a:t>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Space based version </a:t>
            </a:r>
            <a:endParaRPr lang="en-GB" sz="2800" dirty="0">
              <a:solidFill>
                <a:srgbClr val="3333CC"/>
              </a:solidFill>
            </a:endParaRPr>
          </a:p>
          <a:p>
            <a:pPr marL="342900" indent="-342900">
              <a:buFont typeface="Wingdings" charset="2"/>
              <a:buChar char="§"/>
            </a:pPr>
            <a:endParaRPr lang="en-GB" sz="2800" dirty="0">
              <a:solidFill>
                <a:srgbClr val="3333CC"/>
              </a:solidFill>
            </a:endParaRPr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6372036"/>
            <a:ext cx="339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**outlined in Big Ideas proposal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77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</a:t>
            </a:r>
            <a:r>
              <a:rPr lang="mr-IN" dirty="0" smtClean="0"/>
              <a:t>–</a:t>
            </a:r>
            <a:r>
              <a:rPr lang="en-GB" dirty="0" smtClean="0"/>
              <a:t> A Staged Programme**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51309"/>
            <a:ext cx="8229600" cy="4525963"/>
          </a:xfrm>
        </p:spPr>
        <p:txBody>
          <a:bodyPr/>
          <a:lstStyle/>
          <a:p>
            <a:r>
              <a:rPr lang="en-GB" sz="2800" b="1" dirty="0" smtClean="0"/>
              <a:t>AION-10:  Stage 1 [</a:t>
            </a:r>
            <a:r>
              <a:rPr lang="en-GB" sz="2800" b="1" dirty="0"/>
              <a:t>year 1 to </a:t>
            </a:r>
            <a:r>
              <a:rPr lang="en-GB" sz="2800" b="1" dirty="0" smtClean="0"/>
              <a:t>3]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chemeClr val="accent2"/>
                </a:solidFill>
              </a:rPr>
              <a:t> 1 </a:t>
            </a:r>
            <a:r>
              <a:rPr lang="en-GB" sz="2800" b="1" dirty="0">
                <a:solidFill>
                  <a:schemeClr val="accent2"/>
                </a:solidFill>
              </a:rPr>
              <a:t>&amp; 10 m Interferometers &amp; Site Development for 100m </a:t>
            </a:r>
            <a:r>
              <a:rPr lang="en-GB" sz="2800" b="1" dirty="0" smtClean="0">
                <a:solidFill>
                  <a:schemeClr val="accent2"/>
                </a:solidFill>
              </a:rPr>
              <a:t>Baseline</a:t>
            </a:r>
            <a:endParaRPr lang="en-GB" sz="2800" b="1" dirty="0"/>
          </a:p>
          <a:p>
            <a:r>
              <a:rPr lang="en-GB" sz="2800" b="1" dirty="0" smtClean="0"/>
              <a:t>AION-100: Stage </a:t>
            </a:r>
            <a:r>
              <a:rPr lang="en-GB" sz="2800" b="1" dirty="0"/>
              <a:t>2 [year 3 to </a:t>
            </a:r>
            <a:r>
              <a:rPr lang="en-GB" sz="2800" b="1" dirty="0" smtClean="0"/>
              <a:t>6]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100m </a:t>
            </a:r>
            <a:r>
              <a:rPr lang="en-GB" sz="2800" b="1" dirty="0">
                <a:solidFill>
                  <a:srgbClr val="3333CC"/>
                </a:solidFill>
              </a:rPr>
              <a:t>Construction &amp; </a:t>
            </a:r>
            <a:r>
              <a:rPr lang="en-GB" sz="2800" b="1" dirty="0" smtClean="0">
                <a:solidFill>
                  <a:srgbClr val="3333CC"/>
                </a:solidFill>
              </a:rPr>
              <a:t>Commissioning</a:t>
            </a:r>
          </a:p>
          <a:p>
            <a:pPr marL="0" indent="0"/>
            <a:endParaRPr lang="en-GB" sz="2800" b="1" dirty="0"/>
          </a:p>
          <a:p>
            <a:r>
              <a:rPr lang="en-GB" sz="2800" b="1" dirty="0" smtClean="0"/>
              <a:t>AION-KM: Stage </a:t>
            </a:r>
            <a:r>
              <a:rPr lang="en-GB" sz="2800" b="1" dirty="0"/>
              <a:t>3 </a:t>
            </a:r>
            <a:r>
              <a:rPr lang="en-GB" sz="2800" b="1" dirty="0" smtClean="0"/>
              <a:t>[ &gt; year 6 ]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Operating AION-100 and planning </a:t>
            </a:r>
            <a:r>
              <a:rPr lang="en-GB" sz="2800" b="1" dirty="0">
                <a:solidFill>
                  <a:srgbClr val="3333CC"/>
                </a:solidFill>
              </a:rPr>
              <a:t>for 1 km &amp; </a:t>
            </a:r>
            <a:r>
              <a:rPr lang="en-GB" sz="2800" b="1" dirty="0" smtClean="0">
                <a:solidFill>
                  <a:srgbClr val="3333CC"/>
                </a:solidFill>
              </a:rPr>
              <a:t>Beyond</a:t>
            </a:r>
          </a:p>
          <a:p>
            <a:r>
              <a:rPr lang="en-GB" sz="2800" b="1" dirty="0" smtClean="0"/>
              <a:t>AION-SPACE: </a:t>
            </a:r>
            <a:r>
              <a:rPr lang="en-GB" sz="2800" b="1" dirty="0"/>
              <a:t>Stage </a:t>
            </a:r>
            <a:r>
              <a:rPr lang="en-GB" sz="2800" b="1" dirty="0" smtClean="0"/>
              <a:t>4 </a:t>
            </a:r>
            <a:r>
              <a:rPr lang="en-GB" sz="2800" b="1" dirty="0"/>
              <a:t>[ </a:t>
            </a:r>
            <a:r>
              <a:rPr lang="en-GB" sz="2800" b="1" dirty="0" smtClean="0"/>
              <a:t>after AION-KM </a:t>
            </a:r>
            <a:r>
              <a:rPr lang="en-GB" sz="2800" b="1" dirty="0"/>
              <a:t>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Space based version </a:t>
            </a:r>
            <a:endParaRPr lang="en-GB" sz="2800" dirty="0">
              <a:solidFill>
                <a:srgbClr val="3333CC"/>
              </a:solidFill>
            </a:endParaRPr>
          </a:p>
          <a:p>
            <a:pPr marL="342900" indent="-342900">
              <a:buFont typeface="Wingdings" charset="2"/>
              <a:buChar char="§"/>
            </a:pPr>
            <a:endParaRPr lang="en-GB" sz="2800" dirty="0">
              <a:solidFill>
                <a:srgbClr val="3333CC"/>
              </a:solidFill>
            </a:endParaRPr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6372036"/>
            <a:ext cx="339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**outlined in Big Ideas proposal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9552" y="1268760"/>
            <a:ext cx="8424936" cy="2664296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655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Project Work Packages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39341"/>
            <a:ext cx="8784976" cy="4525963"/>
          </a:xfrm>
        </p:spPr>
        <p:txBody>
          <a:bodyPr/>
          <a:lstStyle/>
          <a:p>
            <a:pPr marL="0" indent="0"/>
            <a:r>
              <a:rPr lang="en-GB" sz="2800" dirty="0" smtClean="0">
                <a:solidFill>
                  <a:schemeClr val="accent2"/>
                </a:solidFill>
              </a:rPr>
              <a:t>What is presented here is an evolution of the content described in the QSFP outline case of the AION project:</a:t>
            </a:r>
          </a:p>
          <a:p>
            <a:pPr marL="0" indent="0"/>
            <a:endParaRPr lang="en-GB" dirty="0">
              <a:solidFill>
                <a:schemeClr val="accent2"/>
              </a:solidFill>
            </a:endParaRPr>
          </a:p>
          <a:p>
            <a:r>
              <a:rPr lang="en-GB" sz="2000" dirty="0"/>
              <a:t>http://</a:t>
            </a:r>
            <a:r>
              <a:rPr lang="en-GB" sz="2000" dirty="0" err="1"/>
              <a:t>www.hep.ph.ic.ac.uk</a:t>
            </a:r>
            <a:r>
              <a:rPr lang="en-GB" sz="2000" dirty="0"/>
              <a:t>/AION2019/documents/AION-WP-QSFT-</a:t>
            </a:r>
            <a:r>
              <a:rPr lang="en-GB" sz="2000" dirty="0" err="1"/>
              <a:t>final.pdf</a:t>
            </a:r>
            <a:r>
              <a:rPr lang="en-GB" sz="2000" dirty="0"/>
              <a:t> </a:t>
            </a:r>
            <a:endParaRPr lang="en-GB" sz="2000" dirty="0" smtClean="0"/>
          </a:p>
          <a:p>
            <a:endParaRPr lang="en-GB" sz="2000" dirty="0"/>
          </a:p>
          <a:p>
            <a:pPr marL="0" indent="0"/>
            <a:r>
              <a:rPr lang="en-GB" sz="2800" dirty="0" smtClean="0">
                <a:solidFill>
                  <a:srgbClr val="3333CC"/>
                </a:solidFill>
              </a:rPr>
              <a:t>It is outcome of our regular bi-weekly AION working group meetings that were introduced following the QSFP meeting in January 2019 in Oxford.  </a:t>
            </a:r>
            <a:endParaRPr lang="en-GB" sz="28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4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AION10 [Stage 1]: Work Packages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4525963"/>
          </a:xfrm>
        </p:spPr>
        <p:txBody>
          <a:bodyPr/>
          <a:lstStyle/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Form </a:t>
            </a:r>
            <a:r>
              <a:rPr lang="en-GB" sz="1600" dirty="0">
                <a:solidFill>
                  <a:schemeClr val="accent2"/>
                </a:solidFill>
              </a:rPr>
              <a:t>UK </a:t>
            </a:r>
            <a:r>
              <a:rPr lang="en-GB" sz="1600" dirty="0" smtClean="0">
                <a:solidFill>
                  <a:schemeClr val="accent2"/>
                </a:solidFill>
              </a:rPr>
              <a:t>collaboration to </a:t>
            </a:r>
            <a:r>
              <a:rPr lang="en-GB" sz="1600" dirty="0">
                <a:solidFill>
                  <a:schemeClr val="accent2"/>
                </a:solidFill>
              </a:rPr>
              <a:t>design and construct </a:t>
            </a:r>
            <a:r>
              <a:rPr lang="en-GB" sz="1600" dirty="0" smtClean="0">
                <a:solidFill>
                  <a:schemeClr val="accent2"/>
                </a:solidFill>
              </a:rPr>
              <a:t>AION1 and AION10 and establish a first UK AION Network by building AION-1 in selected places.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Prototype AION-10 </a:t>
            </a:r>
            <a:r>
              <a:rPr lang="en-GB" sz="1600" dirty="0">
                <a:solidFill>
                  <a:schemeClr val="accent2"/>
                </a:solidFill>
              </a:rPr>
              <a:t>to demonstrate the technology and to establish UK expertise and leadership in the field.  </a:t>
            </a:r>
            <a:endParaRPr lang="en-GB" sz="1600" dirty="0" smtClean="0">
              <a:solidFill>
                <a:schemeClr val="accent2"/>
              </a:solidFill>
            </a:endParaRPr>
          </a:p>
          <a:p>
            <a:pPr>
              <a:buFont typeface="Arial"/>
              <a:buChar char="•"/>
            </a:pPr>
            <a:r>
              <a:rPr lang="en-GB" sz="1600" dirty="0">
                <a:solidFill>
                  <a:srgbClr val="3333CC"/>
                </a:solidFill>
              </a:rPr>
              <a:t>Commission AION-10, compare with AION-1 Network and perform synchronised measurement campaigns with </a:t>
            </a:r>
            <a:r>
              <a:rPr lang="en-GB" sz="1600" dirty="0" smtClean="0">
                <a:solidFill>
                  <a:srgbClr val="3333CC"/>
                </a:solidFill>
              </a:rPr>
              <a:t>MAGIS.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3333CC"/>
                </a:solidFill>
              </a:rPr>
              <a:t>Connect </a:t>
            </a:r>
            <a:r>
              <a:rPr lang="en-GB" sz="1600" dirty="0">
                <a:solidFill>
                  <a:srgbClr val="3333CC"/>
                </a:solidFill>
              </a:rPr>
              <a:t>to UK </a:t>
            </a:r>
            <a:r>
              <a:rPr lang="en-GB" sz="1600" dirty="0" smtClean="0">
                <a:solidFill>
                  <a:srgbClr val="3333CC"/>
                </a:solidFill>
              </a:rPr>
              <a:t>QTH to </a:t>
            </a:r>
            <a:r>
              <a:rPr lang="en-GB" sz="1600" dirty="0">
                <a:solidFill>
                  <a:srgbClr val="3333CC"/>
                </a:solidFill>
              </a:rPr>
              <a:t>develop techniques and technology required to reach performance for realising science goals, in collaboration with developments in the MAGIS </a:t>
            </a:r>
            <a:r>
              <a:rPr lang="en-GB" sz="1600" dirty="0" smtClean="0">
                <a:solidFill>
                  <a:srgbClr val="3333CC"/>
                </a:solidFill>
              </a:rPr>
              <a:t>consortium. </a:t>
            </a: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WP-Physics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Establish physics programme for </a:t>
            </a:r>
            <a:r>
              <a:rPr lang="en-GB" sz="1600" dirty="0" smtClean="0">
                <a:solidFill>
                  <a:schemeClr val="accent2"/>
                </a:solidFill>
              </a:rPr>
              <a:t>AION-1/10 Network. 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Physics exploitation of AION-1/10 Network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Contribute to work establishing the physics </a:t>
            </a:r>
            <a:r>
              <a:rPr lang="en-GB" sz="1600" dirty="0">
                <a:solidFill>
                  <a:schemeClr val="accent2"/>
                </a:solidFill>
              </a:rPr>
              <a:t>case for </a:t>
            </a:r>
            <a:r>
              <a:rPr lang="en-GB" sz="1600" dirty="0" smtClean="0">
                <a:solidFill>
                  <a:schemeClr val="accent2"/>
                </a:solidFill>
              </a:rPr>
              <a:t>AION-100 and beyond. 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Support phenomenology for AION physics case</a:t>
            </a:r>
            <a:r>
              <a:rPr lang="en-GB" sz="1600" dirty="0">
                <a:solidFill>
                  <a:schemeClr val="accent2"/>
                </a:solidFill>
              </a:rPr>
              <a:t>.</a:t>
            </a:r>
            <a:endParaRPr lang="en-GB" sz="1600" dirty="0" smtClean="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WP-AION100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Work towards AION-100 including design </a:t>
            </a:r>
            <a:r>
              <a:rPr lang="en-GB" sz="1600" dirty="0">
                <a:solidFill>
                  <a:schemeClr val="accent2"/>
                </a:solidFill>
              </a:rPr>
              <a:t>work  </a:t>
            </a:r>
            <a:r>
              <a:rPr lang="en-GB" sz="1600" dirty="0" smtClean="0">
                <a:solidFill>
                  <a:schemeClr val="accent2"/>
                </a:solidFill>
              </a:rPr>
              <a:t>for AION-100 </a:t>
            </a:r>
            <a:r>
              <a:rPr lang="en-GB" sz="1600" dirty="0">
                <a:solidFill>
                  <a:schemeClr val="accent2"/>
                </a:solidFill>
              </a:rPr>
              <a:t>in a tower or a </a:t>
            </a:r>
            <a:r>
              <a:rPr lang="en-GB" sz="1600" dirty="0" smtClean="0">
                <a:solidFill>
                  <a:schemeClr val="accent2"/>
                </a:solidFill>
              </a:rPr>
              <a:t>shaft</a:t>
            </a:r>
            <a:r>
              <a:rPr lang="en-GB" sz="1600" dirty="0">
                <a:solidFill>
                  <a:schemeClr val="accent2"/>
                </a:solidFill>
              </a:rPr>
              <a:t> </a:t>
            </a:r>
            <a:r>
              <a:rPr lang="en-GB" sz="1600" dirty="0" smtClean="0">
                <a:solidFill>
                  <a:schemeClr val="accent2"/>
                </a:solidFill>
              </a:rPr>
              <a:t>and establish the physics case. </a:t>
            </a:r>
          </a:p>
          <a:p>
            <a:pPr marL="0" lvl="0" indent="0"/>
            <a:r>
              <a:rPr lang="en-GB" sz="2000" b="1" dirty="0">
                <a:solidFill>
                  <a:srgbClr val="FF0000"/>
                </a:solidFill>
              </a:rPr>
              <a:t>WP-MAGIS</a:t>
            </a:r>
          </a:p>
          <a:p>
            <a:pPr>
              <a:buFont typeface="Arial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Collaborate with </a:t>
            </a:r>
            <a:r>
              <a:rPr lang="en-GB" sz="1600" dirty="0" smtClean="0">
                <a:solidFill>
                  <a:schemeClr val="accent2"/>
                </a:solidFill>
              </a:rPr>
              <a:t>MAGIS-100 </a:t>
            </a:r>
            <a:r>
              <a:rPr lang="en-GB" sz="1600" dirty="0">
                <a:solidFill>
                  <a:schemeClr val="accent2"/>
                </a:solidFill>
              </a:rPr>
              <a:t>to </a:t>
            </a:r>
            <a:r>
              <a:rPr lang="en-GB" sz="1600" dirty="0" smtClean="0">
                <a:solidFill>
                  <a:schemeClr val="accent2"/>
                </a:solidFill>
              </a:rPr>
              <a:t>contribute to experiment &amp; exploitation</a:t>
            </a:r>
          </a:p>
          <a:p>
            <a:pPr marL="336402" indent="-28575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Build the foundation of a strong and lasting collaboration with US.</a:t>
            </a:r>
            <a:endParaRPr lang="en-GB" sz="1600" dirty="0">
              <a:solidFill>
                <a:srgbClr val="3333CC"/>
              </a:solidFill>
            </a:endParaRPr>
          </a:p>
          <a:p>
            <a:pPr>
              <a:buFont typeface="Arial"/>
              <a:buChar char="•"/>
            </a:pPr>
            <a:endParaRPr lang="en-GB" dirty="0">
              <a:solidFill>
                <a:schemeClr val="accent2"/>
              </a:solidFill>
            </a:endParaRPr>
          </a:p>
          <a:p>
            <a:pPr lvl="0">
              <a:buFont typeface="Arial"/>
              <a:buChar char="•"/>
            </a:pPr>
            <a:endParaRPr lang="en-GB" sz="2000" dirty="0" smtClean="0">
              <a:solidFill>
                <a:srgbClr val="3333CC"/>
              </a:solidFill>
            </a:endParaRPr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44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AION10 [Stage 1]: Work Packages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/>
          <a:lstStyle/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 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Form </a:t>
            </a:r>
            <a:r>
              <a:rPr lang="en-GB" dirty="0">
                <a:solidFill>
                  <a:schemeClr val="accent2"/>
                </a:solidFill>
              </a:rPr>
              <a:t>UK </a:t>
            </a:r>
            <a:r>
              <a:rPr lang="en-GB" dirty="0" smtClean="0">
                <a:solidFill>
                  <a:schemeClr val="accent2"/>
                </a:solidFill>
              </a:rPr>
              <a:t>collaboration to </a:t>
            </a:r>
            <a:r>
              <a:rPr lang="en-GB" dirty="0">
                <a:solidFill>
                  <a:schemeClr val="accent2"/>
                </a:solidFill>
              </a:rPr>
              <a:t>design and construct </a:t>
            </a:r>
            <a:r>
              <a:rPr lang="en-GB" dirty="0" smtClean="0">
                <a:solidFill>
                  <a:schemeClr val="accent2"/>
                </a:solidFill>
              </a:rPr>
              <a:t>AI1 and AI10 and establish a first UK AI Network by building AI1 in Liverpool and other selected places. 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Prototype </a:t>
            </a:r>
            <a:r>
              <a:rPr lang="en-GB" dirty="0">
                <a:solidFill>
                  <a:schemeClr val="accent2"/>
                </a:solidFill>
              </a:rPr>
              <a:t>AI10 to demonstrate the technology and to establish UK expertise and leadership in the field.  </a:t>
            </a:r>
            <a:endParaRPr lang="en-GB" dirty="0" smtClean="0">
              <a:solidFill>
                <a:schemeClr val="accent2"/>
              </a:solidFill>
            </a:endParaRP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Commission </a:t>
            </a:r>
            <a:r>
              <a:rPr lang="en-GB" dirty="0">
                <a:solidFill>
                  <a:schemeClr val="accent2"/>
                </a:solidFill>
              </a:rPr>
              <a:t>AI10 with short baseline and compare with </a:t>
            </a:r>
            <a:r>
              <a:rPr lang="en-GB" dirty="0" smtClean="0">
                <a:solidFill>
                  <a:schemeClr val="accent2"/>
                </a:solidFill>
              </a:rPr>
              <a:t>AI1 Network.</a:t>
            </a:r>
            <a:endParaRPr lang="en-GB" sz="2000" dirty="0" smtClean="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WP-Physics</a:t>
            </a:r>
          </a:p>
          <a:p>
            <a:pPr marL="342900" indent="-342900">
              <a:buFont typeface="Arial"/>
              <a:buChar char="•"/>
            </a:pPr>
            <a:r>
              <a:rPr lang="en-GB" dirty="0">
                <a:solidFill>
                  <a:schemeClr val="accent2"/>
                </a:solidFill>
              </a:rPr>
              <a:t>Establish physics programme for AI1/A10 </a:t>
            </a:r>
            <a:r>
              <a:rPr lang="en-GB" dirty="0" smtClean="0">
                <a:solidFill>
                  <a:schemeClr val="accent2"/>
                </a:solidFill>
              </a:rPr>
              <a:t>Network. 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Physics exploitation of AI1/10 Network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Contribute to work establishing the physics </a:t>
            </a:r>
            <a:r>
              <a:rPr lang="en-GB" dirty="0">
                <a:solidFill>
                  <a:schemeClr val="accent2"/>
                </a:solidFill>
              </a:rPr>
              <a:t>case for </a:t>
            </a:r>
            <a:r>
              <a:rPr lang="en-GB" dirty="0" smtClean="0">
                <a:solidFill>
                  <a:schemeClr val="accent2"/>
                </a:solidFill>
              </a:rPr>
              <a:t>AI100 and beyond. 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Support phenomenology both for AI in general and AION physics case</a:t>
            </a:r>
            <a:r>
              <a:rPr lang="en-GB" dirty="0">
                <a:solidFill>
                  <a:schemeClr val="accent2"/>
                </a:solidFill>
              </a:rPr>
              <a:t>.</a:t>
            </a:r>
            <a:endParaRPr lang="en-GB" sz="2000" dirty="0" smtClean="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WP-AION100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Work towards AI100 including design </a:t>
            </a:r>
            <a:r>
              <a:rPr lang="en-GB" dirty="0">
                <a:solidFill>
                  <a:schemeClr val="accent2"/>
                </a:solidFill>
              </a:rPr>
              <a:t>work  </a:t>
            </a:r>
            <a:r>
              <a:rPr lang="en-GB" dirty="0" smtClean="0">
                <a:solidFill>
                  <a:schemeClr val="accent2"/>
                </a:solidFill>
              </a:rPr>
              <a:t>for AI100 </a:t>
            </a:r>
            <a:r>
              <a:rPr lang="en-GB" dirty="0">
                <a:solidFill>
                  <a:schemeClr val="accent2"/>
                </a:solidFill>
              </a:rPr>
              <a:t>in a tower or a </a:t>
            </a:r>
            <a:r>
              <a:rPr lang="en-GB" dirty="0" smtClean="0">
                <a:solidFill>
                  <a:schemeClr val="accent2"/>
                </a:solidFill>
              </a:rPr>
              <a:t>shaft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and establish the physics case. </a:t>
            </a:r>
          </a:p>
          <a:p>
            <a:pPr marL="0" lvl="0" indent="0"/>
            <a:r>
              <a:rPr lang="en-GB" sz="2000" b="1" dirty="0">
                <a:solidFill>
                  <a:srgbClr val="FF0000"/>
                </a:solidFill>
              </a:rPr>
              <a:t>WP-MAGIS</a:t>
            </a:r>
          </a:p>
          <a:p>
            <a:pPr>
              <a:buFont typeface="Arial"/>
              <a:buChar char="•"/>
            </a:pPr>
            <a:r>
              <a:rPr lang="en-GB" dirty="0">
                <a:solidFill>
                  <a:schemeClr val="accent2"/>
                </a:solidFill>
              </a:rPr>
              <a:t>Collaborate with MAGIS to </a:t>
            </a:r>
            <a:r>
              <a:rPr lang="en-GB" dirty="0" smtClean="0">
                <a:solidFill>
                  <a:schemeClr val="accent2"/>
                </a:solidFill>
              </a:rPr>
              <a:t>contribute to experiment &amp; exploitation</a:t>
            </a:r>
          </a:p>
          <a:p>
            <a:pPr marL="336402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Build the foundation of a strong and lasting collaboration with US.</a:t>
            </a:r>
            <a:endParaRPr lang="en-GB" dirty="0">
              <a:solidFill>
                <a:srgbClr val="3333CC"/>
              </a:solidFill>
            </a:endParaRPr>
          </a:p>
          <a:p>
            <a:pPr>
              <a:buFont typeface="Arial"/>
              <a:buChar char="•"/>
            </a:pPr>
            <a:endParaRPr lang="en-GB" dirty="0">
              <a:solidFill>
                <a:schemeClr val="accent2"/>
              </a:solidFill>
            </a:endParaRPr>
          </a:p>
          <a:p>
            <a:pPr lvl="0">
              <a:buFont typeface="Arial"/>
              <a:buChar char="•"/>
            </a:pPr>
            <a:endParaRPr lang="en-GB" sz="2000" dirty="0" smtClean="0">
              <a:solidFill>
                <a:srgbClr val="3333CC"/>
              </a:solidFill>
            </a:endParaRPr>
          </a:p>
          <a:p>
            <a:pPr marL="0" indent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84944"/>
            <a:ext cx="8208912" cy="1440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b="1" dirty="0" smtClean="0"/>
          </a:p>
          <a:p>
            <a:pPr algn="ctr"/>
            <a:r>
              <a:rPr lang="en-GB" sz="2000" b="1" dirty="0" smtClean="0"/>
              <a:t>Pathway to technology and expertise and will form </a:t>
            </a:r>
          </a:p>
          <a:p>
            <a:pPr algn="ctr"/>
            <a:r>
              <a:rPr lang="en-GB" sz="2000" b="1" dirty="0" smtClean="0"/>
              <a:t>a first network of AI’s in the UK. </a:t>
            </a:r>
            <a:endParaRPr lang="en-GB" dirty="0" smtClean="0"/>
          </a:p>
          <a:p>
            <a:pPr algn="ctr"/>
            <a:endParaRPr lang="en-GB" sz="20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1560" y="3356992"/>
            <a:ext cx="8208912" cy="1260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b="1" dirty="0" smtClean="0"/>
          </a:p>
          <a:p>
            <a:pPr algn="ctr"/>
            <a:r>
              <a:rPr lang="en-GB" sz="2000" b="1" dirty="0" smtClean="0"/>
              <a:t>This will give us physics &amp; phenomenology</a:t>
            </a:r>
          </a:p>
          <a:p>
            <a:pPr algn="ctr"/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013248"/>
            <a:ext cx="8208912" cy="648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This will give us the path into the future (next bid)</a:t>
            </a:r>
          </a:p>
          <a:p>
            <a:pPr algn="ctr"/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961474"/>
            <a:ext cx="820891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This will give us MAGIS and US Collaboration</a:t>
            </a:r>
          </a:p>
          <a:p>
            <a:pPr algn="ctr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8158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AION10 [Stage 1]: </a:t>
            </a:r>
            <a:r>
              <a:rPr lang="en-GB" dirty="0" smtClean="0"/>
              <a:t>Main WP Connections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</a:t>
            </a:r>
            <a:endParaRPr kumimoji="0" lang="en-GB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85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AION10 [Stage 1]: </a:t>
            </a:r>
            <a:r>
              <a:rPr lang="en-GB" dirty="0" smtClean="0"/>
              <a:t>Main WP Connections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3347864" y="2853048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WP-AION-10</a:t>
            </a: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3347864" y="3789152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WP-AION-RD</a:t>
            </a:r>
          </a:p>
        </p:txBody>
      </p:sp>
    </p:spTree>
    <p:extLst>
      <p:ext uri="{BB962C8B-B14F-4D97-AF65-F5344CB8AC3E}">
        <p14:creationId xmlns:p14="http://schemas.microsoft.com/office/powerpoint/2010/main" val="223500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of WPs</a:t>
            </a:r>
            <a:endParaRPr lang="en-GB" dirty="0"/>
          </a:p>
        </p:txBody>
      </p:sp>
      <p:pic>
        <p:nvPicPr>
          <p:cNvPr id="3" name="Picture 2" descr="Screenshot 2019-03-24 at 11.52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64" y="1340768"/>
            <a:ext cx="8424000" cy="3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2282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418284</TotalTime>
  <Words>726</Words>
  <Application>Microsoft Macintosh PowerPoint</Application>
  <PresentationFormat>Overhead</PresentationFormat>
  <Paragraphs>96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Proposal for  AION Project  Work Package Structure  AION Workshop, march 25, 2019  </vt:lpstr>
      <vt:lpstr>AION – A Staged Programme** </vt:lpstr>
      <vt:lpstr>AION – A Staged Programme** </vt:lpstr>
      <vt:lpstr>AION Project Work Packages  </vt:lpstr>
      <vt:lpstr>AION10 [Stage 1]: Work Packages in a Nutshell</vt:lpstr>
      <vt:lpstr>AION10 [Stage 1]: Work Packages in a Nutshell</vt:lpstr>
      <vt:lpstr>AION10 [Stage 1]: Main WP Connections</vt:lpstr>
      <vt:lpstr>AION10 [Stage 1]: Main WP Connections</vt:lpstr>
      <vt:lpstr>Presentation of WPs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Oliver Buchmueller</cp:lastModifiedBy>
  <cp:revision>2942</cp:revision>
  <cp:lastPrinted>2019-03-22T11:27:20Z</cp:lastPrinted>
  <dcterms:created xsi:type="dcterms:W3CDTF">2012-08-23T09:50:06Z</dcterms:created>
  <dcterms:modified xsi:type="dcterms:W3CDTF">2019-03-24T10:53:29Z</dcterms:modified>
</cp:coreProperties>
</file>