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6" r:id="rId2"/>
    <p:sldMasterId id="2147483678" r:id="rId3"/>
    <p:sldMasterId id="2147483691" r:id="rId4"/>
  </p:sldMasterIdLst>
  <p:notesMasterIdLst>
    <p:notesMasterId r:id="rId47"/>
  </p:notesMasterIdLst>
  <p:handoutMasterIdLst>
    <p:handoutMasterId r:id="rId48"/>
  </p:handoutMasterIdLst>
  <p:sldIdLst>
    <p:sldId id="1071" r:id="rId5"/>
    <p:sldId id="1283" r:id="rId6"/>
    <p:sldId id="1279" r:id="rId7"/>
    <p:sldId id="1213" r:id="rId8"/>
    <p:sldId id="1226" r:id="rId9"/>
    <p:sldId id="1231" r:id="rId10"/>
    <p:sldId id="1223" r:id="rId11"/>
    <p:sldId id="1227" r:id="rId12"/>
    <p:sldId id="1221" r:id="rId13"/>
    <p:sldId id="1228" r:id="rId14"/>
    <p:sldId id="1219" r:id="rId15"/>
    <p:sldId id="1199" r:id="rId16"/>
    <p:sldId id="1239" r:id="rId17"/>
    <p:sldId id="1252" r:id="rId18"/>
    <p:sldId id="1270" r:id="rId19"/>
    <p:sldId id="1271" r:id="rId20"/>
    <p:sldId id="1272" r:id="rId21"/>
    <p:sldId id="1273" r:id="rId22"/>
    <p:sldId id="1274" r:id="rId23"/>
    <p:sldId id="1275" r:id="rId24"/>
    <p:sldId id="1276" r:id="rId25"/>
    <p:sldId id="1254" r:id="rId26"/>
    <p:sldId id="1284" r:id="rId27"/>
    <p:sldId id="1282" r:id="rId28"/>
    <p:sldId id="1229" r:id="rId29"/>
    <p:sldId id="1237" r:id="rId30"/>
    <p:sldId id="1238" r:id="rId31"/>
    <p:sldId id="1263" r:id="rId32"/>
    <p:sldId id="1264" r:id="rId33"/>
    <p:sldId id="1265" r:id="rId34"/>
    <p:sldId id="1266" r:id="rId35"/>
    <p:sldId id="1277" r:id="rId36"/>
    <p:sldId id="1278" r:id="rId37"/>
    <p:sldId id="1281" r:id="rId38"/>
    <p:sldId id="1235" r:id="rId39"/>
    <p:sldId id="1190" r:id="rId40"/>
    <p:sldId id="1234" r:id="rId41"/>
    <p:sldId id="985" r:id="rId42"/>
    <p:sldId id="1126" r:id="rId43"/>
    <p:sldId id="1165" r:id="rId44"/>
    <p:sldId id="972" r:id="rId45"/>
    <p:sldId id="924" r:id="rId4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Helvetica" panose="020B0604020202020204" pitchFamily="34" charset="0"/>
      <p:regular r:id="rId53"/>
      <p:bold r:id="rId54"/>
      <p:italic r:id="rId55"/>
      <p:boldItalic r:id="rId56"/>
    </p:embeddedFont>
    <p:embeddedFont>
      <p:font typeface="Source Sans Pro" panose="020B0503030403020204" pitchFamily="34" charset="0"/>
      <p:regular r:id="rId57"/>
      <p:bold r:id="rId58"/>
      <p:italic r:id="rId59"/>
      <p:boldItalic r:id="rId60"/>
    </p:embeddedFont>
    <p:embeddedFont>
      <p:font typeface="Tahoma" panose="020B0604030504040204" pitchFamily="34" charset="0"/>
      <p:regular r:id="rId61"/>
      <p:bold r:id="rId62"/>
    </p:embeddedFont>
  </p:embeddedFontLst>
  <p:custDataLst>
    <p:tags r:id="rId63"/>
  </p:custData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76E2"/>
    <a:srgbClr val="FF0000"/>
    <a:srgbClr val="009900"/>
    <a:srgbClr val="52A1D9"/>
    <a:srgbClr val="000000"/>
    <a:srgbClr val="FFFF00"/>
    <a:srgbClr val="E6E6E6"/>
    <a:srgbClr val="FFC000"/>
    <a:srgbClr val="92D05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535" autoAdjust="0"/>
    <p:restoredTop sz="87244" autoAdjust="0"/>
  </p:normalViewPr>
  <p:slideViewPr>
    <p:cSldViewPr snapToGrid="0">
      <p:cViewPr varScale="1">
        <p:scale>
          <a:sx n="69" d="100"/>
          <a:sy n="69" d="100"/>
        </p:scale>
        <p:origin x="1092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83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-2710"/>
    </p:cViewPr>
  </p:sorterViewPr>
  <p:notesViewPr>
    <p:cSldViewPr snapToGrid="0"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63" Type="http://schemas.openxmlformats.org/officeDocument/2006/relationships/tags" Target="tags/tag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61" Type="http://schemas.openxmlformats.org/officeDocument/2006/relationships/font" Target="fonts/font1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4.fntdata"/><Relationship Id="rId60" Type="http://schemas.openxmlformats.org/officeDocument/2006/relationships/font" Target="fonts/font12.fntdata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handoutMaster" Target="handoutMasters/handoutMaster1.xml"/><Relationship Id="rId56" Type="http://schemas.openxmlformats.org/officeDocument/2006/relationships/font" Target="fonts/font8.fntdata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font" Target="fonts/font11.fntdata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font" Target="fonts/font6.fntdata"/><Relationship Id="rId62" Type="http://schemas.openxmlformats.org/officeDocument/2006/relationships/font" Target="fonts/font1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D0323A3F-5EBD-4CCD-B5CD-B7497DDA6C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7F51EA0F-C86F-433F-AFA2-4AFB5A97C6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F45FAA-8D85-4058-B10B-F89A8E46CAF3}" type="slidenum">
              <a:rPr lang="en-US"/>
              <a:pPr/>
              <a:t>1</a:t>
            </a:fld>
            <a:endParaRPr lang="en-US"/>
          </a:p>
        </p:txBody>
      </p:sp>
      <p:sp>
        <p:nvSpPr>
          <p:cNvPr id="50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>
                <a:latin typeface="Tahoma" pitchFamily="34" charset="0"/>
              </a:rPr>
              <a:t>25 min +5 min questions</a:t>
            </a:r>
          </a:p>
        </p:txBody>
      </p:sp>
    </p:spTree>
    <p:extLst>
      <p:ext uri="{BB962C8B-B14F-4D97-AF65-F5344CB8AC3E}">
        <p14:creationId xmlns:p14="http://schemas.microsoft.com/office/powerpoint/2010/main" val="3974933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Collaboration between atomic physicists and particle physicists</a:t>
            </a:r>
          </a:p>
          <a:p>
            <a:r>
              <a:rPr lang="en-US" dirty="0"/>
              <a:t>scientists and engineers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14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concept: atoms are good clocks (phase ref.) and good inertial references.  Use clock to measure light-flight time between two inertial references traveling on their geodesics.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mid-band is not covered by other GW detectors, would be complementary.  Mid-band is very promising for sky localization and parameter estimation.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There are several large baseline proposals for GW detectors using clocks and atom interferometers (on ground and in space), each with a different approach and technical pros/cons, but based on similar basic concepts.  It makes sense to study many ideas.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51EA0F-C86F-433F-AFA2-4AFB5A97C6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183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51EA0F-C86F-433F-AFA2-4AFB5A97C6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99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MAGIS = Matter wave Atomic Gradiometer Interferometric Sensor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51EA0F-C86F-433F-AFA2-4AFB5A97C6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194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84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84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3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reb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624090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4005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5170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6212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223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66015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9635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616A6B-3D7D-49D3-A3C0-091B8AB65102}"/>
              </a:ext>
            </a:extLst>
          </p:cNvPr>
          <p:cNvSpPr txBox="1"/>
          <p:nvPr userDrawn="1"/>
        </p:nvSpPr>
        <p:spPr>
          <a:xfrm>
            <a:off x="8622107" y="6441096"/>
            <a:ext cx="45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fld id="{A45F073B-D849-49DD-9D3A-8B78787DA950}" type="slidenum">
              <a:rPr lang="en-US" sz="1400" smtClean="0">
                <a:solidFill>
                  <a:schemeClr val="bg1">
                    <a:lumMod val="75000"/>
                  </a:schemeClr>
                </a:solidFill>
              </a:rPr>
              <a:t>‹#›</a:t>
            </a:fld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009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459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6335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42717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944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44744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12487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013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83033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51462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61"/>
            <a:ext cx="9144000" cy="533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FE94C1-B37F-4ACE-89BC-847495E186A3}"/>
              </a:ext>
            </a:extLst>
          </p:cNvPr>
          <p:cNvSpPr txBox="1"/>
          <p:nvPr userDrawn="1"/>
        </p:nvSpPr>
        <p:spPr>
          <a:xfrm>
            <a:off x="8622107" y="6441096"/>
            <a:ext cx="45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fld id="{A45F073B-D849-49DD-9D3A-8B78787DA950}" type="slidenum">
              <a:rPr lang="en-US" sz="1400" smtClean="0">
                <a:solidFill>
                  <a:schemeClr val="bg1">
                    <a:lumMod val="75000"/>
                  </a:schemeClr>
                </a:solidFill>
              </a:rPr>
              <a:t>‹#›</a:t>
            </a:fld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83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616A6B-3D7D-49D3-A3C0-091B8AB65102}"/>
              </a:ext>
            </a:extLst>
          </p:cNvPr>
          <p:cNvSpPr txBox="1"/>
          <p:nvPr userDrawn="1"/>
        </p:nvSpPr>
        <p:spPr>
          <a:xfrm>
            <a:off x="8622107" y="6441096"/>
            <a:ext cx="45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fld id="{A45F073B-D849-49DD-9D3A-8B78787DA950}" type="slidenum">
              <a:rPr lang="en-US" sz="1400" smtClean="0">
                <a:solidFill>
                  <a:schemeClr val="bg1">
                    <a:lumMod val="75000"/>
                  </a:schemeClr>
                </a:solidFill>
              </a:rPr>
              <a:t>‹#›</a:t>
            </a:fld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2895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8735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67385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591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40382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7048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t>3/25/2019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163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t>3/25/2019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3285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t>3/25/2019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9711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t>3/25/2019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34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3C7E1B65-1920-CF40-87B8-818D6517E0EA}" type="datetime1">
              <a:rPr lang="en-US" smtClean="0"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79167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126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533400"/>
          </a:xfrm>
          <a:prstGeom prst="rect">
            <a:avLst/>
          </a:prstGeom>
          <a:solidFill>
            <a:srgbClr val="9607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43" name="Picture 19" descr="SU_Seal_Card_pos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20100" y="6162675"/>
            <a:ext cx="571500" cy="571500"/>
          </a:xfrm>
          <a:prstGeom prst="rect">
            <a:avLst/>
          </a:prstGeom>
          <a:noFill/>
        </p:spPr>
      </p:pic>
      <p:pic>
        <p:nvPicPr>
          <p:cNvPr id="1045" name="Picture 21" descr="stanford_univ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6554788"/>
            <a:ext cx="2279650" cy="1571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533400"/>
          </a:xfrm>
          <a:prstGeom prst="rect">
            <a:avLst/>
          </a:prstGeom>
          <a:solidFill>
            <a:srgbClr val="9607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43" name="Picture 19" descr="SU_Seal_Card_pos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6162675"/>
            <a:ext cx="571500" cy="571500"/>
          </a:xfrm>
          <a:prstGeom prst="rect">
            <a:avLst/>
          </a:prstGeom>
          <a:noFill/>
        </p:spPr>
      </p:pic>
      <p:pic>
        <p:nvPicPr>
          <p:cNvPr id="1045" name="Picture 21" descr="stanford_univ"/>
          <p:cNvPicPr>
            <a:picLocks noChangeAspect="1" noChangeArrowheads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5" y="6554788"/>
            <a:ext cx="2279650" cy="157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855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533400"/>
          </a:xfrm>
          <a:prstGeom prst="rect">
            <a:avLst/>
          </a:prstGeom>
          <a:solidFill>
            <a:srgbClr val="9607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43" name="Picture 19" descr="SU_Seal_Card_pos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20100" y="6162675"/>
            <a:ext cx="571500" cy="571500"/>
          </a:xfrm>
          <a:prstGeom prst="rect">
            <a:avLst/>
          </a:prstGeom>
          <a:noFill/>
        </p:spPr>
      </p:pic>
      <p:pic>
        <p:nvPicPr>
          <p:cNvPr id="1045" name="Picture 21" descr="stanford_univ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6554788"/>
            <a:ext cx="2279650" cy="157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502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t>3/25/2019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73508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3.jpeg"/><Relationship Id="rId11" Type="http://schemas.openxmlformats.org/officeDocument/2006/relationships/image" Target="../media/image36.jpeg"/><Relationship Id="rId5" Type="http://schemas.openxmlformats.org/officeDocument/2006/relationships/image" Target="../media/image32.png"/><Relationship Id="rId10" Type="http://schemas.openxmlformats.org/officeDocument/2006/relationships/image" Target="../media/image35.jpeg"/><Relationship Id="rId4" Type="http://schemas.openxmlformats.org/officeDocument/2006/relationships/image" Target="../media/image31.jpeg"/><Relationship Id="rId9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hyperlink" Target="http://www.fnal.gov/pub/science/particle-detectors-computing/quantum.html#magi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8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7" Type="http://schemas.openxmlformats.org/officeDocument/2006/relationships/image" Target="../media/image66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5.png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0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4.emf"/><Relationship Id="rId4" Type="http://schemas.openxmlformats.org/officeDocument/2006/relationships/image" Target="../media/image93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8.emf"/><Relationship Id="rId5" Type="http://schemas.openxmlformats.org/officeDocument/2006/relationships/image" Target="../media/image97.emf"/><Relationship Id="rId4" Type="http://schemas.openxmlformats.org/officeDocument/2006/relationships/image" Target="../media/image96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102.emf"/><Relationship Id="rId7" Type="http://schemas.openxmlformats.org/officeDocument/2006/relationships/image" Target="../media/image65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5.emf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7" Type="http://schemas.openxmlformats.org/officeDocument/2006/relationships/image" Target="../media/image17.emf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emf"/><Relationship Id="rId5" Type="http://schemas.openxmlformats.org/officeDocument/2006/relationships/image" Target="../media/image109.emf"/><Relationship Id="rId4" Type="http://schemas.openxmlformats.org/officeDocument/2006/relationships/image" Target="../media/image108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3.png"/><Relationship Id="rId4" Type="http://schemas.openxmlformats.org/officeDocument/2006/relationships/image" Target="../media/image1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F25ACF0-3335-499C-8727-7DFB9F980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76" y="-14208"/>
            <a:ext cx="6876175" cy="68761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6362700" y="-2383"/>
            <a:ext cx="2781299" cy="6860383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6439610" y="4600604"/>
            <a:ext cx="2695575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800" dirty="0">
                <a:solidFill>
                  <a:schemeClr val="bg1"/>
                </a:solidFill>
                <a:latin typeface="Times New Roman" pitchFamily="18" charset="0"/>
              </a:rPr>
              <a:t>Jason Hogan</a:t>
            </a:r>
            <a:endParaRPr lang="en-US" sz="20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Stanford University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March 25, 2019</a:t>
            </a:r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6265154" y="2096298"/>
            <a:ext cx="28788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endParaRPr lang="en-US" sz="20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b="1" dirty="0">
                <a:solidFill>
                  <a:schemeClr val="bg1"/>
                </a:solidFill>
              </a:rPr>
              <a:t>First AION Workshop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sz="20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sz="20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chemeClr val="bg1"/>
                </a:solidFill>
              </a:rPr>
              <a:t>Imperial College London  </a:t>
            </a:r>
          </a:p>
        </p:txBody>
      </p:sp>
      <p:sp>
        <p:nvSpPr>
          <p:cNvPr id="164877" name="Rectangle 2"/>
          <p:cNvSpPr>
            <a:spLocks noChangeArrowheads="1"/>
          </p:cNvSpPr>
          <p:nvPr/>
        </p:nvSpPr>
        <p:spPr bwMode="auto">
          <a:xfrm>
            <a:off x="63500" y="31749"/>
            <a:ext cx="8953500" cy="101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3200" b="1" dirty="0">
                <a:solidFill>
                  <a:srgbClr val="FFFF00"/>
                </a:solidFill>
                <a:latin typeface="Arial" charset="0"/>
              </a:rPr>
              <a:t>The MAGIS-100 Project in the US</a:t>
            </a:r>
          </a:p>
        </p:txBody>
      </p:sp>
    </p:spTree>
    <p:extLst>
      <p:ext uri="{BB962C8B-B14F-4D97-AF65-F5344CB8AC3E}">
        <p14:creationId xmlns:p14="http://schemas.microsoft.com/office/powerpoint/2010/main" val="2720390189"/>
      </p:ext>
    </p:extLst>
  </p:cSld>
  <p:clrMapOvr>
    <a:masterClrMapping/>
  </p:clrMapOvr>
  <p:transition advTm="39687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C1DE13-1F6D-4BEC-9AD8-1AE49B0C09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279"/>
          <a:stretch/>
        </p:blipFill>
        <p:spPr>
          <a:xfrm>
            <a:off x="3837626" y="1008150"/>
            <a:ext cx="1389829" cy="484169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F31FF74-5B97-4AFD-B45E-B691AAA70D29}"/>
              </a:ext>
            </a:extLst>
          </p:cNvPr>
          <p:cNvSpPr/>
          <p:nvPr/>
        </p:nvSpPr>
        <p:spPr bwMode="auto">
          <a:xfrm>
            <a:off x="3977018" y="1079472"/>
            <a:ext cx="364766" cy="40767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FDFA20-C602-40D3-BD90-76538F9F1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Gradiometer detector concept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FEF72E-FAC4-4D53-BA19-EA7D903BEFDF}"/>
              </a:ext>
            </a:extLst>
          </p:cNvPr>
          <p:cNvSpPr txBox="1"/>
          <p:nvPr/>
        </p:nvSpPr>
        <p:spPr>
          <a:xfrm>
            <a:off x="4671073" y="2116437"/>
            <a:ext cx="793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Atoms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6362DA-504B-4D49-A097-B7E4430CD148}"/>
              </a:ext>
            </a:extLst>
          </p:cNvPr>
          <p:cNvSpPr txBox="1"/>
          <p:nvPr/>
        </p:nvSpPr>
        <p:spPr>
          <a:xfrm>
            <a:off x="4665004" y="4420270"/>
            <a:ext cx="793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Atoms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AD9F665-8C3C-4948-ACDB-AF1B9BB8E380}"/>
              </a:ext>
            </a:extLst>
          </p:cNvPr>
          <p:cNvSpPr txBox="1"/>
          <p:nvPr/>
        </p:nvSpPr>
        <p:spPr>
          <a:xfrm rot="16200000">
            <a:off x="4366051" y="3155711"/>
            <a:ext cx="793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Laser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3B4D9C-47E0-4022-AC97-C50887DE8593}"/>
              </a:ext>
            </a:extLst>
          </p:cNvPr>
          <p:cNvSpPr txBox="1"/>
          <p:nvPr/>
        </p:nvSpPr>
        <p:spPr>
          <a:xfrm>
            <a:off x="5617998" y="1735511"/>
            <a:ext cx="3381222" cy="317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 Compare two (or more) atom ensembles separated by a </a:t>
            </a:r>
            <a:r>
              <a:rPr lang="en-US" sz="1700" b="1" dirty="0"/>
              <a:t>large baseline</a:t>
            </a:r>
          </a:p>
          <a:p>
            <a:endParaRPr lang="en-US" sz="1700" dirty="0"/>
          </a:p>
          <a:p>
            <a:r>
              <a:rPr lang="en-US" sz="1700" dirty="0"/>
              <a:t> Science signal is </a:t>
            </a:r>
            <a:r>
              <a:rPr lang="en-US" sz="1700" b="1" dirty="0"/>
              <a:t>differential phase</a:t>
            </a:r>
            <a:r>
              <a:rPr lang="en-US" sz="1700" dirty="0"/>
              <a:t> between interferometers</a:t>
            </a:r>
          </a:p>
          <a:p>
            <a:endParaRPr lang="en-US" sz="1700" dirty="0"/>
          </a:p>
          <a:p>
            <a:r>
              <a:rPr lang="en-US" sz="1700" dirty="0"/>
              <a:t> Differential measurement suppresses many sources of common noise and systematic errors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24053E-63E5-439C-BC0F-0FAE455DD9A2}"/>
              </a:ext>
            </a:extLst>
          </p:cNvPr>
          <p:cNvSpPr txBox="1"/>
          <p:nvPr/>
        </p:nvSpPr>
        <p:spPr>
          <a:xfrm>
            <a:off x="970693" y="6219972"/>
            <a:ext cx="7202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Science signal strength is proportional to baseline length (DM, GWs).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31944DD-DB30-4675-A108-02D3F838C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014" y="2255521"/>
            <a:ext cx="2541227" cy="1712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ight Arrow 7">
            <a:extLst>
              <a:ext uri="{FF2B5EF4-FFF2-40B4-BE49-F238E27FC236}">
                <a16:creationId xmlns:a16="http://schemas.microsoft.com/office/drawing/2014/main" id="{EBFE157B-5396-43CF-ADA0-26B1FBA7F042}"/>
              </a:ext>
            </a:extLst>
          </p:cNvPr>
          <p:cNvSpPr/>
          <p:nvPr/>
        </p:nvSpPr>
        <p:spPr bwMode="auto">
          <a:xfrm>
            <a:off x="2949346" y="2933420"/>
            <a:ext cx="854304" cy="357188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F31B12-614A-4577-875D-E05E06110748}"/>
              </a:ext>
            </a:extLst>
          </p:cNvPr>
          <p:cNvSpPr txBox="1"/>
          <p:nvPr/>
        </p:nvSpPr>
        <p:spPr>
          <a:xfrm>
            <a:off x="383808" y="4032537"/>
            <a:ext cx="2457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i="1" dirty="0"/>
              <a:t>GW source (e.g., black hole binary </a:t>
            </a:r>
            <a:r>
              <a:rPr lang="en-US" sz="1600" i="1" dirty="0" err="1"/>
              <a:t>inspiral</a:t>
            </a:r>
            <a:r>
              <a:rPr lang="en-US" sz="1600" i="1" dirty="0"/>
              <a:t>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A804DA2-7130-4D30-AEBF-F7386C50F2BF}"/>
              </a:ext>
            </a:extLst>
          </p:cNvPr>
          <p:cNvCxnSpPr>
            <a:cxnSpLocks/>
          </p:cNvCxnSpPr>
          <p:nvPr/>
        </p:nvCxnSpPr>
        <p:spPr>
          <a:xfrm flipV="1">
            <a:off x="4228169" y="1735511"/>
            <a:ext cx="14514" cy="1192834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E121B7D-C24A-4A1A-A38B-468FCA475E44}"/>
              </a:ext>
            </a:extLst>
          </p:cNvPr>
          <p:cNvSpPr txBox="1"/>
          <p:nvPr/>
        </p:nvSpPr>
        <p:spPr>
          <a:xfrm rot="16200000">
            <a:off x="3774239" y="3119513"/>
            <a:ext cx="888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Baseline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F64F4AD-2D84-4AFD-9509-48C9E171A8C5}"/>
              </a:ext>
            </a:extLst>
          </p:cNvPr>
          <p:cNvCxnSpPr>
            <a:cxnSpLocks/>
          </p:cNvCxnSpPr>
          <p:nvPr/>
        </p:nvCxnSpPr>
        <p:spPr>
          <a:xfrm>
            <a:off x="4235426" y="3680460"/>
            <a:ext cx="0" cy="1355090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98634A9-2FF9-489A-A1B2-9E70110BA13E}"/>
              </a:ext>
            </a:extLst>
          </p:cNvPr>
          <p:cNvSpPr txBox="1"/>
          <p:nvPr/>
        </p:nvSpPr>
        <p:spPr>
          <a:xfrm>
            <a:off x="3943888" y="887460"/>
            <a:ext cx="1360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Gradiometer</a:t>
            </a:r>
          </a:p>
        </p:txBody>
      </p:sp>
    </p:spTree>
    <p:extLst>
      <p:ext uri="{BB962C8B-B14F-4D97-AF65-F5344CB8AC3E}">
        <p14:creationId xmlns:p14="http://schemas.microsoft.com/office/powerpoint/2010/main" val="2008419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BEBEDB5-9D22-4C69-B31A-0B5D320650DE}"/>
              </a:ext>
            </a:extLst>
          </p:cNvPr>
          <p:cNvSpPr txBox="1"/>
          <p:nvPr/>
        </p:nvSpPr>
        <p:spPr>
          <a:xfrm>
            <a:off x="310432" y="519104"/>
            <a:ext cx="675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atter wave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tomic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radiometer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nterferometric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ensor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DF1187-A191-477D-8890-39B5F57CDA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1136" y="646788"/>
            <a:ext cx="1805940" cy="58822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27D823-09A9-451D-A81D-9947DFFF1662}"/>
              </a:ext>
            </a:extLst>
          </p:cNvPr>
          <p:cNvSpPr/>
          <p:nvPr/>
        </p:nvSpPr>
        <p:spPr>
          <a:xfrm>
            <a:off x="51291" y="3565329"/>
            <a:ext cx="7222611" cy="2301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100-meter baseline atom interferometry in existing shaft at Fermilab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Intermediate step to full-scale (km) detector for gravitational waves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Clock atom sources (Sr) at three positions to realize a gradiometer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Probes for ultralight scalar dark matter beyond current limits (Hz range)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Extreme quantum superposition states: &gt;meter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wavepacket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separation, up to 9 seconds duration</a:t>
            </a:r>
          </a:p>
        </p:txBody>
      </p:sp>
      <p:pic>
        <p:nvPicPr>
          <p:cNvPr id="12" name="Picture 2" descr="Image result for fermilab logo">
            <a:extLst>
              <a:ext uri="{FF2B5EF4-FFF2-40B4-BE49-F238E27FC236}">
                <a16:creationId xmlns:a16="http://schemas.microsoft.com/office/drawing/2014/main" id="{A6D0B499-B4BA-4275-9BC9-87F5A40A5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376" y="6127532"/>
            <a:ext cx="1598007" cy="34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stanford logo">
            <a:extLst>
              <a:ext uri="{FF2B5EF4-FFF2-40B4-BE49-F238E27FC236}">
                <a16:creationId xmlns:a16="http://schemas.microsoft.com/office/drawing/2014/main" id="{922B8F21-CA8D-4C9F-8F49-CA476C4CD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4" y="6023109"/>
            <a:ext cx="714831" cy="55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quirkyberkeley.com/wp-content/uploads/2013/05/Cal-Logo.jpg">
            <a:extLst>
              <a:ext uri="{FF2B5EF4-FFF2-40B4-BE49-F238E27FC236}">
                <a16:creationId xmlns:a16="http://schemas.microsoft.com/office/drawing/2014/main" id="{8FF020B0-9099-411C-99CF-BC933FD01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144" y="5991361"/>
            <a:ext cx="818554" cy="61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s://upload.wikimedia.org/wikipedia/en/thumb/6/6d/Northern_Illinois_University_logo.svg/1280px-Northern_Illinois_University_logo.svg.png">
            <a:extLst>
              <a:ext uri="{FF2B5EF4-FFF2-40B4-BE49-F238E27FC236}">
                <a16:creationId xmlns:a16="http://schemas.microsoft.com/office/drawing/2014/main" id="{15FC3163-B404-4699-8447-E3C09066C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1238" y="6101485"/>
            <a:ext cx="1056386" cy="3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LVP_UNI_LOGO_Pantone1">
            <a:extLst>
              <a:ext uri="{FF2B5EF4-FFF2-40B4-BE49-F238E27FC236}">
                <a16:creationId xmlns:a16="http://schemas.microsoft.com/office/drawing/2014/main" id="{94A65C32-523C-4B76-9B25-70FA093B8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0459" y="6156038"/>
            <a:ext cx="1228327" cy="28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mage result for northwestern university logo">
            <a:extLst>
              <a:ext uri="{FF2B5EF4-FFF2-40B4-BE49-F238E27FC236}">
                <a16:creationId xmlns:a16="http://schemas.microsoft.com/office/drawing/2014/main" id="{F63CB0CC-B410-4760-A995-D88AD4722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8547" y="6097083"/>
            <a:ext cx="1302928" cy="40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EB5F3EDD-CFFB-4B59-A642-EAFF3D6010B5}"/>
              </a:ext>
            </a:extLst>
          </p:cNvPr>
          <p:cNvGrpSpPr/>
          <p:nvPr/>
        </p:nvGrpSpPr>
        <p:grpSpPr>
          <a:xfrm>
            <a:off x="160508" y="965300"/>
            <a:ext cx="6901595" cy="2452297"/>
            <a:chOff x="160508" y="1161641"/>
            <a:chExt cx="6901595" cy="245229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7131E0A-6096-4F6B-BEE8-C53A48E4A26E}"/>
                </a:ext>
              </a:extLst>
            </p:cNvPr>
            <p:cNvGrpSpPr/>
            <p:nvPr/>
          </p:nvGrpSpPr>
          <p:grpSpPr>
            <a:xfrm>
              <a:off x="160508" y="1161641"/>
              <a:ext cx="6901595" cy="2452297"/>
              <a:chOff x="636846" y="1105593"/>
              <a:chExt cx="7868459" cy="2795846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2756C91A-32A5-453B-8265-F3820C5A6F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8820"/>
              <a:stretch/>
            </p:blipFill>
            <p:spPr>
              <a:xfrm>
                <a:off x="636846" y="3413760"/>
                <a:ext cx="7866611" cy="487679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D1A6701-0375-4B48-A343-E37D6FBDF1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38694" y="1105593"/>
                <a:ext cx="7866611" cy="2323407"/>
              </a:xfrm>
              <a:prstGeom prst="rect">
                <a:avLst/>
              </a:prstGeom>
            </p:spPr>
          </p:pic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C012549-FAC9-4473-884F-13B23E480B39}"/>
                </a:ext>
              </a:extLst>
            </p:cNvPr>
            <p:cNvSpPr/>
            <p:nvPr/>
          </p:nvSpPr>
          <p:spPr bwMode="auto">
            <a:xfrm>
              <a:off x="5536917" y="1567235"/>
              <a:ext cx="777306" cy="1213355"/>
            </a:xfrm>
            <a:prstGeom prst="ellipse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A5D2F38-E2CD-4EAF-BA54-AB3745BE3B4A}"/>
              </a:ext>
            </a:extLst>
          </p:cNvPr>
          <p:cNvCxnSpPr>
            <a:cxnSpLocks/>
          </p:cNvCxnSpPr>
          <p:nvPr/>
        </p:nvCxnSpPr>
        <p:spPr>
          <a:xfrm flipV="1">
            <a:off x="7496639" y="1679073"/>
            <a:ext cx="0" cy="1378724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D48D92C-4A05-4058-8D36-5464E1B72984}"/>
              </a:ext>
            </a:extLst>
          </p:cNvPr>
          <p:cNvSpPr txBox="1"/>
          <p:nvPr/>
        </p:nvSpPr>
        <p:spPr>
          <a:xfrm rot="16200000">
            <a:off x="6710549" y="3641634"/>
            <a:ext cx="1524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100 meters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7F08C4F-1A43-4D2A-B111-A173F0A51415}"/>
              </a:ext>
            </a:extLst>
          </p:cNvPr>
          <p:cNvCxnSpPr>
            <a:cxnSpLocks/>
          </p:cNvCxnSpPr>
          <p:nvPr/>
        </p:nvCxnSpPr>
        <p:spPr>
          <a:xfrm>
            <a:off x="7496639" y="4652319"/>
            <a:ext cx="0" cy="176663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AA2DD2A-6750-4BB8-837D-B443DA5A654B}"/>
              </a:ext>
            </a:extLst>
          </p:cNvPr>
          <p:cNvCxnSpPr>
            <a:cxnSpLocks/>
          </p:cNvCxnSpPr>
          <p:nvPr/>
        </p:nvCxnSpPr>
        <p:spPr>
          <a:xfrm flipH="1">
            <a:off x="6240164" y="1005999"/>
            <a:ext cx="1113136" cy="433563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CCBDC699-761A-4D47-9053-994193A14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42"/>
            <a:ext cx="9144000" cy="450803"/>
          </a:xfrm>
        </p:spPr>
        <p:txBody>
          <a:bodyPr/>
          <a:lstStyle/>
          <a:p>
            <a:r>
              <a:rPr lang="en-US" sz="2700" dirty="0"/>
              <a:t>MAGIS-100: GW detector prototype at Fermilab</a:t>
            </a:r>
          </a:p>
        </p:txBody>
      </p:sp>
    </p:spTree>
    <p:extLst>
      <p:ext uri="{BB962C8B-B14F-4D97-AF65-F5344CB8AC3E}">
        <p14:creationId xmlns:p14="http://schemas.microsoft.com/office/powerpoint/2010/main" val="2680398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CBE6E-FB08-44BF-83B4-251AEC96D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Gordon and Betty Moore Foundation grant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B5BD1B-F290-4351-B786-D459DAA79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770" y="4754224"/>
            <a:ext cx="7094651" cy="9957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FB4D01E-9C57-4C63-9F0D-3FE33B3DDF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70" y="1107977"/>
            <a:ext cx="1586534" cy="6161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1D0D66-DBF9-4E35-A180-224939E4B5E2}"/>
              </a:ext>
            </a:extLst>
          </p:cNvPr>
          <p:cNvSpPr txBox="1"/>
          <p:nvPr/>
        </p:nvSpPr>
        <p:spPr>
          <a:xfrm>
            <a:off x="509120" y="2139148"/>
            <a:ext cx="624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/>
              <a:t>MAGIS-100 at Fermilab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967CC4-56C8-4053-B461-FB044D18AE96}"/>
              </a:ext>
            </a:extLst>
          </p:cNvPr>
          <p:cNvSpPr txBox="1"/>
          <p:nvPr/>
        </p:nvSpPr>
        <p:spPr>
          <a:xfrm>
            <a:off x="509120" y="4109623"/>
            <a:ext cx="782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/>
              <a:t>Atom interferometry sensor development at Stanford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4CDE91-BB33-4A36-8421-5C2947DFA938}"/>
              </a:ext>
            </a:extLst>
          </p:cNvPr>
          <p:cNvSpPr txBox="1"/>
          <p:nvPr/>
        </p:nvSpPr>
        <p:spPr>
          <a:xfrm>
            <a:off x="2637354" y="1026843"/>
            <a:ext cx="4990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000" dirty="0"/>
              <a:t>New funding received from GBMF</a:t>
            </a:r>
          </a:p>
          <a:p>
            <a:pPr marL="342900" indent="-342900"/>
            <a:r>
              <a:rPr lang="en-US" sz="2000" dirty="0"/>
              <a:t>$9.8M, 5 years, start date Jan 2019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0984EF-D012-4BAD-B822-A287A693CA84}"/>
              </a:ext>
            </a:extLst>
          </p:cNvPr>
          <p:cNvSpPr/>
          <p:nvPr/>
        </p:nvSpPr>
        <p:spPr>
          <a:xfrm>
            <a:off x="629770" y="2616852"/>
            <a:ext cx="76073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100 meter vacuum tube (Fermilab design contribution)</a:t>
            </a:r>
          </a:p>
          <a:p>
            <a:r>
              <a:rPr lang="en-US" dirty="0"/>
              <a:t> Three atomic sources (Stanford design contribution)</a:t>
            </a:r>
          </a:p>
          <a:p>
            <a:r>
              <a:rPr lang="en-US" dirty="0"/>
              <a:t> Atom interferometry laser system (Northwestern design contribution)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43A3C4-8199-413A-A046-AA87BA0C1FBA}"/>
              </a:ext>
            </a:extLst>
          </p:cNvPr>
          <p:cNvSpPr txBox="1"/>
          <p:nvPr/>
        </p:nvSpPr>
        <p:spPr>
          <a:xfrm>
            <a:off x="7628146" y="4964666"/>
            <a:ext cx="1122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/>
              <a:t>Hogan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A6D1AA-D417-49EB-B95D-431DEFD6798F}"/>
              </a:ext>
            </a:extLst>
          </p:cNvPr>
          <p:cNvSpPr txBox="1"/>
          <p:nvPr/>
        </p:nvSpPr>
        <p:spPr>
          <a:xfrm>
            <a:off x="7628146" y="5178150"/>
            <a:ext cx="1122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err="1"/>
              <a:t>Kasevich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48CB34-8C38-4CD8-8594-68B2F26413F7}"/>
              </a:ext>
            </a:extLst>
          </p:cNvPr>
          <p:cNvSpPr txBox="1"/>
          <p:nvPr/>
        </p:nvSpPr>
        <p:spPr>
          <a:xfrm>
            <a:off x="7628146" y="5408144"/>
            <a:ext cx="1122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/>
              <a:t>Hogan</a:t>
            </a:r>
          </a:p>
        </p:txBody>
      </p:sp>
    </p:spTree>
    <p:extLst>
      <p:ext uri="{BB962C8B-B14F-4D97-AF65-F5344CB8AC3E}">
        <p14:creationId xmlns:p14="http://schemas.microsoft.com/office/powerpoint/2010/main" val="3290711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46FD72A-1307-47A8-897B-EB6D83680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509" y="2807290"/>
            <a:ext cx="859335" cy="4352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878791-5489-4FD2-BF5A-7CA558701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GW Sensitivity development plan (part of GBMF grant)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0B5C73-F003-47EE-96B7-96883598BE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55" y="942459"/>
            <a:ext cx="4994895" cy="31248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DB6D09-DA9F-47B6-B69D-FB14AD255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149" y="4353138"/>
            <a:ext cx="5024419" cy="14126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E9C481-A9A5-43C5-91E2-A35DC48EB9C3}"/>
              </a:ext>
            </a:extLst>
          </p:cNvPr>
          <p:cNvSpPr txBox="1"/>
          <p:nvPr/>
        </p:nvSpPr>
        <p:spPr>
          <a:xfrm>
            <a:off x="5566395" y="1561523"/>
            <a:ext cx="3333750" cy="1625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Phase noise improvements:</a:t>
            </a:r>
          </a:p>
          <a:p>
            <a:pPr marL="285750" indent="-285750"/>
            <a:r>
              <a:rPr lang="en-US" sz="1600" dirty="0"/>
              <a:t>10x from higher flux</a:t>
            </a:r>
          </a:p>
          <a:p>
            <a:pPr marL="285750" indent="-285750"/>
            <a:r>
              <a:rPr lang="en-US" sz="1600" dirty="0"/>
              <a:t>10x from squeezing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Atom source scaling: ~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E2EFE5-722D-4366-999E-C9C45FC8D1BE}"/>
              </a:ext>
            </a:extLst>
          </p:cNvPr>
          <p:cNvSpPr txBox="1"/>
          <p:nvPr/>
        </p:nvSpPr>
        <p:spPr>
          <a:xfrm>
            <a:off x="5797421" y="4604530"/>
            <a:ext cx="31027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MAGIS-km additional factor of 3x improvement in phase noise from flux + quantum entanglement (spin squeezing)</a:t>
            </a:r>
          </a:p>
        </p:txBody>
      </p:sp>
    </p:spTree>
    <p:extLst>
      <p:ext uri="{BB962C8B-B14F-4D97-AF65-F5344CB8AC3E}">
        <p14:creationId xmlns:p14="http://schemas.microsoft.com/office/powerpoint/2010/main" val="262759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0F758-6BF1-4B2C-BFFD-A5E23099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MAGIS-100 timeline: Design phase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733EE2-EAF8-468D-95AD-A02AA4960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1221059"/>
            <a:ext cx="6534150" cy="48643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C82AEF-595A-46C9-83D0-F7256672CB18}"/>
              </a:ext>
            </a:extLst>
          </p:cNvPr>
          <p:cNvSpPr txBox="1"/>
          <p:nvPr/>
        </p:nvSpPr>
        <p:spPr>
          <a:xfrm>
            <a:off x="6899275" y="1494992"/>
            <a:ext cx="1454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Dec 2019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E1FD74-5966-4EF6-BDD5-9DB27DECD841}"/>
              </a:ext>
            </a:extLst>
          </p:cNvPr>
          <p:cNvSpPr txBox="1"/>
          <p:nvPr/>
        </p:nvSpPr>
        <p:spPr>
          <a:xfrm>
            <a:off x="6899275" y="1971242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Summer 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1BB09F-78D4-4235-B249-74FC325CB67E}"/>
              </a:ext>
            </a:extLst>
          </p:cNvPr>
          <p:cNvSpPr txBox="1"/>
          <p:nvPr/>
        </p:nvSpPr>
        <p:spPr>
          <a:xfrm>
            <a:off x="6899275" y="2568029"/>
            <a:ext cx="1282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Fall 2019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7F426D-09A3-4445-904B-DE87201BBD43}"/>
              </a:ext>
            </a:extLst>
          </p:cNvPr>
          <p:cNvSpPr txBox="1"/>
          <p:nvPr/>
        </p:nvSpPr>
        <p:spPr>
          <a:xfrm>
            <a:off x="6899275" y="3131228"/>
            <a:ext cx="1657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Dec 2019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38238E-E329-48EA-AE6B-F31B3D7800BE}"/>
              </a:ext>
            </a:extLst>
          </p:cNvPr>
          <p:cNvSpPr txBox="1"/>
          <p:nvPr/>
        </p:nvSpPr>
        <p:spPr>
          <a:xfrm>
            <a:off x="6899275" y="1156438"/>
            <a:ext cx="1847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u="sng" dirty="0"/>
              <a:t>Target Completion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8361EF-A2E3-4EF6-B185-F4D600A00030}"/>
              </a:ext>
            </a:extLst>
          </p:cNvPr>
          <p:cNvSpPr txBox="1"/>
          <p:nvPr/>
        </p:nvSpPr>
        <p:spPr>
          <a:xfrm>
            <a:off x="6899274" y="3558738"/>
            <a:ext cx="1657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Summer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56A199-F45C-44CF-AA06-EE35285EDB41}"/>
              </a:ext>
            </a:extLst>
          </p:cNvPr>
          <p:cNvSpPr txBox="1"/>
          <p:nvPr/>
        </p:nvSpPr>
        <p:spPr>
          <a:xfrm>
            <a:off x="6899275" y="3897292"/>
            <a:ext cx="1282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Fall 2020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DDB5DA-2F7F-4A81-B356-50BB3494771F}"/>
              </a:ext>
            </a:extLst>
          </p:cNvPr>
          <p:cNvSpPr txBox="1"/>
          <p:nvPr/>
        </p:nvSpPr>
        <p:spPr>
          <a:xfrm>
            <a:off x="6899275" y="4251562"/>
            <a:ext cx="1282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Dec 2020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FBEEDF-A42E-47C4-9DD5-EC0FD9BA7520}"/>
              </a:ext>
            </a:extLst>
          </p:cNvPr>
          <p:cNvSpPr txBox="1"/>
          <p:nvPr/>
        </p:nvSpPr>
        <p:spPr>
          <a:xfrm>
            <a:off x="6899274" y="4574400"/>
            <a:ext cx="1282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Fall 2020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984602-24E7-4F73-A1A8-2F5B590A3EAB}"/>
              </a:ext>
            </a:extLst>
          </p:cNvPr>
          <p:cNvSpPr txBox="1"/>
          <p:nvPr/>
        </p:nvSpPr>
        <p:spPr>
          <a:xfrm>
            <a:off x="6899274" y="5629508"/>
            <a:ext cx="1282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Dec 2021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0693E1-EF74-4571-B224-BA9A522E8EC4}"/>
              </a:ext>
            </a:extLst>
          </p:cNvPr>
          <p:cNvSpPr txBox="1"/>
          <p:nvPr/>
        </p:nvSpPr>
        <p:spPr>
          <a:xfrm>
            <a:off x="6899274" y="5106748"/>
            <a:ext cx="1584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Summer 2021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64D9DA-1ED0-48C6-A222-50808E031203}"/>
              </a:ext>
            </a:extLst>
          </p:cNvPr>
          <p:cNvSpPr txBox="1"/>
          <p:nvPr/>
        </p:nvSpPr>
        <p:spPr>
          <a:xfrm>
            <a:off x="5744239" y="1916094"/>
            <a:ext cx="98269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50" dirty="0"/>
              <a:t>Northwestern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4EB414-80B8-4CEF-AC9E-87C91586B549}"/>
              </a:ext>
            </a:extLst>
          </p:cNvPr>
          <p:cNvSpPr txBox="1"/>
          <p:nvPr/>
        </p:nvSpPr>
        <p:spPr>
          <a:xfrm>
            <a:off x="5744239" y="4590116"/>
            <a:ext cx="98269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50" dirty="0"/>
              <a:t>Northwestern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581A7F-B963-43AE-99F4-8D340D89E795}"/>
              </a:ext>
            </a:extLst>
          </p:cNvPr>
          <p:cNvSpPr txBox="1"/>
          <p:nvPr/>
        </p:nvSpPr>
        <p:spPr>
          <a:xfrm>
            <a:off x="798022" y="6289963"/>
            <a:ext cx="580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Years 4 and 5 for science data taking and analysis</a:t>
            </a:r>
          </a:p>
        </p:txBody>
      </p:sp>
    </p:spTree>
    <p:extLst>
      <p:ext uri="{BB962C8B-B14F-4D97-AF65-F5344CB8AC3E}">
        <p14:creationId xmlns:p14="http://schemas.microsoft.com/office/powerpoint/2010/main" val="2779277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2C36-9B00-4FDC-96C3-9FB03D184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MAGIS-100 Location: MINOS building</a:t>
            </a:r>
          </a:p>
        </p:txBody>
      </p:sp>
      <p:pic>
        <p:nvPicPr>
          <p:cNvPr id="7" name="Picture 6" descr="IMG_1069.jpg">
            <a:extLst>
              <a:ext uri="{FF2B5EF4-FFF2-40B4-BE49-F238E27FC236}">
                <a16:creationId xmlns:a16="http://schemas.microsoft.com/office/drawing/2014/main" id="{F809A3CF-B8D2-47ED-BB65-84F7A53206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50" y="792213"/>
            <a:ext cx="4886617" cy="36649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CB667F-2448-4C1C-A3BE-E11F9E812A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9652" y="3035512"/>
            <a:ext cx="4759869" cy="317324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69F5B75-AF0F-46EE-BB36-B073B861152A}"/>
              </a:ext>
            </a:extLst>
          </p:cNvPr>
          <p:cNvSpPr/>
          <p:nvPr/>
        </p:nvSpPr>
        <p:spPr>
          <a:xfrm>
            <a:off x="303739" y="5039883"/>
            <a:ext cx="3391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/>
              <a:t>Ground level of MINOS building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835760-1E2C-4E10-8BF2-3BF364D590BF}"/>
              </a:ext>
            </a:extLst>
          </p:cNvPr>
          <p:cNvSpPr/>
          <p:nvPr/>
        </p:nvSpPr>
        <p:spPr>
          <a:xfrm>
            <a:off x="128039" y="6408712"/>
            <a:ext cx="50297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004C97"/>
                </a:solidFill>
                <a:latin typeface="Helvetica"/>
                <a:ea typeface="ＭＳ Ｐゴシック" charset="0"/>
              </a:rPr>
              <a:t>From: L. Valerio (Fermilab), MAGIS Project Engineer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93469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483B2-9182-4BE4-A6B1-BBC469453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MAGIS-100 Location: Shaft in MINOS building</a:t>
            </a:r>
          </a:p>
        </p:txBody>
      </p:sp>
      <p:pic>
        <p:nvPicPr>
          <p:cNvPr id="3" name="Picture 2" descr="IMG_5704.jpg">
            <a:extLst>
              <a:ext uri="{FF2B5EF4-FFF2-40B4-BE49-F238E27FC236}">
                <a16:creationId xmlns:a16="http://schemas.microsoft.com/office/drawing/2014/main" id="{D05BF52A-3043-49F6-8FB9-42C80AACAB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1117" y="775565"/>
            <a:ext cx="3606227" cy="4808302"/>
          </a:xfrm>
          <a:prstGeom prst="rect">
            <a:avLst/>
          </a:prstGeom>
        </p:spPr>
      </p:pic>
      <p:pic>
        <p:nvPicPr>
          <p:cNvPr id="4" name="Picture 3" descr="DSC00222.jpg">
            <a:extLst>
              <a:ext uri="{FF2B5EF4-FFF2-40B4-BE49-F238E27FC236}">
                <a16:creationId xmlns:a16="http://schemas.microsoft.com/office/drawing/2014/main" id="{7287DC58-2532-41D4-8CE7-81229EA4FA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165" y="775565"/>
            <a:ext cx="3205535" cy="48083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536BB5-F2EA-454F-8B13-925D110005AC}"/>
              </a:ext>
            </a:extLst>
          </p:cNvPr>
          <p:cNvSpPr/>
          <p:nvPr/>
        </p:nvSpPr>
        <p:spPr>
          <a:xfrm>
            <a:off x="2236124" y="589776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US" dirty="0"/>
              <a:t>Top and bottom of ~100m shaft.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A0F4D8-463F-4199-90F4-480359E1589D}"/>
              </a:ext>
            </a:extLst>
          </p:cNvPr>
          <p:cNvSpPr/>
          <p:nvPr/>
        </p:nvSpPr>
        <p:spPr>
          <a:xfrm>
            <a:off x="128039" y="6408712"/>
            <a:ext cx="50297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004C97"/>
                </a:solidFill>
                <a:latin typeface="Helvetica"/>
                <a:ea typeface="ＭＳ Ｐゴシック" charset="0"/>
              </a:rPr>
              <a:t>From: L. Valerio (Fermilab), MAGIS Project Engineer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44732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EC2D2-7372-4814-8940-BC5948E60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designs </a:t>
            </a:r>
            <a:r>
              <a:rPr lang="mr-IN" dirty="0"/>
              <a:t>–</a:t>
            </a:r>
            <a:r>
              <a:rPr lang="en-US" dirty="0"/>
              <a:t> 3D model</a:t>
            </a:r>
          </a:p>
        </p:txBody>
      </p:sp>
      <p:pic>
        <p:nvPicPr>
          <p:cNvPr id="3" name="Picture 2" descr="top source-1.PNG">
            <a:extLst>
              <a:ext uri="{FF2B5EF4-FFF2-40B4-BE49-F238E27FC236}">
                <a16:creationId xmlns:a16="http://schemas.microsoft.com/office/drawing/2014/main" id="{7E865841-C887-424D-A92E-4A8ADE5525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72" y="670824"/>
            <a:ext cx="3089956" cy="2442279"/>
          </a:xfrm>
          <a:prstGeom prst="rect">
            <a:avLst/>
          </a:prstGeom>
        </p:spPr>
      </p:pic>
      <p:pic>
        <p:nvPicPr>
          <p:cNvPr id="4" name="Picture 3" descr="mid source.PNG">
            <a:extLst>
              <a:ext uri="{FF2B5EF4-FFF2-40B4-BE49-F238E27FC236}">
                <a16:creationId xmlns:a16="http://schemas.microsoft.com/office/drawing/2014/main" id="{A879F11B-B9F4-4D5E-86E2-96127ED1F3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4523" y="1891964"/>
            <a:ext cx="2983105" cy="2428013"/>
          </a:xfrm>
          <a:prstGeom prst="rect">
            <a:avLst/>
          </a:prstGeom>
          <a:ln w="28575" cmpd="sng">
            <a:noFill/>
          </a:ln>
        </p:spPr>
      </p:pic>
      <p:pic>
        <p:nvPicPr>
          <p:cNvPr id="5" name="Picture 4" descr="bottom source.PNG">
            <a:extLst>
              <a:ext uri="{FF2B5EF4-FFF2-40B4-BE49-F238E27FC236}">
                <a16:creationId xmlns:a16="http://schemas.microsoft.com/office/drawing/2014/main" id="{17F80FC8-D6EA-44DB-B267-BFAB1E13150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772" y="3165623"/>
            <a:ext cx="3089956" cy="243840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51085B6-9D88-469D-A6E5-CBA5CAE71845}"/>
              </a:ext>
            </a:extLst>
          </p:cNvPr>
          <p:cNvGrpSpPr/>
          <p:nvPr/>
        </p:nvGrpSpPr>
        <p:grpSpPr>
          <a:xfrm>
            <a:off x="6393759" y="721757"/>
            <a:ext cx="2535502" cy="5531042"/>
            <a:chOff x="6523772" y="251752"/>
            <a:chExt cx="2505078" cy="5461249"/>
          </a:xfrm>
        </p:grpSpPr>
        <p:pic>
          <p:nvPicPr>
            <p:cNvPr id="7" name="Picture 6" descr="minos shaft.PNG">
              <a:extLst>
                <a:ext uri="{FF2B5EF4-FFF2-40B4-BE49-F238E27FC236}">
                  <a16:creationId xmlns:a16="http://schemas.microsoft.com/office/drawing/2014/main" id="{ADEF18B2-31FB-4C8A-81AA-07662D64E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1679" y="251752"/>
              <a:ext cx="2487171" cy="546124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B29517-86AD-4937-BD88-F97A6067D7F4}"/>
                </a:ext>
              </a:extLst>
            </p:cNvPr>
            <p:cNvSpPr txBox="1"/>
            <p:nvPr/>
          </p:nvSpPr>
          <p:spPr>
            <a:xfrm>
              <a:off x="6541679" y="1003278"/>
              <a:ext cx="2036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087"/>
                  </a:solidFill>
                  <a:effectLst/>
                  <a:uLnTx/>
                  <a:uFillTx/>
                  <a:latin typeface="Calibri" charset="0"/>
                </a:rPr>
                <a:t>ATOM</a:t>
              </a: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087"/>
                  </a:solidFill>
                  <a:effectLst/>
                  <a:uLnTx/>
                  <a:uFillTx/>
                  <a:latin typeface="Calibri" charset="0"/>
                </a:rPr>
                <a:t>SOURCE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A64F03B-E864-44B0-B688-5D42250E78BA}"/>
                </a:ext>
              </a:extLst>
            </p:cNvPr>
            <p:cNvSpPr/>
            <p:nvPr/>
          </p:nvSpPr>
          <p:spPr>
            <a:xfrm>
              <a:off x="6529699" y="289200"/>
              <a:ext cx="8806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087"/>
                  </a:solidFill>
                  <a:effectLst/>
                  <a:uLnTx/>
                  <a:uFillTx/>
                  <a:latin typeface="Calibri" charset="0"/>
                </a:rPr>
                <a:t>LASER </a:t>
              </a: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087"/>
                  </a:solidFill>
                  <a:effectLst/>
                  <a:uLnTx/>
                  <a:uFillTx/>
                  <a:latin typeface="Calibri" charset="0"/>
                </a:rPr>
                <a:t>PLATFORM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85A49A6-0576-4ED0-B19E-6D5E3FD16FE6}"/>
                </a:ext>
              </a:extLst>
            </p:cNvPr>
            <p:cNvSpPr txBox="1"/>
            <p:nvPr/>
          </p:nvSpPr>
          <p:spPr>
            <a:xfrm>
              <a:off x="6523772" y="2760409"/>
              <a:ext cx="2036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087"/>
                  </a:solidFill>
                  <a:effectLst/>
                  <a:uLnTx/>
                  <a:uFillTx/>
                  <a:latin typeface="Calibri" charset="0"/>
                </a:rPr>
                <a:t>ATOM</a:t>
              </a: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087"/>
                  </a:solidFill>
                  <a:effectLst/>
                  <a:uLnTx/>
                  <a:uFillTx/>
                  <a:latin typeface="Calibri" charset="0"/>
                </a:rPr>
                <a:t>SOURCE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137A56E-4118-4D25-B66A-1568EB6AEC06}"/>
                </a:ext>
              </a:extLst>
            </p:cNvPr>
            <p:cNvSpPr txBox="1"/>
            <p:nvPr/>
          </p:nvSpPr>
          <p:spPr>
            <a:xfrm>
              <a:off x="6523772" y="4738193"/>
              <a:ext cx="2036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087"/>
                  </a:solidFill>
                  <a:effectLst/>
                  <a:uLnTx/>
                  <a:uFillTx/>
                  <a:latin typeface="Calibri" charset="0"/>
                </a:rPr>
                <a:t>ATOM</a:t>
              </a: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087"/>
                  </a:solidFill>
                  <a:effectLst/>
                  <a:uLnTx/>
                  <a:uFillTx/>
                  <a:latin typeface="Calibri" charset="0"/>
                </a:rPr>
                <a:t>SOURCE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37D692D-CBF3-4E1C-B503-944E5D0D1648}"/>
                </a:ext>
              </a:extLst>
            </p:cNvPr>
            <p:cNvCxnSpPr/>
            <p:nvPr/>
          </p:nvCxnSpPr>
          <p:spPr>
            <a:xfrm>
              <a:off x="7296031" y="479266"/>
              <a:ext cx="251588" cy="2003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DD9DFDB-A8AB-41D3-BFF9-DFD2156604CE}"/>
                </a:ext>
              </a:extLst>
            </p:cNvPr>
            <p:cNvCxnSpPr>
              <a:endCxn id="8" idx="0"/>
            </p:cNvCxnSpPr>
            <p:nvPr/>
          </p:nvCxnSpPr>
          <p:spPr>
            <a:xfrm flipV="1">
              <a:off x="7116326" y="1003278"/>
              <a:ext cx="443683" cy="15558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5B016DD-68D4-4316-9600-215C4C2F226D}"/>
                </a:ext>
              </a:extLst>
            </p:cNvPr>
            <p:cNvCxnSpPr/>
            <p:nvPr/>
          </p:nvCxnSpPr>
          <p:spPr>
            <a:xfrm flipV="1">
              <a:off x="7116326" y="2946845"/>
              <a:ext cx="443683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9B6BA78-CC7C-452C-836A-9845116BC0AF}"/>
                </a:ext>
              </a:extLst>
            </p:cNvPr>
            <p:cNvCxnSpPr/>
            <p:nvPr/>
          </p:nvCxnSpPr>
          <p:spPr>
            <a:xfrm>
              <a:off x="7074869" y="4893775"/>
              <a:ext cx="472750" cy="905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F68D7128-CC96-43C4-92E7-59ED1D640EB9}"/>
              </a:ext>
            </a:extLst>
          </p:cNvPr>
          <p:cNvSpPr/>
          <p:nvPr/>
        </p:nvSpPr>
        <p:spPr>
          <a:xfrm>
            <a:off x="430870" y="5683205"/>
            <a:ext cx="5704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Atom sources mounted to 2m sections with in-vacuum optics for atom launch.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911869-71F8-45D1-87EF-07B6E16B25F9}"/>
              </a:ext>
            </a:extLst>
          </p:cNvPr>
          <p:cNvSpPr/>
          <p:nvPr/>
        </p:nvSpPr>
        <p:spPr>
          <a:xfrm>
            <a:off x="3324523" y="1073777"/>
            <a:ext cx="3089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/>
              <a:t>Top, middle, and bottom atom source details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76F1D1-7D83-4097-8C75-E36D72521EEE}"/>
              </a:ext>
            </a:extLst>
          </p:cNvPr>
          <p:cNvSpPr/>
          <p:nvPr/>
        </p:nvSpPr>
        <p:spPr>
          <a:xfrm>
            <a:off x="128039" y="6408712"/>
            <a:ext cx="50297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004C97"/>
                </a:solidFill>
                <a:latin typeface="Helvetica"/>
                <a:ea typeface="ＭＳ Ｐゴシック" charset="0"/>
              </a:rPr>
              <a:t>From: L. Valerio (Fermilab), MAGIS Project Engineer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81852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4155A-A637-4D6B-BAD9-C99F5A00D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designs </a:t>
            </a:r>
            <a:r>
              <a:rPr lang="mr-IN" dirty="0"/>
              <a:t>–</a:t>
            </a:r>
            <a:r>
              <a:rPr lang="en-US" dirty="0"/>
              <a:t> 3D model</a:t>
            </a:r>
          </a:p>
        </p:txBody>
      </p:sp>
      <p:pic>
        <p:nvPicPr>
          <p:cNvPr id="3" name="Picture 2" descr="Screen Shot 2019-03-18 at 10.38.19 PM.png">
            <a:extLst>
              <a:ext uri="{FF2B5EF4-FFF2-40B4-BE49-F238E27FC236}">
                <a16:creationId xmlns:a16="http://schemas.microsoft.com/office/drawing/2014/main" id="{E92C907D-F420-44D5-86C3-144DB330F7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1092377"/>
            <a:ext cx="3825954" cy="3846112"/>
          </a:xfrm>
          <a:prstGeom prst="rect">
            <a:avLst/>
          </a:prstGeom>
        </p:spPr>
      </p:pic>
      <p:pic>
        <p:nvPicPr>
          <p:cNvPr id="4" name="Picture 3" descr="linda-6.PNG">
            <a:extLst>
              <a:ext uri="{FF2B5EF4-FFF2-40B4-BE49-F238E27FC236}">
                <a16:creationId xmlns:a16="http://schemas.microsoft.com/office/drawing/2014/main" id="{4B312EE2-6201-4BF3-AC08-24D543EF59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188"/>
          <a:stretch/>
        </p:blipFill>
        <p:spPr>
          <a:xfrm>
            <a:off x="3989456" y="1128323"/>
            <a:ext cx="4921418" cy="370003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D3DF0D-2805-4883-8CB9-3EEC0505702A}"/>
              </a:ext>
            </a:extLst>
          </p:cNvPr>
          <p:cNvSpPr/>
          <p:nvPr/>
        </p:nvSpPr>
        <p:spPr>
          <a:xfrm>
            <a:off x="345163" y="5221909"/>
            <a:ext cx="845367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Civil engineering drawing of shaft and proposed location of mounting brackets.</a:t>
            </a:r>
          </a:p>
          <a:p>
            <a:pPr>
              <a:buNone/>
            </a:pPr>
            <a:r>
              <a:rPr lang="en-US" dirty="0"/>
              <a:t>Cutaway view of laser platform and top of shaft.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B76A04-B041-49E3-B779-DD5B9AEB15F6}"/>
              </a:ext>
            </a:extLst>
          </p:cNvPr>
          <p:cNvSpPr/>
          <p:nvPr/>
        </p:nvSpPr>
        <p:spPr>
          <a:xfrm>
            <a:off x="128039" y="6408712"/>
            <a:ext cx="50297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004C97"/>
                </a:solidFill>
                <a:latin typeface="Helvetica"/>
                <a:ea typeface="ＭＳ Ｐゴシック" charset="0"/>
              </a:rPr>
              <a:t>From: L. Valerio (Fermilab), MAGIS Project Engineer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52843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7EA31-736D-4AE2-A40D-3C5503ABC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Stanford Sr 10-meter prototype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B48D9-49CC-445E-91F2-0479DB5F9B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" t="891"/>
          <a:stretch/>
        </p:blipFill>
        <p:spPr>
          <a:xfrm>
            <a:off x="113765" y="1059873"/>
            <a:ext cx="4763512" cy="30849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90BC2D-99B0-487D-8B20-164AE81A7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91" y="4622713"/>
            <a:ext cx="2799567" cy="20924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138F4F-7073-4D7E-86FE-DDB6EDEFF806}"/>
              </a:ext>
            </a:extLst>
          </p:cNvPr>
          <p:cNvSpPr txBox="1"/>
          <p:nvPr/>
        </p:nvSpPr>
        <p:spPr>
          <a:xfrm>
            <a:off x="411123" y="888082"/>
            <a:ext cx="2243628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Sr gradiometer CAD</a:t>
            </a:r>
          </a:p>
          <a:p>
            <a:pPr>
              <a:buNone/>
            </a:pPr>
            <a:r>
              <a:rPr lang="en-US" i="1" dirty="0"/>
              <a:t>(atom source detail)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69E0E6-493B-4F1B-9602-712457F1665F}"/>
              </a:ext>
            </a:extLst>
          </p:cNvPr>
          <p:cNvSpPr txBox="1"/>
          <p:nvPr/>
        </p:nvSpPr>
        <p:spPr>
          <a:xfrm>
            <a:off x="2941160" y="5977918"/>
            <a:ext cx="2491644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Trapped Sr atom cloud</a:t>
            </a:r>
          </a:p>
          <a:p>
            <a:pPr>
              <a:buNone/>
            </a:pPr>
            <a:r>
              <a:rPr lang="en-US" i="1" dirty="0"/>
              <a:t>(Blue MOT)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C79115-145B-4EF9-A8B1-B6281DD3315C}"/>
              </a:ext>
            </a:extLst>
          </p:cNvPr>
          <p:cNvSpPr txBox="1"/>
          <p:nvPr/>
        </p:nvSpPr>
        <p:spPr>
          <a:xfrm>
            <a:off x="5249529" y="697882"/>
            <a:ext cx="343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Two assembled Sr atom sources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FCE61D-C9C5-4263-84BF-02FA663C62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7" t="1389" r="6131" b="-694"/>
          <a:stretch/>
        </p:blipFill>
        <p:spPr>
          <a:xfrm>
            <a:off x="5188406" y="1059873"/>
            <a:ext cx="3732262" cy="473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39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9727315-34DD-424B-AB61-122793775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63" y="585321"/>
            <a:ext cx="8644674" cy="44062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C40BDC-4327-4575-9F24-512132712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MAGIS Collaboration</a:t>
            </a:r>
          </a:p>
        </p:txBody>
      </p:sp>
      <p:pic>
        <p:nvPicPr>
          <p:cNvPr id="4" name="Picture 2" descr="Image result for fermilab logo">
            <a:extLst>
              <a:ext uri="{FF2B5EF4-FFF2-40B4-BE49-F238E27FC236}">
                <a16:creationId xmlns:a16="http://schemas.microsoft.com/office/drawing/2014/main" id="{CC025561-A82F-4905-88FC-881727BCF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834" y="5255896"/>
            <a:ext cx="2188457" cy="46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stanford logo">
            <a:extLst>
              <a:ext uri="{FF2B5EF4-FFF2-40B4-BE49-F238E27FC236}">
                <a16:creationId xmlns:a16="http://schemas.microsoft.com/office/drawing/2014/main" id="{D7E1688F-A988-4C08-AAB7-5B6C741CC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7" y="5082137"/>
            <a:ext cx="1026406" cy="79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quirkyberkeley.com/wp-content/uploads/2013/05/Cal-Logo.jpg">
            <a:extLst>
              <a:ext uri="{FF2B5EF4-FFF2-40B4-BE49-F238E27FC236}">
                <a16:creationId xmlns:a16="http://schemas.microsoft.com/office/drawing/2014/main" id="{CDB38733-89F9-4E71-9173-8D396467D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507" y="5105926"/>
            <a:ext cx="994901" cy="74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upload.wikimedia.org/wikipedia/en/thumb/6/6d/Northern_Illinois_University_logo.svg/1280px-Northern_Illinois_University_logo.svg.png">
            <a:extLst>
              <a:ext uri="{FF2B5EF4-FFF2-40B4-BE49-F238E27FC236}">
                <a16:creationId xmlns:a16="http://schemas.microsoft.com/office/drawing/2014/main" id="{9519D442-66EB-47B3-8ECD-5A7298A40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157" y="5250133"/>
            <a:ext cx="1283971" cy="47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LVP_UNI_LOGO_Pantone1">
            <a:extLst>
              <a:ext uri="{FF2B5EF4-FFF2-40B4-BE49-F238E27FC236}">
                <a16:creationId xmlns:a16="http://schemas.microsoft.com/office/drawing/2014/main" id="{04DA6D66-C453-463B-8113-7CFE71B81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84418" y="5321572"/>
            <a:ext cx="1492954" cy="34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49BC5B-F387-4106-AB18-A7F554D8247A}"/>
              </a:ext>
            </a:extLst>
          </p:cNvPr>
          <p:cNvSpPr txBox="1"/>
          <p:nvPr/>
        </p:nvSpPr>
        <p:spPr>
          <a:xfrm>
            <a:off x="457200" y="6082924"/>
            <a:ext cx="8527409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/>
                <a:cs typeface="Arial" charset="0"/>
              </a:rPr>
              <a:t>Part of the proposed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/>
                <a:cs typeface="Arial" charset="0"/>
              </a:rPr>
              <a:t>Fermilab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/>
                <a:cs typeface="Arial" charset="0"/>
              </a:rPr>
              <a:t> Quantum Initiative: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/>
                <a:cs typeface="Arial" charset="0"/>
                <a:hlinkClick r:id="rId9"/>
              </a:rPr>
              <a:t>http://www.fnal.gov/pub/science/particle-detectors-computing/quantum.html#magis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/>
                <a:cs typeface="Arial" charset="0"/>
              </a:rPr>
              <a:t> </a:t>
            </a:r>
          </a:p>
        </p:txBody>
      </p:sp>
      <p:pic>
        <p:nvPicPr>
          <p:cNvPr id="10" name="Picture 2" descr="Image result for northwestern university logo">
            <a:extLst>
              <a:ext uri="{FF2B5EF4-FFF2-40B4-BE49-F238E27FC236}">
                <a16:creationId xmlns:a16="http://schemas.microsoft.com/office/drawing/2014/main" id="{129F2AB1-F199-4215-8FB7-E48269828A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96323" y="5306655"/>
            <a:ext cx="1209321" cy="37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15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BF99A-0179-4EA7-ADEC-BE9E0E611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10-meter Sr prototype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1C6081-30F9-4301-9C36-CCC01CB21A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47"/>
          <a:stretch/>
        </p:blipFill>
        <p:spPr>
          <a:xfrm>
            <a:off x="326967" y="939458"/>
            <a:ext cx="1265056" cy="58548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8C7BE9-6AB5-42E5-B168-6249C20BB433}"/>
              </a:ext>
            </a:extLst>
          </p:cNvPr>
          <p:cNvSpPr txBox="1"/>
          <p:nvPr/>
        </p:nvSpPr>
        <p:spPr>
          <a:xfrm>
            <a:off x="6008096" y="5740506"/>
            <a:ext cx="2437635" cy="65086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Assembly to occur in summer/fall 2019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A3135F7-8981-4962-B9EF-6E979A4873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51"/>
          <a:stretch/>
        </p:blipFill>
        <p:spPr>
          <a:xfrm>
            <a:off x="5488029" y="1100816"/>
            <a:ext cx="3582047" cy="3735953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5041B4DA-09B8-4CBC-9A30-C32ACD805DC4}"/>
              </a:ext>
            </a:extLst>
          </p:cNvPr>
          <p:cNvGrpSpPr/>
          <p:nvPr/>
        </p:nvGrpSpPr>
        <p:grpSpPr>
          <a:xfrm>
            <a:off x="2102903" y="1793881"/>
            <a:ext cx="3202247" cy="1874417"/>
            <a:chOff x="7656603" y="4573266"/>
            <a:chExt cx="3482060" cy="2203453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C8209B-93EE-4C10-BD5A-150087B5AD4C}"/>
                </a:ext>
              </a:extLst>
            </p:cNvPr>
            <p:cNvGrpSpPr/>
            <p:nvPr/>
          </p:nvGrpSpPr>
          <p:grpSpPr>
            <a:xfrm>
              <a:off x="8823424" y="4573266"/>
              <a:ext cx="2315239" cy="2203453"/>
              <a:chOff x="2213610" y="4573266"/>
              <a:chExt cx="2315239" cy="2203453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50F7869C-1F62-4F03-AAC1-EB6FB0FEE705}"/>
                  </a:ext>
                </a:extLst>
              </p:cNvPr>
              <p:cNvGrpSpPr/>
              <p:nvPr/>
            </p:nvGrpSpPr>
            <p:grpSpPr>
              <a:xfrm>
                <a:off x="2213610" y="4573266"/>
                <a:ext cx="750560" cy="2203453"/>
                <a:chOff x="2296160" y="4603114"/>
                <a:chExt cx="750560" cy="2203453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B742B4B8-43F3-46A0-A2D0-B7E8ED0820DF}"/>
                    </a:ext>
                  </a:extLst>
                </p:cNvPr>
                <p:cNvSpPr/>
                <p:nvPr/>
              </p:nvSpPr>
              <p:spPr>
                <a:xfrm>
                  <a:off x="2296160" y="4603115"/>
                  <a:ext cx="155448" cy="1889760"/>
                </a:xfrm>
                <a:prstGeom prst="rect">
                  <a:avLst/>
                </a:pr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4809A754-AA76-49D7-859E-5E0EA5DB3ACD}"/>
                    </a:ext>
                  </a:extLst>
                </p:cNvPr>
                <p:cNvSpPr/>
                <p:nvPr/>
              </p:nvSpPr>
              <p:spPr>
                <a:xfrm>
                  <a:off x="2681992" y="4603114"/>
                  <a:ext cx="158750" cy="1412875"/>
                </a:xfrm>
                <a:prstGeom prst="rect">
                  <a:avLst/>
                </a:pr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9ADFE9A5-F1DF-4E19-8B31-60301613A3F5}"/>
                    </a:ext>
                  </a:extLst>
                </p:cNvPr>
                <p:cNvSpPr/>
                <p:nvPr/>
              </p:nvSpPr>
              <p:spPr>
                <a:xfrm>
                  <a:off x="2679700" y="6075679"/>
                  <a:ext cx="158750" cy="730888"/>
                </a:xfrm>
                <a:prstGeom prst="rect">
                  <a:avLst/>
                </a:pr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47590FA6-52D3-41F1-85A4-2C9379C9D804}"/>
                    </a:ext>
                  </a:extLst>
                </p:cNvPr>
                <p:cNvSpPr/>
                <p:nvPr/>
              </p:nvSpPr>
              <p:spPr>
                <a:xfrm>
                  <a:off x="2484404" y="5577206"/>
                  <a:ext cx="162028" cy="1229361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E49C86D4-443A-4693-B926-0D87A8E75413}"/>
                    </a:ext>
                  </a:extLst>
                </p:cNvPr>
                <p:cNvSpPr/>
                <p:nvPr/>
              </p:nvSpPr>
              <p:spPr>
                <a:xfrm>
                  <a:off x="2874010" y="4603115"/>
                  <a:ext cx="172710" cy="415293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254234B-2FF7-4B57-AA10-0361FC4D3426}"/>
                    </a:ext>
                  </a:extLst>
                </p:cNvPr>
                <p:cNvSpPr/>
                <p:nvPr/>
              </p:nvSpPr>
              <p:spPr>
                <a:xfrm>
                  <a:off x="2874010" y="5080001"/>
                  <a:ext cx="172710" cy="1726566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6" name="TextBox 16">
                <a:extLst>
                  <a:ext uri="{FF2B5EF4-FFF2-40B4-BE49-F238E27FC236}">
                    <a16:creationId xmlns:a16="http://schemas.microsoft.com/office/drawing/2014/main" id="{C13290AC-7F19-4326-9E73-FD40B45CDAA2}"/>
                  </a:ext>
                </a:extLst>
              </p:cNvPr>
              <p:cNvSpPr txBox="1"/>
              <p:nvPr/>
            </p:nvSpPr>
            <p:spPr>
              <a:xfrm>
                <a:off x="2954542" y="4945588"/>
                <a:ext cx="1574307" cy="1555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Layer thickness 0.02 inch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600" dirty="0">
                  <a:solidFill>
                    <a:sysClr val="windowText" lastClr="000000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Conservative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100 </a:t>
                </a:r>
                <a:r>
                  <a:rPr kumimoji="0" lang="el-G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μ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 gaps</a:t>
                </a:r>
              </a:p>
            </p:txBody>
          </p:sp>
        </p:grp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426BA728-6588-415C-B3E8-9E6EFFA75A09}"/>
                </a:ext>
              </a:extLst>
            </p:cNvPr>
            <p:cNvSpPr txBox="1"/>
            <p:nvPr/>
          </p:nvSpPr>
          <p:spPr>
            <a:xfrm>
              <a:off x="7656603" y="5169651"/>
              <a:ext cx="1166821" cy="976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staggered layer design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BF41304-7C52-4C0C-9F59-24F353322B26}"/>
                </a:ext>
              </a:extLst>
            </p:cNvPr>
            <p:cNvSpPr/>
            <p:nvPr/>
          </p:nvSpPr>
          <p:spPr>
            <a:xfrm>
              <a:off x="9011668" y="4573266"/>
              <a:ext cx="162560" cy="915036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75B7D5-00D3-4491-9B31-77A62EA0B33A}"/>
                </a:ext>
              </a:extLst>
            </p:cNvPr>
            <p:cNvSpPr/>
            <p:nvPr/>
          </p:nvSpPr>
          <p:spPr>
            <a:xfrm>
              <a:off x="8821866" y="6523986"/>
              <a:ext cx="162028" cy="252733"/>
            </a:xfrm>
            <a:prstGeom prst="rect">
              <a:avLst/>
            </a:pr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EE34F7B1-4700-4004-A978-34BF782E01D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3" b="33602"/>
          <a:stretch/>
        </p:blipFill>
        <p:spPr bwMode="auto">
          <a:xfrm>
            <a:off x="1741650" y="4250748"/>
            <a:ext cx="3809691" cy="2438202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289632FD-0BE5-4B8B-884F-74E7CA486CDA}"/>
              </a:ext>
            </a:extLst>
          </p:cNvPr>
          <p:cNvSpPr txBox="1"/>
          <p:nvPr/>
        </p:nvSpPr>
        <p:spPr>
          <a:xfrm>
            <a:off x="1967696" y="1441983"/>
            <a:ext cx="2604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/>
              <a:t>Example multi-layer design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2F6A45-0AF4-494C-97F6-7840C26C7309}"/>
              </a:ext>
            </a:extLst>
          </p:cNvPr>
          <p:cNvSpPr txBox="1"/>
          <p:nvPr/>
        </p:nvSpPr>
        <p:spPr>
          <a:xfrm>
            <a:off x="1967696" y="3953629"/>
            <a:ext cx="2604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/>
              <a:t>2D FEM shielding results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A95C4FC-0801-4D1E-B859-E6A327ED2F92}"/>
              </a:ext>
            </a:extLst>
          </p:cNvPr>
          <p:cNvSpPr txBox="1"/>
          <p:nvPr/>
        </p:nvSpPr>
        <p:spPr>
          <a:xfrm>
            <a:off x="5517618" y="4765417"/>
            <a:ext cx="3552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/>
              <a:t>2D transverse octagonal shield simulation, with coils for transverse bias field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FCBE6-3174-459A-91A3-A871683E2910}"/>
              </a:ext>
            </a:extLst>
          </p:cNvPr>
          <p:cNvSpPr txBox="1"/>
          <p:nvPr/>
        </p:nvSpPr>
        <p:spPr>
          <a:xfrm>
            <a:off x="144087" y="629048"/>
            <a:ext cx="2056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dirty="0"/>
              <a:t>Vacuum system CAD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B75A4ED-5C82-44AF-BF16-32CA41C44EE9}"/>
              </a:ext>
            </a:extLst>
          </p:cNvPr>
          <p:cNvSpPr txBox="1"/>
          <p:nvPr/>
        </p:nvSpPr>
        <p:spPr>
          <a:xfrm>
            <a:off x="2602958" y="623916"/>
            <a:ext cx="236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dirty="0"/>
              <a:t>Magnetic shield design and simulations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C9BF85-6F0D-439D-B48D-E58D6A44034A}"/>
              </a:ext>
            </a:extLst>
          </p:cNvPr>
          <p:cNvSpPr txBox="1"/>
          <p:nvPr/>
        </p:nvSpPr>
        <p:spPr>
          <a:xfrm>
            <a:off x="5792592" y="629048"/>
            <a:ext cx="3032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dirty="0"/>
              <a:t>Bias magnetic field simulation</a:t>
            </a:r>
          </a:p>
        </p:txBody>
      </p:sp>
      <p:sp>
        <p:nvSpPr>
          <p:cNvPr id="50" name="TextBox 28">
            <a:extLst>
              <a:ext uri="{FF2B5EF4-FFF2-40B4-BE49-F238E27FC236}">
                <a16:creationId xmlns:a16="http://schemas.microsoft.com/office/drawing/2014/main" id="{6AAB04FB-0D31-444A-A5DB-9F7C037F6AA3}"/>
              </a:ext>
            </a:extLst>
          </p:cNvPr>
          <p:cNvSpPr txBox="1"/>
          <p:nvPr/>
        </p:nvSpPr>
        <p:spPr>
          <a:xfrm>
            <a:off x="2017052" y="5997014"/>
            <a:ext cx="2160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Ripple ~ 21%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Gradient ~ 40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/m</a:t>
            </a:r>
          </a:p>
        </p:txBody>
      </p:sp>
    </p:spTree>
    <p:extLst>
      <p:ext uri="{BB962C8B-B14F-4D97-AF65-F5344CB8AC3E}">
        <p14:creationId xmlns:p14="http://schemas.microsoft.com/office/powerpoint/2010/main" val="2171431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2DCFB-B79A-4812-ACB4-9FA7B1887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10-m prototype: Atom source connection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FBFED4-66AA-4047-A915-8A5E43385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1027595"/>
            <a:ext cx="8248650" cy="467622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97E09A5-2208-4081-A937-DE64D67290A7}"/>
              </a:ext>
            </a:extLst>
          </p:cNvPr>
          <p:cNvSpPr/>
          <p:nvPr/>
        </p:nvSpPr>
        <p:spPr bwMode="auto">
          <a:xfrm>
            <a:off x="4159250" y="1224026"/>
            <a:ext cx="3651250" cy="2795524"/>
          </a:xfrm>
          <a:prstGeom prst="rect">
            <a:avLst/>
          </a:prstGeom>
          <a:noFill/>
          <a:ln w="571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rgbClr val="009900">
                <a:alpha val="40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19F59C-B65A-49DB-9FA6-1474074D564C}"/>
              </a:ext>
            </a:extLst>
          </p:cNvPr>
          <p:cNvSpPr txBox="1"/>
          <p:nvPr/>
        </p:nvSpPr>
        <p:spPr>
          <a:xfrm>
            <a:off x="5187950" y="4031315"/>
            <a:ext cx="170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rgbClr val="009900"/>
                </a:solidFill>
              </a:rPr>
              <a:t>Atom source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16C5CC-C9DB-46EB-9DC9-F36462DE32BF}"/>
              </a:ext>
            </a:extLst>
          </p:cNvPr>
          <p:cNvSpPr/>
          <p:nvPr/>
        </p:nvSpPr>
        <p:spPr bwMode="auto">
          <a:xfrm>
            <a:off x="1644651" y="2101850"/>
            <a:ext cx="2397124" cy="1428750"/>
          </a:xfrm>
          <a:prstGeom prst="rect">
            <a:avLst/>
          </a:prstGeom>
          <a:noFill/>
          <a:ln w="57150" cap="flat" cmpd="sng" algn="ctr">
            <a:solidFill>
              <a:srgbClr val="5076E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rgbClr val="5076E2">
                <a:alpha val="40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3C038A-4B31-4F9D-8845-EAEE28D9947B}"/>
              </a:ext>
            </a:extLst>
          </p:cNvPr>
          <p:cNvSpPr txBox="1"/>
          <p:nvPr/>
        </p:nvSpPr>
        <p:spPr>
          <a:xfrm>
            <a:off x="2551113" y="1455519"/>
            <a:ext cx="1490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rgbClr val="5076E2"/>
                </a:solidFill>
              </a:rPr>
              <a:t>Connection node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0E153D-9392-460A-B102-958F199AB66E}"/>
              </a:ext>
            </a:extLst>
          </p:cNvPr>
          <p:cNvSpPr/>
          <p:nvPr/>
        </p:nvSpPr>
        <p:spPr>
          <a:xfrm>
            <a:off x="668135" y="5703824"/>
            <a:ext cx="5797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i="1" dirty="0"/>
              <a:t>CAD model of lower atom source in Sr 10-m prototype.</a:t>
            </a:r>
          </a:p>
        </p:txBody>
      </p:sp>
    </p:spTree>
    <p:extLst>
      <p:ext uri="{BB962C8B-B14F-4D97-AF65-F5344CB8AC3E}">
        <p14:creationId xmlns:p14="http://schemas.microsoft.com/office/powerpoint/2010/main" val="4124091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B9C43-661E-4AB1-9E61-FA1C5B8E2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 source connection node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91FE0D-3625-4361-BE3A-9DD90010B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2026776"/>
            <a:ext cx="7464038" cy="42314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74442A-6386-4305-A12D-F8966248E04D}"/>
              </a:ext>
            </a:extLst>
          </p:cNvPr>
          <p:cNvSpPr txBox="1"/>
          <p:nvPr/>
        </p:nvSpPr>
        <p:spPr>
          <a:xfrm>
            <a:off x="1022350" y="913218"/>
            <a:ext cx="5219700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Atom detection: imaging from two directions</a:t>
            </a:r>
          </a:p>
          <a:p>
            <a:r>
              <a:rPr lang="en-US" dirty="0"/>
              <a:t> Lattice shuttle, lattice launch</a:t>
            </a:r>
          </a:p>
          <a:p>
            <a:r>
              <a:rPr lang="en-US" dirty="0"/>
              <a:t> Vacuum pumping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A86985-D9D2-46A2-A414-C57768E09211}"/>
              </a:ext>
            </a:extLst>
          </p:cNvPr>
          <p:cNvSpPr txBox="1"/>
          <p:nvPr/>
        </p:nvSpPr>
        <p:spPr>
          <a:xfrm>
            <a:off x="952500" y="599798"/>
            <a:ext cx="261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/>
              <a:t>Functions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914011-B5D1-4414-8B5A-CC9F1852EDC0}"/>
              </a:ext>
            </a:extLst>
          </p:cNvPr>
          <p:cNvSpPr/>
          <p:nvPr/>
        </p:nvSpPr>
        <p:spPr>
          <a:xfrm>
            <a:off x="895350" y="6258202"/>
            <a:ext cx="2269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i="1" dirty="0"/>
              <a:t>10-m prototype CAD</a:t>
            </a:r>
          </a:p>
        </p:txBody>
      </p:sp>
    </p:spTree>
    <p:extLst>
      <p:ext uri="{BB962C8B-B14F-4D97-AF65-F5344CB8AC3E}">
        <p14:creationId xmlns:p14="http://schemas.microsoft.com/office/powerpoint/2010/main" val="12279733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8175E-95F2-487D-82BF-130B0B357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MAGIS-100 atom sources sub-systems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92183C-E957-49A6-AD74-88F2C66072F1}"/>
              </a:ext>
            </a:extLst>
          </p:cNvPr>
          <p:cNvSpPr txBox="1"/>
          <p:nvPr/>
        </p:nvSpPr>
        <p:spPr>
          <a:xfrm>
            <a:off x="215900" y="824413"/>
            <a:ext cx="639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3x Sr atom sources targeting 1e6 atoms/s, </a:t>
            </a:r>
            <a:r>
              <a:rPr lang="en-US" dirty="0" err="1"/>
              <a:t>nK</a:t>
            </a:r>
            <a:r>
              <a:rPr lang="en-US" dirty="0"/>
              <a:t> temperature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FBDE68-EA4B-489A-BCDB-6FD46AFBE773}"/>
              </a:ext>
            </a:extLst>
          </p:cNvPr>
          <p:cNvSpPr txBox="1"/>
          <p:nvPr/>
        </p:nvSpPr>
        <p:spPr>
          <a:xfrm>
            <a:off x="132656" y="1852430"/>
            <a:ext cx="8878690" cy="4967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Commercial Sr beam (oven, Zeeman slower, 2D MOT) </a:t>
            </a:r>
            <a:r>
              <a:rPr lang="en-US" b="1" dirty="0"/>
              <a:t>Fall 2019</a:t>
            </a:r>
          </a:p>
          <a:p>
            <a:r>
              <a:rPr lang="en-US" dirty="0"/>
              <a:t> 3D cooling vacuum chamber, pumps </a:t>
            </a:r>
            <a:r>
              <a:rPr lang="en-US" b="1" dirty="0"/>
              <a:t>Spring 2020</a:t>
            </a:r>
            <a:endParaRPr lang="en-US" dirty="0"/>
          </a:p>
          <a:p>
            <a:r>
              <a:rPr lang="en-US" dirty="0"/>
              <a:t> Magnetic coils (quadrupole for MOT, bias coil set) </a:t>
            </a:r>
            <a:r>
              <a:rPr lang="en-US" b="1" dirty="0"/>
              <a:t>Spring 2020</a:t>
            </a:r>
          </a:p>
          <a:p>
            <a:r>
              <a:rPr lang="en-US" dirty="0"/>
              <a:t> Laser frequency locks: 461 nm, 689 nm (narrow), 679 nm, 707 nm </a:t>
            </a:r>
            <a:r>
              <a:rPr lang="en-US" b="1" dirty="0"/>
              <a:t>Summer 2020</a:t>
            </a:r>
            <a:endParaRPr lang="en-US" dirty="0"/>
          </a:p>
          <a:p>
            <a:r>
              <a:rPr lang="en-US" dirty="0"/>
              <a:t> Laser frequency control (AOMs, fiber EOMs) </a:t>
            </a:r>
            <a:r>
              <a:rPr lang="en-US" b="1" dirty="0"/>
              <a:t>Summer 2020</a:t>
            </a:r>
            <a:endParaRPr lang="en-US" dirty="0"/>
          </a:p>
          <a:p>
            <a:r>
              <a:rPr lang="en-US" dirty="0"/>
              <a:t> RF electronics for laser frequency control </a:t>
            </a:r>
            <a:r>
              <a:rPr lang="en-US" b="1" dirty="0"/>
              <a:t>Summer 2020</a:t>
            </a:r>
            <a:endParaRPr lang="en-US" dirty="0"/>
          </a:p>
          <a:p>
            <a:r>
              <a:rPr lang="en-US" dirty="0"/>
              <a:t> Power electronics (magnetic coils, DC power rails) </a:t>
            </a:r>
            <a:r>
              <a:rPr lang="en-US" b="1" dirty="0"/>
              <a:t>Summer 2020</a:t>
            </a:r>
          </a:p>
          <a:p>
            <a:r>
              <a:rPr lang="en-US" dirty="0"/>
              <a:t> Timing control electronics </a:t>
            </a:r>
            <a:r>
              <a:rPr lang="en-US" b="1" dirty="0"/>
              <a:t>Summer 2020</a:t>
            </a:r>
          </a:p>
          <a:p>
            <a:r>
              <a:rPr lang="en-US" dirty="0"/>
              <a:t> Laser delivery optics frame </a:t>
            </a:r>
            <a:r>
              <a:rPr lang="en-US" b="1" dirty="0"/>
              <a:t>Fall 2020</a:t>
            </a:r>
            <a:endParaRPr lang="en-US" dirty="0"/>
          </a:p>
          <a:p>
            <a:r>
              <a:rPr lang="en-US" dirty="0"/>
              <a:t> 1064 nm dipole trap (matter wave lensing, evaporation, shuttle) </a:t>
            </a:r>
            <a:r>
              <a:rPr lang="en-US" b="1" dirty="0"/>
              <a:t>Fall 2020</a:t>
            </a:r>
          </a:p>
          <a:p>
            <a:r>
              <a:rPr lang="en-US" dirty="0"/>
              <a:t> Detection/diagnostics imaging system </a:t>
            </a:r>
            <a:r>
              <a:rPr lang="en-US" b="1" dirty="0"/>
              <a:t>Fall 2020</a:t>
            </a:r>
          </a:p>
          <a:p>
            <a:r>
              <a:rPr lang="en-US" dirty="0"/>
              <a:t> Remote monitoring and tweak-up system </a:t>
            </a:r>
            <a:r>
              <a:rPr lang="en-US" b="1" dirty="0"/>
              <a:t>Winter 2020</a:t>
            </a:r>
          </a:p>
          <a:p>
            <a:r>
              <a:rPr lang="en-US" dirty="0"/>
              <a:t> Environmental isolation and control (temperature, water infiltration, laser safety) </a:t>
            </a:r>
            <a:r>
              <a:rPr lang="en-US" b="1" dirty="0"/>
              <a:t>Winter 2020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61AE68-E840-41F7-9B47-2D4F90446286}"/>
              </a:ext>
            </a:extLst>
          </p:cNvPr>
          <p:cNvSpPr/>
          <p:nvPr/>
        </p:nvSpPr>
        <p:spPr>
          <a:xfrm>
            <a:off x="215900" y="1483097"/>
            <a:ext cx="5168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/>
              <a:t>System level component list (sub-systems)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9AD9D9-D978-4065-9983-F9B5A4E07740}"/>
              </a:ext>
            </a:extLst>
          </p:cNvPr>
          <p:cNvSpPr txBox="1"/>
          <p:nvPr/>
        </p:nvSpPr>
        <p:spPr>
          <a:xfrm>
            <a:off x="6693594" y="744433"/>
            <a:ext cx="200787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Design based on existing Sr atom sources</a:t>
            </a:r>
          </a:p>
        </p:txBody>
      </p:sp>
    </p:spTree>
    <p:extLst>
      <p:ext uri="{BB962C8B-B14F-4D97-AF65-F5344CB8AC3E}">
        <p14:creationId xmlns:p14="http://schemas.microsoft.com/office/powerpoint/2010/main" val="12506033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1F427-6158-4DB0-AF84-4546666F5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 optics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36EC66-9CA2-4017-ACA3-4F85A4ACBBD0}"/>
              </a:ext>
            </a:extLst>
          </p:cNvPr>
          <p:cNvSpPr txBox="1"/>
          <p:nvPr/>
        </p:nvSpPr>
        <p:spPr>
          <a:xfrm>
            <a:off x="695497" y="1374371"/>
            <a:ext cx="775300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u="sng" dirty="0"/>
              <a:t>Two detection modes:</a:t>
            </a:r>
          </a:p>
          <a:p>
            <a:pPr>
              <a:buNone/>
            </a:pPr>
            <a:endParaRPr lang="en-US" sz="2000" dirty="0"/>
          </a:p>
          <a:p>
            <a:pPr marL="285750" indent="-285750"/>
            <a:r>
              <a:rPr lang="en-US" sz="2000" dirty="0"/>
              <a:t>Single photon transitions on clock transition</a:t>
            </a:r>
          </a:p>
          <a:p>
            <a:pPr marL="742950" lvl="1" indent="-285750">
              <a:buFontTx/>
              <a:buChar char="-"/>
            </a:pPr>
            <a:r>
              <a:rPr lang="en-US" sz="2000" dirty="0"/>
              <a:t>Long-baseline gradiometer configuration</a:t>
            </a:r>
          </a:p>
          <a:p>
            <a:pPr marL="742950" lvl="1" indent="-285750">
              <a:buFontTx/>
              <a:buChar char="-"/>
            </a:pPr>
            <a:r>
              <a:rPr lang="en-US" sz="2000" dirty="0"/>
              <a:t>Gravitational wave detection</a:t>
            </a:r>
          </a:p>
          <a:p>
            <a:pPr marL="742950" lvl="1" indent="-285750">
              <a:buFontTx/>
              <a:buChar char="-"/>
            </a:pPr>
            <a:r>
              <a:rPr lang="en-US" sz="2000" dirty="0"/>
              <a:t>Scalar dark matter search</a:t>
            </a:r>
          </a:p>
          <a:p>
            <a:pPr marL="285750" indent="-285750"/>
            <a:endParaRPr lang="en-US" sz="2000" dirty="0"/>
          </a:p>
          <a:p>
            <a:pPr marL="285750" indent="-285750"/>
            <a:r>
              <a:rPr lang="en-US" sz="2000" dirty="0"/>
              <a:t>Two-photon Bragg transitions</a:t>
            </a:r>
          </a:p>
          <a:p>
            <a:pPr marL="742950" lvl="1" indent="-285750">
              <a:buFontTx/>
              <a:buChar char="-"/>
            </a:pPr>
            <a:r>
              <a:rPr lang="en-US" sz="2000" dirty="0"/>
              <a:t>Compare two co-located isotopes</a:t>
            </a:r>
          </a:p>
          <a:p>
            <a:pPr marL="742950" lvl="1" indent="-285750">
              <a:buFontTx/>
              <a:buChar char="-"/>
            </a:pPr>
            <a:r>
              <a:rPr lang="en-US" sz="2000" dirty="0"/>
              <a:t>Time-varying Equivalence Principle violating new forces</a:t>
            </a:r>
          </a:p>
          <a:p>
            <a:pPr marL="742950" lvl="1" indent="-285750">
              <a:buFontTx/>
              <a:buChar char="-"/>
            </a:pPr>
            <a:r>
              <a:rPr lang="en-US" sz="2000" dirty="0"/>
              <a:t>B-L vector coupled dark matter search</a:t>
            </a:r>
          </a:p>
          <a:p>
            <a:pPr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708492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7685B-87DC-4ED3-94D6-4841CE389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Clock gradiometer using single photon transitions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2E069F-5602-40D5-8AF7-305CD85190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0" t="18942" r="16879" b="-325"/>
          <a:stretch/>
        </p:blipFill>
        <p:spPr>
          <a:xfrm>
            <a:off x="102588" y="1735929"/>
            <a:ext cx="4290955" cy="42016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3BB266B-DF19-44AB-9538-61D1464CED4B}"/>
              </a:ext>
            </a:extLst>
          </p:cNvPr>
          <p:cNvSpPr/>
          <p:nvPr/>
        </p:nvSpPr>
        <p:spPr bwMode="auto">
          <a:xfrm>
            <a:off x="91439" y="1707780"/>
            <a:ext cx="365760" cy="3546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A9A2A3-0743-48FA-9450-F7C16537D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1882" y="3217120"/>
            <a:ext cx="1186650" cy="343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774535-D7FC-4A13-8A51-C2281C4DC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1882" y="2684980"/>
            <a:ext cx="632880" cy="412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BE1949-31D5-4AA3-A13E-57CA92A397EA}"/>
              </a:ext>
            </a:extLst>
          </p:cNvPr>
          <p:cNvSpPr/>
          <p:nvPr/>
        </p:nvSpPr>
        <p:spPr>
          <a:xfrm>
            <a:off x="4886483" y="2165230"/>
            <a:ext cx="33795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/>
              <a:t>Two ways for phase to vary: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FEF861-3325-4CC1-BE7E-44BEF39C7CB2}"/>
              </a:ext>
            </a:extLst>
          </p:cNvPr>
          <p:cNvSpPr txBox="1"/>
          <p:nvPr/>
        </p:nvSpPr>
        <p:spPr>
          <a:xfrm>
            <a:off x="6600239" y="3222298"/>
            <a:ext cx="206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Gravitational wave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636394-53C9-4D2A-8560-C5AF994FC44F}"/>
              </a:ext>
            </a:extLst>
          </p:cNvPr>
          <p:cNvSpPr txBox="1"/>
          <p:nvPr/>
        </p:nvSpPr>
        <p:spPr>
          <a:xfrm>
            <a:off x="6600239" y="2726214"/>
            <a:ext cx="1407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Dark matter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146ACF-1FB5-4109-A088-E84A25236287}"/>
              </a:ext>
            </a:extLst>
          </p:cNvPr>
          <p:cNvSpPr/>
          <p:nvPr/>
        </p:nvSpPr>
        <p:spPr>
          <a:xfrm>
            <a:off x="4886483" y="4035823"/>
            <a:ext cx="37745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Each interferometer measures the change over time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Laser noise is common-mode suppressed in the gradiometer</a:t>
            </a:r>
          </a:p>
          <a:p>
            <a:pPr marL="344488" indent="-344488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E81FAE-9B0D-4B2D-B11E-408E71A29545}"/>
              </a:ext>
            </a:extLst>
          </p:cNvPr>
          <p:cNvSpPr txBox="1"/>
          <p:nvPr/>
        </p:nvSpPr>
        <p:spPr>
          <a:xfrm>
            <a:off x="4949843" y="878561"/>
            <a:ext cx="35793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Excited state phase evolution: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A463A8C-865A-4D42-A47D-2B0D444C88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3310" y="1425150"/>
            <a:ext cx="2160714" cy="39865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749F34B-D523-4447-BE9B-0F138A3B8C98}"/>
              </a:ext>
            </a:extLst>
          </p:cNvPr>
          <p:cNvSpPr/>
          <p:nvPr/>
        </p:nvSpPr>
        <p:spPr bwMode="auto">
          <a:xfrm>
            <a:off x="4832465" y="2105888"/>
            <a:ext cx="4001194" cy="1684713"/>
          </a:xfrm>
          <a:prstGeom prst="rect">
            <a:avLst/>
          </a:prstGeom>
          <a:solidFill>
            <a:schemeClr val="bg2">
              <a:lumMod val="60000"/>
              <a:lumOff val="40000"/>
              <a:alpha val="3686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grpSp>
        <p:nvGrpSpPr>
          <p:cNvPr id="15" name="Group 35">
            <a:extLst>
              <a:ext uri="{FF2B5EF4-FFF2-40B4-BE49-F238E27FC236}">
                <a16:creationId xmlns:a16="http://schemas.microsoft.com/office/drawing/2014/main" id="{E2D65569-F971-4C4D-9325-B99CE711F72B}"/>
              </a:ext>
            </a:extLst>
          </p:cNvPr>
          <p:cNvGrpSpPr/>
          <p:nvPr/>
        </p:nvGrpSpPr>
        <p:grpSpPr>
          <a:xfrm>
            <a:off x="2043018" y="817155"/>
            <a:ext cx="1185789" cy="977351"/>
            <a:chOff x="4193537" y="913288"/>
            <a:chExt cx="1185789" cy="97735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4CB2C12-EBB2-4F6F-9480-32CA439B47F0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CE8D385-B926-4CDB-9BC3-3110D12C1885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8" name="Picture 7">
              <a:extLst>
                <a:ext uri="{FF2B5EF4-FFF2-40B4-BE49-F238E27FC236}">
                  <a16:creationId xmlns:a16="http://schemas.microsoft.com/office/drawing/2014/main" id="{920C9933-6544-425C-B681-24CCB59E61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489C97BB-399E-43A2-AB27-55D8C74FF6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5FB667-26C9-4A32-A0C1-A650D619A7C0}"/>
              </a:ext>
            </a:extLst>
          </p:cNvPr>
          <p:cNvCxnSpPr/>
          <p:nvPr/>
        </p:nvCxnSpPr>
        <p:spPr>
          <a:xfrm flipV="1">
            <a:off x="2326451" y="1085881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Picture 5">
            <a:extLst>
              <a:ext uri="{FF2B5EF4-FFF2-40B4-BE49-F238E27FC236}">
                <a16:creationId xmlns:a16="http://schemas.microsoft.com/office/drawing/2014/main" id="{C0EACE88-0BF7-4AEA-80E6-692399594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2409001" y="1213675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49B42AA-62D6-4080-83DC-6DE7AAD60C3E}"/>
              </a:ext>
            </a:extLst>
          </p:cNvPr>
          <p:cNvSpPr txBox="1"/>
          <p:nvPr/>
        </p:nvSpPr>
        <p:spPr>
          <a:xfrm>
            <a:off x="3682965" y="6182782"/>
            <a:ext cx="3947684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/>
              <a:t>Graham et al., PRL </a:t>
            </a:r>
            <a:r>
              <a:rPr lang="en-US" sz="1600" b="1" dirty="0"/>
              <a:t>110</a:t>
            </a:r>
            <a:r>
              <a:rPr lang="en-US" sz="1600" dirty="0"/>
              <a:t>, 171102 (2013).</a:t>
            </a:r>
          </a:p>
          <a:p>
            <a:pPr>
              <a:buNone/>
            </a:pPr>
            <a:r>
              <a:rPr lang="nb-NO" sz="1600" dirty="0"/>
              <a:t>Arvanitaki et al., PRD </a:t>
            </a:r>
            <a:r>
              <a:rPr lang="nb-NO" sz="1600" b="1" dirty="0"/>
              <a:t>97</a:t>
            </a:r>
            <a:r>
              <a:rPr lang="nb-NO" sz="1600" dirty="0"/>
              <a:t>, 075020 (2018).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84602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368F8-025A-4BF1-BBE0-9C604E59A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LMT and Resonant Pulse Sequences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C271CD-17A3-4BCB-A9A5-651D485B8E24}"/>
              </a:ext>
            </a:extLst>
          </p:cNvPr>
          <p:cNvSpPr/>
          <p:nvPr/>
        </p:nvSpPr>
        <p:spPr>
          <a:xfrm>
            <a:off x="5331985" y="6007736"/>
            <a:ext cx="2966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/>
              <a:t>Graham, </a:t>
            </a:r>
            <a:r>
              <a:rPr lang="en-US" i="1" dirty="0"/>
              <a:t>et al.</a:t>
            </a:r>
            <a:r>
              <a:rPr lang="en-US" dirty="0"/>
              <a:t>, PRD (2016)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5F97766-525C-4E22-9681-16BEFE9E4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r="3767"/>
          <a:stretch>
            <a:fillRect/>
          </a:stretch>
        </p:blipFill>
        <p:spPr bwMode="auto">
          <a:xfrm>
            <a:off x="-17009" y="1724341"/>
            <a:ext cx="4589009" cy="428339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6BEA75-25FD-4DE9-9EA0-C7BFE6B34C48}"/>
              </a:ext>
            </a:extLst>
          </p:cNvPr>
          <p:cNvSpPr txBox="1"/>
          <p:nvPr/>
        </p:nvSpPr>
        <p:spPr>
          <a:xfrm>
            <a:off x="952947" y="1404474"/>
            <a:ext cx="2810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/>
              <a:t>LMT </a:t>
            </a:r>
            <a:r>
              <a:rPr lang="en-US" sz="1600" b="1" dirty="0" err="1"/>
              <a:t>beamsplitter</a:t>
            </a:r>
            <a:r>
              <a:rPr lang="en-US" sz="1600" b="1" dirty="0"/>
              <a:t> (N = 3)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B1502B-1924-4C90-B092-A7A14700F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330" y="1743028"/>
            <a:ext cx="4451670" cy="42460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C253B5-EE85-4B46-A1CC-B95B3B0A0499}"/>
              </a:ext>
            </a:extLst>
          </p:cNvPr>
          <p:cNvSpPr txBox="1"/>
          <p:nvPr/>
        </p:nvSpPr>
        <p:spPr>
          <a:xfrm>
            <a:off x="5666421" y="1385787"/>
            <a:ext cx="3020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/>
              <a:t>Resonant sequence (Q = 4)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9C4CDC-9BFC-4D71-AC4F-683B83C35508}"/>
              </a:ext>
            </a:extLst>
          </p:cNvPr>
          <p:cNvSpPr/>
          <p:nvPr/>
        </p:nvSpPr>
        <p:spPr>
          <a:xfrm>
            <a:off x="664735" y="6009782"/>
            <a:ext cx="2925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/>
              <a:t>Graham, </a:t>
            </a:r>
            <a:r>
              <a:rPr lang="en-US" i="1" dirty="0"/>
              <a:t>et al.</a:t>
            </a:r>
            <a:r>
              <a:rPr lang="en-US" dirty="0"/>
              <a:t>, PRL (2013)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FD22FC-870A-4C69-AE57-7348FBB1B3E1}"/>
              </a:ext>
            </a:extLst>
          </p:cNvPr>
          <p:cNvSpPr txBox="1"/>
          <p:nvPr/>
        </p:nvSpPr>
        <p:spPr>
          <a:xfrm>
            <a:off x="442262" y="851127"/>
            <a:ext cx="6642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Sequential single-photon transitions remain laser noise immune</a:t>
            </a:r>
          </a:p>
        </p:txBody>
      </p:sp>
    </p:spTree>
    <p:extLst>
      <p:ext uri="{BB962C8B-B14F-4D97-AF65-F5344CB8AC3E}">
        <p14:creationId xmlns:p14="http://schemas.microsoft.com/office/powerpoint/2010/main" val="2564921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99C24-5006-42C2-AE2A-00A7DBAEC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Extreme LMT with clock atoms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F38ED0-3D36-4E17-88AA-545EB73392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851"/>
          <a:stretch/>
        </p:blipFill>
        <p:spPr>
          <a:xfrm>
            <a:off x="1188025" y="1306490"/>
            <a:ext cx="2242469" cy="23083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C077D8-BE3F-473E-BAA0-2912E8220E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024"/>
          <a:stretch/>
        </p:blipFill>
        <p:spPr>
          <a:xfrm>
            <a:off x="5354918" y="1306489"/>
            <a:ext cx="2871695" cy="230839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1FF6C38-F8D4-4232-A34D-28FE6F1B2F77}"/>
              </a:ext>
            </a:extLst>
          </p:cNvPr>
          <p:cNvCxnSpPr>
            <a:cxnSpLocks/>
          </p:cNvCxnSpPr>
          <p:nvPr/>
        </p:nvCxnSpPr>
        <p:spPr>
          <a:xfrm>
            <a:off x="4512236" y="1040055"/>
            <a:ext cx="0" cy="52533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C964356-0634-4DAB-97F3-A496F774B60A}"/>
              </a:ext>
            </a:extLst>
          </p:cNvPr>
          <p:cNvSpPr txBox="1"/>
          <p:nvPr/>
        </p:nvSpPr>
        <p:spPr>
          <a:xfrm>
            <a:off x="5307106" y="958724"/>
            <a:ext cx="314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Clock atoms (e.g. strontium)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0EC56E-A54E-4ECC-A017-22FC95FC1814}"/>
              </a:ext>
            </a:extLst>
          </p:cNvPr>
          <p:cNvSpPr txBox="1"/>
          <p:nvPr/>
        </p:nvSpPr>
        <p:spPr>
          <a:xfrm>
            <a:off x="1188025" y="958724"/>
            <a:ext cx="314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Alkali atoms (e.g. rubidium)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2C7D0D-CBCC-4468-86A4-209AA9736902}"/>
              </a:ext>
            </a:extLst>
          </p:cNvPr>
          <p:cNvSpPr txBox="1"/>
          <p:nvPr/>
        </p:nvSpPr>
        <p:spPr>
          <a:xfrm>
            <a:off x="213867" y="3897812"/>
            <a:ext cx="4117782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Two photon Raman/Bragg transitions for atom optics</a:t>
            </a:r>
          </a:p>
          <a:p>
            <a:endParaRPr lang="en-US" dirty="0"/>
          </a:p>
          <a:p>
            <a:r>
              <a:rPr lang="en-US" dirty="0"/>
              <a:t> Requires large detuning, high power to suppress spontaneous emission</a:t>
            </a:r>
          </a:p>
          <a:p>
            <a:endParaRPr lang="en-US" dirty="0"/>
          </a:p>
          <a:p>
            <a:r>
              <a:rPr lang="en-US" dirty="0"/>
              <a:t> Current state of the art: ~100 pulses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B4399D-557A-4D5D-8488-419A493F815B}"/>
              </a:ext>
            </a:extLst>
          </p:cNvPr>
          <p:cNvSpPr txBox="1"/>
          <p:nvPr/>
        </p:nvSpPr>
        <p:spPr>
          <a:xfrm>
            <a:off x="4680427" y="3897812"/>
            <a:ext cx="4396981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Single photon transition for atom optics</a:t>
            </a:r>
          </a:p>
          <a:p>
            <a:endParaRPr lang="en-US" dirty="0"/>
          </a:p>
          <a:p>
            <a:r>
              <a:rPr lang="en-US" dirty="0"/>
              <a:t> Spontaneous emission naturally highly suppressed (150 s lifetime clock state, other levels far detuned)</a:t>
            </a:r>
          </a:p>
          <a:p>
            <a:endParaRPr lang="en-US" dirty="0"/>
          </a:p>
          <a:p>
            <a:r>
              <a:rPr lang="en-US" dirty="0"/>
              <a:t> Possibility to support &gt; 10</a:t>
            </a:r>
            <a:r>
              <a:rPr lang="en-US" baseline="30000" dirty="0"/>
              <a:t>6</a:t>
            </a:r>
            <a:r>
              <a:rPr lang="en-US" dirty="0"/>
              <a:t> pulses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1D7575-12E7-43B6-AC20-98DF0D65B27B}"/>
              </a:ext>
            </a:extLst>
          </p:cNvPr>
          <p:cNvSpPr/>
          <p:nvPr/>
        </p:nvSpPr>
        <p:spPr bwMode="auto">
          <a:xfrm>
            <a:off x="3042029" y="2276019"/>
            <a:ext cx="448230" cy="3693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0933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A2262-3F54-4E79-AF60-375FF01E6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Clock atom interferometry demonstration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FD005B2-08E0-4612-9D8E-BC6AFA817EA3}"/>
              </a:ext>
            </a:extLst>
          </p:cNvPr>
          <p:cNvGrpSpPr/>
          <p:nvPr/>
        </p:nvGrpSpPr>
        <p:grpSpPr>
          <a:xfrm>
            <a:off x="4695452" y="1135409"/>
            <a:ext cx="4362748" cy="2357151"/>
            <a:chOff x="4184767" y="576824"/>
            <a:chExt cx="4362748" cy="235715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FB5E0C87-595C-4E37-A73F-DD5433883BFA}"/>
                </a:ext>
              </a:extLst>
            </p:cNvPr>
            <p:cNvCxnSpPr/>
            <p:nvPr/>
          </p:nvCxnSpPr>
          <p:spPr>
            <a:xfrm>
              <a:off x="5153169" y="2749309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34C741B-2323-44F3-BCFF-8407D1519BA6}"/>
                </a:ext>
              </a:extLst>
            </p:cNvPr>
            <p:cNvCxnSpPr/>
            <p:nvPr/>
          </p:nvCxnSpPr>
          <p:spPr>
            <a:xfrm>
              <a:off x="4184767" y="764796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939C9BB-BBBA-4E3E-9326-7C6FD5F41BB1}"/>
                </a:ext>
              </a:extLst>
            </p:cNvPr>
            <p:cNvCxnSpPr/>
            <p:nvPr/>
          </p:nvCxnSpPr>
          <p:spPr>
            <a:xfrm>
              <a:off x="6789678" y="1311448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D9EE62B-379A-47DA-B0D0-6CFB8BC3413D}"/>
                </a:ext>
              </a:extLst>
            </p:cNvPr>
            <p:cNvCxnSpPr/>
            <p:nvPr/>
          </p:nvCxnSpPr>
          <p:spPr>
            <a:xfrm>
              <a:off x="6789679" y="1156729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1305212-3AC5-440D-873C-1E043249107A}"/>
                </a:ext>
              </a:extLst>
            </p:cNvPr>
            <p:cNvCxnSpPr/>
            <p:nvPr/>
          </p:nvCxnSpPr>
          <p:spPr>
            <a:xfrm>
              <a:off x="6787432" y="986548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3F782D-9043-4248-AF8B-3B1DE9A5B46A}"/>
                </a:ext>
              </a:extLst>
            </p:cNvPr>
            <p:cNvSpPr txBox="1"/>
            <p:nvPr/>
          </p:nvSpPr>
          <p:spPr bwMode="auto">
            <a:xfrm>
              <a:off x="4298404" y="2564643"/>
              <a:ext cx="8547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kern="0" dirty="0">
                  <a:latin typeface="Source Sans Pro" panose="020B0503030403020204" pitchFamily="34" charset="0"/>
                </a:rPr>
                <a:t>5S</a:t>
              </a:r>
              <a:r>
                <a:rPr lang="en-US" kern="0" baseline="30000" dirty="0">
                  <a:latin typeface="Source Sans Pro" panose="020B0503030403020204" pitchFamily="34" charset="0"/>
                </a:rPr>
                <a:t>2</a:t>
              </a:r>
              <a:r>
                <a:rPr lang="en-US" kern="0" dirty="0">
                  <a:latin typeface="Source Sans Pro" panose="020B0503030403020204" pitchFamily="34" charset="0"/>
                </a:rPr>
                <a:t> </a:t>
              </a:r>
              <a:r>
                <a:rPr lang="en-US" kern="0" baseline="30000" dirty="0">
                  <a:latin typeface="Source Sans Pro" panose="020B0503030403020204" pitchFamily="34" charset="0"/>
                </a:rPr>
                <a:t>1</a:t>
              </a:r>
              <a:r>
                <a:rPr lang="en-US" kern="0" dirty="0">
                  <a:latin typeface="Source Sans Pro" panose="020B0503030403020204" pitchFamily="34" charset="0"/>
                </a:rPr>
                <a:t>S</a:t>
              </a:r>
              <a:r>
                <a:rPr lang="en-US" kern="0" baseline="-25000" dirty="0">
                  <a:latin typeface="Source Sans Pro" panose="020B0503030403020204" pitchFamily="34" charset="0"/>
                </a:rPr>
                <a:t>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09BD08D-BB24-440A-B899-F65FA524A72A}"/>
                </a:ext>
              </a:extLst>
            </p:cNvPr>
            <p:cNvSpPr txBox="1"/>
            <p:nvPr/>
          </p:nvSpPr>
          <p:spPr bwMode="auto">
            <a:xfrm>
              <a:off x="5037093" y="576824"/>
              <a:ext cx="104692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kern="0" dirty="0">
                  <a:latin typeface="Source Sans Pro" panose="020B0503030403020204" pitchFamily="34" charset="0"/>
                </a:rPr>
                <a:t>5P </a:t>
              </a:r>
              <a:r>
                <a:rPr lang="en-US" kern="0" baseline="30000" dirty="0">
                  <a:latin typeface="Source Sans Pro" panose="020B0503030403020204" pitchFamily="34" charset="0"/>
                </a:rPr>
                <a:t>1</a:t>
              </a:r>
              <a:r>
                <a:rPr lang="en-US" kern="0" dirty="0">
                  <a:latin typeface="Source Sans Pro" panose="020B0503030403020204" pitchFamily="34" charset="0"/>
                </a:rPr>
                <a:t>P</a:t>
              </a:r>
              <a:r>
                <a:rPr lang="en-US" kern="0" baseline="-25000" dirty="0">
                  <a:latin typeface="Source Sans Pro" panose="020B0503030403020204" pitchFamily="34" charset="0"/>
                </a:rPr>
                <a:t>1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EEEFC5E-6DBC-4912-9DEB-593ACC52D538}"/>
                </a:ext>
              </a:extLst>
            </p:cNvPr>
            <p:cNvCxnSpPr/>
            <p:nvPr/>
          </p:nvCxnSpPr>
          <p:spPr>
            <a:xfrm flipH="1" flipV="1">
              <a:off x="4619770" y="764796"/>
              <a:ext cx="775252" cy="1984513"/>
            </a:xfrm>
            <a:prstGeom prst="straightConnector1">
              <a:avLst/>
            </a:prstGeom>
            <a:ln w="50800">
              <a:solidFill>
                <a:srgbClr val="5076E2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FF5B41F-E6D4-468B-B5D4-66C09E94CA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93806" y="1171215"/>
              <a:ext cx="1520630" cy="157724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6C3BB1-B710-4798-ADD9-98EA4E0C4360}"/>
                </a:ext>
              </a:extLst>
            </p:cNvPr>
            <p:cNvSpPr txBox="1"/>
            <p:nvPr/>
          </p:nvSpPr>
          <p:spPr bwMode="auto">
            <a:xfrm>
              <a:off x="7692750" y="971309"/>
              <a:ext cx="8547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kern="0" dirty="0">
                  <a:latin typeface="Source Sans Pro" panose="020B0503030403020204" pitchFamily="34" charset="0"/>
                </a:rPr>
                <a:t>5P </a:t>
              </a:r>
              <a:r>
                <a:rPr lang="en-US" kern="0" baseline="30000" dirty="0">
                  <a:latin typeface="Source Sans Pro" panose="020B0503030403020204" pitchFamily="34" charset="0"/>
                </a:rPr>
                <a:t>3</a:t>
              </a:r>
              <a:r>
                <a:rPr lang="en-US" kern="0" dirty="0">
                  <a:latin typeface="Source Sans Pro" panose="020B0503030403020204" pitchFamily="34" charset="0"/>
                </a:rPr>
                <a:t>P</a:t>
              </a:r>
              <a:r>
                <a:rPr lang="en-US" kern="0" baseline="-25000" dirty="0">
                  <a:latin typeface="Source Sans Pro" panose="020B0503030403020204" pitchFamily="34" charset="0"/>
                </a:rPr>
                <a:t>j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1D4717A-C9FA-49DD-A015-9A3E7262D4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8421" y="1326910"/>
              <a:ext cx="1394655" cy="142069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8F4455E-804A-42BC-8872-C473BAFB04C8}"/>
                </a:ext>
              </a:extLst>
            </p:cNvPr>
            <p:cNvSpPr txBox="1"/>
            <p:nvPr/>
          </p:nvSpPr>
          <p:spPr bwMode="auto">
            <a:xfrm>
              <a:off x="4206549" y="1488711"/>
              <a:ext cx="854765" cy="498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200" kern="0" dirty="0">
                  <a:latin typeface="Source Sans Pro" panose="020B0503030403020204" pitchFamily="34" charset="0"/>
                </a:rPr>
                <a:t>461 nm</a:t>
              </a:r>
            </a:p>
            <a:p>
              <a:pPr algn="ctr">
                <a:buNone/>
              </a:pPr>
              <a:r>
                <a:rPr lang="en-US" sz="1200" kern="0" dirty="0">
                  <a:latin typeface="Source Sans Pro" panose="020B0503030403020204" pitchFamily="34" charset="0"/>
                </a:rPr>
                <a:t>30.5 MHz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58A641-FAED-49FB-8141-1B0C0008FCC6}"/>
                </a:ext>
              </a:extLst>
            </p:cNvPr>
            <p:cNvSpPr txBox="1"/>
            <p:nvPr/>
          </p:nvSpPr>
          <p:spPr bwMode="auto">
            <a:xfrm>
              <a:off x="5729637" y="1414835"/>
              <a:ext cx="854765" cy="498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200" kern="0" dirty="0">
                  <a:latin typeface="Source Sans Pro" panose="020B0503030403020204" pitchFamily="34" charset="0"/>
                </a:rPr>
                <a:t>689 nm</a:t>
              </a:r>
            </a:p>
            <a:p>
              <a:pPr algn="ctr">
                <a:buNone/>
              </a:pPr>
              <a:r>
                <a:rPr lang="en-US" sz="1200" kern="0" dirty="0">
                  <a:latin typeface="Source Sans Pro" panose="020B0503030403020204" pitchFamily="34" charset="0"/>
                </a:rPr>
                <a:t>7.4 kHz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B180F76-C264-473B-BEB7-E13C557D0D1A}"/>
                </a:ext>
              </a:extLst>
            </p:cNvPr>
            <p:cNvSpPr txBox="1"/>
            <p:nvPr/>
          </p:nvSpPr>
          <p:spPr bwMode="auto">
            <a:xfrm>
              <a:off x="6584402" y="1880966"/>
              <a:ext cx="970724" cy="498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200" kern="0" dirty="0">
                  <a:latin typeface="Source Sans Pro" panose="020B0503030403020204" pitchFamily="34" charset="0"/>
                </a:rPr>
                <a:t>698 nm</a:t>
              </a:r>
            </a:p>
            <a:p>
              <a:pPr algn="ctr">
                <a:buNone/>
              </a:pPr>
              <a:r>
                <a:rPr lang="en-US" sz="1200" kern="0" dirty="0">
                  <a:latin typeface="Source Sans Pro" panose="020B0503030403020204" pitchFamily="34" charset="0"/>
                </a:rPr>
                <a:t>1 </a:t>
              </a:r>
              <a:r>
                <a:rPr lang="en-US" sz="1200" kern="0" dirty="0" err="1">
                  <a:latin typeface="Source Sans Pro" panose="020B0503030403020204" pitchFamily="34" charset="0"/>
                </a:rPr>
                <a:t>mHz</a:t>
              </a:r>
              <a:r>
                <a:rPr lang="en-US" sz="1200" kern="0" dirty="0">
                  <a:latin typeface="Source Sans Pro" panose="020B0503030403020204" pitchFamily="34" charset="0"/>
                </a:rPr>
                <a:t> (</a:t>
              </a:r>
              <a:r>
                <a:rPr lang="en-US" sz="1200" kern="0" baseline="30000" dirty="0">
                  <a:latin typeface="Source Sans Pro" panose="020B0503030403020204" pitchFamily="34" charset="0"/>
                </a:rPr>
                <a:t>87</a:t>
              </a:r>
              <a:r>
                <a:rPr lang="en-US" sz="1200" kern="0" dirty="0">
                  <a:latin typeface="Source Sans Pro" panose="020B0503030403020204" pitchFamily="34" charset="0"/>
                </a:rPr>
                <a:t>Sr)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4AFE5803-BA88-4069-97BC-E65AF1D7A1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917" y="4597484"/>
            <a:ext cx="879804" cy="140332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1443AFC-CA84-4B84-A829-6A30028B7C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132" y="4594052"/>
            <a:ext cx="879804" cy="140332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0CA3F1A-CD79-4318-B3E8-4385D22001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926" y="4602329"/>
            <a:ext cx="880792" cy="140303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0BE9A7B1-692C-465E-8A33-0137FABF8C48}"/>
              </a:ext>
            </a:extLst>
          </p:cNvPr>
          <p:cNvSpPr txBox="1"/>
          <p:nvPr/>
        </p:nvSpPr>
        <p:spPr bwMode="auto">
          <a:xfrm>
            <a:off x="4117751" y="6105426"/>
            <a:ext cx="10919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Blue MOT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1DB7A0-231F-4E3A-A8DA-CF4B71CA504C}"/>
              </a:ext>
            </a:extLst>
          </p:cNvPr>
          <p:cNvSpPr txBox="1"/>
          <p:nvPr/>
        </p:nvSpPr>
        <p:spPr bwMode="auto">
          <a:xfrm>
            <a:off x="5097984" y="6104572"/>
            <a:ext cx="10919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Red MOT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9D4C3C2-BB1C-4BC3-8224-9850B9ED7662}"/>
              </a:ext>
            </a:extLst>
          </p:cNvPr>
          <p:cNvSpPr txBox="1"/>
          <p:nvPr/>
        </p:nvSpPr>
        <p:spPr bwMode="auto">
          <a:xfrm>
            <a:off x="6086330" y="6086147"/>
            <a:ext cx="1091983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Pushed</a:t>
            </a:r>
          </a:p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red MOT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B29A03F-8D86-4135-ABB9-B642135039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379" y="4594052"/>
            <a:ext cx="879804" cy="140332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DEA7A16-557E-4CC2-88C2-1700611BAA5C}"/>
              </a:ext>
            </a:extLst>
          </p:cNvPr>
          <p:cNvSpPr txBox="1"/>
          <p:nvPr/>
        </p:nvSpPr>
        <p:spPr bwMode="auto">
          <a:xfrm>
            <a:off x="7057670" y="6105689"/>
            <a:ext cx="10919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AI Ports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6281C65-804B-490F-98BD-12DB9D04D9F0}"/>
              </a:ext>
            </a:extLst>
          </p:cNvPr>
          <p:cNvSpPr txBox="1"/>
          <p:nvPr/>
        </p:nvSpPr>
        <p:spPr>
          <a:xfrm>
            <a:off x="271562" y="853831"/>
            <a:ext cx="4313765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Goal: 698 nm clock transition in </a:t>
            </a:r>
            <a:r>
              <a:rPr lang="en-US" baseline="30000" dirty="0"/>
              <a:t>87</a:t>
            </a:r>
            <a:r>
              <a:rPr lang="en-US" dirty="0"/>
              <a:t>Sr</a:t>
            </a:r>
          </a:p>
          <a:p>
            <a:r>
              <a:rPr lang="en-US" dirty="0"/>
              <a:t> Use 689 nm transition in </a:t>
            </a:r>
            <a:r>
              <a:rPr lang="en-US" baseline="30000" dirty="0"/>
              <a:t>88</a:t>
            </a:r>
            <a:r>
              <a:rPr lang="en-US" dirty="0"/>
              <a:t>Sr for </a:t>
            </a:r>
            <a:r>
              <a:rPr lang="en-US" b="1" dirty="0"/>
              <a:t>initial demonstration </a:t>
            </a:r>
            <a:r>
              <a:rPr lang="en-US" dirty="0"/>
              <a:t>of LMT clock AI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u="sng" dirty="0"/>
              <a:t>689 nm transition features:</a:t>
            </a:r>
          </a:p>
          <a:p>
            <a:pPr marL="285750" indent="-285750">
              <a:buFontTx/>
              <a:buChar char="-"/>
            </a:pPr>
            <a:r>
              <a:rPr lang="en-US" dirty="0"/>
              <a:t>1-photon AI possible</a:t>
            </a:r>
          </a:p>
          <a:p>
            <a:pPr marL="285750" indent="-285750">
              <a:buFontTx/>
              <a:buChar char="-"/>
            </a:pPr>
            <a:r>
              <a:rPr lang="en-US" dirty="0"/>
              <a:t>22 </a:t>
            </a:r>
            <a:r>
              <a:rPr lang="el-GR" dirty="0"/>
              <a:t>μ</a:t>
            </a:r>
            <a:r>
              <a:rPr lang="en-US" dirty="0"/>
              <a:t>s lifetime</a:t>
            </a:r>
          </a:p>
          <a:p>
            <a:pPr marL="285750" indent="-285750">
              <a:buFontTx/>
              <a:buChar char="-"/>
            </a:pPr>
            <a:r>
              <a:rPr lang="en-US" dirty="0"/>
              <a:t>High Rabi frequency possible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335AEB4-AEF2-489A-BC57-6097B8C9280C}"/>
              </a:ext>
            </a:extLst>
          </p:cNvPr>
          <p:cNvGrpSpPr/>
          <p:nvPr/>
        </p:nvGrpSpPr>
        <p:grpSpPr>
          <a:xfrm>
            <a:off x="103181" y="3798295"/>
            <a:ext cx="3873267" cy="2638315"/>
            <a:chOff x="231026" y="3733703"/>
            <a:chExt cx="3873267" cy="263831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57BB614-7CD3-4A3E-814C-64E17177A3D3}"/>
                </a:ext>
              </a:extLst>
            </p:cNvPr>
            <p:cNvGrpSpPr/>
            <p:nvPr/>
          </p:nvGrpSpPr>
          <p:grpSpPr>
            <a:xfrm>
              <a:off x="2969670" y="4182642"/>
              <a:ext cx="437322" cy="443948"/>
              <a:chOff x="5406888" y="2564296"/>
              <a:chExt cx="437322" cy="443948"/>
            </a:xfrm>
          </p:grpSpPr>
          <p:sp>
            <p:nvSpPr>
              <p:cNvPr id="19" name="Cube 18">
                <a:extLst>
                  <a:ext uri="{FF2B5EF4-FFF2-40B4-BE49-F238E27FC236}">
                    <a16:creationId xmlns:a16="http://schemas.microsoft.com/office/drawing/2014/main" id="{E0086F47-A24A-4896-825B-7D0FA08BDC8C}"/>
                  </a:ext>
                </a:extLst>
              </p:cNvPr>
              <p:cNvSpPr/>
              <p:nvPr/>
            </p:nvSpPr>
            <p:spPr bwMode="auto">
              <a:xfrm>
                <a:off x="5406888" y="2564296"/>
                <a:ext cx="437322" cy="443948"/>
              </a:xfrm>
              <a:prstGeom prst="cube">
                <a:avLst>
                  <a:gd name="adj" fmla="val 32692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A6E59866-3C13-43D1-8D18-E098FB8F3E4B}"/>
                  </a:ext>
                </a:extLst>
              </p:cNvPr>
              <p:cNvSpPr/>
              <p:nvPr/>
            </p:nvSpPr>
            <p:spPr bwMode="auto">
              <a:xfrm>
                <a:off x="5476461" y="2771028"/>
                <a:ext cx="182880" cy="182880"/>
              </a:xfrm>
              <a:prstGeom prst="ellipse">
                <a:avLst/>
              </a:prstGeom>
              <a:solidFill>
                <a:schemeClr val="tx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800D257-39A4-4FF0-BE99-05B795A1FE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53338" y="4038846"/>
              <a:ext cx="0" cy="877956"/>
            </a:xfrm>
            <a:prstGeom prst="straightConnector1">
              <a:avLst/>
            </a:prstGeom>
            <a:ln w="63500">
              <a:solidFill>
                <a:srgbClr val="5076E2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BC87438-DAD7-4AB3-B7A6-13E60F5E8343}"/>
                </a:ext>
              </a:extLst>
            </p:cNvPr>
            <p:cNvCxnSpPr>
              <a:cxnSpLocks/>
            </p:cNvCxnSpPr>
            <p:nvPr/>
          </p:nvCxnSpPr>
          <p:spPr>
            <a:xfrm>
              <a:off x="322543" y="5259502"/>
              <a:ext cx="1159563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AA1D1C2-92F7-4994-8394-2DC2A8C0C02C}"/>
                </a:ext>
              </a:extLst>
            </p:cNvPr>
            <p:cNvCxnSpPr>
              <a:cxnSpLocks/>
            </p:cNvCxnSpPr>
            <p:nvPr/>
          </p:nvCxnSpPr>
          <p:spPr>
            <a:xfrm>
              <a:off x="2706461" y="5259502"/>
              <a:ext cx="1159563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E6CA08E-9647-49E6-A6FC-2409924F6F28}"/>
                </a:ext>
              </a:extLst>
            </p:cNvPr>
            <p:cNvSpPr txBox="1"/>
            <p:nvPr/>
          </p:nvSpPr>
          <p:spPr bwMode="auto">
            <a:xfrm>
              <a:off x="2725908" y="5319974"/>
              <a:ext cx="13783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Right AI Beam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EBF733A-42A9-4F2C-A4BA-FDD205F9A2ED}"/>
                </a:ext>
              </a:extLst>
            </p:cNvPr>
            <p:cNvSpPr txBox="1"/>
            <p:nvPr/>
          </p:nvSpPr>
          <p:spPr bwMode="auto">
            <a:xfrm>
              <a:off x="231026" y="5319974"/>
              <a:ext cx="11764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Left AI Beam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2CAF52F-8117-4FE6-BCFC-39D5A3C91F78}"/>
                </a:ext>
              </a:extLst>
            </p:cNvPr>
            <p:cNvSpPr txBox="1"/>
            <p:nvPr/>
          </p:nvSpPr>
          <p:spPr bwMode="auto">
            <a:xfrm>
              <a:off x="1565111" y="3733703"/>
              <a:ext cx="11764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Push Beam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31A5621-ABFD-43ED-882E-99FA94CC189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49585" y="4450851"/>
              <a:ext cx="225287" cy="465951"/>
            </a:xfrm>
            <a:prstGeom prst="straightConnector1">
              <a:avLst/>
            </a:prstGeom>
            <a:ln w="63500">
              <a:solidFill>
                <a:srgbClr val="5076E2">
                  <a:alpha val="50000"/>
                </a:srgbClr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F304C29-1FA2-4911-9EE7-46D2853A92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00897" y="4450851"/>
              <a:ext cx="225287" cy="465951"/>
            </a:xfrm>
            <a:prstGeom prst="straightConnector1">
              <a:avLst/>
            </a:prstGeom>
            <a:ln w="63500">
              <a:solidFill>
                <a:srgbClr val="5076E2">
                  <a:alpha val="50000"/>
                </a:srgbClr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D80DFA7-554B-4EBB-ABDC-14181C1C46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45942" y="5546288"/>
              <a:ext cx="225287" cy="465951"/>
            </a:xfrm>
            <a:prstGeom prst="straightConnector1">
              <a:avLst/>
            </a:prstGeom>
            <a:ln w="63500">
              <a:solidFill>
                <a:srgbClr val="5076E2">
                  <a:alpha val="50000"/>
                </a:srgbClr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45A15AA-7D5B-4876-A072-13BCA124C6DC}"/>
                </a:ext>
              </a:extLst>
            </p:cNvPr>
            <p:cNvCxnSpPr>
              <a:cxnSpLocks/>
            </p:cNvCxnSpPr>
            <p:nvPr/>
          </p:nvCxnSpPr>
          <p:spPr>
            <a:xfrm>
              <a:off x="2501913" y="5546793"/>
              <a:ext cx="225287" cy="465951"/>
            </a:xfrm>
            <a:prstGeom prst="straightConnector1">
              <a:avLst/>
            </a:prstGeom>
            <a:ln w="63500">
              <a:solidFill>
                <a:srgbClr val="5076E2">
                  <a:alpha val="50000"/>
                </a:srgbClr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B436AD1-B044-45CC-B9F7-9D09BB96B840}"/>
                </a:ext>
              </a:extLst>
            </p:cNvPr>
            <p:cNvSpPr txBox="1"/>
            <p:nvPr/>
          </p:nvSpPr>
          <p:spPr bwMode="auto">
            <a:xfrm>
              <a:off x="1565111" y="5848798"/>
              <a:ext cx="117645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Fluorescence Beams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A6157406-E6AB-4A4A-9D8D-637AF9DFD8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47" t="22413" r="24966" b="52241"/>
            <a:stretch/>
          </p:blipFill>
          <p:spPr>
            <a:xfrm>
              <a:off x="1849032" y="5026526"/>
              <a:ext cx="571501" cy="465951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CC442EF-8955-43A2-B402-0ADCC4C8A359}"/>
                </a:ext>
              </a:extLst>
            </p:cNvPr>
            <p:cNvSpPr txBox="1"/>
            <p:nvPr/>
          </p:nvSpPr>
          <p:spPr bwMode="auto">
            <a:xfrm>
              <a:off x="2726184" y="3874865"/>
              <a:ext cx="11764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Imaging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274D0E36-9053-4388-918B-FC14AF92BB1A}"/>
              </a:ext>
            </a:extLst>
          </p:cNvPr>
          <p:cNvSpPr txBox="1"/>
          <p:nvPr/>
        </p:nvSpPr>
        <p:spPr>
          <a:xfrm>
            <a:off x="4121231" y="4106072"/>
            <a:ext cx="4496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i="1" dirty="0"/>
              <a:t>Experimental sequence and detection protocol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C3E40A8-C0E6-4DC6-87B3-EC41C70E9D13}"/>
              </a:ext>
            </a:extLst>
          </p:cNvPr>
          <p:cNvSpPr txBox="1"/>
          <p:nvPr/>
        </p:nvSpPr>
        <p:spPr>
          <a:xfrm>
            <a:off x="8333802" y="5418301"/>
            <a:ext cx="81019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/>
              <a:t>Ground state</a:t>
            </a:r>
          </a:p>
          <a:p>
            <a:pPr>
              <a:buNone/>
            </a:pPr>
            <a:r>
              <a:rPr lang="en-US" sz="1200" dirty="0"/>
              <a:t>(pushed)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2837CEC-D42B-45A4-97E7-81FE9614D46B}"/>
              </a:ext>
            </a:extLst>
          </p:cNvPr>
          <p:cNvSpPr txBox="1"/>
          <p:nvPr/>
        </p:nvSpPr>
        <p:spPr>
          <a:xfrm>
            <a:off x="8333803" y="4858119"/>
            <a:ext cx="81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/>
              <a:t>Excited state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EC9932E-F30B-42BD-AA79-A866D74A4FF4}"/>
              </a:ext>
            </a:extLst>
          </p:cNvPr>
          <p:cNvCxnSpPr>
            <a:cxnSpLocks/>
          </p:cNvCxnSpPr>
          <p:nvPr/>
        </p:nvCxnSpPr>
        <p:spPr>
          <a:xfrm>
            <a:off x="7833761" y="5074862"/>
            <a:ext cx="511811" cy="0"/>
          </a:xfrm>
          <a:prstGeom prst="straightConnector1">
            <a:avLst/>
          </a:prstGeom>
          <a:ln w="63500"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47AD0BA-AF83-452F-9EF9-BEF858C1A0D5}"/>
              </a:ext>
            </a:extLst>
          </p:cNvPr>
          <p:cNvCxnSpPr>
            <a:cxnSpLocks/>
          </p:cNvCxnSpPr>
          <p:nvPr/>
        </p:nvCxnSpPr>
        <p:spPr>
          <a:xfrm>
            <a:off x="7833761" y="5610880"/>
            <a:ext cx="496054" cy="0"/>
          </a:xfrm>
          <a:prstGeom prst="straightConnector1">
            <a:avLst/>
          </a:prstGeom>
          <a:ln w="63500"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4015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05C53-EBE6-44A4-AB10-FA02F576E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Rabi oscillations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6E4156-DBBC-443B-8995-BEB57BE5FA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25" y="1256278"/>
            <a:ext cx="3836194" cy="26341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18180B0-25B3-406D-BF71-2E3ED0E49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432" y="1256278"/>
            <a:ext cx="3836193" cy="26341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6DB0D2-9A12-47F3-88BA-B9E53F7C2598}"/>
              </a:ext>
            </a:extLst>
          </p:cNvPr>
          <p:cNvSpPr txBox="1"/>
          <p:nvPr/>
        </p:nvSpPr>
        <p:spPr>
          <a:xfrm>
            <a:off x="163339" y="5962331"/>
            <a:ext cx="881732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Measured inhomogeneous loss could support 1000 </a:t>
            </a:r>
            <a:r>
              <a:rPr lang="az-Cyrl-AZ" dirty="0"/>
              <a:t>ћ</a:t>
            </a:r>
            <a:r>
              <a:rPr lang="en-US" dirty="0"/>
              <a:t>k atom optics (&gt;95% efficiency)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30F71F-A078-4031-8ACB-B4B5B1B36250}"/>
              </a:ext>
            </a:extLst>
          </p:cNvPr>
          <p:cNvSpPr/>
          <p:nvPr/>
        </p:nvSpPr>
        <p:spPr>
          <a:xfrm>
            <a:off x="1090208" y="4066407"/>
            <a:ext cx="7266854" cy="1531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 High Q, high Rabi frequency (MHz), 150 ns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dirty="0"/>
              <a:t>-time, good contrast</a:t>
            </a:r>
          </a:p>
          <a:p>
            <a:pPr>
              <a:lnSpc>
                <a:spcPct val="150000"/>
              </a:lnSpc>
            </a:pPr>
            <a:r>
              <a:rPr lang="en-US" dirty="0"/>
              <a:t> Residual decay explained by finite beam sizes</a:t>
            </a:r>
          </a:p>
          <a:p>
            <a:pPr>
              <a:lnSpc>
                <a:spcPct val="150000"/>
              </a:lnSpc>
            </a:pPr>
            <a:r>
              <a:rPr lang="en-US" dirty="0"/>
              <a:t> Trade-off between Rabi frequency and Q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E41D5C-FC7F-4E95-AF3D-273973F43059}"/>
              </a:ext>
            </a:extLst>
          </p:cNvPr>
          <p:cNvSpPr/>
          <p:nvPr/>
        </p:nvSpPr>
        <p:spPr>
          <a:xfrm>
            <a:off x="430897" y="711003"/>
            <a:ext cx="4389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i="1" dirty="0"/>
              <a:t>Rabi oscillations on the 689 nm transition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334E67-BAE6-4F18-ACFF-01C3EBDD30FC}"/>
              </a:ext>
            </a:extLst>
          </p:cNvPr>
          <p:cNvSpPr txBox="1"/>
          <p:nvPr/>
        </p:nvSpPr>
        <p:spPr bwMode="auto">
          <a:xfrm>
            <a:off x="3285864" y="1147053"/>
            <a:ext cx="1143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b="1" kern="0" dirty="0">
                <a:latin typeface="Source Sans Pro" panose="020B0503030403020204" pitchFamily="34" charset="0"/>
              </a:rPr>
              <a:t>Q = 87.7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5DD1E8-4E2E-4486-B4F3-A54704906FBE}"/>
              </a:ext>
            </a:extLst>
          </p:cNvPr>
          <p:cNvSpPr txBox="1"/>
          <p:nvPr/>
        </p:nvSpPr>
        <p:spPr bwMode="auto">
          <a:xfrm>
            <a:off x="7679575" y="1147052"/>
            <a:ext cx="1143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b="1" kern="0" dirty="0">
                <a:latin typeface="Source Sans Pro" panose="020B0503030403020204" pitchFamily="34" charset="0"/>
              </a:rPr>
              <a:t>Q = 82.5</a:t>
            </a:r>
          </a:p>
        </p:txBody>
      </p:sp>
    </p:spTree>
    <p:extLst>
      <p:ext uri="{BB962C8B-B14F-4D97-AF65-F5344CB8AC3E}">
        <p14:creationId xmlns:p14="http://schemas.microsoft.com/office/powerpoint/2010/main" val="699894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A6564-E2F5-42B6-B8DE-9D3B14E7A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motivation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83C70E3E-473D-4400-96E8-D57D60D9000E}"/>
              </a:ext>
            </a:extLst>
          </p:cNvPr>
          <p:cNvSpPr>
            <a:spLocks noGrp="1"/>
          </p:cNvSpPr>
          <p:nvPr/>
        </p:nvSpPr>
        <p:spPr bwMode="auto">
          <a:xfrm>
            <a:off x="288326" y="1086780"/>
            <a:ext cx="8715192" cy="534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None/>
            </a:pPr>
            <a:r>
              <a:rPr lang="en-US" sz="2000" b="1" dirty="0"/>
              <a:t>Dark matter and new forces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Time-dependent signals caused by ultra-light dark matter candidates (</a:t>
            </a:r>
            <a:r>
              <a:rPr lang="en-US" sz="1500" dirty="0" err="1"/>
              <a:t>dilaton</a:t>
            </a:r>
            <a:r>
              <a:rPr lang="en-US" sz="1500" dirty="0"/>
              <a:t>, ALP, relaxion …)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Dark matter that affects fundamental constants: electron mass, fine structure constant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Time-dependent EP violations from B-L coupled dark matter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New forces</a:t>
            </a:r>
          </a:p>
          <a:p>
            <a:pPr>
              <a:buNone/>
            </a:pPr>
            <a:endParaRPr lang="en-US" sz="1600" b="1" dirty="0"/>
          </a:p>
          <a:p>
            <a:pPr>
              <a:buNone/>
            </a:pPr>
            <a:r>
              <a:rPr lang="en-US" sz="2000" b="1" dirty="0"/>
              <a:t>Advancing quantum science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Atom de Broglie wavepackets in superposition separated by up to 10 meters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Durations of many seconds, up to 9 seconds (full height launch)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Quantum entanglement to reduce sensor noise below the standard quantum limit</a:t>
            </a:r>
          </a:p>
          <a:p>
            <a:pPr marL="0" indent="0">
              <a:buNone/>
            </a:pPr>
            <a:endParaRPr lang="en-US" sz="1500" dirty="0"/>
          </a:p>
          <a:p>
            <a:pPr>
              <a:buNone/>
            </a:pPr>
            <a:r>
              <a:rPr lang="en-US" sz="2000" b="1" dirty="0"/>
              <a:t>Gravitational wave detector development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Probe for studying cosmology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Explores range of frequencies not covered by other detectors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LIGO sources before they reach LIGO band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Optimal for sky localization: predict when and where events will occur (for multi-messenger astronomy)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5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869163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619C4-13CB-4040-B1E4-F35C44194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LMT beam splitter demonstration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3864CC-5754-45DA-8E75-B1C4CE7CF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94" y="993881"/>
            <a:ext cx="3734873" cy="26517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F6992A-58C8-4C4E-A734-EA71614670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993881"/>
            <a:ext cx="3734873" cy="26517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DCE6E1-8C33-4E28-B79D-4B0716A126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457200" y="3720816"/>
            <a:ext cx="3918853" cy="457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BECC3A-0B42-410F-8F02-0227CF7D21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4767944" y="3720816"/>
            <a:ext cx="3918856" cy="457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19C8BC-D9B1-4EF8-867D-C1237A97E36D}"/>
              </a:ext>
            </a:extLst>
          </p:cNvPr>
          <p:cNvSpPr txBox="1"/>
          <p:nvPr/>
        </p:nvSpPr>
        <p:spPr>
          <a:xfrm>
            <a:off x="112163" y="533639"/>
            <a:ext cx="514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Sequential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i="1" dirty="0"/>
              <a:t>-pulses show similar efficiency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DDAC84-3EE3-4454-9B2C-2341117B3C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528" y="4710392"/>
            <a:ext cx="1152525" cy="18383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7B865A-9172-470F-9BE2-AED8385DB3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944" y="4710392"/>
            <a:ext cx="1152525" cy="18383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2296074-1B5F-4FA8-B9F6-BBB465E61021}"/>
              </a:ext>
            </a:extLst>
          </p:cNvPr>
          <p:cNvSpPr txBox="1"/>
          <p:nvPr/>
        </p:nvSpPr>
        <p:spPr bwMode="auto">
          <a:xfrm>
            <a:off x="6133456" y="5214054"/>
            <a:ext cx="26527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kern="0" dirty="0">
                <a:latin typeface="Source Sans Pro" panose="020B0503030403020204" pitchFamily="34" charset="0"/>
              </a:rPr>
              <a:t>41ħk Beam Splitter</a:t>
            </a:r>
          </a:p>
          <a:p>
            <a:pPr algn="ctr">
              <a:buNone/>
            </a:pPr>
            <a:r>
              <a:rPr lang="en-US" kern="0" dirty="0">
                <a:latin typeface="Source Sans Pro" panose="020B0503030403020204" pitchFamily="34" charset="0"/>
              </a:rPr>
              <a:t>(after TOF)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0594C8-E5B4-4FA3-BA9C-771E0D67BC2D}"/>
              </a:ext>
            </a:extLst>
          </p:cNvPr>
          <p:cNvSpPr txBox="1"/>
          <p:nvPr/>
        </p:nvSpPr>
        <p:spPr bwMode="auto">
          <a:xfrm>
            <a:off x="112163" y="5214054"/>
            <a:ext cx="291542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kern="0" dirty="0">
                <a:latin typeface="Source Sans Pro" panose="020B0503030403020204" pitchFamily="34" charset="0"/>
              </a:rPr>
              <a:t>Beam splitter (</a:t>
            </a:r>
            <a:r>
              <a:rPr lang="el-GR" kern="0" dirty="0">
                <a:latin typeface="Source Sans Pro" panose="020B0503030403020204" pitchFamily="34" charset="0"/>
              </a:rPr>
              <a:t>π</a:t>
            </a:r>
            <a:r>
              <a:rPr lang="en-US" kern="0" dirty="0">
                <a:latin typeface="Source Sans Pro" panose="020B0503030403020204" pitchFamily="34" charset="0"/>
              </a:rPr>
              <a:t>/2)</a:t>
            </a:r>
          </a:p>
          <a:p>
            <a:pPr algn="ctr">
              <a:buNone/>
            </a:pPr>
            <a:r>
              <a:rPr lang="en-US" kern="0" dirty="0">
                <a:latin typeface="Source Sans Pro" panose="020B0503030403020204" pitchFamily="34" charset="0"/>
              </a:rPr>
              <a:t> + 20 alternating </a:t>
            </a:r>
            <a:r>
              <a:rPr lang="el-GR" kern="0" dirty="0">
                <a:latin typeface="Source Sans Pro" panose="020B0503030403020204" pitchFamily="34" charset="0"/>
              </a:rPr>
              <a:t>π</a:t>
            </a:r>
            <a:r>
              <a:rPr lang="en-US" kern="0" dirty="0">
                <a:latin typeface="Source Sans Pro" panose="020B0503030403020204" pitchFamily="34" charset="0"/>
              </a:rPr>
              <a:t> pulses</a:t>
            </a:r>
          </a:p>
        </p:txBody>
      </p:sp>
    </p:spTree>
    <p:extLst>
      <p:ext uri="{BB962C8B-B14F-4D97-AF65-F5344CB8AC3E}">
        <p14:creationId xmlns:p14="http://schemas.microsoft.com/office/powerpoint/2010/main" val="33471272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5DF28-B1B4-40F1-A86F-3655E39D4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Mach-Zehnder Interferometer (Preliminary!)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4E7379-B1E2-45D3-B888-33B6F308E3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1091258"/>
            <a:ext cx="4400857" cy="24688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881FF1-6655-4966-8B2E-31B998BA35BE}"/>
              </a:ext>
            </a:extLst>
          </p:cNvPr>
          <p:cNvSpPr txBox="1"/>
          <p:nvPr/>
        </p:nvSpPr>
        <p:spPr bwMode="auto">
          <a:xfrm>
            <a:off x="457198" y="3560138"/>
            <a:ext cx="1620078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kern="0" dirty="0">
                <a:latin typeface="Source Sans Pro" panose="020B0503030403020204" pitchFamily="34" charset="0"/>
              </a:rPr>
              <a:t>Contrast = 0.9</a:t>
            </a:r>
          </a:p>
          <a:p>
            <a:pPr algn="ctr">
              <a:buNone/>
            </a:pPr>
            <a:r>
              <a:rPr lang="en-US" kern="0" dirty="0">
                <a:latin typeface="Source Sans Pro" panose="020B0503030403020204" pitchFamily="34" charset="0"/>
              </a:rPr>
              <a:t>Visibility = 0.83</a:t>
            </a:r>
          </a:p>
        </p:txBody>
      </p:sp>
      <p:sp>
        <p:nvSpPr>
          <p:cNvPr id="10" name="Rectangle: Top Corners Snipped 9">
            <a:extLst>
              <a:ext uri="{FF2B5EF4-FFF2-40B4-BE49-F238E27FC236}">
                <a16:creationId xmlns:a16="http://schemas.microsoft.com/office/drawing/2014/main" id="{34ECC728-3BEA-481C-8ADA-5E55706E130B}"/>
              </a:ext>
            </a:extLst>
          </p:cNvPr>
          <p:cNvSpPr/>
          <p:nvPr/>
        </p:nvSpPr>
        <p:spPr bwMode="auto">
          <a:xfrm>
            <a:off x="5181937" y="5006223"/>
            <a:ext cx="11811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1" name="Rectangle: Top Corners Snipped 10">
            <a:extLst>
              <a:ext uri="{FF2B5EF4-FFF2-40B4-BE49-F238E27FC236}">
                <a16:creationId xmlns:a16="http://schemas.microsoft.com/office/drawing/2014/main" id="{040D1C06-7F8A-4C32-8B79-95ACC6696913}"/>
              </a:ext>
            </a:extLst>
          </p:cNvPr>
          <p:cNvSpPr/>
          <p:nvPr/>
        </p:nvSpPr>
        <p:spPr bwMode="auto">
          <a:xfrm>
            <a:off x="7866085" y="5006222"/>
            <a:ext cx="11811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295365-5BCD-437B-A948-AEA4CF11A897}"/>
              </a:ext>
            </a:extLst>
          </p:cNvPr>
          <p:cNvSpPr txBox="1"/>
          <p:nvPr/>
        </p:nvSpPr>
        <p:spPr bwMode="auto">
          <a:xfrm>
            <a:off x="3718245" y="4955204"/>
            <a:ext cx="13783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Right 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96F367-C20C-4F65-A8E0-BEC80BFB7A8F}"/>
              </a:ext>
            </a:extLst>
          </p:cNvPr>
          <p:cNvSpPr txBox="1"/>
          <p:nvPr/>
        </p:nvSpPr>
        <p:spPr bwMode="auto">
          <a:xfrm>
            <a:off x="3819209" y="5293759"/>
            <a:ext cx="11764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Left Beam</a:t>
            </a:r>
          </a:p>
        </p:txBody>
      </p:sp>
      <p:sp>
        <p:nvSpPr>
          <p:cNvPr id="14" name="Rectangle: Top Corners Snipped 13">
            <a:extLst>
              <a:ext uri="{FF2B5EF4-FFF2-40B4-BE49-F238E27FC236}">
                <a16:creationId xmlns:a16="http://schemas.microsoft.com/office/drawing/2014/main" id="{B928A357-EDF1-4A78-8153-F0C3A912937A}"/>
              </a:ext>
            </a:extLst>
          </p:cNvPr>
          <p:cNvSpPr/>
          <p:nvPr/>
        </p:nvSpPr>
        <p:spPr bwMode="auto">
          <a:xfrm>
            <a:off x="6474481" y="5006223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7A010EA-C586-4838-8EA0-C298EF6F91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992" y="3906077"/>
            <a:ext cx="2678504" cy="69626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A2062F9-1576-44B2-9CF5-F4FDE50895BE}"/>
              </a:ext>
            </a:extLst>
          </p:cNvPr>
          <p:cNvSpPr txBox="1"/>
          <p:nvPr/>
        </p:nvSpPr>
        <p:spPr bwMode="auto">
          <a:xfrm>
            <a:off x="5707091" y="1100157"/>
            <a:ext cx="19079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2400" kern="0" dirty="0">
                <a:latin typeface="Source Sans Pro" panose="020B0503030403020204" pitchFamily="34" charset="0"/>
              </a:rPr>
              <a:t>M = 0 (1ħk)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761FD6-2C61-4AE9-AC06-44BD71FCA860}"/>
              </a:ext>
            </a:extLst>
          </p:cNvPr>
          <p:cNvSpPr txBox="1"/>
          <p:nvPr/>
        </p:nvSpPr>
        <p:spPr bwMode="auto">
          <a:xfrm>
            <a:off x="6417697" y="5601536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E7E9E2-B3C9-4FC1-8763-144810AFB5AE}"/>
              </a:ext>
            </a:extLst>
          </p:cNvPr>
          <p:cNvSpPr txBox="1"/>
          <p:nvPr/>
        </p:nvSpPr>
        <p:spPr bwMode="auto">
          <a:xfrm>
            <a:off x="4956923" y="5601536"/>
            <a:ext cx="4874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EEED41-507B-41D9-8C90-693ECBD0A261}"/>
              </a:ext>
            </a:extLst>
          </p:cNvPr>
          <p:cNvSpPr txBox="1"/>
          <p:nvPr/>
        </p:nvSpPr>
        <p:spPr bwMode="auto">
          <a:xfrm>
            <a:off x="7710644" y="5601536"/>
            <a:ext cx="4874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16A20A-4A59-4B29-B20D-6D56A5C9AF24}"/>
              </a:ext>
            </a:extLst>
          </p:cNvPr>
          <p:cNvGrpSpPr/>
          <p:nvPr/>
        </p:nvGrpSpPr>
        <p:grpSpPr>
          <a:xfrm>
            <a:off x="237073" y="4836042"/>
            <a:ext cx="3224415" cy="639760"/>
            <a:chOff x="719500" y="2594880"/>
            <a:chExt cx="3224415" cy="639760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9CF7392-E2FB-462C-A2A8-D0599049C3F4}"/>
                </a:ext>
              </a:extLst>
            </p:cNvPr>
            <p:cNvCxnSpPr>
              <a:cxnSpLocks/>
            </p:cNvCxnSpPr>
            <p:nvPr/>
          </p:nvCxnSpPr>
          <p:spPr>
            <a:xfrm>
              <a:off x="763978" y="2802456"/>
              <a:ext cx="1159563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77AEBFD-B277-4008-835F-A7A464D1C50C}"/>
                </a:ext>
              </a:extLst>
            </p:cNvPr>
            <p:cNvCxnSpPr>
              <a:cxnSpLocks/>
            </p:cNvCxnSpPr>
            <p:nvPr/>
          </p:nvCxnSpPr>
          <p:spPr>
            <a:xfrm>
              <a:off x="2694654" y="2802456"/>
              <a:ext cx="1159563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BB06FD5-E83B-4674-A7BF-2DBEA23AE4C7}"/>
                </a:ext>
              </a:extLst>
            </p:cNvPr>
            <p:cNvSpPr txBox="1"/>
            <p:nvPr/>
          </p:nvSpPr>
          <p:spPr bwMode="auto">
            <a:xfrm>
              <a:off x="2565530" y="2926863"/>
              <a:ext cx="13783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Right AI Beam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FAB96F1-80EF-49E7-9922-C79D6BAAEC37}"/>
                </a:ext>
              </a:extLst>
            </p:cNvPr>
            <p:cNvSpPr txBox="1"/>
            <p:nvPr/>
          </p:nvSpPr>
          <p:spPr bwMode="auto">
            <a:xfrm>
              <a:off x="719500" y="2926863"/>
              <a:ext cx="11764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Left AI Beam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BF07FE3E-0D5D-486B-9273-916B738E72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47" t="22413" r="24966" b="52241"/>
            <a:stretch/>
          </p:blipFill>
          <p:spPr>
            <a:xfrm>
              <a:off x="2021275" y="2594880"/>
              <a:ext cx="571501" cy="465951"/>
            </a:xfrm>
            <a:prstGeom prst="rect">
              <a:avLst/>
            </a:prstGeom>
          </p:spPr>
        </p:pic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DBA0FE80-D6AB-44D2-95AC-048658DDA382}"/>
              </a:ext>
            </a:extLst>
          </p:cNvPr>
          <p:cNvSpPr/>
          <p:nvPr/>
        </p:nvSpPr>
        <p:spPr>
          <a:xfrm>
            <a:off x="138735" y="6080508"/>
            <a:ext cx="6167856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This sequence first demonstrated (on 698 nm transition) in:</a:t>
            </a:r>
          </a:p>
          <a:p>
            <a:pPr>
              <a:buNone/>
            </a:pPr>
            <a:r>
              <a:rPr lang="en-US" sz="1600" dirty="0"/>
              <a:t>L. Hu, N. </a:t>
            </a:r>
            <a:r>
              <a:rPr lang="en-US" sz="1600" dirty="0" err="1"/>
              <a:t>Poli</a:t>
            </a:r>
            <a:r>
              <a:rPr lang="en-US" sz="1600" dirty="0"/>
              <a:t>, L. Salvi, and G. M. Tino, PRL 119, 263601 (2017).</a:t>
            </a:r>
          </a:p>
        </p:txBody>
      </p:sp>
    </p:spTree>
    <p:extLst>
      <p:ext uri="{BB962C8B-B14F-4D97-AF65-F5344CB8AC3E}">
        <p14:creationId xmlns:p14="http://schemas.microsoft.com/office/powerpoint/2010/main" val="2407136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4680D-C2CB-4D71-A61A-114F62C82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Mach-Zehnder &amp; LMT (Preliminary!)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B600F6-885F-4FC9-99D4-62820056D8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1104967"/>
            <a:ext cx="4400857" cy="24688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28E11FD-E0C9-4D51-ACC7-44CB822FC36E}"/>
              </a:ext>
            </a:extLst>
          </p:cNvPr>
          <p:cNvSpPr txBox="1"/>
          <p:nvPr/>
        </p:nvSpPr>
        <p:spPr bwMode="auto">
          <a:xfrm>
            <a:off x="457198" y="3573847"/>
            <a:ext cx="16598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kern="0" dirty="0">
                <a:latin typeface="Source Sans Pro" panose="020B0503030403020204" pitchFamily="34" charset="0"/>
              </a:rPr>
              <a:t>Contrast = 0.83</a:t>
            </a:r>
          </a:p>
          <a:p>
            <a:pPr algn="ctr">
              <a:buNone/>
            </a:pPr>
            <a:r>
              <a:rPr lang="en-US" kern="0" dirty="0">
                <a:latin typeface="Source Sans Pro" panose="020B0503030403020204" pitchFamily="34" charset="0"/>
              </a:rPr>
              <a:t>Visibility = 0.67</a:t>
            </a:r>
          </a:p>
        </p:txBody>
      </p:sp>
      <p:sp>
        <p:nvSpPr>
          <p:cNvPr id="6" name="Rectangle: Top Corners Snipped 5">
            <a:extLst>
              <a:ext uri="{FF2B5EF4-FFF2-40B4-BE49-F238E27FC236}">
                <a16:creationId xmlns:a16="http://schemas.microsoft.com/office/drawing/2014/main" id="{C0FFCE8E-0321-491C-84F2-FB40CAC0E10E}"/>
              </a:ext>
            </a:extLst>
          </p:cNvPr>
          <p:cNvSpPr/>
          <p:nvPr/>
        </p:nvSpPr>
        <p:spPr bwMode="auto">
          <a:xfrm>
            <a:off x="5082539" y="5155316"/>
            <a:ext cx="11811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7" name="Rectangle: Top Corners Snipped 6">
            <a:extLst>
              <a:ext uri="{FF2B5EF4-FFF2-40B4-BE49-F238E27FC236}">
                <a16:creationId xmlns:a16="http://schemas.microsoft.com/office/drawing/2014/main" id="{2465C051-96B0-40C9-9AC2-DEC8FC45A8C0}"/>
              </a:ext>
            </a:extLst>
          </p:cNvPr>
          <p:cNvSpPr/>
          <p:nvPr/>
        </p:nvSpPr>
        <p:spPr bwMode="auto">
          <a:xfrm>
            <a:off x="7766687" y="5155315"/>
            <a:ext cx="11811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FCF904-56F3-4510-A0BC-02FD27466E40}"/>
              </a:ext>
            </a:extLst>
          </p:cNvPr>
          <p:cNvSpPr txBox="1"/>
          <p:nvPr/>
        </p:nvSpPr>
        <p:spPr bwMode="auto">
          <a:xfrm>
            <a:off x="3618847" y="5104297"/>
            <a:ext cx="13783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Right Beam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67161-75CB-4716-B732-BB417E27254A}"/>
              </a:ext>
            </a:extLst>
          </p:cNvPr>
          <p:cNvSpPr txBox="1"/>
          <p:nvPr/>
        </p:nvSpPr>
        <p:spPr bwMode="auto">
          <a:xfrm>
            <a:off x="3719811" y="5442852"/>
            <a:ext cx="11764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Left Beam</a:t>
            </a:r>
          </a:p>
        </p:txBody>
      </p:sp>
      <p:sp>
        <p:nvSpPr>
          <p:cNvPr id="10" name="Rectangle: Top Corners Snipped 9">
            <a:extLst>
              <a:ext uri="{FF2B5EF4-FFF2-40B4-BE49-F238E27FC236}">
                <a16:creationId xmlns:a16="http://schemas.microsoft.com/office/drawing/2014/main" id="{A74CD905-AFCB-4343-96AF-F32190D3DAE0}"/>
              </a:ext>
            </a:extLst>
          </p:cNvPr>
          <p:cNvSpPr/>
          <p:nvPr/>
        </p:nvSpPr>
        <p:spPr bwMode="auto">
          <a:xfrm>
            <a:off x="5447347" y="5493870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1" name="Rectangle: Top Corners Snipped 10">
            <a:extLst>
              <a:ext uri="{FF2B5EF4-FFF2-40B4-BE49-F238E27FC236}">
                <a16:creationId xmlns:a16="http://schemas.microsoft.com/office/drawing/2014/main" id="{B3164957-3626-4FFF-91B5-4269D63A183B}"/>
              </a:ext>
            </a:extLst>
          </p:cNvPr>
          <p:cNvSpPr/>
          <p:nvPr/>
        </p:nvSpPr>
        <p:spPr bwMode="auto">
          <a:xfrm>
            <a:off x="5911215" y="5493870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2" name="Rectangle: Top Corners Snipped 11">
            <a:extLst>
              <a:ext uri="{FF2B5EF4-FFF2-40B4-BE49-F238E27FC236}">
                <a16:creationId xmlns:a16="http://schemas.microsoft.com/office/drawing/2014/main" id="{B7AD22C1-64B5-4E3A-86E6-5B7086001185}"/>
              </a:ext>
            </a:extLst>
          </p:cNvPr>
          <p:cNvSpPr/>
          <p:nvPr/>
        </p:nvSpPr>
        <p:spPr bwMode="auto">
          <a:xfrm>
            <a:off x="6375083" y="5155316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3" name="Rectangle: Top Corners Snipped 12">
            <a:extLst>
              <a:ext uri="{FF2B5EF4-FFF2-40B4-BE49-F238E27FC236}">
                <a16:creationId xmlns:a16="http://schemas.microsoft.com/office/drawing/2014/main" id="{BB81DC4F-E91D-4124-BE2C-16A6BE66F04D}"/>
              </a:ext>
            </a:extLst>
          </p:cNvPr>
          <p:cNvSpPr/>
          <p:nvPr/>
        </p:nvSpPr>
        <p:spPr bwMode="auto">
          <a:xfrm>
            <a:off x="6838951" y="5493870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4" name="Rectangle: Top Corners Snipped 13">
            <a:extLst>
              <a:ext uri="{FF2B5EF4-FFF2-40B4-BE49-F238E27FC236}">
                <a16:creationId xmlns:a16="http://schemas.microsoft.com/office/drawing/2014/main" id="{21427955-4258-458C-AC0F-650E8803DD40}"/>
              </a:ext>
            </a:extLst>
          </p:cNvPr>
          <p:cNvSpPr/>
          <p:nvPr/>
        </p:nvSpPr>
        <p:spPr bwMode="auto">
          <a:xfrm>
            <a:off x="7302819" y="5493870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28EFA07-6477-4A35-B493-C935BCDC2F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594" y="3683827"/>
            <a:ext cx="2743203" cy="116786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4A517EF-A082-4081-9A45-C48E8F2794A2}"/>
              </a:ext>
            </a:extLst>
          </p:cNvPr>
          <p:cNvSpPr txBox="1"/>
          <p:nvPr/>
        </p:nvSpPr>
        <p:spPr bwMode="auto">
          <a:xfrm>
            <a:off x="5707091" y="1100157"/>
            <a:ext cx="19079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2400" kern="0" dirty="0">
                <a:latin typeface="Source Sans Pro" panose="020B0503030403020204" pitchFamily="34" charset="0"/>
              </a:rPr>
              <a:t>M = 1 (3ħk)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78AE67-62AE-44A9-BB7E-E7B37EAD051B}"/>
              </a:ext>
            </a:extLst>
          </p:cNvPr>
          <p:cNvSpPr txBox="1"/>
          <p:nvPr/>
        </p:nvSpPr>
        <p:spPr bwMode="auto">
          <a:xfrm>
            <a:off x="6318307" y="5750624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6D5BF9-D15C-4B58-AC12-FA80CFB3CF4E}"/>
              </a:ext>
            </a:extLst>
          </p:cNvPr>
          <p:cNvSpPr txBox="1"/>
          <p:nvPr/>
        </p:nvSpPr>
        <p:spPr bwMode="auto">
          <a:xfrm>
            <a:off x="4857533" y="5750624"/>
            <a:ext cx="4874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7AACFF-9486-4AD1-A1F7-4DF7B255A67E}"/>
              </a:ext>
            </a:extLst>
          </p:cNvPr>
          <p:cNvSpPr txBox="1"/>
          <p:nvPr/>
        </p:nvSpPr>
        <p:spPr bwMode="auto">
          <a:xfrm>
            <a:off x="7611254" y="5750624"/>
            <a:ext cx="4874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4ABE09-0D0F-4728-9440-D2504A52D77E}"/>
              </a:ext>
            </a:extLst>
          </p:cNvPr>
          <p:cNvSpPr txBox="1"/>
          <p:nvPr/>
        </p:nvSpPr>
        <p:spPr bwMode="auto">
          <a:xfrm>
            <a:off x="6784989" y="5750624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E5A02D-E0CB-465E-BAD8-2ECA9800321D}"/>
              </a:ext>
            </a:extLst>
          </p:cNvPr>
          <p:cNvSpPr txBox="1"/>
          <p:nvPr/>
        </p:nvSpPr>
        <p:spPr bwMode="auto">
          <a:xfrm>
            <a:off x="7251671" y="5750624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001023-BD0F-41B8-A60C-C68714B5A660}"/>
              </a:ext>
            </a:extLst>
          </p:cNvPr>
          <p:cNvSpPr txBox="1"/>
          <p:nvPr/>
        </p:nvSpPr>
        <p:spPr bwMode="auto">
          <a:xfrm>
            <a:off x="5857253" y="5750624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3B1F0-164D-4F5B-80C2-BDE9A1C83DE8}"/>
              </a:ext>
            </a:extLst>
          </p:cNvPr>
          <p:cNvSpPr txBox="1"/>
          <p:nvPr/>
        </p:nvSpPr>
        <p:spPr bwMode="auto">
          <a:xfrm>
            <a:off x="5396199" y="5750624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67477E1-2655-4B92-BCCB-C1F80E9FAE6F}"/>
              </a:ext>
            </a:extLst>
          </p:cNvPr>
          <p:cNvGrpSpPr/>
          <p:nvPr/>
        </p:nvGrpSpPr>
        <p:grpSpPr>
          <a:xfrm>
            <a:off x="237073" y="4836042"/>
            <a:ext cx="3224415" cy="639760"/>
            <a:chOff x="719500" y="2594880"/>
            <a:chExt cx="3224415" cy="639760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36114E0-A64A-4D86-B5A3-DCE6C32ECFDD}"/>
                </a:ext>
              </a:extLst>
            </p:cNvPr>
            <p:cNvCxnSpPr>
              <a:cxnSpLocks/>
            </p:cNvCxnSpPr>
            <p:nvPr/>
          </p:nvCxnSpPr>
          <p:spPr>
            <a:xfrm>
              <a:off x="763978" y="2802456"/>
              <a:ext cx="1159563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B428A0C-FB98-409C-BF1A-936D67456857}"/>
                </a:ext>
              </a:extLst>
            </p:cNvPr>
            <p:cNvCxnSpPr>
              <a:cxnSpLocks/>
            </p:cNvCxnSpPr>
            <p:nvPr/>
          </p:nvCxnSpPr>
          <p:spPr>
            <a:xfrm>
              <a:off x="2694654" y="2802456"/>
              <a:ext cx="1159563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801B716-D7A8-44DD-A7A9-E59FFE18CFF5}"/>
                </a:ext>
              </a:extLst>
            </p:cNvPr>
            <p:cNvSpPr txBox="1"/>
            <p:nvPr/>
          </p:nvSpPr>
          <p:spPr bwMode="auto">
            <a:xfrm>
              <a:off x="2565530" y="2926863"/>
              <a:ext cx="13783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Right AI Beam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CCE1345-8672-4DE1-8BB3-BA4B61028616}"/>
                </a:ext>
              </a:extLst>
            </p:cNvPr>
            <p:cNvSpPr txBox="1"/>
            <p:nvPr/>
          </p:nvSpPr>
          <p:spPr bwMode="auto">
            <a:xfrm>
              <a:off x="719500" y="2926863"/>
              <a:ext cx="11764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Left AI Beam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5F103D8-5F49-45BC-9675-888B150C0B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47" t="22413" r="24966" b="52241"/>
            <a:stretch/>
          </p:blipFill>
          <p:spPr>
            <a:xfrm>
              <a:off x="2021275" y="2594880"/>
              <a:ext cx="571501" cy="4659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56993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516AC-4D84-42DD-ADB7-0385BA47A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Mach-Zehnder &amp; LMT (Preliminary!)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CB26B9C-8368-4F18-816A-1BA3B6E1F3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35" y="1106670"/>
            <a:ext cx="4400857" cy="246888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499D185-431C-4926-90BD-D42643455ADC}"/>
              </a:ext>
            </a:extLst>
          </p:cNvPr>
          <p:cNvSpPr txBox="1"/>
          <p:nvPr/>
        </p:nvSpPr>
        <p:spPr bwMode="auto">
          <a:xfrm>
            <a:off x="457200" y="3575550"/>
            <a:ext cx="1640639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kern="0" dirty="0">
                <a:latin typeface="Source Sans Pro" panose="020B0503030403020204" pitchFamily="34" charset="0"/>
              </a:rPr>
              <a:t>Contrast = 0.79</a:t>
            </a:r>
          </a:p>
          <a:p>
            <a:pPr>
              <a:buNone/>
            </a:pPr>
            <a:r>
              <a:rPr lang="en-US" kern="0" dirty="0">
                <a:latin typeface="Source Sans Pro" panose="020B0503030403020204" pitchFamily="34" charset="0"/>
              </a:rPr>
              <a:t>Visibility = 0.47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277A657-2569-43E5-8908-10BB9F4CF538}"/>
              </a:ext>
            </a:extLst>
          </p:cNvPr>
          <p:cNvSpPr txBox="1"/>
          <p:nvPr/>
        </p:nvSpPr>
        <p:spPr bwMode="auto">
          <a:xfrm>
            <a:off x="2810256" y="5660881"/>
            <a:ext cx="13783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Right Beam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B753EE-0DD1-4597-B81D-25BBCBC8C45D}"/>
              </a:ext>
            </a:extLst>
          </p:cNvPr>
          <p:cNvSpPr txBox="1"/>
          <p:nvPr/>
        </p:nvSpPr>
        <p:spPr bwMode="auto">
          <a:xfrm>
            <a:off x="5707091" y="1100157"/>
            <a:ext cx="19079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2400" kern="0" dirty="0">
                <a:latin typeface="Source Sans Pro" panose="020B0503030403020204" pitchFamily="34" charset="0"/>
              </a:rPr>
              <a:t>M = 2 (5ħk)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6692974-C90A-431E-92CC-704F45E0DB12}"/>
              </a:ext>
            </a:extLst>
          </p:cNvPr>
          <p:cNvSpPr/>
          <p:nvPr/>
        </p:nvSpPr>
        <p:spPr bwMode="auto">
          <a:xfrm>
            <a:off x="8317978" y="5968828"/>
            <a:ext cx="681079" cy="79181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6" name="Rectangle: Top Corners Snipped 35">
            <a:extLst>
              <a:ext uri="{FF2B5EF4-FFF2-40B4-BE49-F238E27FC236}">
                <a16:creationId xmlns:a16="http://schemas.microsoft.com/office/drawing/2014/main" id="{B59F6893-7F30-4B4D-BACC-40137608C1E6}"/>
              </a:ext>
            </a:extLst>
          </p:cNvPr>
          <p:cNvSpPr/>
          <p:nvPr/>
        </p:nvSpPr>
        <p:spPr bwMode="auto">
          <a:xfrm>
            <a:off x="4252787" y="5709472"/>
            <a:ext cx="11811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7" name="Rectangle: Top Corners Snipped 36">
            <a:extLst>
              <a:ext uri="{FF2B5EF4-FFF2-40B4-BE49-F238E27FC236}">
                <a16:creationId xmlns:a16="http://schemas.microsoft.com/office/drawing/2014/main" id="{41C38DA9-5D43-467E-BAAA-4C78FC528E13}"/>
              </a:ext>
            </a:extLst>
          </p:cNvPr>
          <p:cNvSpPr/>
          <p:nvPr/>
        </p:nvSpPr>
        <p:spPr bwMode="auto">
          <a:xfrm>
            <a:off x="8728877" y="5711899"/>
            <a:ext cx="11811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2654E6D-3B07-4FF1-970A-13F1CC0574C6}"/>
              </a:ext>
            </a:extLst>
          </p:cNvPr>
          <p:cNvSpPr txBox="1"/>
          <p:nvPr/>
        </p:nvSpPr>
        <p:spPr bwMode="auto">
          <a:xfrm>
            <a:off x="2911220" y="5999436"/>
            <a:ext cx="11764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400" kern="0" dirty="0">
                <a:latin typeface="Source Sans Pro" panose="020B0503030403020204" pitchFamily="34" charset="0"/>
              </a:rPr>
              <a:t>Left Beam</a:t>
            </a:r>
          </a:p>
        </p:txBody>
      </p:sp>
      <p:sp>
        <p:nvSpPr>
          <p:cNvPr id="39" name="Rectangle: Top Corners Snipped 38">
            <a:extLst>
              <a:ext uri="{FF2B5EF4-FFF2-40B4-BE49-F238E27FC236}">
                <a16:creationId xmlns:a16="http://schemas.microsoft.com/office/drawing/2014/main" id="{B8CEE005-A4DA-4E91-BEE5-DD094DE3F11E}"/>
              </a:ext>
            </a:extLst>
          </p:cNvPr>
          <p:cNvSpPr/>
          <p:nvPr/>
        </p:nvSpPr>
        <p:spPr bwMode="auto">
          <a:xfrm>
            <a:off x="5975156" y="6050455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0" name="Rectangle: Top Corners Snipped 39">
            <a:extLst>
              <a:ext uri="{FF2B5EF4-FFF2-40B4-BE49-F238E27FC236}">
                <a16:creationId xmlns:a16="http://schemas.microsoft.com/office/drawing/2014/main" id="{5FE8D6DD-9D49-46E7-9A4C-F2BC4FECAA00}"/>
              </a:ext>
            </a:extLst>
          </p:cNvPr>
          <p:cNvSpPr/>
          <p:nvPr/>
        </p:nvSpPr>
        <p:spPr bwMode="auto">
          <a:xfrm>
            <a:off x="6439024" y="5711901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1" name="Rectangle: Top Corners Snipped 40">
            <a:extLst>
              <a:ext uri="{FF2B5EF4-FFF2-40B4-BE49-F238E27FC236}">
                <a16:creationId xmlns:a16="http://schemas.microsoft.com/office/drawing/2014/main" id="{CAAFF7DA-5A9D-4833-B200-1DE39BD6CF9B}"/>
              </a:ext>
            </a:extLst>
          </p:cNvPr>
          <p:cNvSpPr/>
          <p:nvPr/>
        </p:nvSpPr>
        <p:spPr bwMode="auto">
          <a:xfrm>
            <a:off x="6902892" y="6050455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2" name="Rectangle: Top Corners Snipped 41">
            <a:extLst>
              <a:ext uri="{FF2B5EF4-FFF2-40B4-BE49-F238E27FC236}">
                <a16:creationId xmlns:a16="http://schemas.microsoft.com/office/drawing/2014/main" id="{0F95034E-8859-4302-BDE7-6832595BC345}"/>
              </a:ext>
            </a:extLst>
          </p:cNvPr>
          <p:cNvSpPr/>
          <p:nvPr/>
        </p:nvSpPr>
        <p:spPr bwMode="auto">
          <a:xfrm>
            <a:off x="8294496" y="6050454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3" name="Rectangle: Top Corners Snipped 42">
            <a:extLst>
              <a:ext uri="{FF2B5EF4-FFF2-40B4-BE49-F238E27FC236}">
                <a16:creationId xmlns:a16="http://schemas.microsoft.com/office/drawing/2014/main" id="{2A09717A-F9B2-42B0-8F07-C09A6C236B8B}"/>
              </a:ext>
            </a:extLst>
          </p:cNvPr>
          <p:cNvSpPr/>
          <p:nvPr/>
        </p:nvSpPr>
        <p:spPr bwMode="auto">
          <a:xfrm>
            <a:off x="7366760" y="5711900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4" name="Rectangle: Top Corners Snipped 43">
            <a:extLst>
              <a:ext uri="{FF2B5EF4-FFF2-40B4-BE49-F238E27FC236}">
                <a16:creationId xmlns:a16="http://schemas.microsoft.com/office/drawing/2014/main" id="{3F1258E3-9F34-4A2E-9F64-21BA02577B40}"/>
              </a:ext>
            </a:extLst>
          </p:cNvPr>
          <p:cNvSpPr/>
          <p:nvPr/>
        </p:nvSpPr>
        <p:spPr bwMode="auto">
          <a:xfrm>
            <a:off x="7830628" y="5711900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5" name="Rectangle: Top Corners Snipped 44">
            <a:extLst>
              <a:ext uri="{FF2B5EF4-FFF2-40B4-BE49-F238E27FC236}">
                <a16:creationId xmlns:a16="http://schemas.microsoft.com/office/drawing/2014/main" id="{C67C9CD5-8999-4428-A42F-BD5EE330C6E2}"/>
              </a:ext>
            </a:extLst>
          </p:cNvPr>
          <p:cNvSpPr/>
          <p:nvPr/>
        </p:nvSpPr>
        <p:spPr bwMode="auto">
          <a:xfrm>
            <a:off x="5512244" y="5707043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6" name="Rectangle: Top Corners Snipped 45">
            <a:extLst>
              <a:ext uri="{FF2B5EF4-FFF2-40B4-BE49-F238E27FC236}">
                <a16:creationId xmlns:a16="http://schemas.microsoft.com/office/drawing/2014/main" id="{79D2B36A-B71E-4A3E-B007-6FA9CC00896C}"/>
              </a:ext>
            </a:extLst>
          </p:cNvPr>
          <p:cNvSpPr/>
          <p:nvPr/>
        </p:nvSpPr>
        <p:spPr bwMode="auto">
          <a:xfrm>
            <a:off x="5048854" y="5704614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7" name="Rectangle: Top Corners Snipped 46">
            <a:extLst>
              <a:ext uri="{FF2B5EF4-FFF2-40B4-BE49-F238E27FC236}">
                <a16:creationId xmlns:a16="http://schemas.microsoft.com/office/drawing/2014/main" id="{A815F2DD-B324-4EA4-A816-964D26550920}"/>
              </a:ext>
            </a:extLst>
          </p:cNvPr>
          <p:cNvSpPr/>
          <p:nvPr/>
        </p:nvSpPr>
        <p:spPr bwMode="auto">
          <a:xfrm>
            <a:off x="4586420" y="6050453"/>
            <a:ext cx="217170" cy="205740"/>
          </a:xfrm>
          <a:prstGeom prst="snip2SameRect">
            <a:avLst/>
          </a:prstGeom>
          <a:solidFill>
            <a:schemeClr val="bg2">
              <a:lumMod val="5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37FB7A9B-1769-45CD-9B06-826B5BBD14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024" y="2600922"/>
            <a:ext cx="4499645" cy="294235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E64AA1B3-7CB3-411A-A610-0E005A7E4C7B}"/>
              </a:ext>
            </a:extLst>
          </p:cNvPr>
          <p:cNvSpPr txBox="1"/>
          <p:nvPr/>
        </p:nvSpPr>
        <p:spPr bwMode="auto">
          <a:xfrm>
            <a:off x="5453600" y="6327097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7A7A79-23F4-4629-9210-548B749ABF3A}"/>
              </a:ext>
            </a:extLst>
          </p:cNvPr>
          <p:cNvSpPr txBox="1"/>
          <p:nvPr/>
        </p:nvSpPr>
        <p:spPr bwMode="auto">
          <a:xfrm>
            <a:off x="3992826" y="6327097"/>
            <a:ext cx="4874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50F07BD-9C4D-44AF-8301-9299F60A5639}"/>
              </a:ext>
            </a:extLst>
          </p:cNvPr>
          <p:cNvSpPr txBox="1"/>
          <p:nvPr/>
        </p:nvSpPr>
        <p:spPr bwMode="auto">
          <a:xfrm>
            <a:off x="5920282" y="6327097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234B5A4-AE28-4369-B025-6657F3FCC813}"/>
              </a:ext>
            </a:extLst>
          </p:cNvPr>
          <p:cNvSpPr txBox="1"/>
          <p:nvPr/>
        </p:nvSpPr>
        <p:spPr bwMode="auto">
          <a:xfrm>
            <a:off x="6386964" y="6327097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A33F947-2C17-4FA9-9B50-4D613C72BB17}"/>
              </a:ext>
            </a:extLst>
          </p:cNvPr>
          <p:cNvSpPr txBox="1"/>
          <p:nvPr/>
        </p:nvSpPr>
        <p:spPr bwMode="auto">
          <a:xfrm>
            <a:off x="4992546" y="6327097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6B33F5-EA41-4F27-A1D8-C4910B1B9231}"/>
              </a:ext>
            </a:extLst>
          </p:cNvPr>
          <p:cNvSpPr txBox="1"/>
          <p:nvPr/>
        </p:nvSpPr>
        <p:spPr bwMode="auto">
          <a:xfrm>
            <a:off x="4531492" y="6327097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326997C-CC45-4FD1-BF5E-ABA4BC932247}"/>
              </a:ext>
            </a:extLst>
          </p:cNvPr>
          <p:cNvSpPr txBox="1"/>
          <p:nvPr/>
        </p:nvSpPr>
        <p:spPr bwMode="auto">
          <a:xfrm>
            <a:off x="7312579" y="6327091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580B751-D0D4-4DA0-AFD9-88FFC0A30A5A}"/>
              </a:ext>
            </a:extLst>
          </p:cNvPr>
          <p:cNvSpPr txBox="1"/>
          <p:nvPr/>
        </p:nvSpPr>
        <p:spPr bwMode="auto">
          <a:xfrm>
            <a:off x="8605526" y="6327091"/>
            <a:ext cx="4874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E579067-1CF9-4E6D-8E99-3DD334F43AF2}"/>
              </a:ext>
            </a:extLst>
          </p:cNvPr>
          <p:cNvSpPr txBox="1"/>
          <p:nvPr/>
        </p:nvSpPr>
        <p:spPr bwMode="auto">
          <a:xfrm>
            <a:off x="7779261" y="6327091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B0946A8-9937-4812-A0B8-8BE12180A69A}"/>
              </a:ext>
            </a:extLst>
          </p:cNvPr>
          <p:cNvSpPr txBox="1"/>
          <p:nvPr/>
        </p:nvSpPr>
        <p:spPr bwMode="auto">
          <a:xfrm>
            <a:off x="8245943" y="6327091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C3685F9-CBBD-4934-8220-DEEBFABC7DAC}"/>
              </a:ext>
            </a:extLst>
          </p:cNvPr>
          <p:cNvSpPr txBox="1"/>
          <p:nvPr/>
        </p:nvSpPr>
        <p:spPr bwMode="auto">
          <a:xfrm>
            <a:off x="6851525" y="6327091"/>
            <a:ext cx="3250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54E306F-5514-48C8-91F5-DBA9DD400A97}"/>
              </a:ext>
            </a:extLst>
          </p:cNvPr>
          <p:cNvGrpSpPr/>
          <p:nvPr/>
        </p:nvGrpSpPr>
        <p:grpSpPr>
          <a:xfrm>
            <a:off x="237073" y="4836042"/>
            <a:ext cx="3224415" cy="639760"/>
            <a:chOff x="719500" y="2594880"/>
            <a:chExt cx="3224415" cy="639760"/>
          </a:xfrm>
        </p:grpSpPr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33C0BE2C-9470-49B3-A4FB-BBA489B237A7}"/>
                </a:ext>
              </a:extLst>
            </p:cNvPr>
            <p:cNvCxnSpPr>
              <a:cxnSpLocks/>
            </p:cNvCxnSpPr>
            <p:nvPr/>
          </p:nvCxnSpPr>
          <p:spPr>
            <a:xfrm>
              <a:off x="763978" y="2802456"/>
              <a:ext cx="1159563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258FA8C5-CD45-4A9C-90D2-D0136195EED8}"/>
                </a:ext>
              </a:extLst>
            </p:cNvPr>
            <p:cNvCxnSpPr>
              <a:cxnSpLocks/>
            </p:cNvCxnSpPr>
            <p:nvPr/>
          </p:nvCxnSpPr>
          <p:spPr>
            <a:xfrm>
              <a:off x="2694654" y="2802456"/>
              <a:ext cx="1159563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43CE41F-C293-40F9-8BD9-6DFA5DCAA1B3}"/>
                </a:ext>
              </a:extLst>
            </p:cNvPr>
            <p:cNvSpPr txBox="1"/>
            <p:nvPr/>
          </p:nvSpPr>
          <p:spPr bwMode="auto">
            <a:xfrm>
              <a:off x="2565530" y="2926863"/>
              <a:ext cx="13783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Right AI Beam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E56F4A6-4DA1-4740-9695-F7E2FCA13B25}"/>
                </a:ext>
              </a:extLst>
            </p:cNvPr>
            <p:cNvSpPr txBox="1"/>
            <p:nvPr/>
          </p:nvSpPr>
          <p:spPr bwMode="auto">
            <a:xfrm>
              <a:off x="719500" y="2926863"/>
              <a:ext cx="11764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Source Sans Pro" panose="020B0503030403020204" pitchFamily="34" charset="0"/>
                </a:rPr>
                <a:t>Left AI Beam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A4DC3431-CC88-40D3-AFFE-F3462D34A9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47" t="22413" r="24966" b="52241"/>
            <a:stretch/>
          </p:blipFill>
          <p:spPr>
            <a:xfrm>
              <a:off x="2021275" y="2594880"/>
              <a:ext cx="571501" cy="4659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05192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F3A1D-7AB8-4A1C-AE83-DCD244982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Mach-Zehnder &amp; LMT (Preliminary!)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1FA0C2-4071-40D9-B0E9-30F19EAF8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6" y="849220"/>
            <a:ext cx="3748877" cy="21031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8DD765-A929-4266-AE45-CD4CFBBC6D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6" y="3289438"/>
            <a:ext cx="3748877" cy="21031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6A3BE7-5681-4B67-A830-11A023BF41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205" y="3289438"/>
            <a:ext cx="3748877" cy="210312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CA62880-F8B5-4323-A946-9DEF2575F0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240878"/>
              </p:ext>
            </p:extLst>
          </p:nvPr>
        </p:nvGraphicFramePr>
        <p:xfrm>
          <a:off x="4776843" y="1085028"/>
          <a:ext cx="4014262" cy="152264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96686">
                  <a:extLst>
                    <a:ext uri="{9D8B030D-6E8A-4147-A177-3AD203B41FA5}">
                      <a16:colId xmlns:a16="http://schemas.microsoft.com/office/drawing/2014/main" val="136433538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802634707"/>
                    </a:ext>
                  </a:extLst>
                </a:gridCol>
                <a:gridCol w="794657">
                  <a:extLst>
                    <a:ext uri="{9D8B030D-6E8A-4147-A177-3AD203B41FA5}">
                      <a16:colId xmlns:a16="http://schemas.microsoft.com/office/drawing/2014/main" val="1913076731"/>
                    </a:ext>
                  </a:extLst>
                </a:gridCol>
                <a:gridCol w="879176">
                  <a:extLst>
                    <a:ext uri="{9D8B030D-6E8A-4147-A177-3AD203B41FA5}">
                      <a16:colId xmlns:a16="http://schemas.microsoft.com/office/drawing/2014/main" val="2269576041"/>
                    </a:ext>
                  </a:extLst>
                </a:gridCol>
                <a:gridCol w="957943">
                  <a:extLst>
                    <a:ext uri="{9D8B030D-6E8A-4147-A177-3AD203B41FA5}">
                      <a16:colId xmlns:a16="http://schemas.microsoft.com/office/drawing/2014/main" val="1079005765"/>
                    </a:ext>
                  </a:extLst>
                </a:gridCol>
              </a:tblGrid>
              <a:tr h="4101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Source Sans Pro" panose="020B0503030403020204" pitchFamily="34" charset="0"/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Source Sans Pro" panose="020B0503030403020204" pitchFamily="34" charset="0"/>
                        </a:rPr>
                        <a:t>N </a:t>
                      </a:r>
                      <a:r>
                        <a:rPr lang="el-GR" sz="1400" b="0" kern="0" dirty="0">
                          <a:latin typeface="Source Sans Pro" panose="020B0503030403020204" pitchFamily="34" charset="0"/>
                        </a:rPr>
                        <a:t>π</a:t>
                      </a:r>
                      <a:r>
                        <a:rPr lang="en-US" sz="1400" b="0" dirty="0">
                          <a:latin typeface="Source Sans Pro" panose="020B0503030403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>
                          <a:latin typeface="Source Sans Pro" panose="020B0503030403020204" pitchFamily="34" charset="0"/>
                        </a:rPr>
                        <a:t>ħk</a:t>
                      </a:r>
                      <a:endParaRPr lang="en-US" sz="1400" b="0" dirty="0">
                        <a:latin typeface="Source Sans Pro" panose="020B05030304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Source Sans Pro" panose="020B0503030403020204" pitchFamily="34" charset="0"/>
                        </a:rPr>
                        <a:t>Visibility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Source Sans Pro" panose="020B0503030403020204" pitchFamily="34" charset="0"/>
                        </a:rPr>
                        <a:t>Contrast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28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0.90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579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0.67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0.83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298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ource Sans Pro" panose="020B0503030403020204" pitchFamily="34" charset="0"/>
                        </a:rPr>
                        <a:t>0.79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25290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F6F6A52-5407-4704-8627-17F7E9EEF6E0}"/>
              </a:ext>
            </a:extLst>
          </p:cNvPr>
          <p:cNvSpPr txBox="1"/>
          <p:nvPr/>
        </p:nvSpPr>
        <p:spPr>
          <a:xfrm>
            <a:off x="564718" y="6152866"/>
            <a:ext cx="8014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/>
              <a:t>Next steps: </a:t>
            </a:r>
            <a:r>
              <a:rPr lang="en-US" dirty="0"/>
              <a:t>Extend to higher LMT and implement gradiometer sequences.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D0F151-3CF2-4932-A7F9-EB038E1E104D}"/>
              </a:ext>
            </a:extLst>
          </p:cNvPr>
          <p:cNvSpPr txBox="1"/>
          <p:nvPr/>
        </p:nvSpPr>
        <p:spPr>
          <a:xfrm>
            <a:off x="564169" y="5588046"/>
            <a:ext cx="843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Consistent high contrast; reduction of visibility as expected due to phase noise.</a:t>
            </a:r>
          </a:p>
        </p:txBody>
      </p:sp>
    </p:spTree>
    <p:extLst>
      <p:ext uri="{BB962C8B-B14F-4D97-AF65-F5344CB8AC3E}">
        <p14:creationId xmlns:p14="http://schemas.microsoft.com/office/powerpoint/2010/main" val="13411461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D5117-F3D7-4D2B-98CA-183BC45F4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Collaborators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509B60-03F4-434D-8CE0-C3AC9D09F1BD}"/>
              </a:ext>
            </a:extLst>
          </p:cNvPr>
          <p:cNvSpPr/>
          <p:nvPr/>
        </p:nvSpPr>
        <p:spPr bwMode="auto">
          <a:xfrm>
            <a:off x="8251733" y="5995735"/>
            <a:ext cx="892267" cy="8622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1772E73-C2DF-43F5-9D7D-CFA59C4DA3E0}"/>
              </a:ext>
            </a:extLst>
          </p:cNvPr>
          <p:cNvSpPr txBox="1">
            <a:spLocks/>
          </p:cNvSpPr>
          <p:nvPr/>
        </p:nvSpPr>
        <p:spPr bwMode="auto">
          <a:xfrm>
            <a:off x="3720953" y="844567"/>
            <a:ext cx="2651760" cy="167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i="1" kern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Rb Atom Interferometry</a:t>
            </a:r>
            <a:endParaRPr lang="en-US" sz="1600" b="1" i="1" kern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600" kern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Mark Kasevich</a:t>
            </a:r>
            <a:endParaRPr lang="en-US" sz="1600" i="1" kern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600" kern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Tim Kovachy</a:t>
            </a: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600" kern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Chris Overstreet</a:t>
            </a: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600" kern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Peter Asenbaum</a:t>
            </a: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600" kern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Remy Notermans</a:t>
            </a:r>
          </a:p>
          <a:p>
            <a:pPr marL="0" indent="0" defTabSz="750888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 kern="0" dirty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91106E-8F29-46E2-9BBB-63681BA96FE0}"/>
              </a:ext>
            </a:extLst>
          </p:cNvPr>
          <p:cNvSpPr/>
          <p:nvPr/>
        </p:nvSpPr>
        <p:spPr>
          <a:xfrm>
            <a:off x="6768603" y="844567"/>
            <a:ext cx="2011402" cy="1845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i="1" dirty="0">
                <a:solidFill>
                  <a:sysClr val="windowText" lastClr="000000"/>
                </a:solidFill>
                <a:cs typeface="Times New Roman" pitchFamily="18" charset="0"/>
              </a:rPr>
              <a:t>Theory</a:t>
            </a:r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/>
              <a:t>Peter Graham</a:t>
            </a:r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Roger Romani</a:t>
            </a:r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 err="1"/>
              <a:t>Savas</a:t>
            </a:r>
            <a:r>
              <a:rPr lang="en-US" sz="1600" dirty="0"/>
              <a:t> </a:t>
            </a:r>
            <a:r>
              <a:rPr lang="en-US" sz="1600" dirty="0" err="1"/>
              <a:t>Dimopoulos</a:t>
            </a:r>
            <a:endParaRPr lang="en-US" sz="1600" dirty="0"/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 err="1"/>
              <a:t>Surjeet</a:t>
            </a:r>
            <a:r>
              <a:rPr lang="en-US" sz="1600" dirty="0"/>
              <a:t> Rajendran</a:t>
            </a:r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 err="1"/>
              <a:t>Asimina</a:t>
            </a:r>
            <a:r>
              <a:rPr lang="en-US" sz="1600" dirty="0"/>
              <a:t> </a:t>
            </a:r>
            <a:r>
              <a:rPr lang="en-US" sz="1600" dirty="0" err="1"/>
              <a:t>Arvanitaki</a:t>
            </a:r>
            <a:endParaRPr lang="en-US" sz="1600" dirty="0"/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/>
              <a:t>Ken Van Tilburg</a:t>
            </a:r>
            <a:endParaRPr lang="en-US" sz="1600" i="1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F07288-EC1F-4BF5-BBB1-D22B39D5C57E}"/>
              </a:ext>
            </a:extLst>
          </p:cNvPr>
          <p:cNvSpPr/>
          <p:nvPr/>
        </p:nvSpPr>
        <p:spPr>
          <a:xfrm>
            <a:off x="457200" y="3138768"/>
            <a:ext cx="4156364" cy="302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/>
              <a:t>MAGIS-100:</a:t>
            </a:r>
          </a:p>
          <a:p>
            <a:pPr>
              <a:buNone/>
            </a:pPr>
            <a:r>
              <a:rPr lang="en-US" sz="1600" dirty="0"/>
              <a:t>Joseph </a:t>
            </a:r>
            <a:r>
              <a:rPr lang="en-US" sz="1600" dirty="0" err="1"/>
              <a:t>Lykken</a:t>
            </a:r>
            <a:r>
              <a:rPr lang="en-US" sz="1600" dirty="0"/>
              <a:t>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Robert Plunkett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 err="1"/>
              <a:t>Swapan</a:t>
            </a:r>
            <a:r>
              <a:rPr lang="en-US" sz="1600" dirty="0"/>
              <a:t> Chattopadhyay (</a:t>
            </a:r>
            <a:r>
              <a:rPr lang="en-US" sz="1600" dirty="0" err="1"/>
              <a:t>Fermilab</a:t>
            </a:r>
            <a:r>
              <a:rPr lang="en-US" sz="1600" dirty="0"/>
              <a:t>/NIU)</a:t>
            </a:r>
          </a:p>
          <a:p>
            <a:pPr>
              <a:buNone/>
            </a:pPr>
            <a:r>
              <a:rPr lang="en-US" sz="1600" dirty="0"/>
              <a:t>Jeremiah Mitchell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Roni </a:t>
            </a:r>
            <a:r>
              <a:rPr lang="en-US" sz="1600" dirty="0" err="1"/>
              <a:t>Harnik</a:t>
            </a:r>
            <a:r>
              <a:rPr lang="en-US" sz="1600" dirty="0"/>
              <a:t>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Phil Adamson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Steve Geer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Jonathon Coleman (Liverpool)</a:t>
            </a:r>
          </a:p>
          <a:p>
            <a:pPr>
              <a:buNone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Tim </a:t>
            </a:r>
            <a:r>
              <a:rPr lang="en-US" sz="1600" dirty="0" err="1">
                <a:solidFill>
                  <a:sysClr val="windowText" lastClr="000000"/>
                </a:solidFill>
                <a:cs typeface="Times New Roman" pitchFamily="18" charset="0"/>
              </a:rPr>
              <a:t>Kovachy</a:t>
            </a: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 (Northwestern)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4C8D07-6EC3-4E76-8E7E-189441B94378}"/>
              </a:ext>
            </a:extLst>
          </p:cNvPr>
          <p:cNvSpPr/>
          <p:nvPr/>
        </p:nvSpPr>
        <p:spPr>
          <a:xfrm>
            <a:off x="500112" y="844567"/>
            <a:ext cx="282495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kern="0" dirty="0">
                <a:solidFill>
                  <a:sysClr val="windowText" lastClr="000000"/>
                </a:solidFill>
                <a:cs typeface="Times New Roman" pitchFamily="18" charset="0"/>
              </a:rPr>
              <a:t>Sr Atom Interferometry</a:t>
            </a:r>
            <a:endParaRPr lang="en-US" b="1" i="1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Jan Rudolph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TJ </a:t>
            </a:r>
            <a:r>
              <a:rPr lang="en-US" sz="1600" dirty="0" err="1"/>
              <a:t>Wilkason</a:t>
            </a:r>
            <a:endParaRPr lang="en-US" sz="16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kern="0" dirty="0">
                <a:solidFill>
                  <a:sysClr val="windowText" lastClr="000000"/>
                </a:solidFill>
                <a:cs typeface="Times New Roman" pitchFamily="18" charset="0"/>
              </a:rPr>
              <a:t>Hunter Swan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>
                <a:solidFill>
                  <a:sysClr val="windowText" lastClr="000000"/>
                </a:solidFill>
                <a:cs typeface="Times New Roman" pitchFamily="18" charset="0"/>
              </a:rPr>
              <a:t>Yijun</a:t>
            </a: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 Jiang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Ben Garber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Connor Holland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A2DD28-CE09-4600-B2FC-14F3248E33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259" y="4544666"/>
            <a:ext cx="1351652" cy="133872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A2C0E3F-92E4-4702-9A51-4509E96C182D}"/>
              </a:ext>
            </a:extLst>
          </p:cNvPr>
          <p:cNvSpPr/>
          <p:nvPr/>
        </p:nvSpPr>
        <p:spPr>
          <a:xfrm>
            <a:off x="4293785" y="5889562"/>
            <a:ext cx="1705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/>
              <a:t>DE-SC0019174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7B4E06-8A5C-4A78-B775-1EA30440F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239" y="4698190"/>
            <a:ext cx="2262561" cy="103167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AE1320B-2769-4C3F-8D7B-760256079376}"/>
              </a:ext>
            </a:extLst>
          </p:cNvPr>
          <p:cNvSpPr/>
          <p:nvPr/>
        </p:nvSpPr>
        <p:spPr>
          <a:xfrm>
            <a:off x="6544889" y="5889562"/>
            <a:ext cx="2108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/>
              <a:t>N00014-17-1-2247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02AAA60-9E2C-4BEB-9B4F-67ACE6B47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651" y="3138768"/>
            <a:ext cx="2048525" cy="79555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2C2CB60-E425-47D6-B020-A5C56B80053C}"/>
              </a:ext>
            </a:extLst>
          </p:cNvPr>
          <p:cNvSpPr/>
          <p:nvPr/>
        </p:nvSpPr>
        <p:spPr>
          <a:xfrm>
            <a:off x="5808087" y="3946923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/>
              <a:t>GBMF7945 </a:t>
            </a:r>
          </a:p>
        </p:txBody>
      </p:sp>
    </p:spTree>
    <p:extLst>
      <p:ext uri="{BB962C8B-B14F-4D97-AF65-F5344CB8AC3E}">
        <p14:creationId xmlns:p14="http://schemas.microsoft.com/office/powerpoint/2010/main" val="12473540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DDC1F-701B-4E17-AB8F-DBAD864B4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3036588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17764-1A25-4E48-A4C9-169D3A533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noise suppression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8B21F3-0785-4F11-BDF7-A1E10A53777F}"/>
              </a:ext>
            </a:extLst>
          </p:cNvPr>
          <p:cNvSpPr txBox="1"/>
          <p:nvPr/>
        </p:nvSpPr>
        <p:spPr>
          <a:xfrm>
            <a:off x="1160109" y="2149560"/>
            <a:ext cx="400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LMT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80D4DF-4D52-48D2-81CB-3A64EBBC1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90" t="2880" r="2167" b="4024"/>
          <a:stretch/>
        </p:blipFill>
        <p:spPr>
          <a:xfrm>
            <a:off x="589896" y="2188051"/>
            <a:ext cx="3516140" cy="17697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C3D73F-892A-4C6D-A840-874B2616B7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98" t="2968" r="2957" b="22341"/>
          <a:stretch/>
        </p:blipFill>
        <p:spPr>
          <a:xfrm>
            <a:off x="4610100" y="2149560"/>
            <a:ext cx="3705224" cy="14529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899566-E322-4400-AF49-4AA46D946A5A}"/>
              </a:ext>
            </a:extLst>
          </p:cNvPr>
          <p:cNvSpPr txBox="1"/>
          <p:nvPr/>
        </p:nvSpPr>
        <p:spPr>
          <a:xfrm>
            <a:off x="191453" y="1869325"/>
            <a:ext cx="2968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Composite pulse sequences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17CC4D-2CEE-4BB6-995F-18DB8D44DA51}"/>
              </a:ext>
            </a:extLst>
          </p:cNvPr>
          <p:cNvSpPr/>
          <p:nvPr/>
        </p:nvSpPr>
        <p:spPr>
          <a:xfrm>
            <a:off x="567159" y="581429"/>
            <a:ext cx="8009681" cy="1164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</a:pPr>
            <a:r>
              <a:rPr lang="en-US" dirty="0">
                <a:latin typeface="+mj-lt"/>
              </a:rPr>
              <a:t>Practical limitation of extreme LMT is fidelity of the atomic transitions</a:t>
            </a:r>
          </a:p>
          <a:p>
            <a:pPr marL="285750" indent="-285750">
              <a:lnSpc>
                <a:spcPct val="120000"/>
              </a:lnSpc>
            </a:pPr>
            <a:r>
              <a:rPr lang="en-US" dirty="0">
                <a:latin typeface="+mj-lt"/>
              </a:rPr>
              <a:t>Technical noise (e.g., laser intensity, frequency) reduces transfer efficiency</a:t>
            </a:r>
          </a:p>
          <a:p>
            <a:pPr marL="285750" indent="-285750">
              <a:lnSpc>
                <a:spcPct val="120000"/>
              </a:lnSpc>
            </a:pPr>
            <a:r>
              <a:rPr lang="en-US" dirty="0">
                <a:latin typeface="+mj-lt"/>
              </a:rPr>
              <a:t>Well-known techniques can be used to avoid this, at the cost of pulse area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E73042-22FF-425C-A5D1-FCFFA77D8627}"/>
              </a:ext>
            </a:extLst>
          </p:cNvPr>
          <p:cNvGrpSpPr/>
          <p:nvPr/>
        </p:nvGrpSpPr>
        <p:grpSpPr>
          <a:xfrm>
            <a:off x="5688931" y="4650885"/>
            <a:ext cx="2731773" cy="1803465"/>
            <a:chOff x="5725174" y="1091425"/>
            <a:chExt cx="2961626" cy="195521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CBF166A-68CB-4387-82CE-71C33E6687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28477"/>
            <a:stretch/>
          </p:blipFill>
          <p:spPr>
            <a:xfrm>
              <a:off x="5725174" y="1091425"/>
              <a:ext cx="2961626" cy="181179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981462D-1FD3-4549-A6F9-C4CCCA477C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2766" t="42213" r="4373" b="34048"/>
            <a:stretch/>
          </p:blipFill>
          <p:spPr>
            <a:xfrm>
              <a:off x="6422390" y="1610093"/>
              <a:ext cx="709930" cy="32258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6426F75-5C11-46C0-8032-A6A9B12F575A}"/>
                </a:ext>
              </a:extLst>
            </p:cNvPr>
            <p:cNvSpPr txBox="1"/>
            <p:nvPr/>
          </p:nvSpPr>
          <p:spPr>
            <a:xfrm>
              <a:off x="6930641" y="2712961"/>
              <a:ext cx="968766" cy="333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Detuning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6875BF1-56A5-40BC-95E8-32ADCCECBB6D}"/>
              </a:ext>
            </a:extLst>
          </p:cNvPr>
          <p:cNvGrpSpPr/>
          <p:nvPr/>
        </p:nvGrpSpPr>
        <p:grpSpPr>
          <a:xfrm>
            <a:off x="3083660" y="4691597"/>
            <a:ext cx="2621015" cy="1779578"/>
            <a:chOff x="2984704" y="1091425"/>
            <a:chExt cx="2841548" cy="192931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38A01DC-A510-47B8-8137-4521B48CEF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1221" t="10614" r="441" b="11841"/>
            <a:stretch/>
          </p:blipFill>
          <p:spPr>
            <a:xfrm>
              <a:off x="3205480" y="1091425"/>
              <a:ext cx="2620772" cy="168249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963DB4D-F04B-46D4-BD79-B9E71389EAF6}"/>
                </a:ext>
              </a:extLst>
            </p:cNvPr>
            <p:cNvSpPr txBox="1"/>
            <p:nvPr/>
          </p:nvSpPr>
          <p:spPr>
            <a:xfrm>
              <a:off x="4219833" y="2712961"/>
              <a:ext cx="619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9FEC26-DC3B-4D60-81A6-618953839D89}"/>
                </a:ext>
              </a:extLst>
            </p:cNvPr>
            <p:cNvSpPr txBox="1"/>
            <p:nvPr/>
          </p:nvSpPr>
          <p:spPr>
            <a:xfrm rot="16200000">
              <a:off x="2680415" y="1683005"/>
              <a:ext cx="942252" cy="333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Detuning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D55B91-F7D6-4F6A-953A-087875E62F55}"/>
              </a:ext>
            </a:extLst>
          </p:cNvPr>
          <p:cNvGrpSpPr/>
          <p:nvPr/>
        </p:nvGrpSpPr>
        <p:grpSpPr>
          <a:xfrm>
            <a:off x="330643" y="4690547"/>
            <a:ext cx="2542144" cy="1763803"/>
            <a:chOff x="27797" y="1091425"/>
            <a:chExt cx="2756043" cy="191221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892986F-F953-4C48-A712-14C65BB22E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415" t="10614" r="51964" b="11841"/>
            <a:stretch/>
          </p:blipFill>
          <p:spPr>
            <a:xfrm>
              <a:off x="310388" y="1091425"/>
              <a:ext cx="2473452" cy="168249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17CB016-2800-4972-BF03-7DCB89F404FA}"/>
                </a:ext>
              </a:extLst>
            </p:cNvPr>
            <p:cNvSpPr txBox="1"/>
            <p:nvPr/>
          </p:nvSpPr>
          <p:spPr>
            <a:xfrm>
              <a:off x="1325873" y="2695859"/>
              <a:ext cx="619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9F5BDCA-6F67-4218-A5AB-E2AB094D267F}"/>
                </a:ext>
              </a:extLst>
            </p:cNvPr>
            <p:cNvSpPr txBox="1"/>
            <p:nvPr/>
          </p:nvSpPr>
          <p:spPr>
            <a:xfrm rot="16200000">
              <a:off x="-262814" y="1701723"/>
              <a:ext cx="889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Intensity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A32DECD-430E-449C-A60D-D1DD9400AE00}"/>
              </a:ext>
            </a:extLst>
          </p:cNvPr>
          <p:cNvSpPr txBox="1"/>
          <p:nvPr/>
        </p:nvSpPr>
        <p:spPr>
          <a:xfrm>
            <a:off x="191453" y="4222624"/>
            <a:ext cx="3609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Adiabatic rapid passage (ARP)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C6A6F4-DDD8-4817-909C-F2561815E460}"/>
              </a:ext>
            </a:extLst>
          </p:cNvPr>
          <p:cNvSpPr txBox="1"/>
          <p:nvPr/>
        </p:nvSpPr>
        <p:spPr>
          <a:xfrm>
            <a:off x="6867479" y="3674951"/>
            <a:ext cx="2040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el-GR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l-G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l-G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solidFill>
                  <a:srgbClr val="66F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dirty="0">
                <a:solidFill>
                  <a:srgbClr val="66F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F2E914-9C5B-4CA3-9B26-4949388939DE}"/>
              </a:ext>
            </a:extLst>
          </p:cNvPr>
          <p:cNvSpPr txBox="1"/>
          <p:nvPr/>
        </p:nvSpPr>
        <p:spPr>
          <a:xfrm>
            <a:off x="4960438" y="3643247"/>
            <a:ext cx="1052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el-GR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l-G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l-G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C538337-EA36-4185-8FFA-AAA1621FD512}"/>
              </a:ext>
            </a:extLst>
          </p:cNvPr>
          <p:cNvSpPr/>
          <p:nvPr/>
        </p:nvSpPr>
        <p:spPr bwMode="auto">
          <a:xfrm>
            <a:off x="2919707" y="3598167"/>
            <a:ext cx="1186329" cy="3520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7DE23F-4A86-4297-B247-19792CFDF10D}"/>
              </a:ext>
            </a:extLst>
          </p:cNvPr>
          <p:cNvSpPr txBox="1"/>
          <p:nvPr/>
        </p:nvSpPr>
        <p:spPr>
          <a:xfrm>
            <a:off x="3083660" y="3648270"/>
            <a:ext cx="732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el-GR" dirty="0">
                <a:solidFill>
                  <a:srgbClr val="5076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D3842-2D83-4B8D-9741-3647E6DF3497}"/>
              </a:ext>
            </a:extLst>
          </p:cNvPr>
          <p:cNvSpPr/>
          <p:nvPr/>
        </p:nvSpPr>
        <p:spPr>
          <a:xfrm>
            <a:off x="2233798" y="6529961"/>
            <a:ext cx="41447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pt-BR" sz="1200" dirty="0">
                <a:latin typeface="+mj-lt"/>
              </a:rPr>
              <a:t>ARP figures from: Kovachy et al., PRA 86, 011606 (2012).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33571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Two-photon laser frequency noise in a gradiometer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11278" y="816024"/>
            <a:ext cx="4988826" cy="4396056"/>
            <a:chOff x="206478" y="1318944"/>
            <a:chExt cx="4385113" cy="3864076"/>
          </a:xfrm>
        </p:grpSpPr>
        <p:pic>
          <p:nvPicPr>
            <p:cNvPr id="4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t="2582" r="3925"/>
            <a:stretch>
              <a:fillRect/>
            </a:stretch>
          </p:blipFill>
          <p:spPr bwMode="auto">
            <a:xfrm>
              <a:off x="206478" y="1318944"/>
              <a:ext cx="4385113" cy="3864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 bwMode="auto">
            <a:xfrm>
              <a:off x="3438525" y="4743171"/>
              <a:ext cx="1143000" cy="2857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06478" y="4743171"/>
              <a:ext cx="1122260" cy="2857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 flipV="1">
            <a:off x="5265420" y="4137660"/>
            <a:ext cx="0" cy="49454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84070" y="1503085"/>
            <a:ext cx="307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Consider a laser frequency error </a:t>
            </a:r>
            <a:r>
              <a:rPr lang="en-US" dirty="0" err="1"/>
              <a:t>dw</a:t>
            </a:r>
            <a:r>
              <a:rPr lang="en-US" dirty="0"/>
              <a:t> that varies at the GW frequency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4070" y="4183408"/>
            <a:ext cx="3203956" cy="448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97321" y="3713230"/>
            <a:ext cx="143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Phase error: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8498" t="16000" r="20443" b="11701"/>
          <a:stretch/>
        </p:blipFill>
        <p:spPr>
          <a:xfrm>
            <a:off x="6036946" y="1866899"/>
            <a:ext cx="300038" cy="23524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343" y="5711636"/>
            <a:ext cx="2953440" cy="4125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9581" y="5342304"/>
            <a:ext cx="2346930" cy="7788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90343" y="534230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GW Signal: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2FB85D-12A9-462D-B36A-DB59B3B692E7}"/>
              </a:ext>
            </a:extLst>
          </p:cNvPr>
          <p:cNvSpPr/>
          <p:nvPr/>
        </p:nvSpPr>
        <p:spPr bwMode="auto">
          <a:xfrm>
            <a:off x="4572000" y="5291548"/>
            <a:ext cx="2647950" cy="931452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196526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41721" y="4037162"/>
            <a:ext cx="8660557" cy="2061798"/>
            <a:chOff x="253314" y="795903"/>
            <a:chExt cx="8660557" cy="2061798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3314" y="795903"/>
              <a:ext cx="8660557" cy="2012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 bwMode="auto">
            <a:xfrm>
              <a:off x="4148336" y="2634346"/>
              <a:ext cx="900113" cy="9763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67467" y="2519147"/>
              <a:ext cx="8130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Arial" charset="0"/>
                </a:rPr>
                <a:t>54 cm</a:t>
              </a:r>
            </a:p>
          </p:txBody>
        </p:sp>
      </p:grpSp>
      <p:pic>
        <p:nvPicPr>
          <p:cNvPr id="14" name="Picture 4">
            <a:extLst>
              <a:ext uri="{FF2B5EF4-FFF2-40B4-BE49-F238E27FC236}">
                <a16:creationId xmlns:a16="http://schemas.microsoft.com/office/drawing/2014/main" id="{8D535414-FF3F-4B86-81EA-CFC835DDC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24597" t="1862"/>
          <a:stretch>
            <a:fillRect/>
          </a:stretch>
        </p:blipFill>
        <p:spPr bwMode="auto">
          <a:xfrm>
            <a:off x="3713187" y="888913"/>
            <a:ext cx="4114310" cy="374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space-time area atom interferometry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765" y="1258505"/>
            <a:ext cx="32678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Long duration (2 seconds), large separation (&gt;0.5 meter) matter wave interferometer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265746" y="6407715"/>
            <a:ext cx="25045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Kovachy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et al.,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Nature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2015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0904B7F-2C2E-4AA9-B554-7E140CAFE6AD}"/>
              </a:ext>
            </a:extLst>
          </p:cNvPr>
          <p:cNvSpPr/>
          <p:nvPr/>
        </p:nvSpPr>
        <p:spPr bwMode="auto">
          <a:xfrm>
            <a:off x="5820760" y="1258505"/>
            <a:ext cx="413374" cy="2218437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6555A-A268-457B-9F34-13479F0723A1}"/>
              </a:ext>
            </a:extLst>
          </p:cNvPr>
          <p:cNvSpPr txBox="1"/>
          <p:nvPr/>
        </p:nvSpPr>
        <p:spPr>
          <a:xfrm>
            <a:off x="1377569" y="2782669"/>
            <a:ext cx="2168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90 photons worth of momentum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58C857-4F5E-482A-B154-FE7CF46AF5B0}"/>
              </a:ext>
            </a:extLst>
          </p:cNvPr>
          <p:cNvSpPr txBox="1"/>
          <p:nvPr/>
        </p:nvSpPr>
        <p:spPr>
          <a:xfrm>
            <a:off x="5498392" y="700883"/>
            <a:ext cx="1751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C000"/>
                </a:solidFill>
              </a:rPr>
              <a:t>max </a:t>
            </a:r>
            <a:r>
              <a:rPr lang="en-US" sz="1600" dirty="0" err="1">
                <a:solidFill>
                  <a:srgbClr val="FFC000"/>
                </a:solidFill>
              </a:rPr>
              <a:t>wavepacket</a:t>
            </a:r>
            <a:r>
              <a:rPr lang="en-US" sz="1600" dirty="0">
                <a:solidFill>
                  <a:srgbClr val="FFC000"/>
                </a:solidFill>
              </a:rPr>
              <a:t> separation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30116E-988E-4144-A089-F732287C72A6}"/>
              </a:ext>
            </a:extLst>
          </p:cNvPr>
          <p:cNvCxnSpPr>
            <a:cxnSpLocks/>
          </p:cNvCxnSpPr>
          <p:nvPr/>
        </p:nvCxnSpPr>
        <p:spPr>
          <a:xfrm flipV="1">
            <a:off x="3380509" y="3005480"/>
            <a:ext cx="1507375" cy="10035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20A35DA-6250-42B2-818F-3DBA113F9199}"/>
              </a:ext>
            </a:extLst>
          </p:cNvPr>
          <p:cNvSpPr txBox="1"/>
          <p:nvPr/>
        </p:nvSpPr>
        <p:spPr>
          <a:xfrm>
            <a:off x="2826065" y="4655520"/>
            <a:ext cx="340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/>
              <a:t>World record </a:t>
            </a:r>
            <a:r>
              <a:rPr lang="en-US" sz="1400" i="1" dirty="0" err="1"/>
              <a:t>wavepacket</a:t>
            </a:r>
            <a:r>
              <a:rPr lang="en-US" sz="1400" i="1" dirty="0"/>
              <a:t> separation due to multiple laser pulses of momentum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3F74BB7-1996-4E19-90B1-3A9A2E236233}"/>
              </a:ext>
            </a:extLst>
          </p:cNvPr>
          <p:cNvCxnSpPr/>
          <p:nvPr/>
        </p:nvCxnSpPr>
        <p:spPr>
          <a:xfrm flipH="1">
            <a:off x="751840" y="4917130"/>
            <a:ext cx="1945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D47CA35-1832-4CAA-B3F8-51592FBDBE27}"/>
              </a:ext>
            </a:extLst>
          </p:cNvPr>
          <p:cNvCxnSpPr>
            <a:cxnSpLocks/>
          </p:cNvCxnSpPr>
          <p:nvPr/>
        </p:nvCxnSpPr>
        <p:spPr>
          <a:xfrm>
            <a:off x="6421120" y="4917130"/>
            <a:ext cx="1945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649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2228-05BD-4CA4-BEBE-CB408728D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42"/>
            <a:ext cx="9144000" cy="450803"/>
          </a:xfrm>
        </p:spPr>
        <p:txBody>
          <a:bodyPr/>
          <a:lstStyle/>
          <a:p>
            <a:r>
              <a:rPr lang="en-US" sz="2700" dirty="0"/>
              <a:t>Atomic sensors for gravitational wave detection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B3B8A8D7-25BA-42F8-8ECB-F08D5F5F6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7233" y="4708179"/>
            <a:ext cx="4041534" cy="16139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C77008D-B4F1-4E25-B91C-7FCBCE6D2895}"/>
              </a:ext>
            </a:extLst>
          </p:cNvPr>
          <p:cNvSpPr/>
          <p:nvPr/>
        </p:nvSpPr>
        <p:spPr>
          <a:xfrm>
            <a:off x="4826312" y="6348031"/>
            <a:ext cx="406337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MIGA: Terrestrial detector using atom interferometer + optical cavity (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Bouyer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, France)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46414C-B039-4077-8560-EC3A13F9A820}"/>
              </a:ext>
            </a:extLst>
          </p:cNvPr>
          <p:cNvSpPr txBox="1"/>
          <p:nvPr/>
        </p:nvSpPr>
        <p:spPr>
          <a:xfrm>
            <a:off x="231220" y="498009"/>
            <a:ext cx="44352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Atomic clocks and atom interferometry offer the potential for gravitational wave detection in an unexplored frequency range (“mid-band”)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Arial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5755DE-0763-4893-AA69-62AB91237C76}"/>
              </a:ext>
            </a:extLst>
          </p:cNvPr>
          <p:cNvGrpSpPr/>
          <p:nvPr/>
        </p:nvGrpSpPr>
        <p:grpSpPr>
          <a:xfrm>
            <a:off x="248809" y="2151251"/>
            <a:ext cx="4010866" cy="2556928"/>
            <a:chOff x="5361734" y="32423"/>
            <a:chExt cx="7464394" cy="47585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F174E16-F524-486E-B962-16E11C067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61734" y="32423"/>
              <a:ext cx="7464394" cy="475855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8B741E0-3F57-4279-8ABC-900DB01D47E3}"/>
                </a:ext>
              </a:extLst>
            </p:cNvPr>
            <p:cNvSpPr/>
            <p:nvPr/>
          </p:nvSpPr>
          <p:spPr bwMode="auto">
            <a:xfrm>
              <a:off x="9711625" y="2631537"/>
              <a:ext cx="991985" cy="1573876"/>
            </a:xfrm>
            <a:prstGeom prst="rect">
              <a:avLst/>
            </a:prstGeom>
            <a:solidFill>
              <a:srgbClr val="FFFF00">
                <a:alpha val="47843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234F07-5636-4E1D-9939-003A1A26DCEA}"/>
                </a:ext>
              </a:extLst>
            </p:cNvPr>
            <p:cNvSpPr txBox="1"/>
            <p:nvPr/>
          </p:nvSpPr>
          <p:spPr>
            <a:xfrm>
              <a:off x="8929592" y="186069"/>
              <a:ext cx="2771067" cy="1053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Arial" charset="0"/>
                </a:rPr>
                <a:t>Mid-band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Arial" charset="0"/>
                </a:rPr>
                <a:t>0.03 Hz to 3 Hz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A99434E-6341-44CB-B41E-B816C443CB03}"/>
              </a:ext>
            </a:extLst>
          </p:cNvPr>
          <p:cNvSpPr/>
          <p:nvPr/>
        </p:nvSpPr>
        <p:spPr>
          <a:xfrm>
            <a:off x="4791567" y="2182867"/>
            <a:ext cx="413286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Satellite proposal using optical lattice clocks + drag free inertial reference (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Kolkowitz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et al., </a:t>
            </a: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PRD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2016)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EB0DD8F-A6CD-4C63-88B0-7976F374B1D5}"/>
              </a:ext>
            </a:extLst>
          </p:cNvPr>
          <p:cNvCxnSpPr>
            <a:cxnSpLocks/>
          </p:cNvCxnSpPr>
          <p:nvPr/>
        </p:nvCxnSpPr>
        <p:spPr>
          <a:xfrm>
            <a:off x="2875879" y="2849546"/>
            <a:ext cx="0" cy="530788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B6AADB8-A4E8-44A4-A37C-ED570B72569F}"/>
              </a:ext>
            </a:extLst>
          </p:cNvPr>
          <p:cNvSpPr/>
          <p:nvPr/>
        </p:nvSpPr>
        <p:spPr>
          <a:xfrm>
            <a:off x="71537" y="4687317"/>
            <a:ext cx="4906437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Mid-band science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LIGO sources before they reach LIGO band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Optimal for sky localization: predict when and where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inspiral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events will occur (for multi-messenger astronomy)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Probe for studying cosmology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Search for dark matter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dilaton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, ALP, …)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C5C693-1C07-41DD-A6EE-2E2A78339AFD}"/>
              </a:ext>
            </a:extLst>
          </p:cNvPr>
          <p:cNvSpPr/>
          <p:nvPr/>
        </p:nvSpPr>
        <p:spPr>
          <a:xfrm>
            <a:off x="4572000" y="4066275"/>
            <a:ext cx="4572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MAGIS: Atom interferometry with clock atoms serving as both inertial reference + phase reference (Hogan,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Kasevich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60F755F-9AFC-4071-AAE8-73E6B5902092}"/>
              </a:ext>
            </a:extLst>
          </p:cNvPr>
          <p:cNvSpPr/>
          <p:nvPr/>
        </p:nvSpPr>
        <p:spPr>
          <a:xfrm>
            <a:off x="231220" y="1466642"/>
            <a:ext cx="4340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Potential for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single baseline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detector (use atoms as phase reference/local clock)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B9E3A9-10E0-4633-AE48-8A725274C3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567" y="555622"/>
            <a:ext cx="4132866" cy="1627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74AEFBB-93B0-4248-8DF7-FFC0066ED3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8217" y="2758748"/>
            <a:ext cx="4319566" cy="1278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25412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BF17DD-75E0-49A2-A4B4-12EB88BC5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797" y="5083394"/>
            <a:ext cx="3834574" cy="77756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FA37760-D91A-405E-91F7-CD91B28E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r>
              <a:rPr lang="en-US" dirty="0"/>
              <a:t>Ultralight scalar dark matter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04C1CEF-DD48-4982-9889-666FA58E72B3}"/>
              </a:ext>
            </a:extLst>
          </p:cNvPr>
          <p:cNvGrpSpPr/>
          <p:nvPr/>
        </p:nvGrpSpPr>
        <p:grpSpPr>
          <a:xfrm>
            <a:off x="316669" y="1468875"/>
            <a:ext cx="7616676" cy="778877"/>
            <a:chOff x="1182763" y="736512"/>
            <a:chExt cx="8611815" cy="88063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A8F6F9-8AFF-46A0-91EA-76AAB1D327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2810"/>
            <a:stretch/>
          </p:blipFill>
          <p:spPr>
            <a:xfrm>
              <a:off x="1182763" y="736512"/>
              <a:ext cx="3690574" cy="7854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103605-D953-4436-8497-14D476E470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42"/>
            <a:stretch/>
          </p:blipFill>
          <p:spPr>
            <a:xfrm>
              <a:off x="4903837" y="749251"/>
              <a:ext cx="4890741" cy="86790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702FAF4-FBD6-4404-8319-41E777CD26B1}"/>
              </a:ext>
            </a:extLst>
          </p:cNvPr>
          <p:cNvSpPr/>
          <p:nvPr/>
        </p:nvSpPr>
        <p:spPr>
          <a:xfrm>
            <a:off x="556054" y="767482"/>
            <a:ext cx="8229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i="1" dirty="0"/>
              <a:t>Ultralight </a:t>
            </a:r>
            <a:r>
              <a:rPr lang="en-US" i="1" dirty="0" err="1"/>
              <a:t>dilaton</a:t>
            </a:r>
            <a:r>
              <a:rPr lang="en-US" i="1" dirty="0"/>
              <a:t> DM </a:t>
            </a:r>
            <a:r>
              <a:rPr lang="en-US" dirty="0"/>
              <a:t>acts as a background field (e.g., mass ~10</a:t>
            </a:r>
            <a:r>
              <a:rPr lang="en-US" baseline="30000" dirty="0"/>
              <a:t>-15</a:t>
            </a:r>
            <a:r>
              <a:rPr lang="en-US" dirty="0"/>
              <a:t> eV)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D3B682-90C9-4444-A31C-8327F715F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499" y="3391442"/>
            <a:ext cx="4977038" cy="3877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833E66-A3DD-49B7-8B79-DD8E702FAB62}"/>
              </a:ext>
            </a:extLst>
          </p:cNvPr>
          <p:cNvCxnSpPr/>
          <p:nvPr/>
        </p:nvCxnSpPr>
        <p:spPr>
          <a:xfrm>
            <a:off x="946716" y="2247752"/>
            <a:ext cx="2718487" cy="0"/>
          </a:xfrm>
          <a:prstGeom prst="line">
            <a:avLst/>
          </a:prstGeom>
          <a:ln w="57150">
            <a:solidFill>
              <a:srgbClr val="5076E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D20C9E-2A0C-4AA0-BAE2-49D50374B9CB}"/>
              </a:ext>
            </a:extLst>
          </p:cNvPr>
          <p:cNvCxnSpPr/>
          <p:nvPr/>
        </p:nvCxnSpPr>
        <p:spPr>
          <a:xfrm>
            <a:off x="2176067" y="2439359"/>
            <a:ext cx="0" cy="834081"/>
          </a:xfrm>
          <a:prstGeom prst="line">
            <a:avLst/>
          </a:prstGeom>
          <a:ln w="57150">
            <a:solidFill>
              <a:srgbClr val="5076E2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713779-C490-4ACF-A204-777168B53B76}"/>
              </a:ext>
            </a:extLst>
          </p:cNvPr>
          <p:cNvSpPr txBox="1"/>
          <p:nvPr/>
        </p:nvSpPr>
        <p:spPr>
          <a:xfrm>
            <a:off x="5312644" y="2155734"/>
            <a:ext cx="113657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92D050"/>
                </a:solidFill>
              </a:rPr>
              <a:t>Electron</a:t>
            </a:r>
          </a:p>
          <a:p>
            <a:pPr>
              <a:buNone/>
            </a:pPr>
            <a:r>
              <a:rPr lang="en-US" dirty="0">
                <a:solidFill>
                  <a:srgbClr val="92D050"/>
                </a:solidFill>
              </a:rPr>
              <a:t>coupling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63AB90-AAD2-4974-BF4C-16C226C4EBF3}"/>
              </a:ext>
            </a:extLst>
          </p:cNvPr>
          <p:cNvSpPr txBox="1"/>
          <p:nvPr/>
        </p:nvSpPr>
        <p:spPr>
          <a:xfrm>
            <a:off x="6696960" y="2200563"/>
            <a:ext cx="113657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C000"/>
                </a:solidFill>
              </a:rPr>
              <a:t>Photon</a:t>
            </a:r>
          </a:p>
          <a:p>
            <a:pPr>
              <a:buNone/>
            </a:pPr>
            <a:r>
              <a:rPr lang="en-US" dirty="0">
                <a:solidFill>
                  <a:srgbClr val="FFC000"/>
                </a:solidFill>
              </a:rPr>
              <a:t>coupling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17FBEE-CD01-4A26-8BEB-08F820757860}"/>
              </a:ext>
            </a:extLst>
          </p:cNvPr>
          <p:cNvCxnSpPr/>
          <p:nvPr/>
        </p:nvCxnSpPr>
        <p:spPr>
          <a:xfrm>
            <a:off x="5275818" y="2141449"/>
            <a:ext cx="989658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96EFE0-31EC-487A-8BFC-3E9FBEB305F9}"/>
              </a:ext>
            </a:extLst>
          </p:cNvPr>
          <p:cNvCxnSpPr/>
          <p:nvPr/>
        </p:nvCxnSpPr>
        <p:spPr>
          <a:xfrm>
            <a:off x="6623034" y="2163518"/>
            <a:ext cx="1097903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2D078C9-4B5C-4283-AC88-359A2DA237A2}"/>
              </a:ext>
            </a:extLst>
          </p:cNvPr>
          <p:cNvSpPr txBox="1"/>
          <p:nvPr/>
        </p:nvSpPr>
        <p:spPr>
          <a:xfrm>
            <a:off x="2251917" y="2331986"/>
            <a:ext cx="1570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5076E2"/>
                </a:solidFill>
              </a:rPr>
              <a:t>DM scalar field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F61F2-83ED-4086-A0DA-777D95334FBD}"/>
              </a:ext>
            </a:extLst>
          </p:cNvPr>
          <p:cNvSpPr txBox="1"/>
          <p:nvPr/>
        </p:nvSpPr>
        <p:spPr>
          <a:xfrm>
            <a:off x="7932859" y="1574792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+ 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922ED9-E0E9-4698-965A-88AB9A68BC5D}"/>
              </a:ext>
            </a:extLst>
          </p:cNvPr>
          <p:cNvSpPr txBox="1"/>
          <p:nvPr/>
        </p:nvSpPr>
        <p:spPr>
          <a:xfrm>
            <a:off x="8181086" y="2202934"/>
            <a:ext cx="715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e.g., QCD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08177C5-3BB6-4A6C-B82F-C92AF25AE3AE}"/>
              </a:ext>
            </a:extLst>
          </p:cNvPr>
          <p:cNvCxnSpPr/>
          <p:nvPr/>
        </p:nvCxnSpPr>
        <p:spPr>
          <a:xfrm>
            <a:off x="8249547" y="2176215"/>
            <a:ext cx="50005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BC3611EA-8896-42D0-A6CA-4034BC5276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5867" y="3392529"/>
            <a:ext cx="1547668" cy="37071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C74B550-9E10-4D2B-BF54-23475BEC71F5}"/>
              </a:ext>
            </a:extLst>
          </p:cNvPr>
          <p:cNvSpPr txBox="1"/>
          <p:nvPr/>
        </p:nvSpPr>
        <p:spPr>
          <a:xfrm>
            <a:off x="625796" y="4298306"/>
            <a:ext cx="6391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DM coupling causes time-varying atomic energy levels:</a:t>
            </a:r>
          </a:p>
        </p:txBody>
      </p:sp>
      <p:grpSp>
        <p:nvGrpSpPr>
          <p:cNvPr id="22" name="Group 35">
            <a:extLst>
              <a:ext uri="{FF2B5EF4-FFF2-40B4-BE49-F238E27FC236}">
                <a16:creationId xmlns:a16="http://schemas.microsoft.com/office/drawing/2014/main" id="{9197EDA7-02B8-4E17-B210-0C7D4CD44D04}"/>
              </a:ext>
            </a:extLst>
          </p:cNvPr>
          <p:cNvGrpSpPr/>
          <p:nvPr/>
        </p:nvGrpSpPr>
        <p:grpSpPr>
          <a:xfrm>
            <a:off x="622093" y="4992314"/>
            <a:ext cx="1185789" cy="977351"/>
            <a:chOff x="4193537" y="913288"/>
            <a:chExt cx="1185789" cy="97735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050F96A-CD05-4845-8EDC-8DCDED71DAC7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8103C9E-9A52-449E-9EA0-84F69181CE69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5" name="Picture 7">
              <a:extLst>
                <a:ext uri="{FF2B5EF4-FFF2-40B4-BE49-F238E27FC236}">
                  <a16:creationId xmlns:a16="http://schemas.microsoft.com/office/drawing/2014/main" id="{3219F7AF-EA9B-4B54-B0BC-8E5FA187C1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>
              <a:extLst>
                <a:ext uri="{FF2B5EF4-FFF2-40B4-BE49-F238E27FC236}">
                  <a16:creationId xmlns:a16="http://schemas.microsoft.com/office/drawing/2014/main" id="{1A3D25C7-C24E-4207-B914-A89A816AA8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1006807-901F-493B-8DC2-F47529DE5DCF}"/>
              </a:ext>
            </a:extLst>
          </p:cNvPr>
          <p:cNvCxnSpPr/>
          <p:nvPr/>
        </p:nvCxnSpPr>
        <p:spPr>
          <a:xfrm flipV="1">
            <a:off x="905526" y="5261040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5">
            <a:extLst>
              <a:ext uri="{FF2B5EF4-FFF2-40B4-BE49-F238E27FC236}">
                <a16:creationId xmlns:a16="http://schemas.microsoft.com/office/drawing/2014/main" id="{8BB7E7A7-2994-4425-BA4B-A055E747A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988076" y="5388834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A22D6B5-CE52-4DE9-B94F-6DFBF0FBDE4A}"/>
              </a:ext>
            </a:extLst>
          </p:cNvPr>
          <p:cNvCxnSpPr/>
          <p:nvPr/>
        </p:nvCxnSpPr>
        <p:spPr>
          <a:xfrm flipV="1">
            <a:off x="3860454" y="5251069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5">
            <a:extLst>
              <a:ext uri="{FF2B5EF4-FFF2-40B4-BE49-F238E27FC236}">
                <a16:creationId xmlns:a16="http://schemas.microsoft.com/office/drawing/2014/main" id="{DE1865E0-00A0-4461-8EEB-6A60E054E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3943004" y="5378863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43861B6-7133-4B95-B1BE-F7EC96253329}"/>
              </a:ext>
            </a:extLst>
          </p:cNvPr>
          <p:cNvCxnSpPr>
            <a:cxnSpLocks/>
          </p:cNvCxnSpPr>
          <p:nvPr/>
        </p:nvCxnSpPr>
        <p:spPr>
          <a:xfrm flipV="1">
            <a:off x="7676263" y="5034401"/>
            <a:ext cx="0" cy="33669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C9DC12-1148-4F41-B0B4-9FC0A372740A}"/>
              </a:ext>
            </a:extLst>
          </p:cNvPr>
          <p:cNvSpPr txBox="1"/>
          <p:nvPr/>
        </p:nvSpPr>
        <p:spPr>
          <a:xfrm>
            <a:off x="7727912" y="4883908"/>
            <a:ext cx="1247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DM induced oscillation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B67ECC6-9B8F-4E44-94E9-BE5CE57DFA58}"/>
              </a:ext>
            </a:extLst>
          </p:cNvPr>
          <p:cNvCxnSpPr>
            <a:cxnSpLocks/>
          </p:cNvCxnSpPr>
          <p:nvPr/>
        </p:nvCxnSpPr>
        <p:spPr>
          <a:xfrm>
            <a:off x="4837747" y="6148235"/>
            <a:ext cx="637428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2BD89F7-CB74-4099-9197-D476C17A8CDF}"/>
              </a:ext>
            </a:extLst>
          </p:cNvPr>
          <p:cNvSpPr txBox="1"/>
          <p:nvPr/>
        </p:nvSpPr>
        <p:spPr>
          <a:xfrm>
            <a:off x="4213859" y="5978957"/>
            <a:ext cx="637429" cy="345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Time</a:t>
            </a:r>
          </a:p>
        </p:txBody>
      </p:sp>
      <p:grpSp>
        <p:nvGrpSpPr>
          <p:cNvPr id="35" name="Group 35">
            <a:extLst>
              <a:ext uri="{FF2B5EF4-FFF2-40B4-BE49-F238E27FC236}">
                <a16:creationId xmlns:a16="http://schemas.microsoft.com/office/drawing/2014/main" id="{ED2E8803-CECF-4B24-AA28-F0512F392669}"/>
              </a:ext>
            </a:extLst>
          </p:cNvPr>
          <p:cNvGrpSpPr/>
          <p:nvPr/>
        </p:nvGrpSpPr>
        <p:grpSpPr>
          <a:xfrm>
            <a:off x="3339373" y="5034401"/>
            <a:ext cx="419100" cy="977351"/>
            <a:chOff x="4960226" y="913288"/>
            <a:chExt cx="419100" cy="977351"/>
          </a:xfrm>
        </p:grpSpPr>
        <p:pic>
          <p:nvPicPr>
            <p:cNvPr id="36" name="Picture 7">
              <a:extLst>
                <a:ext uri="{FF2B5EF4-FFF2-40B4-BE49-F238E27FC236}">
                  <a16:creationId xmlns:a16="http://schemas.microsoft.com/office/drawing/2014/main" id="{859A56BB-25B2-42F7-B4EB-3BE8648E00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7">
              <a:extLst>
                <a:ext uri="{FF2B5EF4-FFF2-40B4-BE49-F238E27FC236}">
                  <a16:creationId xmlns:a16="http://schemas.microsoft.com/office/drawing/2014/main" id="{C82041FB-176C-43C3-868B-E7BE84B11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F59823AA-2322-4D25-A82E-BC13075FD3A6}"/>
              </a:ext>
            </a:extLst>
          </p:cNvPr>
          <p:cNvSpPr/>
          <p:nvPr/>
        </p:nvSpPr>
        <p:spPr bwMode="auto">
          <a:xfrm>
            <a:off x="2346227" y="5220050"/>
            <a:ext cx="386962" cy="342805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2DAAC7-E575-4047-9AFE-B0997E5022B5}"/>
              </a:ext>
            </a:extLst>
          </p:cNvPr>
          <p:cNvSpPr txBox="1"/>
          <p:nvPr/>
        </p:nvSpPr>
        <p:spPr>
          <a:xfrm>
            <a:off x="1851509" y="5555522"/>
            <a:ext cx="1364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Dark matter coupling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025125-8FD0-4310-AC6D-F5E225738A2A}"/>
              </a:ext>
            </a:extLst>
          </p:cNvPr>
          <p:cNvSpPr txBox="1"/>
          <p:nvPr/>
        </p:nvSpPr>
        <p:spPr>
          <a:xfrm>
            <a:off x="7914714" y="3273440"/>
            <a:ext cx="124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DM mass density</a:t>
            </a:r>
          </a:p>
        </p:txBody>
      </p:sp>
    </p:spTree>
    <p:extLst>
      <p:ext uri="{BB962C8B-B14F-4D97-AF65-F5344CB8AC3E}">
        <p14:creationId xmlns:p14="http://schemas.microsoft.com/office/powerpoint/2010/main" val="41698885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r>
              <a:rPr lang="en-US" dirty="0"/>
              <a:t>GW Sensitivity for a Satellite Detector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28" y="2821477"/>
            <a:ext cx="5612727" cy="348712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76E5B2A-AA1B-413A-A508-D4E31EF38BC8}"/>
              </a:ext>
            </a:extLst>
          </p:cNvPr>
          <p:cNvGrpSpPr/>
          <p:nvPr/>
        </p:nvGrpSpPr>
        <p:grpSpPr>
          <a:xfrm>
            <a:off x="6283378" y="3946341"/>
            <a:ext cx="1899879" cy="1795523"/>
            <a:chOff x="6426005" y="1170288"/>
            <a:chExt cx="1899879" cy="1795523"/>
          </a:xfrm>
        </p:grpSpPr>
        <p:sp>
          <p:nvSpPr>
            <p:cNvPr id="5" name="Rectangle 4"/>
            <p:cNvSpPr/>
            <p:nvPr/>
          </p:nvSpPr>
          <p:spPr>
            <a:xfrm>
              <a:off x="6426005" y="1170288"/>
              <a:ext cx="18998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4 × 10</a:t>
              </a:r>
              <a:r>
                <a:rPr lang="en-US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meters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30390" y="1579262"/>
              <a:ext cx="1512892" cy="29932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78413" y="1978615"/>
              <a:ext cx="1184919" cy="30198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58093" y="2337555"/>
              <a:ext cx="1367791" cy="25133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64943" y="2648498"/>
              <a:ext cx="999257" cy="317313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A7914C9-B584-46EA-89F2-A65AF8906B25}"/>
              </a:ext>
            </a:extLst>
          </p:cNvPr>
          <p:cNvSpPr/>
          <p:nvPr/>
        </p:nvSpPr>
        <p:spPr>
          <a:xfrm>
            <a:off x="737000" y="6217982"/>
            <a:ext cx="5711436" cy="342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latin typeface="CMR10"/>
              </a:rPr>
              <a:t>Dots indicate remaining lifetimes of 10 years, 1 year and 0.1 years</a:t>
            </a: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9B96A90-0DD7-40AD-B848-2C5F598D2A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431" y="893882"/>
            <a:ext cx="5656124" cy="1674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81E37F8-F47A-426C-A61F-2FAF3F22AB22}"/>
              </a:ext>
            </a:extLst>
          </p:cNvPr>
          <p:cNvSpPr txBox="1"/>
          <p:nvPr/>
        </p:nvSpPr>
        <p:spPr>
          <a:xfrm>
            <a:off x="6032930" y="720464"/>
            <a:ext cx="3003435" cy="2131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/>
              <a:t>Satellite detector concept</a:t>
            </a:r>
          </a:p>
          <a:p>
            <a:pPr marL="285750" indent="-285750">
              <a:lnSpc>
                <a:spcPct val="150000"/>
              </a:lnSpc>
            </a:pPr>
            <a:r>
              <a:rPr lang="en-US" sz="1600" dirty="0"/>
              <a:t>Two spacecraft, MEO orbit</a:t>
            </a:r>
          </a:p>
          <a:p>
            <a:pPr marL="285750" indent="-285750">
              <a:lnSpc>
                <a:spcPct val="150000"/>
              </a:lnSpc>
            </a:pPr>
            <a:r>
              <a:rPr lang="en-US" sz="1600" dirty="0"/>
              <a:t>Atom source in each</a:t>
            </a:r>
          </a:p>
          <a:p>
            <a:pPr marL="285750" indent="-285750">
              <a:lnSpc>
                <a:spcPct val="150000"/>
              </a:lnSpc>
            </a:pPr>
            <a:r>
              <a:rPr lang="en-US" sz="1600" dirty="0"/>
              <a:t>Heterodyne laser link</a:t>
            </a:r>
          </a:p>
          <a:p>
            <a:pPr marL="285750" indent="-285750">
              <a:lnSpc>
                <a:spcPct val="150000"/>
              </a:lnSpc>
            </a:pPr>
            <a:r>
              <a:rPr lang="en-US" sz="1600" dirty="0"/>
              <a:t>Resonant/LMT 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2795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63" y="152400"/>
            <a:ext cx="8229600" cy="533400"/>
          </a:xfrm>
        </p:spPr>
        <p:txBody>
          <a:bodyPr/>
          <a:lstStyle/>
          <a:p>
            <a:r>
              <a:rPr lang="en-US" dirty="0"/>
              <a:t>Compare to LISA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4" y="1068857"/>
            <a:ext cx="6035199" cy="22702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1694" y="1560200"/>
            <a:ext cx="2512207" cy="19900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2" y="4183942"/>
            <a:ext cx="5409226" cy="2043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41694" y="5055899"/>
            <a:ext cx="2764155" cy="1034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Atom test mass</a:t>
            </a:r>
          </a:p>
          <a:p>
            <a:pPr>
              <a:buNone/>
            </a:pPr>
            <a:r>
              <a:rPr lang="en-US" dirty="0"/>
              <a:t>- Records laser noise</a:t>
            </a:r>
          </a:p>
          <a:p>
            <a:pPr>
              <a:buNone/>
            </a:pPr>
            <a:r>
              <a:rPr lang="en-US" dirty="0"/>
              <a:t>- Acts as phase reference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5012113" y="5236375"/>
            <a:ext cx="940857" cy="398306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5351" y="673213"/>
            <a:ext cx="916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LISA: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351" y="3494099"/>
            <a:ext cx="304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Atom interferometer: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52970" y="900981"/>
            <a:ext cx="2852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Second baseline needed for phase reference: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8407" y="5218578"/>
            <a:ext cx="5020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900" dirty="0"/>
              <a:t>Atoms</a:t>
            </a:r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784860" y="5218578"/>
            <a:ext cx="182880" cy="105892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29582" y="6455698"/>
            <a:ext cx="522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(Figures adapted from LISA yellow book.)</a:t>
            </a:r>
          </a:p>
        </p:txBody>
      </p:sp>
    </p:spTree>
    <p:extLst>
      <p:ext uri="{BB962C8B-B14F-4D97-AF65-F5344CB8AC3E}">
        <p14:creationId xmlns:p14="http://schemas.microsoft.com/office/powerpoint/2010/main" val="2563129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76433-1BF5-446F-AC6A-02DD8EAEA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Sky position determination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AB32F8-EA87-4CCA-86BA-CF557C14F9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1"/>
          <a:stretch/>
        </p:blipFill>
        <p:spPr>
          <a:xfrm>
            <a:off x="59270" y="4607084"/>
            <a:ext cx="2685641" cy="13611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E155302-9C71-4021-B711-39F61D5F69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249" y="1049312"/>
            <a:ext cx="6235065" cy="35053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1A294F-BCC1-4D4A-9FF8-298D5343B8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6" b="34743"/>
          <a:stretch/>
        </p:blipFill>
        <p:spPr>
          <a:xfrm>
            <a:off x="2764249" y="4554710"/>
            <a:ext cx="6235065" cy="147002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7DB88A7-DE17-4449-8F2D-050791D95181}"/>
              </a:ext>
            </a:extLst>
          </p:cNvPr>
          <p:cNvCxnSpPr>
            <a:cxnSpLocks/>
          </p:cNvCxnSpPr>
          <p:nvPr/>
        </p:nvCxnSpPr>
        <p:spPr>
          <a:xfrm flipV="1">
            <a:off x="3610069" y="2436717"/>
            <a:ext cx="2874645" cy="2457451"/>
          </a:xfrm>
          <a:prstGeom prst="line">
            <a:avLst/>
          </a:prstGeom>
          <a:ln w="57150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E1D163-EAED-4981-876D-1BD17204E713}"/>
              </a:ext>
            </a:extLst>
          </p:cNvPr>
          <p:cNvCxnSpPr>
            <a:cxnSpLocks/>
          </p:cNvCxnSpPr>
          <p:nvPr/>
        </p:nvCxnSpPr>
        <p:spPr>
          <a:xfrm flipH="1" flipV="1">
            <a:off x="6896194" y="2533872"/>
            <a:ext cx="1394462" cy="2297432"/>
          </a:xfrm>
          <a:prstGeom prst="line">
            <a:avLst/>
          </a:prstGeom>
          <a:ln w="57150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95941A-AE6E-4B89-9FB9-A83F84681B6B}"/>
              </a:ext>
            </a:extLst>
          </p:cNvPr>
          <p:cNvCxnSpPr>
            <a:cxnSpLocks/>
          </p:cNvCxnSpPr>
          <p:nvPr/>
        </p:nvCxnSpPr>
        <p:spPr>
          <a:xfrm flipH="1">
            <a:off x="4687664" y="3084690"/>
            <a:ext cx="444817" cy="339458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24BAD49-08C8-462C-9AA6-CBA49FC7A211}"/>
              </a:ext>
            </a:extLst>
          </p:cNvPr>
          <p:cNvSpPr txBox="1"/>
          <p:nvPr/>
        </p:nvSpPr>
        <p:spPr>
          <a:xfrm>
            <a:off x="4629244" y="2715551"/>
            <a:ext cx="32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2800" dirty="0">
                <a:solidFill>
                  <a:srgbClr val="FF0000"/>
                </a:solidFill>
              </a:rPr>
              <a:t>λ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A3B0B6-B0A6-456E-9646-2AB184AC0C77}"/>
              </a:ext>
            </a:extLst>
          </p:cNvPr>
          <p:cNvSpPr txBox="1"/>
          <p:nvPr/>
        </p:nvSpPr>
        <p:spPr>
          <a:xfrm>
            <a:off x="229282" y="1109140"/>
            <a:ext cx="22523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Sky localization precision: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410B95-A4BD-4C2E-A04E-24B4C7FF7F6E}"/>
              </a:ext>
            </a:extLst>
          </p:cNvPr>
          <p:cNvSpPr txBox="1"/>
          <p:nvPr/>
        </p:nvSpPr>
        <p:spPr>
          <a:xfrm>
            <a:off x="140995" y="2842345"/>
            <a:ext cx="2537429" cy="150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700" b="1" dirty="0"/>
              <a:t>Mid-band advantages</a:t>
            </a:r>
          </a:p>
          <a:p>
            <a:pPr>
              <a:buNone/>
            </a:pPr>
            <a:r>
              <a:rPr lang="en-US" sz="1700" dirty="0"/>
              <a:t> - Small wavelength </a:t>
            </a:r>
            <a:r>
              <a:rPr lang="el-GR" sz="1700" dirty="0"/>
              <a:t>λ</a:t>
            </a:r>
            <a:endParaRPr lang="en-US" sz="1700" dirty="0"/>
          </a:p>
          <a:p>
            <a:pPr>
              <a:buNone/>
            </a:pPr>
            <a:r>
              <a:rPr lang="en-US" sz="1700" dirty="0"/>
              <a:t> - Long source lifetime (~months) maximizes effective 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646DBF-E053-430B-8261-DF5CADD4E707}"/>
              </a:ext>
            </a:extLst>
          </p:cNvPr>
          <p:cNvSpPr/>
          <p:nvPr/>
        </p:nvSpPr>
        <p:spPr>
          <a:xfrm>
            <a:off x="3535855" y="6538981"/>
            <a:ext cx="4434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Images: R. Hurt/Caltech-JPL; 2007 Thomson Higher Education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2EBAA92-4EA0-493F-BB2B-AE4C947E33FF}"/>
              </a:ext>
            </a:extLst>
          </p:cNvPr>
          <p:cNvCxnSpPr>
            <a:cxnSpLocks/>
          </p:cNvCxnSpPr>
          <p:nvPr/>
        </p:nvCxnSpPr>
        <p:spPr>
          <a:xfrm flipH="1">
            <a:off x="5658637" y="5265275"/>
            <a:ext cx="2917190" cy="0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298310F-5C85-43B8-992B-BD903208E659}"/>
              </a:ext>
            </a:extLst>
          </p:cNvPr>
          <p:cNvSpPr txBox="1"/>
          <p:nvPr/>
        </p:nvSpPr>
        <p:spPr>
          <a:xfrm>
            <a:off x="6990233" y="5034442"/>
            <a:ext cx="32004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rgbClr val="FF0000"/>
                </a:solidFill>
              </a:rPr>
              <a:t>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6A1A07-6CCB-491D-9DD4-1CDBDC7D891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2" y="1881372"/>
            <a:ext cx="2305706" cy="83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370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19A03-4617-4426-AEEF-53B5F3DE4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Projected sensitivity to dark matter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FD52F6-9AA3-4A83-A239-861F4525B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5558" y="704570"/>
            <a:ext cx="4377972" cy="32606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7DA0A4-0696-4411-8899-AE13D7B6E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58" y="3355684"/>
            <a:ext cx="4546722" cy="31345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2E0211F-CBDA-4324-AA7E-A3B1F4364DA2}"/>
              </a:ext>
            </a:extLst>
          </p:cNvPr>
          <p:cNvSpPr/>
          <p:nvPr/>
        </p:nvSpPr>
        <p:spPr>
          <a:xfrm>
            <a:off x="457200" y="1194794"/>
            <a:ext cx="4484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i="1" dirty="0"/>
              <a:t>Sensitivity to ultralight scalar dark matter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1DB12F-776B-40D8-9DEC-AE5659688244}"/>
              </a:ext>
            </a:extLst>
          </p:cNvPr>
          <p:cNvSpPr/>
          <p:nvPr/>
        </p:nvSpPr>
        <p:spPr>
          <a:xfrm>
            <a:off x="4442252" y="4318066"/>
            <a:ext cx="3929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i="1" dirty="0"/>
              <a:t>Sensitivity to B-L coupled new force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E22CBF-9188-4D57-AA8D-BC08668AC2FC}"/>
              </a:ext>
            </a:extLst>
          </p:cNvPr>
          <p:cNvSpPr/>
          <p:nvPr/>
        </p:nvSpPr>
        <p:spPr>
          <a:xfrm>
            <a:off x="4900940" y="5099071"/>
            <a:ext cx="3755380" cy="9787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~ 1 year data taking</a:t>
            </a:r>
          </a:p>
          <a:p>
            <a:pPr>
              <a:buNone/>
            </a:pPr>
            <a:r>
              <a:rPr lang="en-US" dirty="0"/>
              <a:t>Assuming shot-noise limited phase resolution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2709B4-386F-409C-980A-EBFB2B05BBEE}"/>
              </a:ext>
            </a:extLst>
          </p:cNvPr>
          <p:cNvSpPr/>
          <p:nvPr/>
        </p:nvSpPr>
        <p:spPr>
          <a:xfrm>
            <a:off x="4900940" y="6489473"/>
            <a:ext cx="3627208" cy="308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 err="1"/>
              <a:t>Arvanitaki</a:t>
            </a:r>
            <a:r>
              <a:rPr lang="en-US" sz="1400" dirty="0"/>
              <a:t> et al., PRD </a:t>
            </a:r>
            <a:r>
              <a:rPr lang="en-US" sz="1400" b="1" dirty="0"/>
              <a:t>97</a:t>
            </a:r>
            <a:r>
              <a:rPr lang="en-US" sz="1400" dirty="0"/>
              <a:t>, 075020 (2018).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D08561-3F29-4BBD-8FE0-0FEDDADC6052}"/>
              </a:ext>
            </a:extLst>
          </p:cNvPr>
          <p:cNvSpPr/>
          <p:nvPr/>
        </p:nvSpPr>
        <p:spPr>
          <a:xfrm>
            <a:off x="358346" y="6490270"/>
            <a:ext cx="3276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/>
              <a:t>Graham et al. PRD </a:t>
            </a:r>
            <a:r>
              <a:rPr lang="en-US" sz="1400" b="1" dirty="0"/>
              <a:t>93</a:t>
            </a:r>
            <a:r>
              <a:rPr lang="en-US" sz="1400" dirty="0"/>
              <a:t>, 075029 (2016).</a:t>
            </a:r>
          </a:p>
        </p:txBody>
      </p:sp>
    </p:spTree>
    <p:extLst>
      <p:ext uri="{BB962C8B-B14F-4D97-AF65-F5344CB8AC3E}">
        <p14:creationId xmlns:p14="http://schemas.microsoft.com/office/powerpoint/2010/main" val="1136971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9C16F-5B08-4CF0-8961-115C0B42C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science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10ED5A-C087-46A0-9682-276BB4E771DC}"/>
              </a:ext>
            </a:extLst>
          </p:cNvPr>
          <p:cNvSpPr/>
          <p:nvPr/>
        </p:nvSpPr>
        <p:spPr>
          <a:xfrm>
            <a:off x="920915" y="1361266"/>
            <a:ext cx="6941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>
                <a:latin typeface="+mj-lt"/>
              </a:rPr>
              <a:t>Realizing macroscopic quantum mechanical superposition states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577C5A-5A2A-41C5-B5F8-B99A06104294}"/>
              </a:ext>
            </a:extLst>
          </p:cNvPr>
          <p:cNvSpPr/>
          <p:nvPr/>
        </p:nvSpPr>
        <p:spPr>
          <a:xfrm>
            <a:off x="430306" y="2397365"/>
            <a:ext cx="82176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b="1" dirty="0">
                <a:latin typeface="+mj-lt"/>
                <a:cs typeface="Times New Roman" panose="02020603050405020304" pitchFamily="18" charset="0"/>
              </a:rPr>
              <a:t>Distance: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  Wave packets are expected to be separated by distances of up to 10 meters (current state-of-art 0.5 meters)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605176-5799-4968-BFEB-CE6728DE9922}"/>
              </a:ext>
            </a:extLst>
          </p:cNvPr>
          <p:cNvSpPr/>
          <p:nvPr/>
        </p:nvSpPr>
        <p:spPr>
          <a:xfrm>
            <a:off x="430306" y="3429000"/>
            <a:ext cx="8283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b="1" dirty="0">
                <a:latin typeface="+mj-lt"/>
              </a:rPr>
              <a:t>Time:</a:t>
            </a:r>
            <a:r>
              <a:rPr lang="en-US" sz="1600" dirty="0">
                <a:latin typeface="+mj-lt"/>
              </a:rPr>
              <a:t>  Support record breaking matter wave interferometer durations, up to 9 seconds </a:t>
            </a:r>
            <a:r>
              <a:rPr lang="en-US" sz="1600" dirty="0">
                <a:cs typeface="Times New Roman" panose="02020603050405020304" pitchFamily="18" charset="0"/>
              </a:rPr>
              <a:t>(current state-of-art 2 seconds)</a:t>
            </a:r>
            <a:endParaRPr lang="en-US" sz="16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160A98-8B62-4D70-91AD-8CEA85319C4D}"/>
              </a:ext>
            </a:extLst>
          </p:cNvPr>
          <p:cNvSpPr/>
          <p:nvPr/>
        </p:nvSpPr>
        <p:spPr>
          <a:xfrm>
            <a:off x="430306" y="4460635"/>
            <a:ext cx="8283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b="1" dirty="0">
                <a:latin typeface="+mj-lt"/>
              </a:rPr>
              <a:t>Entanglement:</a:t>
            </a:r>
            <a:r>
              <a:rPr lang="en-US" sz="1600" dirty="0">
                <a:latin typeface="+mj-lt"/>
              </a:rPr>
              <a:t>  20 dB s</a:t>
            </a:r>
            <a:r>
              <a:rPr lang="en-US" sz="1600" dirty="0"/>
              <a:t>pin squeezed Sr atom sources takes advantage of quantum correlations to reduce sensor noise below the standard quantum limit (shot noise)</a:t>
            </a:r>
          </a:p>
        </p:txBody>
      </p:sp>
    </p:spTree>
    <p:extLst>
      <p:ext uri="{BB962C8B-B14F-4D97-AF65-F5344CB8AC3E}">
        <p14:creationId xmlns:p14="http://schemas.microsoft.com/office/powerpoint/2010/main" val="4073012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F6BA-DB5B-4AB8-8DDD-DFBD70A4A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Pulse Atom Interferometry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89950BD-1724-42D7-9A82-15D132C37A39}"/>
              </a:ext>
            </a:extLst>
          </p:cNvPr>
          <p:cNvGrpSpPr/>
          <p:nvPr/>
        </p:nvGrpSpPr>
        <p:grpSpPr>
          <a:xfrm>
            <a:off x="292019" y="835015"/>
            <a:ext cx="2934730" cy="5673204"/>
            <a:chOff x="-3177015" y="272236"/>
            <a:chExt cx="3195653" cy="617760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71B3B3C-2BDE-4117-ADA8-A1C5CBDD1F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267"/>
            <a:stretch/>
          </p:blipFill>
          <p:spPr>
            <a:xfrm>
              <a:off x="-3176598" y="272236"/>
              <a:ext cx="3102045" cy="617760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B29F0F1-6383-4F97-9410-A11C38613824}"/>
                </a:ext>
              </a:extLst>
            </p:cNvPr>
            <p:cNvSpPr/>
            <p:nvPr/>
          </p:nvSpPr>
          <p:spPr bwMode="auto">
            <a:xfrm>
              <a:off x="-1172449" y="636373"/>
              <a:ext cx="1191087" cy="25516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38ABAA9-DAFB-42A1-9B11-08B663246368}"/>
                </a:ext>
              </a:extLst>
            </p:cNvPr>
            <p:cNvSpPr/>
            <p:nvPr/>
          </p:nvSpPr>
          <p:spPr bwMode="auto">
            <a:xfrm>
              <a:off x="-759939" y="2218110"/>
              <a:ext cx="722870" cy="25516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9CBA035-8B42-4C2D-8FD8-F57C6F423C5A}"/>
                </a:ext>
              </a:extLst>
            </p:cNvPr>
            <p:cNvSpPr/>
            <p:nvPr/>
          </p:nvSpPr>
          <p:spPr bwMode="auto">
            <a:xfrm>
              <a:off x="-3177015" y="636373"/>
              <a:ext cx="225715" cy="3789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800100" lvl="1" indent="-342900"/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9" name="Picture 11">
            <a:extLst>
              <a:ext uri="{FF2B5EF4-FFF2-40B4-BE49-F238E27FC236}">
                <a16:creationId xmlns:a16="http://schemas.microsoft.com/office/drawing/2014/main" id="{1841D67E-126B-4EFD-A298-76B31A67E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1580" r="4929"/>
          <a:stretch>
            <a:fillRect/>
          </a:stretch>
        </p:blipFill>
        <p:spPr bwMode="auto">
          <a:xfrm>
            <a:off x="2865120" y="1023303"/>
            <a:ext cx="5988789" cy="429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29BE19-B1C6-47D6-9D21-76B3024D8DDF}"/>
              </a:ext>
            </a:extLst>
          </p:cNvPr>
          <p:cNvSpPr txBox="1"/>
          <p:nvPr/>
        </p:nvSpPr>
        <p:spPr>
          <a:xfrm>
            <a:off x="4091552" y="5296066"/>
            <a:ext cx="3671774" cy="1014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 Long duration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 Large </a:t>
            </a:r>
            <a:r>
              <a:rPr lang="en-US" sz="2000" dirty="0" err="1"/>
              <a:t>wavepacket</a:t>
            </a:r>
            <a:r>
              <a:rPr lang="en-US" sz="2000" dirty="0"/>
              <a:t> separation</a:t>
            </a:r>
          </a:p>
        </p:txBody>
      </p:sp>
    </p:spTree>
    <p:extLst>
      <p:ext uri="{BB962C8B-B14F-4D97-AF65-F5344CB8AC3E}">
        <p14:creationId xmlns:p14="http://schemas.microsoft.com/office/powerpoint/2010/main" val="2294721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\\ATOMSRV1\ep\Experiment Pictures\fisheyeetc\stanford10mTower.JPG">
            <a:extLst>
              <a:ext uri="{FF2B5EF4-FFF2-40B4-BE49-F238E27FC236}">
                <a16:creationId xmlns:a16="http://schemas.microsoft.com/office/drawing/2014/main" id="{5A5380B3-A43A-4A37-8026-4412E3D47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115" y="602244"/>
            <a:ext cx="3244351" cy="5647908"/>
          </a:xfrm>
          <a:prstGeom prst="rect">
            <a:avLst/>
          </a:prstGeom>
          <a:noFill/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D2A4B44-C4DD-4CCD-AF5B-DDF6491E6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generation: Stanford 10-meter fountain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52245A-61F3-4A19-A902-C9983B4BAADB}"/>
              </a:ext>
            </a:extLst>
          </p:cNvPr>
          <p:cNvSpPr txBox="1"/>
          <p:nvPr/>
        </p:nvSpPr>
        <p:spPr>
          <a:xfrm>
            <a:off x="149630" y="6278386"/>
            <a:ext cx="3480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10-meter tall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Rb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atomic fountain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98F17C5-C0EF-41FB-AE27-B14F21BAE19F}"/>
              </a:ext>
            </a:extLst>
          </p:cNvPr>
          <p:cNvGrpSpPr/>
          <p:nvPr/>
        </p:nvGrpSpPr>
        <p:grpSpPr>
          <a:xfrm>
            <a:off x="3352973" y="4974472"/>
            <a:ext cx="5791027" cy="1463867"/>
            <a:chOff x="253314" y="795903"/>
            <a:chExt cx="8660557" cy="2189232"/>
          </a:xfrm>
        </p:grpSpPr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B9FFA888-C307-4E45-82CB-DBC6984C8F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3314" y="795903"/>
              <a:ext cx="8660557" cy="2012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2687FD-AC41-459B-9536-7D408506C0CC}"/>
                </a:ext>
              </a:extLst>
            </p:cNvPr>
            <p:cNvSpPr/>
            <p:nvPr/>
          </p:nvSpPr>
          <p:spPr bwMode="auto">
            <a:xfrm>
              <a:off x="3960099" y="2601035"/>
              <a:ext cx="1149427" cy="13094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EA7ECC0-52E3-4508-97A2-FACF43734FC5}"/>
                </a:ext>
              </a:extLst>
            </p:cNvPr>
            <p:cNvSpPr txBox="1"/>
            <p:nvPr/>
          </p:nvSpPr>
          <p:spPr>
            <a:xfrm>
              <a:off x="3960097" y="2478823"/>
              <a:ext cx="1246987" cy="506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Arial" charset="0"/>
                </a:rPr>
                <a:t>54 cm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C76CCA2-9019-489E-B3C0-0E7F57F57CA4}"/>
              </a:ext>
            </a:extLst>
          </p:cNvPr>
          <p:cNvSpPr txBox="1"/>
          <p:nvPr/>
        </p:nvSpPr>
        <p:spPr>
          <a:xfrm>
            <a:off x="5101415" y="4798465"/>
            <a:ext cx="2294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Record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wavepacket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separation due to multiple laser pulses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317C9E1-0F72-461B-A090-714B598FEA99}"/>
              </a:ext>
            </a:extLst>
          </p:cNvPr>
          <p:cNvCxnSpPr>
            <a:cxnSpLocks/>
          </p:cNvCxnSpPr>
          <p:nvPr/>
        </p:nvCxnSpPr>
        <p:spPr>
          <a:xfrm flipH="1">
            <a:off x="3535682" y="5171983"/>
            <a:ext cx="156573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9EFA0B-CA69-4D94-BEAB-E7CDAC45B0FA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7395555" y="5167797"/>
            <a:ext cx="1545436" cy="41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7F65F2A-7EB3-43E9-A22B-35E76DC5D383}"/>
              </a:ext>
            </a:extLst>
          </p:cNvPr>
          <p:cNvSpPr txBox="1"/>
          <p:nvPr/>
        </p:nvSpPr>
        <p:spPr>
          <a:xfrm>
            <a:off x="3530140" y="682997"/>
            <a:ext cx="5511745" cy="3638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Milestones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Record matter wave interferometer duration (&gt;2 s)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Record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wavepacket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separation (&gt;0.5 meter)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Record effective temperature (&lt; 50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pK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First observation of phase shift due to space-time curvature across a single particle’s wavefunction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Large momentum transfer 90 </a:t>
            </a:r>
            <a:r>
              <a:rPr kumimoji="0" lang="az-Cyrl-AZ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ћ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k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Record accelerometer scale factor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Dual species (</a:t>
            </a:r>
            <a:r>
              <a:rPr kumimoji="0" lang="en-US" sz="17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85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Rb / </a:t>
            </a:r>
            <a:r>
              <a:rPr kumimoji="0" lang="en-US" sz="17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87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Rb) gradiometer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First demonstration of phase shear readout and point source interferometry techniques</a:t>
            </a:r>
          </a:p>
        </p:txBody>
      </p:sp>
    </p:spTree>
    <p:extLst>
      <p:ext uri="{BB962C8B-B14F-4D97-AF65-F5344CB8AC3E}">
        <p14:creationId xmlns:p14="http://schemas.microsoft.com/office/powerpoint/2010/main" val="5973917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401"/>
</p:tagLst>
</file>

<file path=ppt/theme/theme1.xml><?xml version="1.0" encoding="utf-8"?>
<a:theme xmlns:a="http://schemas.openxmlformats.org/drawingml/2006/main" name="Stanford">
  <a:themeElements>
    <a:clrScheme name="Stanfo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fo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Stanfo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ford">
  <a:themeElements>
    <a:clrScheme name="Stanfo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fo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Stanfo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tanford">
  <a:themeElements>
    <a:clrScheme name="Stanfo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fo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Stanfo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FNAL_PowerPoint_4x3_100716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242921</TotalTime>
  <Words>2486</Words>
  <Application>Microsoft Office PowerPoint</Application>
  <PresentationFormat>On-screen Show (4:3)</PresentationFormat>
  <Paragraphs>468</Paragraphs>
  <Slides>42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42</vt:i4>
      </vt:variant>
    </vt:vector>
  </HeadingPairs>
  <TitlesOfParts>
    <vt:vector size="53" baseType="lpstr">
      <vt:lpstr>Arial</vt:lpstr>
      <vt:lpstr>Tahoma</vt:lpstr>
      <vt:lpstr>Source Sans Pro</vt:lpstr>
      <vt:lpstr>Times New Roman</vt:lpstr>
      <vt:lpstr>CMR10</vt:lpstr>
      <vt:lpstr>Calibri</vt:lpstr>
      <vt:lpstr>Helvetica</vt:lpstr>
      <vt:lpstr>Stanford</vt:lpstr>
      <vt:lpstr>1_Stanford</vt:lpstr>
      <vt:lpstr>2_Stanford</vt:lpstr>
      <vt:lpstr>FNAL_PowerPoint_4x3_100716</vt:lpstr>
      <vt:lpstr>PowerPoint Presentation</vt:lpstr>
      <vt:lpstr>MAGIS Collaboration</vt:lpstr>
      <vt:lpstr>Physics motivation</vt:lpstr>
      <vt:lpstr>Atomic sensors for gravitational wave detection</vt:lpstr>
      <vt:lpstr>Sky position determination</vt:lpstr>
      <vt:lpstr>Projected sensitivity to dark matter</vt:lpstr>
      <vt:lpstr>Quantum science</vt:lpstr>
      <vt:lpstr>Light Pulse Atom Interferometry</vt:lpstr>
      <vt:lpstr>Current generation: Stanford 10-meter fountain</vt:lpstr>
      <vt:lpstr>Gradiometer detector concept</vt:lpstr>
      <vt:lpstr>MAGIS-100: GW detector prototype at Fermilab</vt:lpstr>
      <vt:lpstr>Gordon and Betty Moore Foundation grant </vt:lpstr>
      <vt:lpstr>GW Sensitivity development plan (part of GBMF grant)</vt:lpstr>
      <vt:lpstr>MAGIS-100 timeline: Design phase</vt:lpstr>
      <vt:lpstr>MAGIS-100 Location: MINOS building</vt:lpstr>
      <vt:lpstr>MAGIS-100 Location: Shaft in MINOS building</vt:lpstr>
      <vt:lpstr>Preliminary designs – 3D model</vt:lpstr>
      <vt:lpstr>Preliminary designs – 3D model</vt:lpstr>
      <vt:lpstr>Stanford Sr 10-meter prototype</vt:lpstr>
      <vt:lpstr>10-meter Sr prototype design</vt:lpstr>
      <vt:lpstr>10-m prototype: Atom source connection</vt:lpstr>
      <vt:lpstr>Atom source connection node</vt:lpstr>
      <vt:lpstr>MAGIS-100 atom sources sub-systems </vt:lpstr>
      <vt:lpstr>Atom optics</vt:lpstr>
      <vt:lpstr>Clock gradiometer using single photon transitions</vt:lpstr>
      <vt:lpstr>LMT and Resonant Pulse Sequences</vt:lpstr>
      <vt:lpstr>Extreme LMT with clock atoms</vt:lpstr>
      <vt:lpstr>Clock atom interferometry demonstration</vt:lpstr>
      <vt:lpstr>Rabi oscillations</vt:lpstr>
      <vt:lpstr>LMT beam splitter demonstration</vt:lpstr>
      <vt:lpstr>Mach-Zehnder Interferometer (Preliminary!)</vt:lpstr>
      <vt:lpstr>Mach-Zehnder &amp; LMT (Preliminary!)</vt:lpstr>
      <vt:lpstr>Mach-Zehnder &amp; LMT (Preliminary!)</vt:lpstr>
      <vt:lpstr>Mach-Zehnder &amp; LMT (Preliminary!)</vt:lpstr>
      <vt:lpstr>Collaborators</vt:lpstr>
      <vt:lpstr>Backup</vt:lpstr>
      <vt:lpstr>Technical noise suppression</vt:lpstr>
      <vt:lpstr>Two-photon laser frequency noise in a gradiometer</vt:lpstr>
      <vt:lpstr>Large space-time area atom interferometry</vt:lpstr>
      <vt:lpstr>Ultralight scalar dark matter</vt:lpstr>
      <vt:lpstr>GW Sensitivity for a Satellite Detector</vt:lpstr>
      <vt:lpstr>Compare to LISA</vt:lpstr>
    </vt:vector>
  </TitlesOfParts>
  <Company>Stanford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Hogan</dc:creator>
  <cp:lastModifiedBy>Jason Hogan</cp:lastModifiedBy>
  <cp:revision>1871</cp:revision>
  <dcterms:created xsi:type="dcterms:W3CDTF">2004-06-12T10:42:43Z</dcterms:created>
  <dcterms:modified xsi:type="dcterms:W3CDTF">2019-03-25T11:05:31Z</dcterms:modified>
</cp:coreProperties>
</file>