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40"/>
  </p:notesMasterIdLst>
  <p:sldIdLst>
    <p:sldId id="256" r:id="rId2"/>
    <p:sldId id="257" r:id="rId3"/>
    <p:sldId id="260" r:id="rId4"/>
    <p:sldId id="544" r:id="rId5"/>
    <p:sldId id="545" r:id="rId6"/>
    <p:sldId id="541" r:id="rId7"/>
    <p:sldId id="515" r:id="rId8"/>
    <p:sldId id="516" r:id="rId9"/>
    <p:sldId id="519" r:id="rId10"/>
    <p:sldId id="268" r:id="rId11"/>
    <p:sldId id="768" r:id="rId12"/>
    <p:sldId id="769" r:id="rId13"/>
    <p:sldId id="770" r:id="rId14"/>
    <p:sldId id="259" r:id="rId15"/>
    <p:sldId id="772" r:id="rId16"/>
    <p:sldId id="1164" r:id="rId17"/>
    <p:sldId id="1165" r:id="rId18"/>
    <p:sldId id="777" r:id="rId19"/>
    <p:sldId id="1154" r:id="rId20"/>
    <p:sldId id="263" r:id="rId21"/>
    <p:sldId id="774" r:id="rId22"/>
    <p:sldId id="775" r:id="rId23"/>
    <p:sldId id="776" r:id="rId24"/>
    <p:sldId id="765" r:id="rId25"/>
    <p:sldId id="766" r:id="rId26"/>
    <p:sldId id="1166" r:id="rId27"/>
    <p:sldId id="1167" r:id="rId28"/>
    <p:sldId id="1168" r:id="rId29"/>
    <p:sldId id="1170" r:id="rId30"/>
    <p:sldId id="773" r:id="rId31"/>
    <p:sldId id="1172" r:id="rId32"/>
    <p:sldId id="1163" r:id="rId33"/>
    <p:sldId id="1173" r:id="rId34"/>
    <p:sldId id="1250" r:id="rId35"/>
    <p:sldId id="1251" r:id="rId36"/>
    <p:sldId id="266" r:id="rId37"/>
    <p:sldId id="1152" r:id="rId38"/>
    <p:sldId id="1148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28014-E248-48BE-9629-9CFF53E83AC9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CDAA7-F8C6-4120-AEDC-B89E0FF65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196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/>
                  <a:t>We</a:t>
                </a:r>
                <a:r>
                  <a:rPr lang="en-GB" baseline="0" dirty="0"/>
                  <a:t> are currently finishing the setup of our Gravity Gradiometer. We have a 2D-3D MOT working and are optimising and characterising the 3D MOT. We expect to get the atoms to temperatures below </a:t>
                </a:r>
                <a14:m>
                  <m:oMath xmlns:m="http://schemas.openxmlformats.org/officeDocument/2006/math">
                    <m:r>
                      <a:rPr lang="en-GB" b="0" i="1" baseline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b="0" i="1" baseline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GB" b="0" i="1" baseline="0" smtClean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GB" baseline="0" dirty="0"/>
                  <a:t>. After what, we will be launching the cold atom cloud in a 70cm tall atomic fountain to perform interferometry in one cloud for gravity measurements or two clouds simultaneously for gravity gradient measurements.</a:t>
                </a:r>
              </a:p>
              <a:p>
                <a:r>
                  <a:rPr lang="en-GB" baseline="0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We</a:t>
                </a:r>
                <a:r>
                  <a:rPr lang="en-GB" baseline="0" dirty="0" smtClean="0"/>
                  <a:t> are currently finishing the setup of our Gravity Gradiometer. We have a 2D-3D MOT working and are optimising and characterising the 3D MOT. We expect to get the atoms to temperatures below </a:t>
                </a:r>
                <a:r>
                  <a:rPr lang="en-GB" b="0" i="0" baseline="0" smtClean="0">
                    <a:latin typeface="Cambria Math" panose="02040503050406030204" pitchFamily="18" charset="0"/>
                  </a:rPr>
                  <a:t>5𝜇K</a:t>
                </a:r>
                <a:r>
                  <a:rPr lang="en-GB" baseline="0" dirty="0" smtClean="0"/>
                  <a:t>. After what, we will be launching the cold atom cloud in a 70cm tall atomic fountain to perform interferometry in one cloud for gravity measurements or two clouds simultaneously for gravity gradient measurements.</a:t>
                </a:r>
              </a:p>
              <a:p>
                <a:r>
                  <a:rPr lang="en-GB" baseline="0" dirty="0" smtClean="0"/>
                  <a:t> </a:t>
                </a:r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F03D4-0EFB-4B01-ADD9-389727C73D0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997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84757-EE9A-4FB7-8140-5B8F34B7F39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02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06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73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481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476672"/>
            <a:ext cx="7772400" cy="11430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844824"/>
            <a:ext cx="7772400" cy="3888432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743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476672"/>
            <a:ext cx="7772400" cy="11430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844824"/>
            <a:ext cx="7772400" cy="3888432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908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476672"/>
            <a:ext cx="7772400" cy="11430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844824"/>
            <a:ext cx="7772400" cy="3888432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66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36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6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544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54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602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054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209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62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2BE27-AB89-4EDD-90B6-FECCF5D77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848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5.jpeg"/><Relationship Id="rId7" Type="http://schemas.openxmlformats.org/officeDocument/2006/relationships/image" Target="../media/image10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13.png"/><Relationship Id="rId4" Type="http://schemas.openxmlformats.org/officeDocument/2006/relationships/image" Target="../media/image16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jpeg"/><Relationship Id="rId7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11" Type="http://schemas.openxmlformats.org/officeDocument/2006/relationships/image" Target="../media/image24.png"/><Relationship Id="rId5" Type="http://schemas.openxmlformats.org/officeDocument/2006/relationships/image" Target="../media/image22.jpeg"/><Relationship Id="rId10" Type="http://schemas.openxmlformats.org/officeDocument/2006/relationships/image" Target="../media/image23.jpeg"/><Relationship Id="rId4" Type="http://schemas.openxmlformats.org/officeDocument/2006/relationships/image" Target="../media/image21.jpe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78DA4-2756-4CB0-86AD-307A932178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4026" y="2043663"/>
            <a:ext cx="4578895" cy="2031055"/>
          </a:xfrm>
        </p:spPr>
        <p:txBody>
          <a:bodyPr>
            <a:normAutofit/>
          </a:bodyPr>
          <a:lstStyle/>
          <a:p>
            <a:r>
              <a:rPr lang="en-US" sz="4200" b="1" dirty="0">
                <a:solidFill>
                  <a:srgbClr val="FFFFFF"/>
                </a:solidFill>
              </a:rPr>
              <a:t>Atom Interferometry in the UK </a:t>
            </a:r>
            <a:endParaRPr lang="en-GB" sz="4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9861F5-BF8F-4629-9980-622ECA8375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4026" y="4074718"/>
            <a:ext cx="4578895" cy="682079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Jon Coleman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81288F-2447-4123-8899-CBBAAB564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875" y="6224168"/>
            <a:ext cx="2182950" cy="500500"/>
          </a:xfrm>
          <a:prstGeom prst="rect">
            <a:avLst/>
          </a:prstGeom>
        </p:spPr>
      </p:pic>
      <p:pic>
        <p:nvPicPr>
          <p:cNvPr id="2050" name="Picture 2" descr="Image result for royal society">
            <a:extLst>
              <a:ext uri="{FF2B5EF4-FFF2-40B4-BE49-F238E27FC236}">
                <a16:creationId xmlns:a16="http://schemas.microsoft.com/office/drawing/2014/main" id="{18167D90-2CF5-423A-A6BC-FB849E2A8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247" y="5545816"/>
            <a:ext cx="1178852" cy="117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1F044-BE06-4E8B-85E1-592F2CBE8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698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F18BCE-7942-42D2-95B2-274A66626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026" y="2043663"/>
            <a:ext cx="4578895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 Squared</a:t>
            </a:r>
          </a:p>
        </p:txBody>
      </p:sp>
      <p:pic>
        <p:nvPicPr>
          <p:cNvPr id="3076" name="Picture 4" descr="Image result for m squared logo">
            <a:extLst>
              <a:ext uri="{FF2B5EF4-FFF2-40B4-BE49-F238E27FC236}">
                <a16:creationId xmlns:a16="http://schemas.microsoft.com/office/drawing/2014/main" id="{4F682F04-A6FD-45B3-B43B-7381A4EA5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576" y="450674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4AA62-AE45-45D0-8FE2-E2DABA400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45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623207-3589-7B4E-AB0E-AFBB17D0A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99158C-9B51-4647-B79B-4E858FE11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06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C5BC76-1F67-D847-8BB5-B6910EDC2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71CAFA-0F37-45E1-9779-64C3349A3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48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F8A77-0A47-914F-95CE-E70C7F273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1D97A2-E2FD-4AC9-8C70-4894DA990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739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C48460-DCAC-453E-9272-AE878E81E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026" y="2043663"/>
            <a:ext cx="4578895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1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Imperial College London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DED4D-8E09-48ED-A013-DE7E5142F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14</a:t>
            </a:fld>
            <a:endParaRPr lang="en-GB"/>
          </a:p>
        </p:txBody>
      </p:sp>
      <p:pic>
        <p:nvPicPr>
          <p:cNvPr id="1026" name="Picture 2" descr="Image result for imperial college london logo">
            <a:extLst>
              <a:ext uri="{FF2B5EF4-FFF2-40B4-BE49-F238E27FC236}">
                <a16:creationId xmlns:a16="http://schemas.microsoft.com/office/drawing/2014/main" id="{802DB1D7-AB33-4D7C-AC1A-F5D7AE2B0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16" y="4784398"/>
            <a:ext cx="2685850" cy="175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174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6700" y="0"/>
            <a:ext cx="8610371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FB7702-882C-428A-974A-6F8A99CED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419" y="826680"/>
            <a:ext cx="7375161" cy="1325563"/>
          </a:xfrm>
        </p:spPr>
        <p:txBody>
          <a:bodyPr>
            <a:normAutofit/>
          </a:bodyPr>
          <a:lstStyle/>
          <a:p>
            <a:pPr algn="ctr"/>
            <a:r>
              <a:rPr lang="en-US" sz="3500">
                <a:solidFill>
                  <a:srgbClr val="FFFFFF"/>
                </a:solidFill>
              </a:rPr>
              <a:t>Waiting on Slides</a:t>
            </a:r>
            <a:endParaRPr lang="en-GB" sz="35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D9C39-DFC6-450B-9D18-3B3CEE058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419" y="3092970"/>
            <a:ext cx="7375161" cy="2693976"/>
          </a:xfrm>
        </p:spPr>
        <p:txBody>
          <a:bodyPr>
            <a:normAutofit/>
          </a:bodyPr>
          <a:lstStyle/>
          <a:p>
            <a:endParaRPr lang="en-GB" sz="1700">
              <a:solidFill>
                <a:srgbClr val="0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F9222-F8BB-4482-91CD-BC75AC0B8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CEC1A9-4EDA-4FDE-8461-8BC91ABA5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143" y="270938"/>
            <a:ext cx="8460928" cy="631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74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F837E-1EFC-4C4C-8978-2005D14A4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64CF3-265F-4FF8-8BED-E35FD634B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C74873-9140-49C8-BBE0-31BAB8323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57348E-E9E3-43E5-A916-4CB18A489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9" y="145951"/>
            <a:ext cx="8821045" cy="658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737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165DD-FF7A-487F-8B9F-4A768F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069DA-6DD3-42DB-B70E-EB3A66E35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D5F25E-D26F-4E93-AB60-7916FBEC2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70D180-DA44-4E96-B190-6C6CCFE8B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63" y="136524"/>
            <a:ext cx="8732430" cy="65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09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FD4E33A-20C1-4E7C-90D3-4EEEFE1CF3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4026" y="2043663"/>
            <a:ext cx="4578895" cy="203105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University of Liverpool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4DF0A33-8BDC-4367-AD30-9DAD7DCD54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4026" y="4074718"/>
            <a:ext cx="4578895" cy="682079"/>
          </a:xfrm>
        </p:spPr>
        <p:txBody>
          <a:bodyPr>
            <a:normAutofit fontScale="92500" lnSpcReduction="10000"/>
          </a:bodyPr>
          <a:lstStyle/>
          <a:p>
            <a:r>
              <a:rPr lang="en-US" sz="4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Particle Physics</a:t>
            </a:r>
            <a:endParaRPr lang="en-GB" sz="4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895C87-B638-4053-BF1A-E550CFA93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88" y="5667139"/>
            <a:ext cx="3826238" cy="87726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8C407-A747-4B6B-80EA-03043ED75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457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C6104-301E-4FF0-96C0-B019D40D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77599-23F2-40E7-A003-4DAAA5688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Looking for a new way to do fundamental Physics…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Part of our strategy for the future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D720A0-880A-40A3-BE53-2D0DCEC95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5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615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A925B0-A08B-44DB-A4DD-DC6A4F131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2053641"/>
            <a:ext cx="2751871" cy="2760098"/>
          </a:xfrm>
        </p:spPr>
        <p:txBody>
          <a:bodyPr>
            <a:normAutofit/>
          </a:bodyPr>
          <a:lstStyle/>
          <a:p>
            <a:r>
              <a:rPr lang="en-US" sz="3400">
                <a:solidFill>
                  <a:srgbClr val="FFFFFF"/>
                </a:solidFill>
              </a:rPr>
              <a:t>Outline – Atom Interferometry in the UK</a:t>
            </a:r>
            <a:endParaRPr lang="en-GB" sz="34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95630-3263-4A59-8F7B-0C2D5F03E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7930" y="801866"/>
            <a:ext cx="3979563" cy="5230634"/>
          </a:xfrm>
        </p:spPr>
        <p:txBody>
          <a:bodyPr anchor="ctr">
            <a:normAutofit/>
          </a:bodyPr>
          <a:lstStyle/>
          <a:p>
            <a:r>
              <a:rPr lang="en-US" sz="2100" dirty="0">
                <a:solidFill>
                  <a:srgbClr val="000000"/>
                </a:solidFill>
              </a:rPr>
              <a:t>UK efforts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</a:rPr>
              <a:t>Experimental Efforts</a:t>
            </a:r>
          </a:p>
          <a:p>
            <a:pPr lvl="2"/>
            <a:r>
              <a:rPr lang="en-US" sz="2100" dirty="0">
                <a:solidFill>
                  <a:srgbClr val="000000"/>
                </a:solidFill>
              </a:rPr>
              <a:t>Birmingham </a:t>
            </a:r>
          </a:p>
          <a:p>
            <a:pPr lvl="2"/>
            <a:r>
              <a:rPr lang="en-US" sz="2100" dirty="0">
                <a:solidFill>
                  <a:srgbClr val="000000"/>
                </a:solidFill>
              </a:rPr>
              <a:t>RAL Space</a:t>
            </a:r>
          </a:p>
          <a:p>
            <a:pPr lvl="2"/>
            <a:r>
              <a:rPr lang="en-US" sz="2100" dirty="0">
                <a:solidFill>
                  <a:srgbClr val="000000"/>
                </a:solidFill>
              </a:rPr>
              <a:t>M Squared</a:t>
            </a:r>
          </a:p>
          <a:p>
            <a:pPr lvl="2"/>
            <a:r>
              <a:rPr lang="en-US" sz="2100" dirty="0">
                <a:solidFill>
                  <a:srgbClr val="000000"/>
                </a:solidFill>
              </a:rPr>
              <a:t>Imperial</a:t>
            </a:r>
          </a:p>
          <a:p>
            <a:pPr lvl="2"/>
            <a:r>
              <a:rPr lang="en-US" sz="2100" dirty="0">
                <a:solidFill>
                  <a:srgbClr val="000000"/>
                </a:solidFill>
              </a:rPr>
              <a:t>Liverpool</a:t>
            </a:r>
          </a:p>
          <a:p>
            <a:pPr lvl="2"/>
            <a:r>
              <a:rPr lang="en-US" sz="2100" dirty="0">
                <a:solidFill>
                  <a:srgbClr val="000000"/>
                </a:solidFill>
              </a:rPr>
              <a:t>NPL</a:t>
            </a:r>
          </a:p>
          <a:p>
            <a:pPr lvl="1"/>
            <a:r>
              <a:rPr lang="en-US" sz="2500" dirty="0">
                <a:solidFill>
                  <a:srgbClr val="000000"/>
                </a:solidFill>
              </a:rPr>
              <a:t>Sr </a:t>
            </a:r>
          </a:p>
          <a:p>
            <a:pPr lvl="2"/>
            <a:r>
              <a:rPr lang="en-US" sz="2100" dirty="0">
                <a:solidFill>
                  <a:srgbClr val="000000"/>
                </a:solidFill>
              </a:rPr>
              <a:t>Clocks - NPL</a:t>
            </a:r>
          </a:p>
          <a:p>
            <a:pPr lvl="2"/>
            <a:r>
              <a:rPr lang="en-US" sz="2100" dirty="0">
                <a:solidFill>
                  <a:srgbClr val="000000"/>
                </a:solidFill>
              </a:rPr>
              <a:t>Source - Oxford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</a:rPr>
              <a:t>MAGIS-UK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</a:rPr>
              <a:t>AION</a:t>
            </a:r>
          </a:p>
          <a:p>
            <a:pPr marL="914377" lvl="2" indent="0">
              <a:buNone/>
            </a:pPr>
            <a:endParaRPr lang="en-GB" sz="2100" dirty="0">
              <a:solidFill>
                <a:srgbClr val="0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28E779-23DC-4EF5-B306-53BD1162B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875" y="6205314"/>
            <a:ext cx="2182950" cy="5005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BC69AB-51EF-46EF-A226-97C00B585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852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213CC-6F62-4C2A-B9CA-5668EBCFB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Liverpool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18BEF-41DE-440B-8C8D-99369237F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work with Perl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CAF06C-3418-456D-A003-DDFC031769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629"/>
          <a:stretch/>
        </p:blipFill>
        <p:spPr>
          <a:xfrm>
            <a:off x="327944" y="0"/>
            <a:ext cx="8287642" cy="47534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E946D3-405F-4DD4-89DD-71335C6A2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875" y="6214741"/>
            <a:ext cx="2182950" cy="500500"/>
          </a:xfrm>
          <a:prstGeom prst="rect">
            <a:avLst/>
          </a:prstGeom>
        </p:spPr>
      </p:pic>
      <p:pic>
        <p:nvPicPr>
          <p:cNvPr id="6" name="Picture 2" descr="Atom Interferometry">
            <a:extLst>
              <a:ext uri="{FF2B5EF4-FFF2-40B4-BE49-F238E27FC236}">
                <a16:creationId xmlns:a16="http://schemas.microsoft.com/office/drawing/2014/main" id="{5B40A0B4-1F4C-4347-8BCA-863BB7C86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56" y="1420544"/>
            <a:ext cx="2968930" cy="466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9C47E6-6FEC-421C-A26D-B61A5F43B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475" y="3528771"/>
            <a:ext cx="2535750" cy="2293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0C908DF-D300-46AE-BB22-061605243FAE}"/>
              </a:ext>
            </a:extLst>
          </p:cNvPr>
          <p:cNvSpPr/>
          <p:nvPr/>
        </p:nvSpPr>
        <p:spPr>
          <a:xfrm>
            <a:off x="3040145" y="4675521"/>
            <a:ext cx="239912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Work in Collaboration with late Martin Perl (Nobel Laureate, visiting professor @ U. Of Liverpool) 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7ACBF33-EB6E-48EB-9BF5-25C57CA06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863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B2FCA-73D9-4628-A7B7-C6001D019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Initial results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B7B56-E097-4C0C-930B-D7F657FBD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20A49A-7657-420E-9724-EF6AF0ED0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91" y="1976172"/>
            <a:ext cx="7531817" cy="40502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0AA847-9F63-45DE-9440-B88FEFC46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636" y="801157"/>
            <a:ext cx="3866069" cy="8739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2341C1-16E8-415E-ADE3-0C2DBBD1B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75" y="6205314"/>
            <a:ext cx="2182950" cy="5005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D002C-4645-4EA7-A1A4-BD065DA09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3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54537-1906-4A4D-8E2E-087D269B7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B9BE8-87C8-466B-A643-97E6BC2ED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7BF06E-E12C-4955-A78A-C1AB5F794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53" y="586769"/>
            <a:ext cx="8698294" cy="56844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96161E-5347-4DDA-8FE6-DE943BDA1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875" y="6205314"/>
            <a:ext cx="2182950" cy="5005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85683-28AE-443A-BAF1-85AC1855E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9716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160D716-89B1-409D-85CF-36948387A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4026" y="2043663"/>
            <a:ext cx="4578895" cy="203105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NPL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9A404F9-7F8F-4405-9254-79C964D341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4026" y="4074718"/>
            <a:ext cx="4578895" cy="682079"/>
          </a:xfrm>
        </p:spPr>
        <p:txBody>
          <a:bodyPr>
            <a:normAutofit/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2A1930-1782-4B77-8AE2-F3A10B0BC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382" y="5812873"/>
            <a:ext cx="5385286" cy="92411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7EA98-FB18-4FED-B88C-9FDFB9E9F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3730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775" y="353370"/>
            <a:ext cx="8271588" cy="705795"/>
          </a:xfrm>
        </p:spPr>
        <p:txBody>
          <a:bodyPr/>
          <a:lstStyle/>
          <a:p>
            <a:r>
              <a:rPr lang="en-GB" cap="small" dirty="0">
                <a:latin typeface="Cambria Math" panose="02040503050406030204" pitchFamily="18" charset="0"/>
                <a:ea typeface="Cambria Math" panose="02040503050406030204" pitchFamily="18" charset="0"/>
              </a:rPr>
              <a:t>NPL </a:t>
            </a:r>
            <a:r>
              <a:rPr lang="en-GB" cap="small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Rb</a:t>
            </a:r>
            <a:r>
              <a:rPr lang="en-GB" cap="small" dirty="0">
                <a:latin typeface="Cambria Math" panose="02040503050406030204" pitchFamily="18" charset="0"/>
                <a:ea typeface="Cambria Math" panose="02040503050406030204" pitchFamily="18" charset="0"/>
              </a:rPr>
              <a:t> Fountain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017" y="1342325"/>
            <a:ext cx="2743527" cy="50474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66" y="1394344"/>
            <a:ext cx="2117187" cy="505295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780" y="468238"/>
            <a:ext cx="2956476" cy="50732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6699" y="5833764"/>
            <a:ext cx="2415515" cy="55599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046726" y="3206152"/>
            <a:ext cx="25495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Conversion of </a:t>
            </a:r>
            <a:r>
              <a:rPr lang="en-GB" b="1" dirty="0" err="1"/>
              <a:t>Rb</a:t>
            </a:r>
            <a:r>
              <a:rPr lang="en-GB" b="1" dirty="0"/>
              <a:t> frequency standard  </a:t>
            </a:r>
          </a:p>
          <a:p>
            <a:r>
              <a:rPr lang="en-GB" b="1" dirty="0"/>
              <a:t>‘fountain clock’ into an interferometer.</a:t>
            </a:r>
          </a:p>
          <a:p>
            <a:endParaRPr lang="en-US" b="1" dirty="0"/>
          </a:p>
          <a:p>
            <a:r>
              <a:rPr lang="en-US" b="1" dirty="0"/>
              <a:t>J</a:t>
            </a:r>
            <a:r>
              <a:rPr lang="en-GB" b="1" dirty="0" err="1"/>
              <a:t>oint</a:t>
            </a:r>
            <a:r>
              <a:rPr lang="en-GB" b="1" dirty="0"/>
              <a:t> project with Liverpool and NPL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BB17CB-0945-4B74-8214-ECCE11D390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6838" y="1394344"/>
            <a:ext cx="3842360" cy="119055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D3517-C100-47E9-ABB8-EFF8B6017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4565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42" y="19137"/>
            <a:ext cx="8619898" cy="705795"/>
          </a:xfrm>
        </p:spPr>
        <p:txBody>
          <a:bodyPr/>
          <a:lstStyle/>
          <a:p>
            <a:r>
              <a:rPr lang="en-GB" cap="small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Rb</a:t>
            </a:r>
            <a:r>
              <a:rPr lang="en-GB" cap="small" dirty="0">
                <a:latin typeface="Cambria Math" panose="02040503050406030204" pitchFamily="18" charset="0"/>
                <a:ea typeface="Cambria Math" panose="02040503050406030204" pitchFamily="18" charset="0"/>
              </a:rPr>
              <a:t> Fountain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93323" y="484885"/>
            <a:ext cx="4013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Ramsey Fringes on two clouds taken simultaneously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408"/>
          <a:stretch/>
        </p:blipFill>
        <p:spPr>
          <a:xfrm>
            <a:off x="4519920" y="1065152"/>
            <a:ext cx="4415976" cy="5554027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312508" y="741988"/>
            <a:ext cx="1352939" cy="191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63" y="1790799"/>
            <a:ext cx="1380653" cy="23691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688" y="2096200"/>
            <a:ext cx="1128028" cy="25964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D5CF25-914B-446F-8A9F-5CF5C8FE3C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603" y="1331872"/>
            <a:ext cx="3878481" cy="22627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708E909-80CD-4B69-9D43-328A725C695F}"/>
              </a:ext>
            </a:extLst>
          </p:cNvPr>
          <p:cNvSpPr txBox="1"/>
          <p:nvPr/>
        </p:nvSpPr>
        <p:spPr>
          <a:xfrm>
            <a:off x="1423447" y="1704656"/>
            <a:ext cx="1918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Low phase noise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FF1CA47-7961-4552-83BA-E7EFA6CDBBB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80" r="6869"/>
          <a:stretch/>
        </p:blipFill>
        <p:spPr>
          <a:xfrm>
            <a:off x="556895" y="4169923"/>
            <a:ext cx="3710766" cy="21370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CDF8CBF-280B-47B9-B401-642FBBB8A706}"/>
              </a:ext>
            </a:extLst>
          </p:cNvPr>
          <p:cNvSpPr txBox="1"/>
          <p:nvPr/>
        </p:nvSpPr>
        <p:spPr>
          <a:xfrm>
            <a:off x="208104" y="3646385"/>
            <a:ext cx="2799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/>
              <a:t>Long coherence times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560F72-DF97-4668-B9A1-D3438FC2E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4280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6700" y="0"/>
            <a:ext cx="8610371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D5E2AA2-F3E4-4D46-AB77-9A83059A5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419" y="826680"/>
            <a:ext cx="7375161" cy="1325563"/>
          </a:xfrm>
        </p:spPr>
        <p:txBody>
          <a:bodyPr>
            <a:normAutofit/>
          </a:bodyPr>
          <a:lstStyle/>
          <a:p>
            <a:pPr algn="ctr"/>
            <a:r>
              <a:rPr lang="en-US" sz="3500" dirty="0">
                <a:solidFill>
                  <a:srgbClr val="FFFFFF"/>
                </a:solidFill>
              </a:rPr>
              <a:t>Strontium </a:t>
            </a:r>
            <a:endParaRPr lang="en-GB" sz="3500" dirty="0">
              <a:solidFill>
                <a:srgbClr val="FFFFFF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12BD7CC-3A4F-492F-92F4-25B938B3F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419" y="2753937"/>
            <a:ext cx="7375161" cy="365638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NPL </a:t>
            </a:r>
          </a:p>
          <a:p>
            <a:pPr lvl="1"/>
            <a:r>
              <a:rPr lang="en-GB" dirty="0"/>
              <a:t>have an extremely good system working </a:t>
            </a:r>
          </a:p>
          <a:p>
            <a:pPr lvl="1"/>
            <a:r>
              <a:rPr lang="en-GB" dirty="0"/>
              <a:t>with the fermionic isotope</a:t>
            </a:r>
          </a:p>
          <a:p>
            <a:r>
              <a:rPr lang="en-GB" dirty="0"/>
              <a:t>Oxford</a:t>
            </a:r>
          </a:p>
          <a:p>
            <a:pPr lvl="1"/>
            <a:r>
              <a:rPr lang="en-GB" dirty="0"/>
              <a:t>developing a new type of cold-atom source for Sr </a:t>
            </a:r>
          </a:p>
          <a:p>
            <a:pPr lvl="1"/>
            <a:r>
              <a:rPr lang="en-GB" dirty="0"/>
              <a:t>simple to construct and operate</a:t>
            </a:r>
          </a:p>
          <a:p>
            <a:r>
              <a:rPr lang="en-GB" dirty="0"/>
              <a:t>other work at Birmingham and Durham </a:t>
            </a:r>
          </a:p>
          <a:p>
            <a:pPr lvl="1"/>
            <a:r>
              <a:rPr lang="en-GB" dirty="0"/>
              <a:t>also using cold Sr</a:t>
            </a:r>
          </a:p>
          <a:p>
            <a:pPr lvl="1"/>
            <a:r>
              <a:rPr lang="en-GB" dirty="0"/>
              <a:t>different objectives</a:t>
            </a:r>
          </a:p>
          <a:p>
            <a:endParaRPr lang="en-GB" sz="17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8E3CC-298E-4A6D-A0FC-BFE69EE0A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9447" y="6223702"/>
            <a:ext cx="428046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542BE27-AB89-4EDD-90B6-FECCF5D77395}" type="slidenum">
              <a:rPr lang="en-GB" sz="9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26</a:t>
            </a:fld>
            <a:endParaRPr lang="en-GB" sz="9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758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6C6EDB-73EB-4368-9EAD-320F95A4A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026" y="2043663"/>
            <a:ext cx="4578895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NPL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E1E04F-895C-4DDA-8F0D-5FD08A74F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9447" y="6223702"/>
            <a:ext cx="428046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542BE27-AB89-4EDD-90B6-FECCF5D77395}" type="slidenum">
              <a:rPr lang="en-US" sz="900">
                <a:solidFill>
                  <a:srgbClr val="898989"/>
                </a:solidFill>
              </a:rPr>
              <a:pPr defTabSz="914400">
                <a:spcAft>
                  <a:spcPts val="600"/>
                </a:spcAft>
              </a:pPr>
              <a:t>27</a:t>
            </a:fld>
            <a:endParaRPr lang="en-US" sz="9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6046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601B9-7929-49F6-8410-38BDFD681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BC98C-B5BF-4AAB-9109-EF9E50B85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570CA-A82A-42F7-BF53-238898325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28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EF0CBD-D15D-4ED2-877B-47F9456A1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09" y="288925"/>
            <a:ext cx="8346302" cy="635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1087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3FB5F-9D92-4DBA-AC73-365BCB152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9DFEB-164F-4B2E-8409-5E88B53B1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C5210-0B97-44AB-894A-04CF055CB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29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1D3F74-4D9C-435B-B3D8-6E5592CF3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24" y="136575"/>
            <a:ext cx="8872852" cy="654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8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C8233D-875F-43BC-91E9-71F40B5F7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4026" y="2043663"/>
            <a:ext cx="4578895" cy="203105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University of Birmingham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B8C99EA-0DFF-4BE5-8703-D48FE3ACE6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4026" y="4074718"/>
            <a:ext cx="4578895" cy="682079"/>
          </a:xfrm>
        </p:spPr>
        <p:txBody>
          <a:bodyPr>
            <a:normAutofit/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pic>
        <p:nvPicPr>
          <p:cNvPr id="4098" name="Picture 2" descr="Image result for quantum sensing and metrology hubs">
            <a:extLst>
              <a:ext uri="{FF2B5EF4-FFF2-40B4-BE49-F238E27FC236}">
                <a16:creationId xmlns:a16="http://schemas.microsoft.com/office/drawing/2014/main" id="{9DFF5115-179A-47CB-BF52-A7596EDAB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4074718"/>
            <a:ext cx="403860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BAD6CD-A648-4F4A-B8B2-985E44359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0778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0CD629-8699-49E2-B69D-19F972982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026" y="2043663"/>
            <a:ext cx="4578895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University of Oxford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B1645-6BE3-49A6-9330-E434BA5B8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4863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588870" y="5413529"/>
            <a:ext cx="2448272" cy="1328023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/>
              <a:t>Use M Squared Laser systems</a:t>
            </a:r>
          </a:p>
          <a:p>
            <a:endParaRPr lang="en-GB" sz="2400" dirty="0"/>
          </a:p>
        </p:txBody>
      </p:sp>
      <p:pic>
        <p:nvPicPr>
          <p:cNvPr id="30" name="图片 11">
            <a:extLst>
              <a:ext uri="{FF2B5EF4-FFF2-40B4-BE49-F238E27FC236}">
                <a16:creationId xmlns:a16="http://schemas.microsoft.com/office/drawing/2014/main" id="{AD333907-32C0-4F4C-A9EE-0698A379A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602" y="1602679"/>
            <a:ext cx="5411902" cy="317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TextBox 100"/>
          <p:cNvSpPr txBox="1"/>
          <p:nvPr/>
        </p:nvSpPr>
        <p:spPr>
          <a:xfrm>
            <a:off x="421596" y="1611266"/>
            <a:ext cx="3027099" cy="4426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2D MOT cold-atom source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48166" y="46462"/>
            <a:ext cx="8703966" cy="481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A compact high-flux source of laser-cooled strontium atoms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672888"/>
            <a:ext cx="8302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Oxford Physics: </a:t>
            </a:r>
          </a:p>
          <a:p>
            <a:pPr algn="ctr"/>
            <a:r>
              <a:rPr lang="en-GB" sz="2400" dirty="0"/>
              <a:t> Chris Foot, </a:t>
            </a:r>
            <a:r>
              <a:rPr lang="en-GB" sz="2400" dirty="0" err="1"/>
              <a:t>Dongyang</a:t>
            </a:r>
            <a:r>
              <a:rPr lang="en-GB" sz="2400" dirty="0"/>
              <a:t> Xu (aka Leo), Elliot Bentine &amp;Peter Zhou</a:t>
            </a:r>
          </a:p>
          <a:p>
            <a:endParaRPr lang="en-GB" sz="2400" dirty="0"/>
          </a:p>
        </p:txBody>
      </p:sp>
      <p:pic>
        <p:nvPicPr>
          <p:cNvPr id="12" name="图片 12">
            <a:extLst>
              <a:ext uri="{FF2B5EF4-FFF2-40B4-BE49-F238E27FC236}">
                <a16:creationId xmlns:a16="http://schemas.microsoft.com/office/drawing/2014/main" id="{F0673A7B-7D4F-43B3-88FF-6CEA88267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03" y="2322759"/>
            <a:ext cx="3243487" cy="219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直接箭头连接符 20">
            <a:extLst>
              <a:ext uri="{FF2B5EF4-FFF2-40B4-BE49-F238E27FC236}">
                <a16:creationId xmlns:a16="http://schemas.microsoft.com/office/drawing/2014/main" id="{65C6FE63-19B3-4A5E-812A-38B7CFE1A266}"/>
              </a:ext>
            </a:extLst>
          </p:cNvPr>
          <p:cNvCxnSpPr>
            <a:cxnSpLocks/>
          </p:cNvCxnSpPr>
          <p:nvPr/>
        </p:nvCxnSpPr>
        <p:spPr>
          <a:xfrm>
            <a:off x="3448695" y="1858197"/>
            <a:ext cx="835273" cy="877505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04248" y="1741381"/>
            <a:ext cx="2160240" cy="44267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Loading a 3D MOT</a:t>
            </a:r>
          </a:p>
        </p:txBody>
      </p:sp>
      <p:cxnSp>
        <p:nvCxnSpPr>
          <p:cNvPr id="16" name="直接箭头连接符 20">
            <a:extLst>
              <a:ext uri="{FF2B5EF4-FFF2-40B4-BE49-F238E27FC236}">
                <a16:creationId xmlns:a16="http://schemas.microsoft.com/office/drawing/2014/main" id="{65C6FE63-19B3-4A5E-812A-38B7CFE1A266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6876256" y="2184055"/>
            <a:ext cx="1008112" cy="1146816"/>
          </a:xfrm>
          <a:prstGeom prst="straightConnector1">
            <a:avLst/>
          </a:prstGeom>
          <a:ln w="38100">
            <a:solidFill>
              <a:srgbClr val="FF0000"/>
            </a:solidFill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19671" y="4790430"/>
            <a:ext cx="6048671" cy="51077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Stainless steel oven welded to CF40 flange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65C6FE63-19B3-4A5E-812A-38B7CFE1A266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3295235" y="3933296"/>
            <a:ext cx="1348772" cy="857134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0">
            <a:extLst>
              <a:ext uri="{FF2B5EF4-FFF2-40B4-BE49-F238E27FC236}">
                <a16:creationId xmlns:a16="http://schemas.microsoft.com/office/drawing/2014/main" id="{65C6FE63-19B3-4A5E-812A-38B7CFE1A266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4644007" y="4361864"/>
            <a:ext cx="576063" cy="428566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" descr="Image result for m square las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2" y="5373216"/>
            <a:ext cx="1408864" cy="140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Image result for innovate u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081" y="5367866"/>
            <a:ext cx="1414214" cy="141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647" y="5576854"/>
            <a:ext cx="3550962" cy="100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128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C48460-DCAC-453E-9272-AE878E81E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026" y="2043663"/>
            <a:ext cx="4578895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MAGIS-UK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DED4D-8E09-48ED-A013-DE7E5142F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9447" y="6223702"/>
            <a:ext cx="428046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542BE27-AB89-4EDD-90B6-FECCF5D77395}" type="slidenum">
              <a:rPr lang="en-US" sz="900">
                <a:solidFill>
                  <a:srgbClr val="898989"/>
                </a:solidFill>
              </a:rPr>
              <a:pPr defTabSz="914400">
                <a:spcAft>
                  <a:spcPts val="600"/>
                </a:spcAft>
              </a:pPr>
              <a:t>32</a:t>
            </a:fld>
            <a:endParaRPr lang="en-US" sz="9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3031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85CB-9273-4976-91B0-B6625BA6F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UK Plans for MAGIS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F51A1-2889-49FB-80D3-46EC86056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706921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Option for building a 10m test-stand </a:t>
            </a:r>
          </a:p>
          <a:p>
            <a:pPr lvl="1"/>
            <a:r>
              <a:rPr lang="en-US" dirty="0"/>
              <a:t>AION-10 as a test-stand for MAGIS and AION</a:t>
            </a:r>
          </a:p>
          <a:p>
            <a:r>
              <a:rPr lang="en-US" dirty="0"/>
              <a:t>Fast and flexible turnaround</a:t>
            </a:r>
          </a:p>
          <a:p>
            <a:pPr lvl="1"/>
            <a:r>
              <a:rPr lang="en-US" dirty="0"/>
              <a:t>Produce multiple physics results whilst MAGIS/AION is in preparation</a:t>
            </a:r>
          </a:p>
          <a:p>
            <a:r>
              <a:rPr lang="en-US" dirty="0"/>
              <a:t>Provide UK hardware &amp; Physics contribution to MAGIS-100</a:t>
            </a:r>
            <a:endParaRPr lang="en-GB" dirty="0"/>
          </a:p>
        </p:txBody>
      </p:sp>
      <p:pic>
        <p:nvPicPr>
          <p:cNvPr id="4" name="Picture 4" descr="\\ATOMSRV1\ep\Experiment Pictures\fisheyeetc\stanford10mTower.JPG">
            <a:extLst>
              <a:ext uri="{FF2B5EF4-FFF2-40B4-BE49-F238E27FC236}">
                <a16:creationId xmlns:a16="http://schemas.microsoft.com/office/drawing/2014/main" id="{245E6ECF-2B9F-426D-A5EE-33F056876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9496" y="795779"/>
            <a:ext cx="2711056" cy="4719524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503F3B1-0B7A-4169-9E02-B23E7DA0B12E}"/>
              </a:ext>
            </a:extLst>
          </p:cNvPr>
          <p:cNvSpPr/>
          <p:nvPr/>
        </p:nvSpPr>
        <p:spPr>
          <a:xfrm>
            <a:off x="5843055" y="5513321"/>
            <a:ext cx="30707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400" i="1" dirty="0"/>
              <a:t>8.7 m at Stanford supporting the present 10 m-scale experiment</a:t>
            </a:r>
            <a:endParaRPr lang="en-US" sz="1400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DE66C-EAB5-472D-9E70-BB96AA8AC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33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39ABC3-6F88-4741-BAA1-8C76D7146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875" y="6214741"/>
            <a:ext cx="2182950" cy="5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9229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2DCCA-0ACA-4FB8-92EA-939F69896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UK Contributions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6FC4-5DEA-4E57-A559-E87CB1E13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14476"/>
            <a:ext cx="7886700" cy="5076824"/>
          </a:xfrm>
        </p:spPr>
        <p:txBody>
          <a:bodyPr>
            <a:normAutofit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AION-10 as a test-stand for atomic concepts to be used in MAGIS-100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/>
              <a:t>As well as a prototype for AION-100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UK contributions in Hardware and Manpower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Interferometry Lasers (</a:t>
            </a:r>
            <a:r>
              <a:rPr lang="en-US" sz="2000" dirty="0" err="1"/>
              <a:t>MSquared</a:t>
            </a:r>
            <a:r>
              <a:rPr lang="en-US" sz="2000" dirty="0"/>
              <a:t> as a potential vendor)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Camera’s. e.g. EMCCD as low noise high-contrast device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/>
              <a:t>Working with Fermilab to improve technology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Contributions in hardware for Control and readout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/>
              <a:t>Requirements are to integrate with existing sequencing and schemes that have been developed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/>
              <a:t>Link with Fermilab infrastructure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/>
              <a:t>Ideally linked to do time synchronization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Work with Stanford for AION atom source – and prototyping ruggedization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Work on integration, commissioning and running,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/>
              <a:t>A substantial fraction of time is foreseen to be spent at Fermilab to contribute towards the construction, commissioning, as well as operations and data-taking.</a:t>
            </a:r>
            <a:endParaRPr lang="en-GB" sz="1800" dirty="0"/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12696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241FA-D37F-4335-A4A4-AEFF350A0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AION - Proposal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020AC-2464-40C6-86E4-7E12BE15A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Networking atom interferometers for</a:t>
            </a:r>
          </a:p>
          <a:p>
            <a:pPr lvl="1"/>
            <a:r>
              <a:rPr lang="en-US" dirty="0"/>
              <a:t>Fundamental physics</a:t>
            </a:r>
          </a:p>
          <a:p>
            <a:r>
              <a:rPr lang="en-US" dirty="0"/>
              <a:t>Build another detector networked with MAGIS</a:t>
            </a:r>
          </a:p>
          <a:p>
            <a:pPr lvl="1"/>
            <a:r>
              <a:rPr lang="en-US" dirty="0"/>
              <a:t>LIGO/Virgo style collaboration</a:t>
            </a:r>
          </a:p>
          <a:p>
            <a:r>
              <a:rPr lang="en-US" dirty="0"/>
              <a:t>Non-common background mode rejection</a:t>
            </a:r>
          </a:p>
          <a:p>
            <a:r>
              <a:rPr lang="en-US" dirty="0"/>
              <a:t>Provide unequivocal proof of any observation</a:t>
            </a:r>
          </a:p>
          <a:p>
            <a:r>
              <a:rPr lang="en-US"/>
              <a:t>AION </a:t>
            </a:r>
            <a:r>
              <a:rPr lang="en-US" dirty="0"/>
              <a:t>and UK involvement in MAGIS presented to the Gordon and Betty </a:t>
            </a:r>
            <a:r>
              <a:rPr lang="en-US"/>
              <a:t>Moore Foundation – 22/3/91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5B7374-471D-4E65-B1AB-599FD1961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75" y="6205314"/>
            <a:ext cx="2182950" cy="5005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B72D42-5F72-4E4E-873C-CFF635276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9732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52CC-3137-44D7-886C-3787BE775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Summary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CA3D5-0367-498A-B059-2F4BA3659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Science Driven </a:t>
            </a:r>
          </a:p>
          <a:p>
            <a:pPr lvl="1"/>
            <a:r>
              <a:rPr lang="en-US" dirty="0"/>
              <a:t>Linking UK expertise with world leading US program for fundamental physics</a:t>
            </a:r>
          </a:p>
          <a:p>
            <a:r>
              <a:rPr lang="en-US" dirty="0"/>
              <a:t>Involvement in International Experiment</a:t>
            </a:r>
          </a:p>
          <a:p>
            <a:pPr lvl="1"/>
            <a:r>
              <a:rPr lang="en-US" dirty="0"/>
              <a:t>Atomic, Particle physicists, astronomers, cosmologists </a:t>
            </a:r>
            <a:r>
              <a:rPr lang="en-US" dirty="0" err="1"/>
              <a:t>etc</a:t>
            </a:r>
            <a:r>
              <a:rPr lang="en-US" dirty="0"/>
              <a:t>, working in collaboration</a:t>
            </a:r>
          </a:p>
          <a:p>
            <a:pPr lvl="1"/>
            <a:r>
              <a:rPr lang="en-US" dirty="0"/>
              <a:t>next generation design</a:t>
            </a:r>
          </a:p>
          <a:p>
            <a:pPr lvl="1"/>
            <a:r>
              <a:rPr lang="en-US" dirty="0"/>
              <a:t>Probe for new physics</a:t>
            </a:r>
          </a:p>
          <a:p>
            <a:r>
              <a:rPr lang="en-US" dirty="0"/>
              <a:t>Bringing together fundamental science and existing UK technology companies</a:t>
            </a:r>
          </a:p>
          <a:p>
            <a:r>
              <a:rPr lang="en-US" dirty="0"/>
              <a:t>Huge Scientific and Innovation Imperative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AB9A0-A8C9-45B6-9792-29EE34D58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7834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5B9FC-F84A-4716-A3A5-E6EBFF376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or Comments?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DD29B-7961-47A4-904D-F8F6F7ECA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cloud.mrl.ims.cam.ac.uk/files/2017/09/question-mark.jpg">
            <a:extLst>
              <a:ext uri="{FF2B5EF4-FFF2-40B4-BE49-F238E27FC236}">
                <a16:creationId xmlns:a16="http://schemas.microsoft.com/office/drawing/2014/main" id="{FEFA5AC0-F3F7-448B-AC0F-0A98D66AB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562100"/>
            <a:ext cx="81153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2301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7C4E7-5818-45AB-933A-3AD60E5D5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MAGIS-100 Present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B671E-C211-4C03-8D34-751732F18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New experiment at Fermilab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potential to for larger scale at SURF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Using Atom Interferometry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Explore the dark sector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Test quantum mechanics at Large Distance Scales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Prototype for a mid-band gravity wave detector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2400" dirty="0"/>
              <a:t>MAGIS-100 endorsed by Fermilab management</a:t>
            </a:r>
          </a:p>
          <a:p>
            <a:pPr lvl="1"/>
            <a:r>
              <a:rPr lang="en-GB" sz="2000" dirty="0"/>
              <a:t>Stage 1 approval via PAC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2400" dirty="0"/>
              <a:t>Strong interest and encouragement from funding agencies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2400" dirty="0"/>
              <a:t>Looking to start construction in FY19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7532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1" y="1656706"/>
            <a:ext cx="2697581" cy="20231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4366" y="4921945"/>
            <a:ext cx="5603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/>
              <a:t>UoB</a:t>
            </a:r>
            <a:r>
              <a:rPr lang="en-GB" sz="1200" b="1" dirty="0"/>
              <a:t> Gravity Gradiometer in “Beast from the East” storm, March 2018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54286" y="6311286"/>
            <a:ext cx="4129683" cy="608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eorgia"/>
                <a:ea typeface="+mj-ea"/>
                <a:cs typeface="Georgia"/>
              </a:defRPr>
            </a:lvl1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m.holynski@bham.ac.uk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12275"/>
            <a:ext cx="7772400" cy="1143000"/>
          </a:xfrm>
        </p:spPr>
        <p:txBody>
          <a:bodyPr/>
          <a:lstStyle/>
          <a:p>
            <a:pPr algn="l"/>
            <a:r>
              <a:rPr lang="en-GB" sz="4000" dirty="0" err="1"/>
              <a:t>UoB</a:t>
            </a:r>
            <a:r>
              <a:rPr lang="en-GB" sz="4000" dirty="0"/>
              <a:t> Atom Interferometry</a:t>
            </a:r>
            <a:endParaRPr lang="en-GB" dirty="0"/>
          </a:p>
        </p:txBody>
      </p:sp>
      <p:sp>
        <p:nvSpPr>
          <p:cNvPr id="19" name="TextBox 22"/>
          <p:cNvSpPr txBox="1">
            <a:spLocks noChangeArrowheads="1"/>
          </p:cNvSpPr>
          <p:nvPr/>
        </p:nvSpPr>
        <p:spPr bwMode="auto">
          <a:xfrm>
            <a:off x="91402" y="1155278"/>
            <a:ext cx="8852307" cy="69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863" tIns="67931" rIns="135863" bIns="67931">
            <a:spAutoFit/>
          </a:bodyPr>
          <a:lstStyle>
            <a:lvl1pPr marL="571500" indent="-571500" eaLnBrk="0" hangingPunct="0">
              <a:defRPr sz="8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8200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8200"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 sz="8200"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 sz="8200">
                <a:solidFill>
                  <a:schemeClr val="tx1"/>
                </a:solidFill>
                <a:latin typeface="Arial" charset="0"/>
              </a:defRPr>
            </a:lvl5pPr>
            <a:lvl6pPr marL="88058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6pPr>
            <a:lvl7pPr marL="92630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7pPr>
            <a:lvl8pPr marL="97202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8pPr>
            <a:lvl9pPr marL="101774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44" indent="-285744" eaLnBrk="1" hangingPunct="1">
              <a:buFont typeface="Arial" panose="020B0604020202020204" pitchFamily="34" charset="0"/>
              <a:buChar char="•"/>
            </a:pPr>
            <a:r>
              <a:rPr lang="en-GB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Developing gravity gradiometers for field applications</a:t>
            </a:r>
            <a:r>
              <a:rPr lang="en-GB" altLang="en-US" sz="18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  <a:p>
            <a:pPr marL="285744" indent="-285744" eaLnBrk="1" hangingPunct="1">
              <a:buFont typeface="Arial" panose="020B0604020202020204" pitchFamily="34" charset="0"/>
              <a:buChar char="•"/>
            </a:pPr>
            <a:r>
              <a:rPr lang="en-GB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Demonstrate application feasibility and improve sensor readiness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966" y="1881373"/>
            <a:ext cx="5500692" cy="31033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26409" y="3600723"/>
            <a:ext cx="303196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Outdoor application demonstrations</a:t>
            </a:r>
          </a:p>
          <a:p>
            <a:endParaRPr lang="en-GB" sz="600" b="1" dirty="0"/>
          </a:p>
          <a:p>
            <a:r>
              <a:rPr lang="en-GB" sz="1600" b="1" dirty="0"/>
              <a:t>Challenging environmental conditions (0 °C, wind)</a:t>
            </a:r>
          </a:p>
          <a:p>
            <a:endParaRPr lang="en-GB" sz="600" b="1" dirty="0"/>
          </a:p>
          <a:p>
            <a:r>
              <a:rPr lang="en-GB" sz="1600" b="1" dirty="0"/>
              <a:t>Detection of 100s kg </a:t>
            </a:r>
          </a:p>
          <a:p>
            <a:r>
              <a:rPr lang="en-GB" sz="1600" b="1" dirty="0"/>
              <a:t>masses in laboratory</a:t>
            </a:r>
          </a:p>
          <a:p>
            <a:endParaRPr lang="en-GB" sz="16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90" y="1812357"/>
            <a:ext cx="1996351" cy="1330901"/>
          </a:xfrm>
          <a:prstGeom prst="rect">
            <a:avLst/>
          </a:prstGeom>
        </p:spPr>
      </p:pic>
      <p:sp>
        <p:nvSpPr>
          <p:cNvPr id="20" name="Up Arrow 19"/>
          <p:cNvSpPr/>
          <p:nvPr/>
        </p:nvSpPr>
        <p:spPr>
          <a:xfrm rot="6394440">
            <a:off x="2146235" y="2331103"/>
            <a:ext cx="637471" cy="1369860"/>
          </a:xfrm>
          <a:prstGeom prst="upArrow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5371" y="662734"/>
            <a:ext cx="848721" cy="39593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806" y="726317"/>
            <a:ext cx="1334340" cy="25805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5369" y="113886"/>
            <a:ext cx="830020" cy="48559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9985" y="5252725"/>
            <a:ext cx="87941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/>
              <a:t>Currently ~ 1000 E/Hz</a:t>
            </a:r>
            <a:r>
              <a:rPr lang="en-GB" baseline="40000" dirty="0"/>
              <a:t>½ </a:t>
            </a:r>
            <a:r>
              <a:rPr lang="en-GB" dirty="0"/>
              <a:t>in field, optimising to achieve ~200 E/Hz</a:t>
            </a:r>
            <a:r>
              <a:rPr lang="en-GB" baseline="40000" dirty="0"/>
              <a:t>½</a:t>
            </a:r>
            <a:r>
              <a:rPr lang="en-GB" dirty="0"/>
              <a:t> in next year</a:t>
            </a:r>
          </a:p>
          <a:p>
            <a:endParaRPr lang="en-GB" sz="200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/>
              <a:t>Building MKII system in launch configuration, aiming to detect tunnels in &lt;60 s per point 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149520" y="5810543"/>
            <a:ext cx="6419723" cy="608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eorgia"/>
                <a:ea typeface="+mj-ea"/>
                <a:cs typeface="Georgia"/>
              </a:defRPr>
            </a:lvl1pPr>
          </a:lstStyle>
          <a:p>
            <a:pPr algn="l"/>
            <a:r>
              <a:rPr lang="fr-FR" sz="1400" dirty="0">
                <a:solidFill>
                  <a:schemeClr val="bg1"/>
                </a:solidFill>
              </a:rPr>
              <a:t>1. for </a:t>
            </a:r>
            <a:r>
              <a:rPr lang="fr-FR" sz="1400" dirty="0" err="1">
                <a:solidFill>
                  <a:schemeClr val="bg1"/>
                </a:solidFill>
              </a:rPr>
              <a:t>example</a:t>
            </a:r>
            <a:r>
              <a:rPr lang="fr-FR" sz="1400" dirty="0">
                <a:solidFill>
                  <a:schemeClr val="bg1"/>
                </a:solidFill>
              </a:rPr>
              <a:t>: A. Hinton et al, Phil. Trans. R. Soc. A, 375, 20160238 2017</a:t>
            </a:r>
          </a:p>
        </p:txBody>
      </p:sp>
      <p:pic>
        <p:nvPicPr>
          <p:cNvPr id="25" name="Picture 5" descr="Z:\Open\Publications\brand_images\UoB\uob_pn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281" y="206212"/>
            <a:ext cx="1363736" cy="32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187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fficeArt object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34560" y="1195511"/>
            <a:ext cx="2498819" cy="232392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12275"/>
            <a:ext cx="7772400" cy="1143000"/>
          </a:xfrm>
        </p:spPr>
        <p:txBody>
          <a:bodyPr>
            <a:normAutofit/>
          </a:bodyPr>
          <a:lstStyle/>
          <a:p>
            <a:pPr algn="l"/>
            <a:r>
              <a:rPr lang="en-GB" sz="4000" dirty="0" err="1"/>
              <a:t>UoB</a:t>
            </a:r>
            <a:r>
              <a:rPr lang="en-GB" sz="4000" dirty="0"/>
              <a:t> Atom Interferometry</a:t>
            </a:r>
          </a:p>
        </p:txBody>
      </p:sp>
      <p:sp>
        <p:nvSpPr>
          <p:cNvPr id="19" name="TextBox 22"/>
          <p:cNvSpPr txBox="1">
            <a:spLocks noChangeArrowheads="1"/>
          </p:cNvSpPr>
          <p:nvPr/>
        </p:nvSpPr>
        <p:spPr bwMode="auto">
          <a:xfrm>
            <a:off x="91402" y="983818"/>
            <a:ext cx="8852307" cy="41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863" tIns="67931" rIns="135863" bIns="67931">
            <a:spAutoFit/>
          </a:bodyPr>
          <a:lstStyle>
            <a:lvl1pPr marL="571500" indent="-571500" eaLnBrk="0" hangingPunct="0">
              <a:defRPr sz="8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8200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8200"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 sz="8200"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 sz="8200">
                <a:solidFill>
                  <a:schemeClr val="tx1"/>
                </a:solidFill>
                <a:latin typeface="Arial" charset="0"/>
              </a:defRPr>
            </a:lvl5pPr>
            <a:lvl6pPr marL="88058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6pPr>
            <a:lvl7pPr marL="92630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7pPr>
            <a:lvl8pPr marL="97202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8pPr>
            <a:lvl9pPr marL="101774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44" indent="-285744" eaLnBrk="1" hangingPunct="1">
              <a:buFont typeface="Arial" panose="020B0604020202020204" pitchFamily="34" charset="0"/>
              <a:buChar char="•"/>
            </a:pPr>
            <a:r>
              <a:rPr lang="en-GB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Transportable gravimeters and compact </a:t>
            </a:r>
            <a:r>
              <a:rPr lang="en-GB" altLang="en-U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gradiometry</a:t>
            </a:r>
            <a:r>
              <a:rPr lang="en-GB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UAVs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4276" y="5620650"/>
            <a:ext cx="8005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UAV GG prototype and MOT creation in flight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3183" y="3375902"/>
            <a:ext cx="468029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 err="1"/>
              <a:t>UoB</a:t>
            </a:r>
            <a:r>
              <a:rPr lang="en-GB" sz="1200" b="1" dirty="0"/>
              <a:t> Gravimeter with FG5s at NERC SLR facility measuring tides (2017)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52BCDF-6C19-1942-9074-186035E8ED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38" y="1397351"/>
            <a:ext cx="2560329" cy="192024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731161" y="1328593"/>
            <a:ext cx="32125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Investigating applications in satellite laser ranging, geophysics, metrology</a:t>
            </a:r>
          </a:p>
          <a:p>
            <a:endParaRPr lang="en-GB" sz="600" b="1" dirty="0"/>
          </a:p>
          <a:p>
            <a:r>
              <a:rPr lang="en-GB" sz="1600" b="1" dirty="0"/>
              <a:t>Current performance 5 ng in 30 min, now focusing on long term stability and accuracy</a:t>
            </a:r>
          </a:p>
          <a:p>
            <a:endParaRPr lang="en-GB" sz="600" b="1" dirty="0"/>
          </a:p>
          <a:p>
            <a:r>
              <a:rPr lang="en-GB" sz="1600" b="1" dirty="0"/>
              <a:t>Compact and flexible OSSB laser system for reduced systematics</a:t>
            </a:r>
            <a:r>
              <a:rPr lang="en-GB" sz="2000" b="1" baseline="30000" dirty="0"/>
              <a:t>1</a:t>
            </a:r>
            <a:endParaRPr lang="en-GB" sz="1600" b="1" baseline="300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34" y="3708391"/>
            <a:ext cx="2576887" cy="1932663"/>
          </a:xfrm>
          <a:prstGeom prst="rect">
            <a:avLst/>
          </a:prstGeom>
        </p:spPr>
      </p:pic>
      <p:pic>
        <p:nvPicPr>
          <p:cNvPr id="35" name="Picture 991" descr="Z:\Open\Projects\Interferometry\Sub-Projects\Drone Project\Drone Project - Luuk\System Photos\Test Flight\Pictures\IMG-20170407-WA0006.jpg"/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1223" y="3706973"/>
            <a:ext cx="1773224" cy="193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50" descr="Z:\Open\Projects\Interferometry\Sub-Projects\Drone Project\Drone Project - Luuk\System Photos\Photos\IMG_20170404_214810.jpg"/>
          <p:cNvPicPr>
            <a:picLocks noChangeAspect="1" noChangeArrowheads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966211" y="4623259"/>
            <a:ext cx="936380" cy="114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5726393" y="3781294"/>
            <a:ext cx="303196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Compact cold atoms systems</a:t>
            </a:r>
          </a:p>
          <a:p>
            <a:endParaRPr lang="en-GB" sz="900" b="1" dirty="0"/>
          </a:p>
          <a:p>
            <a:r>
              <a:rPr lang="en-GB" sz="1600" b="1" dirty="0"/>
              <a:t>Building low size, weight, power gravity gradiometer</a:t>
            </a:r>
          </a:p>
          <a:p>
            <a:endParaRPr lang="en-GB" sz="900" b="1" dirty="0"/>
          </a:p>
          <a:p>
            <a:r>
              <a:rPr lang="en-GB" sz="1600" b="1" dirty="0"/>
              <a:t>12 kg, 50 litres, initial target ~2000 E/Hz</a:t>
            </a:r>
            <a:r>
              <a:rPr lang="en-GB" sz="1600" b="1" baseline="40000" dirty="0"/>
              <a:t>½</a:t>
            </a:r>
            <a:endParaRPr lang="en-GB" sz="1600" b="1" dirty="0"/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154286" y="6311286"/>
            <a:ext cx="4129683" cy="608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eorgia"/>
                <a:ea typeface="+mj-ea"/>
                <a:cs typeface="Georgia"/>
              </a:defRPr>
            </a:lvl1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m.holynski@bham.ac.uk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149520" y="5810543"/>
            <a:ext cx="6419723" cy="608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eorgia"/>
                <a:ea typeface="+mj-ea"/>
                <a:cs typeface="Georgia"/>
              </a:defRPr>
            </a:lvl1pPr>
          </a:lstStyle>
          <a:p>
            <a:pPr algn="l"/>
            <a:r>
              <a:rPr lang="fr-FR" sz="1400" dirty="0">
                <a:solidFill>
                  <a:schemeClr val="bg1"/>
                </a:solidFill>
              </a:rPr>
              <a:t>1. L. Zhu et al, </a:t>
            </a:r>
            <a:r>
              <a:rPr lang="fr-FR" sz="1400" dirty="0" err="1">
                <a:solidFill>
                  <a:schemeClr val="bg1"/>
                </a:solidFill>
              </a:rPr>
              <a:t>Opt</a:t>
            </a:r>
            <a:r>
              <a:rPr lang="fr-FR" sz="1400" dirty="0">
                <a:solidFill>
                  <a:schemeClr val="bg1"/>
                </a:solidFill>
              </a:rPr>
              <a:t>. Express 26, 6542-6553, 2018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5371" y="662734"/>
            <a:ext cx="848721" cy="39593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806" y="726317"/>
            <a:ext cx="1334340" cy="258059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85369" y="113886"/>
            <a:ext cx="830020" cy="485591"/>
          </a:xfrm>
          <a:prstGeom prst="rect">
            <a:avLst/>
          </a:prstGeom>
        </p:spPr>
      </p:pic>
      <p:pic>
        <p:nvPicPr>
          <p:cNvPr id="44" name="Picture 5" descr="Z:\Open\Publications\brand_images\UoB\uob_pn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281" y="206212"/>
            <a:ext cx="1363736" cy="32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418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91" y="3895614"/>
            <a:ext cx="1985967" cy="200084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919048" y="5175614"/>
            <a:ext cx="1962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and partners</a:t>
            </a: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0" y="12275"/>
            <a:ext cx="7772400" cy="1143000"/>
          </a:xfrm>
        </p:spPr>
        <p:txBody>
          <a:bodyPr>
            <a:normAutofit/>
          </a:bodyPr>
          <a:lstStyle/>
          <a:p>
            <a:pPr algn="l"/>
            <a:r>
              <a:rPr lang="en-GB" sz="4000" dirty="0" err="1"/>
              <a:t>UoB</a:t>
            </a:r>
            <a:r>
              <a:rPr lang="en-GB" sz="4000" dirty="0"/>
              <a:t> Atom Interferometry</a:t>
            </a:r>
          </a:p>
        </p:txBody>
      </p:sp>
      <p:sp>
        <p:nvSpPr>
          <p:cNvPr id="38" name="TextBox 22"/>
          <p:cNvSpPr txBox="1">
            <a:spLocks noChangeArrowheads="1"/>
          </p:cNvSpPr>
          <p:nvPr/>
        </p:nvSpPr>
        <p:spPr bwMode="auto">
          <a:xfrm>
            <a:off x="34251" y="898151"/>
            <a:ext cx="9052600" cy="3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863" tIns="67931" rIns="135863" bIns="67931">
            <a:spAutoFit/>
          </a:bodyPr>
          <a:lstStyle>
            <a:lvl1pPr marL="571500" indent="-571500" eaLnBrk="0" hangingPunct="0">
              <a:defRPr sz="8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8200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8200"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 sz="8200"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 sz="8200">
                <a:solidFill>
                  <a:schemeClr val="tx1"/>
                </a:solidFill>
                <a:latin typeface="Arial" charset="0"/>
              </a:defRPr>
            </a:lvl5pPr>
            <a:lvl6pPr marL="88058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6pPr>
            <a:lvl7pPr marL="92630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7pPr>
            <a:lvl8pPr marL="97202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8pPr>
            <a:lvl9pPr marL="10177463" indent="-6519863" defTabSz="41735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44" indent="-285744" eaLnBrk="1" hangingPunct="1">
              <a:buFont typeface="Arial" panose="020B0604020202020204" pitchFamily="34" charset="0"/>
              <a:buChar char="•"/>
            </a:pPr>
            <a:r>
              <a:rPr lang="en-GB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Collaboration with multiple industry partners</a:t>
            </a:r>
          </a:p>
          <a:p>
            <a:pPr marL="171446" lvl="1" indent="-285744" eaLnBrk="1" hangingPunct="1">
              <a:buFont typeface="Calibri" panose="020F0502020204030204" pitchFamily="34" charset="0"/>
              <a:buChar char="→"/>
            </a:pPr>
            <a:r>
              <a:rPr lang="en-GB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Testbed systems for atom interferometry: techniques and new hardware</a:t>
            </a:r>
          </a:p>
          <a:p>
            <a:pPr marL="1085824" lvl="3" indent="-285744" eaLnBrk="1" hangingPunct="1">
              <a:buFont typeface="Calibri" panose="020F0502020204030204" pitchFamily="34" charset="0"/>
              <a:buChar char="→"/>
            </a:pPr>
            <a:endParaRPr lang="en-GB" alt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85824" lvl="3" indent="-285744" eaLnBrk="1" hangingPunct="1">
              <a:buFont typeface="Calibri" panose="020F0502020204030204" pitchFamily="34" charset="0"/>
              <a:buChar char="→"/>
            </a:pPr>
            <a:endParaRPr lang="en-GB" alt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85824" lvl="3" indent="-285744" eaLnBrk="1" hangingPunct="1">
              <a:buFont typeface="Calibri" panose="020F0502020204030204" pitchFamily="34" charset="0"/>
              <a:buChar char="→"/>
            </a:pPr>
            <a:endParaRPr lang="en-GB" alt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080" lvl="3" eaLnBrk="1" hangingPunct="1"/>
            <a:endParaRPr lang="en-GB" alt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85824" lvl="3" indent="-285744" eaLnBrk="1" hangingPunct="1">
              <a:buFont typeface="Calibri" panose="020F0502020204030204" pitchFamily="34" charset="0"/>
              <a:buChar char="→"/>
            </a:pPr>
            <a:endParaRPr lang="en-GB" alt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85824" lvl="3" indent="-285744" eaLnBrk="1" hangingPunct="1">
              <a:buFont typeface="Calibri" panose="020F0502020204030204" pitchFamily="34" charset="0"/>
              <a:buChar char="→"/>
            </a:pPr>
            <a:endParaRPr lang="en-GB" alt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85824" lvl="3" indent="-285744" eaLnBrk="1" hangingPunct="1">
              <a:buFont typeface="Calibri" panose="020F0502020204030204" pitchFamily="34" charset="0"/>
              <a:buChar char="→"/>
            </a:pPr>
            <a:endParaRPr lang="en-GB" alt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46" lvl="1" indent="-285744" eaLnBrk="1" hangingPunct="1">
              <a:buFont typeface="Calibri" panose="020F0502020204030204" pitchFamily="34" charset="0"/>
              <a:buChar char="→"/>
            </a:pPr>
            <a:r>
              <a:rPr lang="en-GB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 Innovate UK projects in atom interferometry, e.g.: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775" y="4021122"/>
            <a:ext cx="196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REVEAL: Industrial prototype gravity gradiometer with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98347" y="4035410"/>
            <a:ext cx="22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CASPA: 6U CubeSat payload for atomic sensing in space with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11" y="1631683"/>
            <a:ext cx="2454132" cy="184059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40295" y="1973246"/>
            <a:ext cx="196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RTF: Rapid test of new hardware or techniques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93579" y="1973250"/>
            <a:ext cx="22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GP: testing of atom interferometers on moving platforms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3" r="3726"/>
          <a:stretch/>
        </p:blipFill>
        <p:spPr>
          <a:xfrm rot="5400000">
            <a:off x="6716447" y="4002104"/>
            <a:ext cx="2028828" cy="16859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0" b="4130"/>
          <a:stretch/>
        </p:blipFill>
        <p:spPr>
          <a:xfrm>
            <a:off x="6949712" y="1631680"/>
            <a:ext cx="1542621" cy="196196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5371" y="662734"/>
            <a:ext cx="848721" cy="3959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806" y="726317"/>
            <a:ext cx="1334340" cy="25805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85369" y="113886"/>
            <a:ext cx="830020" cy="485591"/>
          </a:xfrm>
          <a:prstGeom prst="rect">
            <a:avLst/>
          </a:prstGeom>
        </p:spPr>
      </p:pic>
      <p:pic>
        <p:nvPicPr>
          <p:cNvPr id="28" name="Picture 5" descr="Z:\Open\Publications\brand_images\UoB\uob_pn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281" y="206212"/>
            <a:ext cx="1363736" cy="32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8" y="5187756"/>
            <a:ext cx="757723" cy="27967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89" y="4875086"/>
            <a:ext cx="1694577" cy="276483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895751" y="5108942"/>
            <a:ext cx="1962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and partners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411" y="4898894"/>
            <a:ext cx="1694577" cy="276483"/>
          </a:xfrm>
          <a:prstGeom prst="rect">
            <a:avLst/>
          </a:prstGeom>
        </p:spPr>
      </p:pic>
      <p:sp>
        <p:nvSpPr>
          <p:cNvPr id="43" name="Title 1"/>
          <p:cNvSpPr txBox="1">
            <a:spLocks/>
          </p:cNvSpPr>
          <p:nvPr/>
        </p:nvSpPr>
        <p:spPr>
          <a:xfrm>
            <a:off x="154286" y="6311286"/>
            <a:ext cx="4129683" cy="608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eorgia"/>
                <a:ea typeface="+mj-ea"/>
                <a:cs typeface="Georgia"/>
              </a:defRPr>
            </a:lvl1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m.holynski@bham.ac.uk</a:t>
            </a:r>
          </a:p>
        </p:txBody>
      </p:sp>
    </p:spTree>
    <p:extLst>
      <p:ext uri="{BB962C8B-B14F-4D97-AF65-F5344CB8AC3E}">
        <p14:creationId xmlns:p14="http://schemas.microsoft.com/office/powerpoint/2010/main" val="4230446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4026" y="2043663"/>
            <a:ext cx="4578895" cy="2031055"/>
          </a:xfrm>
        </p:spPr>
        <p:txBody>
          <a:bodyPr>
            <a:normAutofit/>
          </a:bodyPr>
          <a:lstStyle/>
          <a:p>
            <a:r>
              <a:rPr lang="en-GB" sz="4700">
                <a:solidFill>
                  <a:srgbClr val="FFFFFF"/>
                </a:solidFill>
              </a:rPr>
              <a:t>Quantum Sensors at RAL Space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4026" y="4074718"/>
            <a:ext cx="4578895" cy="682079"/>
          </a:xfrm>
        </p:spPr>
        <p:txBody>
          <a:bodyPr>
            <a:normAutofit/>
          </a:bodyPr>
          <a:lstStyle/>
          <a:p>
            <a:r>
              <a:rPr lang="en-GB" sz="1500">
                <a:solidFill>
                  <a:srgbClr val="FFFFFF"/>
                </a:solidFill>
              </a:rPr>
              <a:t>Dr. Tristan Valenzuela</a:t>
            </a:r>
          </a:p>
          <a:p>
            <a:r>
              <a:rPr lang="en-GB" sz="1500">
                <a:solidFill>
                  <a:srgbClr val="FFFFFF"/>
                </a:solidFill>
              </a:rPr>
              <a:t>UKRI/STFC – RAL Space</a:t>
            </a:r>
          </a:p>
        </p:txBody>
      </p:sp>
      <p:pic>
        <p:nvPicPr>
          <p:cNvPr id="5122" name="Picture 2" descr="Image result for RAL space">
            <a:extLst>
              <a:ext uri="{FF2B5EF4-FFF2-40B4-BE49-F238E27FC236}">
                <a16:creationId xmlns:a16="http://schemas.microsoft.com/office/drawing/2014/main" id="{6B51DCEA-125A-46D1-AB33-5787E5894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968" y="5129623"/>
            <a:ext cx="2114157" cy="158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E5F100-3BB5-416A-9B6E-E82CD8485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788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RAL Space Objectives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58123" y="1543191"/>
            <a:ext cx="7957227" cy="49496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dirty="0"/>
              <a:t>Identify current technology needs</a:t>
            </a:r>
            <a:br>
              <a:rPr lang="en-GB" dirty="0"/>
            </a:br>
            <a:r>
              <a:rPr lang="en-GB" sz="2000" dirty="0"/>
              <a:t>Space Electronics for Cold Atoms, Lasers, Vacuum, …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GB" dirty="0"/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dirty="0"/>
              <a:t>Liaise with agencies</a:t>
            </a:r>
            <a:br>
              <a:rPr lang="en-GB" dirty="0"/>
            </a:br>
            <a:r>
              <a:rPr lang="en-GB" sz="2000" dirty="0"/>
              <a:t>UKSA, ESA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dirty="0">
              <a:solidFill>
                <a:srgbClr val="000066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dirty="0"/>
              <a:t>Build partnership relations with academia and industry </a:t>
            </a:r>
            <a:br>
              <a:rPr lang="en-GB" dirty="0"/>
            </a:br>
            <a:r>
              <a:rPr lang="en-GB" sz="2000" dirty="0" err="1"/>
              <a:t>Uni</a:t>
            </a:r>
            <a:r>
              <a:rPr lang="en-GB" sz="2000" dirty="0"/>
              <a:t> of Birmingham, </a:t>
            </a:r>
            <a:r>
              <a:rPr lang="en-GB" sz="2000" dirty="0" err="1"/>
              <a:t>Uni</a:t>
            </a:r>
            <a:r>
              <a:rPr lang="en-GB" sz="2000" dirty="0"/>
              <a:t> of Strathclyde, UK QT Hubs</a:t>
            </a:r>
            <a:br>
              <a:rPr lang="en-GB" sz="2000" dirty="0"/>
            </a:br>
            <a:r>
              <a:rPr lang="en-GB" sz="2000" dirty="0"/>
              <a:t>e2v, SSTL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dirty="0"/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dirty="0"/>
              <a:t>“Space-</a:t>
            </a:r>
            <a:r>
              <a:rPr lang="en-GB" dirty="0" err="1"/>
              <a:t>ify</a:t>
            </a:r>
            <a:r>
              <a:rPr lang="en-GB" dirty="0"/>
              <a:t>” subsystems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dirty="0"/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dirty="0">
                <a:solidFill>
                  <a:srgbClr val="000066"/>
                </a:solidFill>
              </a:rPr>
              <a:t>Integrate space ready quantum sensors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1E244C-8C6D-438E-9EEB-7CFD46D76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786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5960" y="1735167"/>
            <a:ext cx="2683423" cy="474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Gravity Gradiometer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37328" y="3353706"/>
            <a:ext cx="1226431" cy="604720"/>
          </a:xfrm>
          <a:prstGeom prst="rect">
            <a:avLst/>
          </a:prstGeom>
          <a:noFill/>
        </p:spPr>
        <p:txBody>
          <a:bodyPr wrap="none" lIns="111191" tIns="55596" rIns="111191" bIns="55596" rtlCol="0">
            <a:spAutoFit/>
          </a:bodyPr>
          <a:lstStyle/>
          <a:p>
            <a:pPr algn="ctr"/>
            <a:r>
              <a:rPr lang="en-GB" sz="1600" dirty="0">
                <a:solidFill>
                  <a:srgbClr val="112369"/>
                </a:solidFill>
              </a:rPr>
              <a:t>70cm</a:t>
            </a:r>
            <a:br>
              <a:rPr lang="en-GB" sz="1600" dirty="0">
                <a:solidFill>
                  <a:srgbClr val="112369"/>
                </a:solidFill>
              </a:rPr>
            </a:br>
            <a:r>
              <a:rPr lang="en-GB" sz="1600" dirty="0">
                <a:solidFill>
                  <a:srgbClr val="112369"/>
                </a:solidFill>
              </a:rPr>
              <a:t>tall fountain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2577670" y="2400610"/>
            <a:ext cx="0" cy="229430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1585036" y="3151666"/>
            <a:ext cx="501519" cy="17225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06841" y="2516169"/>
            <a:ext cx="1463291" cy="789386"/>
          </a:xfrm>
          <a:prstGeom prst="rect">
            <a:avLst/>
          </a:prstGeom>
          <a:noFill/>
        </p:spPr>
        <p:txBody>
          <a:bodyPr wrap="none" lIns="111191" tIns="55596" rIns="111191" bIns="55596" rtlCol="0">
            <a:spAutoFit/>
          </a:bodyPr>
          <a:lstStyle/>
          <a:p>
            <a:r>
              <a:rPr lang="en-GB" sz="1600" dirty="0">
                <a:solidFill>
                  <a:srgbClr val="112369"/>
                </a:solidFill>
              </a:rPr>
              <a:t>2 layers </a:t>
            </a:r>
            <a:br>
              <a:rPr lang="en-GB" sz="1600" dirty="0">
                <a:solidFill>
                  <a:srgbClr val="112369"/>
                </a:solidFill>
              </a:rPr>
            </a:br>
            <a:r>
              <a:rPr lang="en-GB" sz="1600" dirty="0">
                <a:solidFill>
                  <a:srgbClr val="112369"/>
                </a:solidFill>
              </a:rPr>
              <a:t>m-metal shield</a:t>
            </a:r>
          </a:p>
          <a:p>
            <a:r>
              <a:rPr lang="en-GB" sz="1200" dirty="0">
                <a:solidFill>
                  <a:srgbClr val="112369"/>
                </a:solidFill>
              </a:rPr>
              <a:t>(not yet present)</a:t>
            </a:r>
            <a:endParaRPr lang="en-GB" sz="1600" dirty="0">
              <a:solidFill>
                <a:srgbClr val="11236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270" y="6060536"/>
            <a:ext cx="906728" cy="358499"/>
          </a:xfrm>
          <a:prstGeom prst="rect">
            <a:avLst/>
          </a:prstGeom>
          <a:noFill/>
        </p:spPr>
        <p:txBody>
          <a:bodyPr wrap="none" lIns="111191" tIns="55596" rIns="111191" bIns="55596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GB" sz="1600" dirty="0">
                <a:solidFill>
                  <a:srgbClr val="112369"/>
                </a:solidFill>
              </a:rPr>
              <a:t>3D MOT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1235958" y="5328463"/>
            <a:ext cx="922603" cy="73207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0" name="Straight Arrow Connector 9"/>
          <p:cNvCxnSpPr>
            <a:stCxn id="11" idx="3"/>
          </p:cNvCxnSpPr>
          <p:nvPr/>
        </p:nvCxnSpPr>
        <p:spPr bwMode="auto">
          <a:xfrm>
            <a:off x="1032602" y="4454109"/>
            <a:ext cx="693912" cy="24080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25874" y="4274860"/>
            <a:ext cx="906728" cy="358499"/>
          </a:xfrm>
          <a:prstGeom prst="rect">
            <a:avLst/>
          </a:prstGeom>
          <a:noFill/>
        </p:spPr>
        <p:txBody>
          <a:bodyPr wrap="none" lIns="111191" tIns="55596" rIns="111191" bIns="55596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GB" sz="1600" dirty="0">
                <a:solidFill>
                  <a:srgbClr val="112369"/>
                </a:solidFill>
              </a:rPr>
              <a:t>2D MOT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92106" y="1558018"/>
            <a:ext cx="5247066" cy="4451927"/>
          </a:xfrm>
          <a:prstGeom prst="rect">
            <a:avLst/>
          </a:prstGeom>
          <a:noFill/>
        </p:spPr>
        <p:txBody>
          <a:bodyPr wrap="square" lIns="111191" tIns="55596" rIns="111191" bIns="55596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112369"/>
                </a:solidFill>
              </a:rPr>
              <a:t>Status: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12369"/>
                </a:solidFill>
              </a:rPr>
              <a:t>Vacuum chamber assembled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12369"/>
                </a:solidFill>
              </a:rPr>
              <a:t>Optics assembled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12369"/>
                </a:solidFill>
              </a:rPr>
              <a:t>3D MOT being optimised and characterised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12369"/>
                </a:solidFill>
                <a:latin typeface="Symbol" panose="05050102010706020507" pitchFamily="18" charset="2"/>
              </a:rPr>
              <a:t>m</a:t>
            </a:r>
            <a:r>
              <a:rPr lang="en-GB" sz="1600" dirty="0">
                <a:solidFill>
                  <a:srgbClr val="112369"/>
                </a:solidFill>
              </a:rPr>
              <a:t>-shield being procured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12369"/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rgbClr val="112369"/>
                </a:solidFill>
              </a:rPr>
              <a:t>Next Steps: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12369"/>
                </a:solidFill>
              </a:rPr>
              <a:t>Atomic fountain implementation and optimization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12369"/>
                </a:solidFill>
              </a:rPr>
              <a:t>Rabi oscillations and Ramsey Spectroscopy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12369"/>
                </a:solidFill>
              </a:rPr>
              <a:t>Gravity measurement  </a:t>
            </a:r>
            <a:r>
              <a:rPr lang="en-GB" sz="1400" dirty="0">
                <a:solidFill>
                  <a:srgbClr val="7A7C7F"/>
                </a:solidFill>
              </a:rPr>
              <a:t>(Atom Interferometry in atomic fountain, single cloud)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12369"/>
                </a:solidFill>
              </a:rPr>
              <a:t>Atom Cloud “Juggling”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12369"/>
                </a:solidFill>
              </a:rPr>
              <a:t>Gravity Gradient measurement </a:t>
            </a:r>
            <a:r>
              <a:rPr lang="en-GB" sz="1400" dirty="0">
                <a:solidFill>
                  <a:srgbClr val="7A7C7F"/>
                </a:solidFill>
              </a:rPr>
              <a:t>(Atom Interferometry in atomic fountain, two clouds)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12369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12369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12369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DE5DF0-FC1A-47BB-8316-355892FE6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BE27-AB89-4EDD-90B6-FECCF5D7739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240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1084</Words>
  <Application>Microsoft Office PowerPoint</Application>
  <PresentationFormat>On-screen Show (4:3)</PresentationFormat>
  <Paragraphs>226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Georgia</vt:lpstr>
      <vt:lpstr>Symbol</vt:lpstr>
      <vt:lpstr>Verdana</vt:lpstr>
      <vt:lpstr>Office Theme</vt:lpstr>
      <vt:lpstr>Atom Interferometry in the UK </vt:lpstr>
      <vt:lpstr>Outline – Atom Interferometry in the UK</vt:lpstr>
      <vt:lpstr>University of Birmingham</vt:lpstr>
      <vt:lpstr>UoB Atom Interferometry</vt:lpstr>
      <vt:lpstr>UoB Atom Interferometry</vt:lpstr>
      <vt:lpstr>UoB Atom Interferometry</vt:lpstr>
      <vt:lpstr>Quantum Sensors at RAL Space</vt:lpstr>
      <vt:lpstr>RAL Space Objectives</vt:lpstr>
      <vt:lpstr>Gravity Gradiometer</vt:lpstr>
      <vt:lpstr>M Squared</vt:lpstr>
      <vt:lpstr>PowerPoint Presentation</vt:lpstr>
      <vt:lpstr>PowerPoint Presentation</vt:lpstr>
      <vt:lpstr>PowerPoint Presentation</vt:lpstr>
      <vt:lpstr>Imperial College London</vt:lpstr>
      <vt:lpstr>Waiting on Slides</vt:lpstr>
      <vt:lpstr>PowerPoint Presentation</vt:lpstr>
      <vt:lpstr>PowerPoint Presentation</vt:lpstr>
      <vt:lpstr>University of Liverpool</vt:lpstr>
      <vt:lpstr>PowerPoint Presentation</vt:lpstr>
      <vt:lpstr>Liverpool</vt:lpstr>
      <vt:lpstr>Initial results</vt:lpstr>
      <vt:lpstr>PowerPoint Presentation</vt:lpstr>
      <vt:lpstr>NPL</vt:lpstr>
      <vt:lpstr>NPL Rb Fountain</vt:lpstr>
      <vt:lpstr>Rb Fountain</vt:lpstr>
      <vt:lpstr>Strontium </vt:lpstr>
      <vt:lpstr>NPL</vt:lpstr>
      <vt:lpstr>PowerPoint Presentation</vt:lpstr>
      <vt:lpstr>PowerPoint Presentation</vt:lpstr>
      <vt:lpstr>University of Oxford </vt:lpstr>
      <vt:lpstr>PowerPoint Presentation</vt:lpstr>
      <vt:lpstr>MAGIS-UK</vt:lpstr>
      <vt:lpstr>UK Plans for MAGIS</vt:lpstr>
      <vt:lpstr>UK Contributions</vt:lpstr>
      <vt:lpstr>AION - Proposal</vt:lpstr>
      <vt:lpstr>Summary</vt:lpstr>
      <vt:lpstr>Questions or Comments?</vt:lpstr>
      <vt:lpstr>MAGIS-100 Present 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 Interferometry in the UK  &amp; MAGIS-100</dc:title>
  <dc:creator>coleman</dc:creator>
  <cp:lastModifiedBy>coleman</cp:lastModifiedBy>
  <cp:revision>11</cp:revision>
  <dcterms:created xsi:type="dcterms:W3CDTF">2019-03-25T08:31:53Z</dcterms:created>
  <dcterms:modified xsi:type="dcterms:W3CDTF">2019-03-25T11:41:04Z</dcterms:modified>
</cp:coreProperties>
</file>