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47"/>
  </p:notesMasterIdLst>
  <p:handoutMasterIdLst>
    <p:handoutMasterId r:id="rId48"/>
  </p:handoutMasterIdLst>
  <p:sldIdLst>
    <p:sldId id="1841" r:id="rId2"/>
    <p:sldId id="1977" r:id="rId3"/>
    <p:sldId id="1976" r:id="rId4"/>
    <p:sldId id="1979" r:id="rId5"/>
    <p:sldId id="1975" r:id="rId6"/>
    <p:sldId id="1942" r:id="rId7"/>
    <p:sldId id="1943" r:id="rId8"/>
    <p:sldId id="1944" r:id="rId9"/>
    <p:sldId id="1945" r:id="rId10"/>
    <p:sldId id="1946" r:id="rId11"/>
    <p:sldId id="1947" r:id="rId12"/>
    <p:sldId id="1948" r:id="rId13"/>
    <p:sldId id="1966" r:id="rId14"/>
    <p:sldId id="1967" r:id="rId15"/>
    <p:sldId id="1968" r:id="rId16"/>
    <p:sldId id="1969" r:id="rId17"/>
    <p:sldId id="1973" r:id="rId18"/>
    <p:sldId id="1974" r:id="rId19"/>
    <p:sldId id="1971" r:id="rId20"/>
    <p:sldId id="1972" r:id="rId21"/>
    <p:sldId id="1986" r:id="rId22"/>
    <p:sldId id="1981" r:id="rId23"/>
    <p:sldId id="1987" r:id="rId24"/>
    <p:sldId id="1982" r:id="rId25"/>
    <p:sldId id="1983" r:id="rId26"/>
    <p:sldId id="1984" r:id="rId27"/>
    <p:sldId id="1985" r:id="rId28"/>
    <p:sldId id="1949" r:id="rId29"/>
    <p:sldId id="1950" r:id="rId30"/>
    <p:sldId id="1951" r:id="rId31"/>
    <p:sldId id="1952" r:id="rId32"/>
    <p:sldId id="1953" r:id="rId33"/>
    <p:sldId id="1954" r:id="rId34"/>
    <p:sldId id="1955" r:id="rId35"/>
    <p:sldId id="1956" r:id="rId36"/>
    <p:sldId id="1957" r:id="rId37"/>
    <p:sldId id="1980" r:id="rId38"/>
    <p:sldId id="1958" r:id="rId39"/>
    <p:sldId id="1959" r:id="rId40"/>
    <p:sldId id="1960" r:id="rId41"/>
    <p:sldId id="1961" r:id="rId42"/>
    <p:sldId id="1962" r:id="rId43"/>
    <p:sldId id="1963" r:id="rId44"/>
    <p:sldId id="1964" r:id="rId45"/>
    <p:sldId id="1903" r:id="rId46"/>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3" autoAdjust="0"/>
    <p:restoredTop sz="89251" autoAdjust="0"/>
  </p:normalViewPr>
  <p:slideViewPr>
    <p:cSldViewPr>
      <p:cViewPr>
        <p:scale>
          <a:sx n="75" d="100"/>
          <a:sy n="75" d="100"/>
        </p:scale>
        <p:origin x="-1344" y="-104"/>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8E801A9-2AA2-FA4A-90DB-4BA82C5BB312}" type="slidenum">
              <a:rPr lang="en-US" smtClean="0"/>
              <a:pPr>
                <a:defRPr/>
              </a:pPr>
              <a:t>7</a:t>
            </a:fld>
            <a:endParaRPr lang="en-US" dirty="0"/>
          </a:p>
        </p:txBody>
      </p:sp>
    </p:spTree>
    <p:extLst>
      <p:ext uri="{BB962C8B-B14F-4D97-AF65-F5344CB8AC3E}">
        <p14:creationId xmlns:p14="http://schemas.microsoft.com/office/powerpoint/2010/main" val="2042989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a:t>
            </a:r>
            <a:r>
              <a:rPr lang="en-GB" sz="1100" i="0" baseline="0" noProof="0" dirty="0" smtClean="0">
                <a:latin typeface="Tahoma" charset="0"/>
              </a:rPr>
              <a:t>Project</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png"/><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png"/><Relationship Id="rId6" Type="http://schemas.openxmlformats.org/officeDocument/2006/relationships/image" Target="../media/image16.jpg"/><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png"/><Relationship Id="rId6" Type="http://schemas.openxmlformats.org/officeDocument/2006/relationships/image" Target="../media/image16.jpg"/><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 Id="rId3" Type="http://schemas.openxmlformats.org/officeDocument/2006/relationships/image" Target="../media/image18.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emf"/></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g"/><Relationship Id="rId5"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image" Target="../media/image21.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emf"/><Relationship Id="rId3" Type="http://schemas.openxmlformats.org/officeDocument/2006/relationships/image" Target="../media/image20.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emf"/></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1" Type="http://schemas.openxmlformats.org/officeDocument/2006/relationships/slideLayout" Target="../slideLayouts/slideLayout5.xml"/><Relationship Id="rId2" Type="http://schemas.openxmlformats.org/officeDocument/2006/relationships/image" Target="../media/image27.emf"/></Relationships>
</file>

<file path=ppt/slides/_rels/slide37.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1" Type="http://schemas.openxmlformats.org/officeDocument/2006/relationships/slideLayout" Target="../slideLayouts/slideLayout5.xml"/><Relationship Id="rId2" Type="http://schemas.openxmlformats.org/officeDocument/2006/relationships/image" Target="../media/image27.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5" Type="http://schemas.openxmlformats.org/officeDocument/2006/relationships/image" Target="../media/image38.emf"/><Relationship Id="rId6" Type="http://schemas.openxmlformats.org/officeDocument/2006/relationships/image" Target="../media/image39.emf"/><Relationship Id="rId7" Type="http://schemas.openxmlformats.org/officeDocument/2006/relationships/image" Target="../media/image40.png"/><Relationship Id="rId8" Type="http://schemas.openxmlformats.org/officeDocument/2006/relationships/image" Target="../media/image41.png"/><Relationship Id="rId1" Type="http://schemas.openxmlformats.org/officeDocument/2006/relationships/slideLayout" Target="../slideLayouts/slideLayout5.xml"/><Relationship Id="rId2" Type="http://schemas.openxmlformats.org/officeDocument/2006/relationships/image" Target="../media/image3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2.png"/><Relationship Id="rId3" Type="http://schemas.openxmlformats.org/officeDocument/2006/relationships/image" Target="../media/image4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2.png"/><Relationship Id="rId3" Type="http://schemas.openxmlformats.org/officeDocument/2006/relationships/image" Target="../media/image4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060432" cy="1362076"/>
          </a:xfrm>
        </p:spPr>
        <p:txBody>
          <a:bodyPr/>
          <a:lstStyle/>
          <a:p>
            <a:pPr algn="ctr"/>
            <a:r>
              <a:rPr lang="en-GB" sz="4500" i="1" dirty="0">
                <a:solidFill>
                  <a:srgbClr val="FF0000"/>
                </a:solidFill>
              </a:rPr>
              <a:t>THE AION </a:t>
            </a:r>
            <a:r>
              <a:rPr lang="en-GB" sz="4500" i="1" dirty="0" smtClean="0">
                <a:solidFill>
                  <a:srgbClr val="FF0000"/>
                </a:solidFill>
              </a:rPr>
              <a:t>Project</a:t>
            </a:r>
            <a:r>
              <a:rPr lang="en-GB" sz="4500" i="1" dirty="0">
                <a:solidFill>
                  <a:srgbClr val="FF0000"/>
                </a:solidFill>
              </a:rPr>
              <a:t/>
            </a:r>
            <a:br>
              <a:rPr lang="en-GB" sz="4500" i="1" dirty="0">
                <a:solidFill>
                  <a:srgbClr val="FF0000"/>
                </a:solidFill>
              </a:rPr>
            </a:br>
            <a:r>
              <a:rPr lang="en-GB" sz="4000" i="1" dirty="0"/>
              <a:t>A </a:t>
            </a:r>
            <a:r>
              <a:rPr lang="en-GB" sz="4000" i="1" dirty="0"/>
              <a:t>UK </a:t>
            </a:r>
            <a:r>
              <a:rPr lang="en-GB" sz="4000" i="1" dirty="0" smtClean="0"/>
              <a:t/>
            </a:r>
            <a:br>
              <a:rPr lang="en-GB" sz="4000" i="1" dirty="0" smtClean="0"/>
            </a:br>
            <a:r>
              <a:rPr lang="en-GB" sz="4000" i="1" dirty="0" smtClean="0"/>
              <a:t>Atom </a:t>
            </a:r>
            <a:r>
              <a:rPr lang="en-GB" sz="4000" i="1" dirty="0"/>
              <a:t>Interferometer Observatory </a:t>
            </a:r>
            <a:r>
              <a:rPr lang="en-GB" sz="4000" i="1" dirty="0" smtClean="0"/>
              <a:t>and Network </a:t>
            </a:r>
            <a:r>
              <a:rPr lang="en-GB" sz="4000" i="1" dirty="0"/>
              <a:t/>
            </a:r>
            <a:br>
              <a:rPr lang="en-GB" sz="4000" i="1" dirty="0"/>
            </a:br>
            <a:r>
              <a:rPr lang="en-GB" sz="2000" dirty="0" smtClean="0">
                <a:solidFill>
                  <a:srgbClr val="D315FF"/>
                </a:solidFill>
              </a:rPr>
              <a:t> </a:t>
            </a:r>
            <a:r>
              <a:rPr lang="en-GB" sz="2000" dirty="0">
                <a:solidFill>
                  <a:srgbClr val="D315FF"/>
                </a:solidFill>
              </a:rPr>
              <a:t>for the exploration of Ultra-Light Dark Matter and Mid-Frequency Gravitational Waves</a:t>
            </a:r>
            <a:r>
              <a:rPr lang="en-GB" sz="2000" dirty="0"/>
              <a:t>.</a:t>
            </a:r>
            <a:br>
              <a:rPr lang="en-GB" sz="2000" dirty="0"/>
            </a:br>
            <a:r>
              <a:rPr lang="en-GB" sz="2000" i="1" dirty="0" smtClean="0"/>
              <a:t> </a:t>
            </a:r>
            <a:r>
              <a:rPr lang="en-GB" sz="2000" dirty="0"/>
              <a:t/>
            </a:r>
            <a:br>
              <a:rPr lang="en-GB" sz="2000" dirty="0"/>
            </a:br>
            <a:r>
              <a:rPr lang="en-GB" sz="3200" i="1" dirty="0">
                <a:solidFill>
                  <a:srgbClr val="FF0000"/>
                </a:solidFill>
              </a:rPr>
              <a:t>AION Workshop, march 25, 2019   </a:t>
            </a:r>
            <a:endParaRPr lang="en-US" sz="3200" i="1" dirty="0">
              <a:solidFill>
                <a:srgbClr val="FF0000"/>
              </a:solidFill>
            </a:endParaRPr>
          </a:p>
        </p:txBody>
      </p:sp>
      <p:sp>
        <p:nvSpPr>
          <p:cNvPr id="3" name="Text Placeholder 2"/>
          <p:cNvSpPr>
            <a:spLocks noGrp="1"/>
          </p:cNvSpPr>
          <p:nvPr>
            <p:ph type="body" idx="1"/>
          </p:nvPr>
        </p:nvSpPr>
        <p:spPr>
          <a:xfrm>
            <a:off x="755576" y="4953149"/>
            <a:ext cx="7772400" cy="1716211"/>
          </a:xfrm>
        </p:spPr>
        <p:txBody>
          <a:bodyPr/>
          <a:lstStyle/>
          <a:p>
            <a:pPr algn="ctr" defTabSz="467359">
              <a:defRPr sz="2960"/>
            </a:pPr>
            <a:r>
              <a:rPr lang="en-US" sz="2400" dirty="0" smtClean="0"/>
              <a:t>Oliver Buchmueller, Imperial College London</a:t>
            </a:r>
          </a:p>
        </p:txBody>
      </p:sp>
    </p:spTree>
    <p:extLst>
      <p:ext uri="{BB962C8B-B14F-4D97-AF65-F5344CB8AC3E}">
        <p14:creationId xmlns:p14="http://schemas.microsoft.com/office/powerpoint/2010/main" val="426533459"/>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a:t>
            </a:r>
            <a:r>
              <a:rPr lang="mr-IN" dirty="0" smtClean="0"/>
              <a:t>–</a:t>
            </a:r>
            <a:r>
              <a:rPr lang="en-GB" dirty="0" smtClean="0"/>
              <a:t> A Staged Programme** </a:t>
            </a:r>
            <a:endParaRPr lang="en-GB" dirty="0"/>
          </a:p>
        </p:txBody>
      </p:sp>
      <p:sp>
        <p:nvSpPr>
          <p:cNvPr id="3" name="Content Placeholder 2"/>
          <p:cNvSpPr>
            <a:spLocks noGrp="1"/>
          </p:cNvSpPr>
          <p:nvPr>
            <p:ph idx="1"/>
          </p:nvPr>
        </p:nvSpPr>
        <p:spPr>
          <a:xfrm>
            <a:off x="611560" y="1351309"/>
            <a:ext cx="8229600" cy="4525963"/>
          </a:xfrm>
        </p:spPr>
        <p:txBody>
          <a:bodyPr/>
          <a:lstStyle/>
          <a:p>
            <a:r>
              <a:rPr lang="en-GB" sz="2800" b="1" dirty="0" smtClean="0"/>
              <a:t>AION-10:  Stage 1 [</a:t>
            </a:r>
            <a:r>
              <a:rPr lang="en-GB" sz="2800" b="1" dirty="0"/>
              <a:t>year 1 to </a:t>
            </a:r>
            <a:r>
              <a:rPr lang="en-GB" sz="2800" b="1" dirty="0" smtClean="0"/>
              <a:t>3]</a:t>
            </a:r>
          </a:p>
          <a:p>
            <a:pPr marL="342900" indent="-342900">
              <a:buFont typeface="Wingdings" charset="2"/>
              <a:buChar char="§"/>
            </a:pPr>
            <a:r>
              <a:rPr lang="en-GB" sz="2800" b="1" dirty="0" smtClean="0">
                <a:solidFill>
                  <a:schemeClr val="accent2"/>
                </a:solidFill>
              </a:rPr>
              <a:t> 1 </a:t>
            </a:r>
            <a:r>
              <a:rPr lang="en-GB" sz="2800" b="1" dirty="0">
                <a:solidFill>
                  <a:schemeClr val="accent2"/>
                </a:solidFill>
              </a:rPr>
              <a:t>&amp; 10 m Interferometers &amp; Site Development for 100m </a:t>
            </a:r>
            <a:r>
              <a:rPr lang="en-GB" sz="2800" b="1" dirty="0" smtClean="0">
                <a:solidFill>
                  <a:schemeClr val="accent2"/>
                </a:solidFill>
              </a:rPr>
              <a:t>Baseline</a:t>
            </a:r>
            <a:endParaRPr lang="en-GB" sz="2800" b="1" dirty="0"/>
          </a:p>
          <a:p>
            <a:r>
              <a:rPr lang="en-GB" sz="2800" b="1" dirty="0" smtClean="0"/>
              <a:t>AION-100: Stage </a:t>
            </a:r>
            <a:r>
              <a:rPr lang="en-GB" sz="2800" b="1" dirty="0"/>
              <a:t>2 [year 3 to </a:t>
            </a:r>
            <a:r>
              <a:rPr lang="en-GB" sz="2800" b="1" dirty="0" smtClean="0"/>
              <a:t>6] </a:t>
            </a:r>
          </a:p>
          <a:p>
            <a:pPr marL="342900" indent="-342900">
              <a:buFont typeface="Wingdings" charset="2"/>
              <a:buChar char="§"/>
            </a:pPr>
            <a:r>
              <a:rPr lang="en-GB" sz="2800" b="1" dirty="0" smtClean="0">
                <a:solidFill>
                  <a:srgbClr val="3333CC"/>
                </a:solidFill>
              </a:rPr>
              <a:t>100m </a:t>
            </a:r>
            <a:r>
              <a:rPr lang="en-GB" sz="2800" b="1" dirty="0">
                <a:solidFill>
                  <a:srgbClr val="3333CC"/>
                </a:solidFill>
              </a:rPr>
              <a:t>Construction &amp; </a:t>
            </a:r>
            <a:r>
              <a:rPr lang="en-GB" sz="2800" b="1" dirty="0" smtClean="0">
                <a:solidFill>
                  <a:srgbClr val="3333CC"/>
                </a:solidFill>
              </a:rPr>
              <a:t>Commissioning</a:t>
            </a:r>
          </a:p>
          <a:p>
            <a:pPr marL="0" indent="0"/>
            <a:endParaRPr lang="en-GB" sz="2800" b="1" dirty="0"/>
          </a:p>
          <a:p>
            <a:r>
              <a:rPr lang="en-GB" sz="2800" b="1" dirty="0" smtClean="0"/>
              <a:t>AION-KM: Stage </a:t>
            </a:r>
            <a:r>
              <a:rPr lang="en-GB" sz="2800" b="1" dirty="0"/>
              <a:t>3 </a:t>
            </a:r>
            <a:r>
              <a:rPr lang="en-GB" sz="2800" b="1" dirty="0" smtClean="0"/>
              <a:t>[ &gt; year 6 ] </a:t>
            </a:r>
          </a:p>
          <a:p>
            <a:pPr marL="342900" indent="-342900">
              <a:buFont typeface="Wingdings" charset="2"/>
              <a:buChar char="§"/>
            </a:pPr>
            <a:r>
              <a:rPr lang="en-GB" sz="2800" b="1" dirty="0" smtClean="0">
                <a:solidFill>
                  <a:srgbClr val="3333CC"/>
                </a:solidFill>
              </a:rPr>
              <a:t>Operating AION-100 and planning </a:t>
            </a:r>
            <a:r>
              <a:rPr lang="en-GB" sz="2800" b="1" dirty="0">
                <a:solidFill>
                  <a:srgbClr val="3333CC"/>
                </a:solidFill>
              </a:rPr>
              <a:t>for 1 km &amp; </a:t>
            </a:r>
            <a:r>
              <a:rPr lang="en-GB" sz="2800" b="1" dirty="0" smtClean="0">
                <a:solidFill>
                  <a:srgbClr val="3333CC"/>
                </a:solidFill>
              </a:rPr>
              <a:t>Beyond</a:t>
            </a:r>
          </a:p>
          <a:p>
            <a:r>
              <a:rPr lang="en-GB" sz="2800" b="1" dirty="0" smtClean="0"/>
              <a:t>AION-SPACE: </a:t>
            </a:r>
            <a:r>
              <a:rPr lang="en-GB" sz="2800" b="1" dirty="0"/>
              <a:t>Stage </a:t>
            </a:r>
            <a:r>
              <a:rPr lang="en-GB" sz="2800" b="1" dirty="0" smtClean="0"/>
              <a:t>4 </a:t>
            </a:r>
            <a:r>
              <a:rPr lang="en-GB" sz="2800" b="1" dirty="0"/>
              <a:t>[ </a:t>
            </a:r>
            <a:r>
              <a:rPr lang="en-GB" sz="2800" b="1" dirty="0" smtClean="0"/>
              <a:t>after AION-KM </a:t>
            </a:r>
            <a:r>
              <a:rPr lang="en-GB" sz="2800" b="1" dirty="0"/>
              <a:t>] </a:t>
            </a:r>
          </a:p>
          <a:p>
            <a:pPr marL="342900" indent="-342900">
              <a:buFont typeface="Wingdings" charset="2"/>
              <a:buChar char="§"/>
            </a:pPr>
            <a:r>
              <a:rPr lang="en-GB" sz="2800" b="1" dirty="0" smtClean="0">
                <a:solidFill>
                  <a:srgbClr val="3333CC"/>
                </a:solidFill>
              </a:rPr>
              <a:t>Space based version </a:t>
            </a:r>
            <a:endParaRPr lang="en-GB" sz="2800" dirty="0">
              <a:solidFill>
                <a:srgbClr val="3333CC"/>
              </a:solidFill>
            </a:endParaRPr>
          </a:p>
          <a:p>
            <a:pPr marL="342900" indent="-342900">
              <a:buFont typeface="Wingdings" charset="2"/>
              <a:buChar char="§"/>
            </a:pPr>
            <a:endParaRPr lang="en-GB" sz="2800" dirty="0">
              <a:solidFill>
                <a:srgbClr val="3333CC"/>
              </a:solidFill>
            </a:endParaRPr>
          </a:p>
          <a:p>
            <a:endParaRPr lang="en-GB" sz="2000" dirty="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dirty="0" smtClean="0"/>
              <a:t>**outlined in Big Ideas proposal</a:t>
            </a:r>
            <a:endParaRPr lang="en-GB" dirty="0"/>
          </a:p>
        </p:txBody>
      </p:sp>
      <p:sp>
        <p:nvSpPr>
          <p:cNvPr id="5" name="Rectangle 4"/>
          <p:cNvSpPr/>
          <p:nvPr/>
        </p:nvSpPr>
        <p:spPr bwMode="auto">
          <a:xfrm>
            <a:off x="539552" y="1268760"/>
            <a:ext cx="8424936" cy="2664296"/>
          </a:xfrm>
          <a:prstGeom prst="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6818874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dirty="0" smtClean="0"/>
              <a:t>     </a:t>
            </a:r>
          </a:p>
          <a:p>
            <a:pPr algn="just"/>
            <a:r>
              <a:rPr lang="en-GB" sz="1400" dirty="0" smtClean="0"/>
              <a:t>	</a:t>
            </a:r>
            <a:r>
              <a:rPr lang="en-GB" sz="1400" dirty="0" smtClean="0">
                <a:solidFill>
                  <a:srgbClr val="3333CC"/>
                </a:solidFill>
              </a:rPr>
              <a:t>In </a:t>
            </a:r>
            <a:r>
              <a:rPr lang="en-GB" sz="1400" dirty="0">
                <a:solidFill>
                  <a:srgbClr val="3333CC"/>
                </a:solidFill>
              </a:rPr>
              <a:t>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dirty="0" smtClean="0">
                <a:solidFill>
                  <a:schemeClr val="accent2"/>
                </a:solidFill>
              </a:rPr>
              <a:t>more than</a:t>
            </a:r>
            <a:r>
              <a:rPr lang="en-GB" sz="1400" dirty="0" smtClean="0">
                <a:solidFill>
                  <a:srgbClr val="FF0000"/>
                </a:solidFill>
              </a:rPr>
              <a:t> </a:t>
            </a:r>
            <a:r>
              <a:rPr lang="en-GB" sz="1400" dirty="0">
                <a:solidFill>
                  <a:srgbClr val="FF0000"/>
                </a:solidFill>
              </a:rPr>
              <a:t>70 members</a:t>
            </a:r>
            <a:r>
              <a:rPr lang="en-GB" sz="1400" dirty="0">
                <a:solidFill>
                  <a:srgbClr val="3333CC"/>
                </a:solidFill>
              </a:rPr>
              <a:t> from </a:t>
            </a:r>
            <a:r>
              <a:rPr lang="en-GB" sz="1400" dirty="0" smtClean="0">
                <a:solidFill>
                  <a:srgbClr val="FF0000"/>
                </a:solidFill>
              </a:rPr>
              <a:t>20 UK institutions</a:t>
            </a:r>
            <a:r>
              <a:rPr lang="en-GB" sz="1400" dirty="0" smtClean="0">
                <a:solidFill>
                  <a:srgbClr val="3333CC"/>
                </a:solidFill>
              </a:rPr>
              <a:t> </a:t>
            </a:r>
            <a:r>
              <a:rPr lang="en-GB" sz="1400" dirty="0">
                <a:solidFill>
                  <a:srgbClr val="3333CC"/>
                </a:solidFill>
              </a:rPr>
              <a:t>have provided explicit support for this proposal:   </a:t>
            </a:r>
          </a:p>
          <a:p>
            <a:endParaRPr lang="en-GB" sz="1400" dirty="0"/>
          </a:p>
          <a:p>
            <a:pPr algn="just"/>
            <a:r>
              <a:rPr lang="en-GB" sz="1400" dirty="0" smtClean="0"/>
              <a:t>	</a:t>
            </a:r>
            <a:r>
              <a:rPr lang="en-GB" sz="1400" i="1" dirty="0"/>
              <a:t>Aberdeen, Birmingham, Bristol, Brunel, Durham, Glasgow, Imperial College, Kings College London, University College London, Liverpool, Nottingham, Open University, Oxford, RAL, Sheffield, Strathclyde, Sussex, Swansea and </a:t>
            </a:r>
            <a:r>
              <a:rPr lang="en-GB" sz="1400" i="1" dirty="0" smtClean="0"/>
              <a:t>NPL</a:t>
            </a:r>
            <a:endParaRPr lang="en-GB" i="1" dirty="0"/>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6444208" y="980728"/>
            <a:ext cx="2609809" cy="523220"/>
          </a:xfrm>
          <a:prstGeom prst="rect">
            <a:avLst/>
          </a:prstGeom>
          <a:solidFill>
            <a:srgbClr val="FFFF00"/>
          </a:solidFill>
        </p:spPr>
        <p:txBody>
          <a:bodyPr wrap="none" rtlCol="0">
            <a:spAutoFit/>
          </a:bodyPr>
          <a:lstStyle/>
          <a:p>
            <a:pPr algn="ctr"/>
            <a:r>
              <a:rPr lang="en-GB" sz="1400" dirty="0" smtClean="0"/>
              <a:t>Status “Big Ideas Call”</a:t>
            </a:r>
          </a:p>
          <a:p>
            <a:pPr algn="ctr"/>
            <a:r>
              <a:rPr lang="en-GB" sz="1400" dirty="0" smtClean="0"/>
              <a:t>Will be updated in March 2019</a:t>
            </a:r>
            <a:endParaRPr lang="en-GB" sz="1400" dirty="0"/>
          </a:p>
        </p:txBody>
      </p:sp>
    </p:spTree>
    <p:extLst>
      <p:ext uri="{BB962C8B-B14F-4D97-AF65-F5344CB8AC3E}">
        <p14:creationId xmlns:p14="http://schemas.microsoft.com/office/powerpoint/2010/main" val="352805209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dirty="0" smtClean="0"/>
              <a:t>     </a:t>
            </a:r>
          </a:p>
          <a:p>
            <a:pPr algn="just"/>
            <a:r>
              <a:rPr lang="en-GB" sz="1400" dirty="0" smtClean="0"/>
              <a:t>	</a:t>
            </a:r>
            <a:r>
              <a:rPr lang="en-GB" sz="1400" dirty="0" smtClean="0">
                <a:solidFill>
                  <a:srgbClr val="3333CC"/>
                </a:solidFill>
              </a:rPr>
              <a:t>In </a:t>
            </a:r>
            <a:r>
              <a:rPr lang="en-GB" sz="1400" dirty="0">
                <a:solidFill>
                  <a:srgbClr val="3333CC"/>
                </a:solidFill>
              </a:rPr>
              <a:t>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dirty="0" smtClean="0">
                <a:solidFill>
                  <a:schemeClr val="accent2"/>
                </a:solidFill>
              </a:rPr>
              <a:t>more than</a:t>
            </a:r>
            <a:r>
              <a:rPr lang="en-GB" sz="1400" dirty="0" smtClean="0">
                <a:solidFill>
                  <a:srgbClr val="FF0000"/>
                </a:solidFill>
              </a:rPr>
              <a:t> </a:t>
            </a:r>
            <a:r>
              <a:rPr lang="en-GB" sz="1400" dirty="0">
                <a:solidFill>
                  <a:srgbClr val="FF0000"/>
                </a:solidFill>
              </a:rPr>
              <a:t>70 members</a:t>
            </a:r>
            <a:r>
              <a:rPr lang="en-GB" sz="1400" dirty="0">
                <a:solidFill>
                  <a:srgbClr val="3333CC"/>
                </a:solidFill>
              </a:rPr>
              <a:t> from </a:t>
            </a:r>
            <a:r>
              <a:rPr lang="en-GB" sz="1400" dirty="0" smtClean="0">
                <a:solidFill>
                  <a:srgbClr val="FF0000"/>
                </a:solidFill>
              </a:rPr>
              <a:t>20 UK institutions</a:t>
            </a:r>
            <a:r>
              <a:rPr lang="en-GB" sz="1400" dirty="0" smtClean="0">
                <a:solidFill>
                  <a:srgbClr val="3333CC"/>
                </a:solidFill>
              </a:rPr>
              <a:t> </a:t>
            </a:r>
            <a:r>
              <a:rPr lang="en-GB" sz="1400" dirty="0">
                <a:solidFill>
                  <a:srgbClr val="3333CC"/>
                </a:solidFill>
              </a:rPr>
              <a:t>have provided explicit support for this proposal:   </a:t>
            </a:r>
          </a:p>
          <a:p>
            <a:endParaRPr lang="en-GB" sz="1400" dirty="0"/>
          </a:p>
          <a:p>
            <a:pPr algn="just"/>
            <a:r>
              <a:rPr lang="en-GB" sz="1400" dirty="0" smtClean="0"/>
              <a:t>	</a:t>
            </a:r>
            <a:r>
              <a:rPr lang="en-GB" sz="1400" i="1" dirty="0"/>
              <a:t>Aberdeen, Birmingham, Bristol, Brunel, Durham, Glasgow, Imperial College, Kings College London, University College London, Liverpool, Nottingham, Open University, Oxford, RAL, Sheffield, Strathclyde, Sussex, Swansea and </a:t>
            </a:r>
            <a:r>
              <a:rPr lang="en-GB" sz="1400" i="1" dirty="0" smtClean="0"/>
              <a:t>NPL</a:t>
            </a:r>
            <a:endParaRPr lang="en-GB" i="1" dirty="0"/>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334004" y="1484784"/>
            <a:ext cx="8486468" cy="2954655"/>
          </a:xfrm>
          <a:prstGeom prst="rect">
            <a:avLst/>
          </a:prstGeom>
          <a:solidFill>
            <a:srgbClr val="FFFFCC"/>
          </a:solidFill>
        </p:spPr>
        <p:txBody>
          <a:bodyPr wrap="none" rtlCol="0">
            <a:spAutoFit/>
          </a:bodyPr>
          <a:lstStyle/>
          <a:p>
            <a:pPr algn="ctr"/>
            <a:r>
              <a:rPr lang="en-GB" sz="2800" dirty="0" smtClean="0"/>
              <a:t>If you are interested to follow the AION activity </a:t>
            </a:r>
          </a:p>
          <a:p>
            <a:pPr algn="ctr"/>
            <a:r>
              <a:rPr lang="en-GB" sz="2800" dirty="0" smtClean="0"/>
              <a:t>you can subscribe to the AION Email list: </a:t>
            </a:r>
          </a:p>
          <a:p>
            <a:pPr algn="ctr"/>
            <a:r>
              <a:rPr lang="en-GB" sz="2800" u="sng" dirty="0" err="1" smtClean="0"/>
              <a:t>aion</a:t>
            </a:r>
            <a:r>
              <a:rPr lang="en-GB" sz="2800" u="sng" dirty="0" err="1"/>
              <a:t>-project@</a:t>
            </a:r>
            <a:r>
              <a:rPr lang="en-GB" sz="2800" u="sng" dirty="0" err="1" smtClean="0"/>
              <a:t>imperial.ac.uk</a:t>
            </a:r>
            <a:endParaRPr lang="en-GB" sz="2800" dirty="0" smtClean="0"/>
          </a:p>
          <a:p>
            <a:pPr algn="ctr"/>
            <a:endParaRPr lang="en-GB" sz="2800" dirty="0" smtClean="0"/>
          </a:p>
          <a:p>
            <a:pPr algn="ctr"/>
            <a:r>
              <a:rPr lang="en-GB" sz="2800" dirty="0" smtClean="0"/>
              <a:t>via</a:t>
            </a:r>
            <a:r>
              <a:rPr lang="en-GB" sz="2800" dirty="0"/>
              <a:t>: </a:t>
            </a:r>
          </a:p>
          <a:p>
            <a:pPr algn="ctr"/>
            <a:r>
              <a:rPr lang="en-GB" sz="2800" dirty="0" smtClean="0"/>
              <a:t>https</a:t>
            </a:r>
            <a:r>
              <a:rPr lang="en-GB" sz="2800" dirty="0"/>
              <a:t>://</a:t>
            </a:r>
            <a:r>
              <a:rPr lang="en-GB" sz="2800" dirty="0" err="1"/>
              <a:t>mailman.ic.ac.uk</a:t>
            </a:r>
            <a:r>
              <a:rPr lang="en-GB" sz="2800" dirty="0"/>
              <a:t>/mailman/</a:t>
            </a:r>
            <a:r>
              <a:rPr lang="en-GB" sz="2800" dirty="0" err="1"/>
              <a:t>listinfo</a:t>
            </a:r>
            <a:r>
              <a:rPr lang="en-GB" sz="2800" dirty="0"/>
              <a:t>/</a:t>
            </a:r>
            <a:r>
              <a:rPr lang="en-GB" sz="2800" dirty="0" err="1"/>
              <a:t>aion</a:t>
            </a:r>
            <a:r>
              <a:rPr lang="en-GB" sz="2800" dirty="0"/>
              <a:t>-</a:t>
            </a:r>
            <a:r>
              <a:rPr lang="en-GB" sz="2800" dirty="0" smtClean="0"/>
              <a:t>project </a:t>
            </a:r>
            <a:endParaRPr lang="en-GB" sz="2800" dirty="0"/>
          </a:p>
          <a:p>
            <a:pPr algn="ctr"/>
            <a:endParaRPr lang="en-GB" dirty="0"/>
          </a:p>
        </p:txBody>
      </p:sp>
    </p:spTree>
    <p:extLst>
      <p:ext uri="{BB962C8B-B14F-4D97-AF65-F5344CB8AC3E}">
        <p14:creationId xmlns:p14="http://schemas.microsoft.com/office/powerpoint/2010/main" val="41530576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Collaboration with US (via MAGIS)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2434036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International Collaboration</a:t>
            </a:r>
            <a:endParaRPr lang="en-GB" dirty="0"/>
          </a:p>
        </p:txBody>
      </p:sp>
      <p:sp>
        <p:nvSpPr>
          <p:cNvPr id="3" name="Content Placeholder 2"/>
          <p:cNvSpPr>
            <a:spLocks noGrp="1"/>
          </p:cNvSpPr>
          <p:nvPr>
            <p:ph idx="1"/>
          </p:nvPr>
        </p:nvSpPr>
        <p:spPr>
          <a:xfrm>
            <a:off x="457200" y="1340768"/>
            <a:ext cx="8229600" cy="4525963"/>
          </a:xfrm>
        </p:spPr>
        <p:txBody>
          <a:bodyPr/>
          <a:lstStyle/>
          <a:p>
            <a:pPr>
              <a:buFont typeface="Arial"/>
              <a:buChar char="•"/>
            </a:pPr>
            <a:r>
              <a:rPr lang="en-US" sz="2000" dirty="0">
                <a:solidFill>
                  <a:srgbClr val="3333CC"/>
                </a:solidFill>
              </a:rPr>
              <a:t>From the outset this project </a:t>
            </a:r>
            <a:r>
              <a:rPr lang="en-US" sz="2000" dirty="0" smtClean="0">
                <a:solidFill>
                  <a:srgbClr val="3333CC"/>
                </a:solidFill>
              </a:rPr>
              <a:t>would greatly benefit </a:t>
            </a:r>
            <a:r>
              <a:rPr lang="en-US" sz="2000" dirty="0">
                <a:solidFill>
                  <a:srgbClr val="3333CC"/>
                </a:solidFill>
              </a:rPr>
              <a:t>from close collaboration on an international level with the US initiative, MAGIS-100, which pursues a similar goal of an eventual km-scale atom </a:t>
            </a:r>
            <a:r>
              <a:rPr lang="en-US" sz="2000" dirty="0" smtClean="0">
                <a:solidFill>
                  <a:srgbClr val="3333CC"/>
                </a:solidFill>
              </a:rPr>
              <a:t>interferometer on a comparable timescale.</a:t>
            </a:r>
          </a:p>
          <a:p>
            <a:pPr>
              <a:buFont typeface="Arial"/>
              <a:buChar char="•"/>
            </a:pPr>
            <a:r>
              <a:rPr lang="en-US" sz="2000" dirty="0" smtClean="0"/>
              <a:t>The </a:t>
            </a:r>
            <a:r>
              <a:rPr lang="en-US" sz="2000" dirty="0"/>
              <a:t>option of operating two AI detectors, one in the UK and one in the US, in tandem enables new exciting physics opportunities not accessible to either AI detector alone. </a:t>
            </a:r>
          </a:p>
          <a:p>
            <a:pPr>
              <a:buFont typeface="Arial"/>
              <a:buChar char="•"/>
            </a:pPr>
            <a:r>
              <a:rPr lang="en-GB" sz="2000" dirty="0" smtClean="0">
                <a:solidFill>
                  <a:srgbClr val="3333CC"/>
                </a:solidFill>
              </a:rPr>
              <a:t>A collaboration </a:t>
            </a:r>
            <a:r>
              <a:rPr lang="en-GB" sz="2000" dirty="0">
                <a:solidFill>
                  <a:srgbClr val="3333CC"/>
                </a:solidFill>
              </a:rPr>
              <a:t>with AION by the MAGIS experiment has already been endorsed by the community at </a:t>
            </a:r>
            <a:r>
              <a:rPr lang="en-GB" sz="2000" dirty="0" err="1">
                <a:solidFill>
                  <a:srgbClr val="3333CC"/>
                </a:solidFill>
              </a:rPr>
              <a:t>Fermilab</a:t>
            </a:r>
            <a:r>
              <a:rPr lang="en-GB" sz="2000" dirty="0">
                <a:solidFill>
                  <a:srgbClr val="3333CC"/>
                </a:solidFill>
              </a:rPr>
              <a:t>, presenting the UK with an immediate window of scientific opportunity. </a:t>
            </a:r>
            <a:endParaRPr lang="en-GB" sz="2000" dirty="0" smtClean="0">
              <a:solidFill>
                <a:srgbClr val="3333CC"/>
              </a:solidFill>
            </a:endParaRPr>
          </a:p>
          <a:p>
            <a:pPr>
              <a:buFont typeface="Arial"/>
              <a:buChar char="•"/>
            </a:pPr>
            <a:r>
              <a:rPr lang="en-GB" sz="2000" dirty="0" smtClean="0"/>
              <a:t>This US</a:t>
            </a:r>
            <a:r>
              <a:rPr lang="en-GB" sz="2000" dirty="0"/>
              <a:t>-UK collaboration will serve as the </a:t>
            </a:r>
            <a:r>
              <a:rPr lang="en-GB" sz="2000" dirty="0" err="1"/>
              <a:t>testbed</a:t>
            </a:r>
            <a:r>
              <a:rPr lang="en-GB" sz="2000" dirty="0"/>
              <a:t> for full-scale terrestrial (kilometre-scale) and satellite-based (thousands of kilometres scale) detectors and build the framework for global scientific leadership in this area</a:t>
            </a:r>
            <a:r>
              <a:rPr lang="en-GB" sz="2000" dirty="0" smtClean="0"/>
              <a:t>.</a:t>
            </a:r>
          </a:p>
          <a:p>
            <a:pPr>
              <a:buFont typeface="Arial"/>
              <a:buChar char="•"/>
            </a:pPr>
            <a:endParaRPr lang="en-GB" sz="2000" dirty="0" smtClean="0"/>
          </a:p>
          <a:p>
            <a:pPr marL="0" indent="0"/>
            <a:endParaRPr lang="en-GB" dirty="0"/>
          </a:p>
        </p:txBody>
      </p:sp>
    </p:spTree>
    <p:extLst>
      <p:ext uri="{BB962C8B-B14F-4D97-AF65-F5344CB8AC3E}">
        <p14:creationId xmlns:p14="http://schemas.microsoft.com/office/powerpoint/2010/main" val="4288130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MAGIS100 </a:t>
            </a:r>
            <a:endParaRPr lang="en-GB" dirty="0"/>
          </a:p>
        </p:txBody>
      </p:sp>
      <p:pic>
        <p:nvPicPr>
          <p:cNvPr id="6" name="Picture 5" descr="Screenshot 2019-01-14 at 14.14.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72" y="332656"/>
            <a:ext cx="8407400" cy="6273800"/>
          </a:xfrm>
          <a:prstGeom prst="rect">
            <a:avLst/>
          </a:prstGeom>
        </p:spPr>
      </p:pic>
      <p:sp>
        <p:nvSpPr>
          <p:cNvPr id="7" name="TextBox 6"/>
          <p:cNvSpPr txBox="1"/>
          <p:nvPr/>
        </p:nvSpPr>
        <p:spPr>
          <a:xfrm>
            <a:off x="323528" y="6559206"/>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44109428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MAGIS100 </a:t>
            </a:r>
            <a:endParaRPr lang="en-GB" dirty="0"/>
          </a:p>
        </p:txBody>
      </p:sp>
      <p:pic>
        <p:nvPicPr>
          <p:cNvPr id="6" name="Picture 5" descr="Screenshot 2019-01-14 at 14.14.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72" y="332656"/>
            <a:ext cx="8407400" cy="6273800"/>
          </a:xfrm>
          <a:prstGeom prst="rect">
            <a:avLst/>
          </a:prstGeom>
        </p:spPr>
      </p:pic>
      <p:sp>
        <p:nvSpPr>
          <p:cNvPr id="7" name="TextBox 6"/>
          <p:cNvSpPr txBox="1"/>
          <p:nvPr/>
        </p:nvSpPr>
        <p:spPr>
          <a:xfrm>
            <a:off x="323528" y="6559206"/>
            <a:ext cx="1963924" cy="276999"/>
          </a:xfrm>
          <a:prstGeom prst="rect">
            <a:avLst/>
          </a:prstGeom>
          <a:noFill/>
        </p:spPr>
        <p:txBody>
          <a:bodyPr wrap="none" rtlCol="0">
            <a:spAutoFit/>
          </a:bodyPr>
          <a:lstStyle/>
          <a:p>
            <a:r>
              <a:rPr lang="en-GB" sz="1200" dirty="0" smtClean="0"/>
              <a:t>Courtesy of Jason Hogan!</a:t>
            </a:r>
            <a:endParaRPr lang="en-GB" sz="1200" dirty="0"/>
          </a:p>
        </p:txBody>
      </p:sp>
      <p:sp>
        <p:nvSpPr>
          <p:cNvPr id="3" name="TextBox 2"/>
          <p:cNvSpPr txBox="1"/>
          <p:nvPr/>
        </p:nvSpPr>
        <p:spPr>
          <a:xfrm>
            <a:off x="992738" y="1988840"/>
            <a:ext cx="6955750" cy="2585323"/>
          </a:xfrm>
          <a:prstGeom prst="rect">
            <a:avLst/>
          </a:prstGeom>
          <a:solidFill>
            <a:srgbClr val="FFFFCC"/>
          </a:solidFill>
        </p:spPr>
        <p:txBody>
          <a:bodyPr wrap="none" rtlCol="0">
            <a:spAutoFit/>
          </a:bodyPr>
          <a:lstStyle/>
          <a:p>
            <a:r>
              <a:rPr lang="en-GB" b="1" dirty="0" smtClean="0"/>
              <a:t>Timeline:</a:t>
            </a:r>
          </a:p>
          <a:p>
            <a:pPr marL="285750" indent="-285750">
              <a:buFont typeface="Arial"/>
              <a:buChar char="•"/>
            </a:pPr>
            <a:r>
              <a:rPr lang="en-GB" dirty="0" smtClean="0"/>
              <a:t>2019-2023: MAGIS-100 at </a:t>
            </a:r>
            <a:r>
              <a:rPr lang="en-GB" dirty="0" err="1" smtClean="0"/>
              <a:t>Fermilab</a:t>
            </a:r>
            <a:r>
              <a:rPr lang="en-GB" dirty="0" smtClean="0"/>
              <a:t> (100m) </a:t>
            </a:r>
          </a:p>
          <a:p>
            <a:pPr marL="285750" indent="-285750">
              <a:buFont typeface="Arial"/>
              <a:buChar char="•"/>
            </a:pPr>
            <a:r>
              <a:rPr lang="en-GB" dirty="0" smtClean="0"/>
              <a:t>2023-2028: km-scale detector [site still be chosen]</a:t>
            </a:r>
          </a:p>
          <a:p>
            <a:r>
              <a:rPr lang="en-GB" dirty="0" smtClean="0"/>
              <a:t> </a:t>
            </a:r>
          </a:p>
          <a:p>
            <a:r>
              <a:rPr lang="en-GB" b="1" dirty="0" smtClean="0"/>
              <a:t>Funding: </a:t>
            </a:r>
            <a:endParaRPr lang="en-GB" b="1" dirty="0"/>
          </a:p>
          <a:p>
            <a:pPr marL="285750" indent="-285750">
              <a:buFont typeface="Arial"/>
              <a:buChar char="•"/>
            </a:pPr>
            <a:r>
              <a:rPr lang="en-GB" dirty="0" smtClean="0"/>
              <a:t>The project was partly founded in January 2019 by the MOORE </a:t>
            </a:r>
          </a:p>
          <a:p>
            <a:r>
              <a:rPr lang="en-GB" dirty="0" smtClean="0"/>
              <a:t>foundation with $10Mio (£7.7Mio) over 5 years. </a:t>
            </a:r>
            <a:endParaRPr lang="en-GB" dirty="0"/>
          </a:p>
          <a:p>
            <a:pPr marL="285750" indent="-285750">
              <a:buFont typeface="Arial"/>
              <a:buChar char="•"/>
            </a:pPr>
            <a:r>
              <a:rPr lang="en-GB" dirty="0" smtClean="0"/>
              <a:t>The project is now applying for additional DOE funding   </a:t>
            </a:r>
          </a:p>
          <a:p>
            <a:r>
              <a:rPr lang="en-GB" dirty="0" smtClean="0"/>
              <a:t> </a:t>
            </a:r>
            <a:endParaRPr lang="en-GB" dirty="0"/>
          </a:p>
        </p:txBody>
      </p:sp>
      <p:sp>
        <p:nvSpPr>
          <p:cNvPr id="4" name="TextBox 3"/>
          <p:cNvSpPr txBox="1"/>
          <p:nvPr/>
        </p:nvSpPr>
        <p:spPr>
          <a:xfrm>
            <a:off x="448072" y="5229200"/>
            <a:ext cx="8228384" cy="523220"/>
          </a:xfrm>
          <a:prstGeom prst="rect">
            <a:avLst/>
          </a:prstGeom>
          <a:solidFill>
            <a:srgbClr val="FFFF00"/>
          </a:solidFill>
          <a:effectLst>
            <a:glow rad="101600">
              <a:schemeClr val="accent1">
                <a:satMod val="175000"/>
                <a:alpha val="40000"/>
              </a:schemeClr>
            </a:glow>
          </a:effectLst>
        </p:spPr>
        <p:txBody>
          <a:bodyPr wrap="none" rtlCol="0">
            <a:spAutoFit/>
          </a:bodyPr>
          <a:lstStyle/>
          <a:p>
            <a:r>
              <a:rPr lang="en-GB" sz="2800" dirty="0" smtClean="0"/>
              <a:t>More about MAGIS-100 in the talk of Jason Hogan</a:t>
            </a:r>
            <a:endParaRPr lang="en-GB" sz="2800" dirty="0"/>
          </a:p>
        </p:txBody>
      </p:sp>
    </p:spTree>
    <p:extLst>
      <p:ext uri="{BB962C8B-B14F-4D97-AF65-F5344CB8AC3E}">
        <p14:creationId xmlns:p14="http://schemas.microsoft.com/office/powerpoint/2010/main" val="156028519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Visit to </a:t>
            </a:r>
            <a:r>
              <a:rPr lang="en-GB" dirty="0" err="1" smtClean="0"/>
              <a:t>stanford</a:t>
            </a:r>
            <a:r>
              <a:rPr lang="en-GB" dirty="0" smtClean="0"/>
              <a:t> on 10/11 January 2019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596755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Stanford Visit 10/11 January 2019</a:t>
            </a:r>
            <a:endParaRPr lang="en-GB" dirty="0"/>
          </a:p>
        </p:txBody>
      </p:sp>
      <p:pic>
        <p:nvPicPr>
          <p:cNvPr id="3" name="Picture 2" descr="stanfor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944" y="1196752"/>
            <a:ext cx="4068000" cy="5424000"/>
          </a:xfrm>
          <a:prstGeom prst="rect">
            <a:avLst/>
          </a:prstGeom>
        </p:spPr>
      </p:pic>
      <p:sp>
        <p:nvSpPr>
          <p:cNvPr id="4" name="TextBox 3"/>
          <p:cNvSpPr txBox="1"/>
          <p:nvPr/>
        </p:nvSpPr>
        <p:spPr>
          <a:xfrm>
            <a:off x="1110814" y="5229200"/>
            <a:ext cx="868898" cy="646331"/>
          </a:xfrm>
          <a:prstGeom prst="rect">
            <a:avLst/>
          </a:prstGeom>
          <a:solidFill>
            <a:schemeClr val="bg1"/>
          </a:solidFill>
        </p:spPr>
        <p:txBody>
          <a:bodyPr wrap="none" rtlCol="0">
            <a:spAutoFit/>
          </a:bodyPr>
          <a:lstStyle/>
          <a:p>
            <a:pPr algn="ctr"/>
            <a:r>
              <a:rPr lang="en-GB" sz="1200" dirty="0" smtClean="0"/>
              <a:t>Jason </a:t>
            </a:r>
          </a:p>
          <a:p>
            <a:pPr algn="ctr"/>
            <a:r>
              <a:rPr lang="en-GB" sz="1200" dirty="0" smtClean="0"/>
              <a:t>Hogan</a:t>
            </a:r>
          </a:p>
          <a:p>
            <a:pPr algn="ctr"/>
            <a:r>
              <a:rPr lang="en-GB" sz="1200" dirty="0" smtClean="0"/>
              <a:t>(Stanford)</a:t>
            </a:r>
            <a:endParaRPr lang="en-GB" sz="1200" dirty="0"/>
          </a:p>
        </p:txBody>
      </p:sp>
      <p:sp>
        <p:nvSpPr>
          <p:cNvPr id="5" name="TextBox 4"/>
          <p:cNvSpPr txBox="1"/>
          <p:nvPr/>
        </p:nvSpPr>
        <p:spPr>
          <a:xfrm>
            <a:off x="2699792" y="4088105"/>
            <a:ext cx="586519" cy="276999"/>
          </a:xfrm>
          <a:prstGeom prst="rect">
            <a:avLst/>
          </a:prstGeom>
          <a:solidFill>
            <a:schemeClr val="bg1"/>
          </a:solidFill>
        </p:spPr>
        <p:txBody>
          <a:bodyPr wrap="none" rtlCol="0">
            <a:spAutoFit/>
          </a:bodyPr>
          <a:lstStyle/>
          <a:p>
            <a:pPr algn="ctr"/>
            <a:r>
              <a:rPr lang="en-GB" sz="1200" dirty="0" smtClean="0"/>
              <a:t>Oliver</a:t>
            </a:r>
          </a:p>
        </p:txBody>
      </p:sp>
      <p:sp>
        <p:nvSpPr>
          <p:cNvPr id="6" name="TextBox 5"/>
          <p:cNvSpPr txBox="1"/>
          <p:nvPr/>
        </p:nvSpPr>
        <p:spPr>
          <a:xfrm>
            <a:off x="2555043" y="2359913"/>
            <a:ext cx="432781" cy="276999"/>
          </a:xfrm>
          <a:prstGeom prst="rect">
            <a:avLst/>
          </a:prstGeom>
          <a:solidFill>
            <a:schemeClr val="bg1"/>
          </a:solidFill>
        </p:spPr>
        <p:txBody>
          <a:bodyPr wrap="none" rtlCol="0">
            <a:spAutoFit/>
          </a:bodyPr>
          <a:lstStyle/>
          <a:p>
            <a:pPr algn="ctr"/>
            <a:r>
              <a:rPr lang="en-GB" sz="1200" dirty="0" smtClean="0"/>
              <a:t>Jon</a:t>
            </a:r>
          </a:p>
        </p:txBody>
      </p:sp>
      <p:sp>
        <p:nvSpPr>
          <p:cNvPr id="7" name="TextBox 6"/>
          <p:cNvSpPr txBox="1"/>
          <p:nvPr/>
        </p:nvSpPr>
        <p:spPr>
          <a:xfrm>
            <a:off x="1086723" y="3214717"/>
            <a:ext cx="748973" cy="646331"/>
          </a:xfrm>
          <a:prstGeom prst="rect">
            <a:avLst/>
          </a:prstGeom>
          <a:solidFill>
            <a:schemeClr val="bg1"/>
          </a:solidFill>
        </p:spPr>
        <p:txBody>
          <a:bodyPr wrap="none" rtlCol="0">
            <a:spAutoFit/>
          </a:bodyPr>
          <a:lstStyle/>
          <a:p>
            <a:pPr algn="ctr"/>
            <a:r>
              <a:rPr lang="en-GB" sz="1200" dirty="0" smtClean="0"/>
              <a:t>Chris </a:t>
            </a:r>
          </a:p>
          <a:p>
            <a:pPr algn="ctr"/>
            <a:r>
              <a:rPr lang="en-GB" sz="1200" dirty="0" smtClean="0"/>
              <a:t>Foot</a:t>
            </a:r>
          </a:p>
          <a:p>
            <a:pPr algn="ctr"/>
            <a:r>
              <a:rPr lang="en-GB" sz="1200" dirty="0" smtClean="0"/>
              <a:t>(Oxford)</a:t>
            </a:r>
            <a:endParaRPr lang="en-GB" sz="1200" dirty="0"/>
          </a:p>
        </p:txBody>
      </p:sp>
      <p:sp>
        <p:nvSpPr>
          <p:cNvPr id="8" name="TextBox 7"/>
          <p:cNvSpPr txBox="1"/>
          <p:nvPr/>
        </p:nvSpPr>
        <p:spPr>
          <a:xfrm>
            <a:off x="2629092" y="3284984"/>
            <a:ext cx="934796" cy="646331"/>
          </a:xfrm>
          <a:prstGeom prst="rect">
            <a:avLst/>
          </a:prstGeom>
          <a:solidFill>
            <a:schemeClr val="bg1"/>
          </a:solidFill>
        </p:spPr>
        <p:txBody>
          <a:bodyPr wrap="none" rtlCol="0">
            <a:spAutoFit/>
          </a:bodyPr>
          <a:lstStyle/>
          <a:p>
            <a:pPr algn="ctr"/>
            <a:r>
              <a:rPr lang="en-GB" sz="1200" dirty="0" smtClean="0"/>
              <a:t>Tristan </a:t>
            </a:r>
          </a:p>
          <a:p>
            <a:pPr algn="ctr"/>
            <a:r>
              <a:rPr lang="en-GB" sz="1200" dirty="0" smtClean="0"/>
              <a:t>Valenzuela</a:t>
            </a:r>
          </a:p>
          <a:p>
            <a:pPr algn="ctr"/>
            <a:r>
              <a:rPr lang="en-GB" sz="1200" dirty="0" smtClean="0"/>
              <a:t>(</a:t>
            </a:r>
            <a:r>
              <a:rPr lang="en-GB" sz="1200" dirty="0"/>
              <a:t>R</a:t>
            </a:r>
            <a:r>
              <a:rPr lang="en-GB" sz="1200" dirty="0" smtClean="0"/>
              <a:t>AL)</a:t>
            </a:r>
            <a:endParaRPr lang="en-GB" sz="1200" dirty="0"/>
          </a:p>
        </p:txBody>
      </p:sp>
      <p:sp>
        <p:nvSpPr>
          <p:cNvPr id="11" name="TextBox 10"/>
          <p:cNvSpPr txBox="1"/>
          <p:nvPr/>
        </p:nvSpPr>
        <p:spPr>
          <a:xfrm>
            <a:off x="3103814" y="2420888"/>
            <a:ext cx="1108146" cy="646331"/>
          </a:xfrm>
          <a:prstGeom prst="rect">
            <a:avLst/>
          </a:prstGeom>
          <a:solidFill>
            <a:schemeClr val="bg1"/>
          </a:solidFill>
        </p:spPr>
        <p:txBody>
          <a:bodyPr wrap="none" rtlCol="0">
            <a:spAutoFit/>
          </a:bodyPr>
          <a:lstStyle/>
          <a:p>
            <a:pPr algn="ctr"/>
            <a:r>
              <a:rPr lang="en-GB" sz="1200" dirty="0" err="1" smtClean="0"/>
              <a:t>Micheal</a:t>
            </a:r>
            <a:endParaRPr lang="en-GB" sz="1200" dirty="0" smtClean="0"/>
          </a:p>
          <a:p>
            <a:pPr algn="ctr"/>
            <a:r>
              <a:rPr lang="en-GB" sz="1200" dirty="0" err="1" smtClean="0"/>
              <a:t>Holynski</a:t>
            </a:r>
            <a:endParaRPr lang="en-GB" sz="1200" dirty="0" smtClean="0"/>
          </a:p>
          <a:p>
            <a:pPr algn="ctr"/>
            <a:r>
              <a:rPr lang="en-GB" sz="1200" dirty="0" smtClean="0"/>
              <a:t>(Birmingham)</a:t>
            </a:r>
            <a:endParaRPr lang="en-GB" sz="1200" dirty="0"/>
          </a:p>
        </p:txBody>
      </p:sp>
      <p:sp>
        <p:nvSpPr>
          <p:cNvPr id="12" name="TextBox 11"/>
          <p:cNvSpPr txBox="1"/>
          <p:nvPr/>
        </p:nvSpPr>
        <p:spPr>
          <a:xfrm>
            <a:off x="4572000" y="980728"/>
            <a:ext cx="4536504" cy="6186310"/>
          </a:xfrm>
          <a:prstGeom prst="rect">
            <a:avLst/>
          </a:prstGeom>
          <a:noFill/>
        </p:spPr>
        <p:txBody>
          <a:bodyPr wrap="square" rtlCol="0">
            <a:spAutoFit/>
          </a:bodyPr>
          <a:lstStyle/>
          <a:p>
            <a:r>
              <a:rPr lang="en-GB" b="1" dirty="0" smtClean="0">
                <a:solidFill>
                  <a:schemeClr val="accent2"/>
                </a:solidFill>
              </a:rPr>
              <a:t>We had a very fruitful visit to Stanford! </a:t>
            </a:r>
            <a:endParaRPr lang="en-GB" b="1" dirty="0" smtClean="0"/>
          </a:p>
          <a:p>
            <a:r>
              <a:rPr lang="en-GB" dirty="0" smtClean="0">
                <a:solidFill>
                  <a:srgbClr val="3333CC"/>
                </a:solidFill>
              </a:rPr>
              <a:t>Main goals of the visit:</a:t>
            </a:r>
          </a:p>
          <a:p>
            <a:pPr marL="285750" indent="-285750">
              <a:buFont typeface="Arial"/>
              <a:buChar char="•"/>
            </a:pPr>
            <a:r>
              <a:rPr lang="en-GB" dirty="0" smtClean="0"/>
              <a:t>Establish information exchange and </a:t>
            </a:r>
          </a:p>
          <a:p>
            <a:r>
              <a:rPr lang="en-GB" dirty="0"/>
              <a:t> </a:t>
            </a:r>
            <a:r>
              <a:rPr lang="en-GB" dirty="0" smtClean="0"/>
              <a:t>    review the Stanford work. </a:t>
            </a:r>
          </a:p>
          <a:p>
            <a:pPr marL="285750" indent="-285750">
              <a:buFont typeface="Arial"/>
              <a:buChar char="•"/>
            </a:pPr>
            <a:r>
              <a:rPr lang="en-GB" dirty="0" smtClean="0"/>
              <a:t>Strengthen the US-UK collaboration </a:t>
            </a:r>
          </a:p>
          <a:p>
            <a:pPr marL="285750" indent="-285750">
              <a:buFont typeface="Arial"/>
              <a:buChar char="•"/>
            </a:pPr>
            <a:r>
              <a:rPr lang="en-GB" dirty="0"/>
              <a:t>I</a:t>
            </a:r>
            <a:r>
              <a:rPr lang="en-GB" dirty="0" smtClean="0"/>
              <a:t>dentify synergies and common goals between AION and MAGIS.    </a:t>
            </a:r>
          </a:p>
          <a:p>
            <a:r>
              <a:rPr lang="en-GB" dirty="0" smtClean="0">
                <a:solidFill>
                  <a:srgbClr val="FF0000"/>
                </a:solidFill>
              </a:rPr>
              <a:t>Outcome:</a:t>
            </a:r>
          </a:p>
          <a:p>
            <a:pPr marL="285750" indent="-285750">
              <a:buFont typeface="Arial"/>
              <a:buChar char="•"/>
            </a:pPr>
            <a:r>
              <a:rPr lang="en-GB" dirty="0" smtClean="0">
                <a:solidFill>
                  <a:srgbClr val="FF0000"/>
                </a:solidFill>
              </a:rPr>
              <a:t>Stanford/MAGIS is very open to closer collaboration with the UK/AION and they very much welcome another activity working towards the mid-band with AIs. </a:t>
            </a:r>
          </a:p>
          <a:p>
            <a:pPr marL="285750" indent="-285750">
              <a:buFont typeface="Arial"/>
              <a:buChar char="•"/>
            </a:pPr>
            <a:r>
              <a:rPr lang="en-GB" dirty="0" smtClean="0">
                <a:solidFill>
                  <a:srgbClr val="FF0000"/>
                </a:solidFill>
              </a:rPr>
              <a:t>There are several challenges where the UK expertise can help to achieve the design goals of the programme [see next slide].</a:t>
            </a:r>
          </a:p>
          <a:p>
            <a:pPr marL="285750" indent="-285750">
              <a:buFont typeface="Arial"/>
              <a:buChar char="•"/>
            </a:pPr>
            <a:r>
              <a:rPr lang="en-GB" dirty="0" smtClean="0">
                <a:solidFill>
                  <a:srgbClr val="FF0000"/>
                </a:solidFill>
              </a:rPr>
              <a:t>We agreed to include the synchronised operation of 10m prototype versions (later 100m) in the programme of MAGIS and AION.  </a:t>
            </a:r>
            <a:endParaRPr lang="en-GB" dirty="0">
              <a:solidFill>
                <a:srgbClr val="FF0000"/>
              </a:solidFill>
            </a:endParaRPr>
          </a:p>
          <a:p>
            <a:r>
              <a:rPr lang="en-GB" dirty="0" smtClean="0"/>
              <a:t> </a:t>
            </a:r>
            <a:endParaRPr lang="en-GB" dirty="0"/>
          </a:p>
        </p:txBody>
      </p:sp>
      <p:sp>
        <p:nvSpPr>
          <p:cNvPr id="14" name="TextBox 13"/>
          <p:cNvSpPr txBox="1"/>
          <p:nvPr/>
        </p:nvSpPr>
        <p:spPr>
          <a:xfrm>
            <a:off x="1504910" y="2276872"/>
            <a:ext cx="834483" cy="646331"/>
          </a:xfrm>
          <a:prstGeom prst="rect">
            <a:avLst/>
          </a:prstGeom>
          <a:solidFill>
            <a:schemeClr val="bg1"/>
          </a:solidFill>
        </p:spPr>
        <p:txBody>
          <a:bodyPr wrap="none" rtlCol="0">
            <a:spAutoFit/>
          </a:bodyPr>
          <a:lstStyle/>
          <a:p>
            <a:pPr algn="ctr"/>
            <a:r>
              <a:rPr lang="en-GB" sz="1200" dirty="0" smtClean="0"/>
              <a:t>Ben </a:t>
            </a:r>
          </a:p>
          <a:p>
            <a:pPr algn="ctr"/>
            <a:r>
              <a:rPr lang="en-GB" sz="1200" dirty="0" smtClean="0"/>
              <a:t>Sauer</a:t>
            </a:r>
          </a:p>
          <a:p>
            <a:pPr algn="ctr"/>
            <a:r>
              <a:rPr lang="en-GB" sz="1200" dirty="0" smtClean="0"/>
              <a:t>(Imperial)</a:t>
            </a:r>
            <a:endParaRPr lang="en-GB" sz="1200" dirty="0"/>
          </a:p>
        </p:txBody>
      </p:sp>
    </p:spTree>
    <p:extLst>
      <p:ext uri="{BB962C8B-B14F-4D97-AF65-F5344CB8AC3E}">
        <p14:creationId xmlns:p14="http://schemas.microsoft.com/office/powerpoint/2010/main" val="39172578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 xmlns:a16="http://schemas.microsoft.com/office/drawing/2014/main" id="{06C8879D-5694-4526-86F1-F783723F254F}"/>
              </a:ext>
            </a:extLst>
          </p:cNvPr>
          <p:cNvGrpSpPr>
            <a:grpSpLocks noChangeAspect="1"/>
          </p:cNvGrpSpPr>
          <p:nvPr/>
        </p:nvGrpSpPr>
        <p:grpSpPr bwMode="auto">
          <a:xfrm>
            <a:off x="393700" y="1150863"/>
            <a:ext cx="4030663" cy="3070225"/>
            <a:chOff x="248" y="649"/>
            <a:chExt cx="2539" cy="1934"/>
          </a:xfrm>
        </p:grpSpPr>
        <p:sp>
          <p:nvSpPr>
            <p:cNvPr id="9" name="AutoShape 3">
              <a:extLst>
                <a:ext uri="{FF2B5EF4-FFF2-40B4-BE49-F238E27FC236}">
                  <a16:creationId xmlns="" xmlns:a16="http://schemas.microsoft.com/office/drawing/2014/main" id="{5B3F7299-2E1A-499E-A866-9C20D93E1BE5}"/>
                </a:ext>
              </a:extLst>
            </p:cNvPr>
            <p:cNvSpPr>
              <a:spLocks noChangeAspect="1" noChangeArrowheads="1" noTextEdit="1"/>
            </p:cNvSpPr>
            <p:nvPr/>
          </p:nvSpPr>
          <p:spPr bwMode="auto">
            <a:xfrm>
              <a:off x="248" y="649"/>
              <a:ext cx="2539" cy="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a:extLst>
                <a:ext uri="{FF2B5EF4-FFF2-40B4-BE49-F238E27FC236}">
                  <a16:creationId xmlns="" xmlns:a16="http://schemas.microsoft.com/office/drawing/2014/main" id="{1B064D95-AC17-4DB9-9893-5C9A920C134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8" y="649"/>
              <a:ext cx="2540" cy="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 xmlns:a16="http://schemas.microsoft.com/office/drawing/2014/main" id="{2923211B-7C32-4427-BB7B-45A005F1056A}"/>
              </a:ext>
            </a:extLst>
          </p:cNvPr>
          <p:cNvSpPr/>
          <p:nvPr/>
        </p:nvSpPr>
        <p:spPr bwMode="auto">
          <a:xfrm>
            <a:off x="7854950" y="5507766"/>
            <a:ext cx="1289050" cy="13318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 name="Rectangle 2">
            <a:extLst>
              <a:ext uri="{FF2B5EF4-FFF2-40B4-BE49-F238E27FC236}">
                <a16:creationId xmlns="" xmlns:a16="http://schemas.microsoft.com/office/drawing/2014/main" id="{BB8793E8-E01B-4933-AA88-58028F4D4024}"/>
              </a:ext>
            </a:extLst>
          </p:cNvPr>
          <p:cNvSpPr/>
          <p:nvPr/>
        </p:nvSpPr>
        <p:spPr bwMode="auto">
          <a:xfrm>
            <a:off x="101600" y="6273800"/>
            <a:ext cx="2584450" cy="50468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2" name="Title 1">
            <a:extLst>
              <a:ext uri="{FF2B5EF4-FFF2-40B4-BE49-F238E27FC236}">
                <a16:creationId xmlns="" xmlns:a16="http://schemas.microsoft.com/office/drawing/2014/main" id="{95665015-60FE-4A28-A7F9-5443544EADAA}"/>
              </a:ext>
            </a:extLst>
          </p:cNvPr>
          <p:cNvSpPr>
            <a:spLocks noGrp="1"/>
          </p:cNvSpPr>
          <p:nvPr>
            <p:ph type="title"/>
          </p:nvPr>
        </p:nvSpPr>
        <p:spPr/>
        <p:txBody>
          <a:bodyPr/>
          <a:lstStyle/>
          <a:p>
            <a:r>
              <a:rPr lang="en-US" dirty="0"/>
              <a:t>Stanford MAGIS prototype</a:t>
            </a:r>
          </a:p>
        </p:txBody>
      </p:sp>
      <p:sp>
        <p:nvSpPr>
          <p:cNvPr id="6" name="TextBox 5">
            <a:extLst>
              <a:ext uri="{FF2B5EF4-FFF2-40B4-BE49-F238E27FC236}">
                <a16:creationId xmlns="" xmlns:a16="http://schemas.microsoft.com/office/drawing/2014/main" id="{2474D17A-A768-4D4D-A8D5-B4A04D5414B6}"/>
              </a:ext>
            </a:extLst>
          </p:cNvPr>
          <p:cNvSpPr txBox="1"/>
          <p:nvPr/>
        </p:nvSpPr>
        <p:spPr>
          <a:xfrm>
            <a:off x="3106061" y="5922934"/>
            <a:ext cx="2247731" cy="701731"/>
          </a:xfrm>
          <a:prstGeom prst="rect">
            <a:avLst/>
          </a:prstGeom>
          <a:noFill/>
        </p:spPr>
        <p:txBody>
          <a:bodyPr wrap="none" rtlCol="0">
            <a:spAutoFit/>
          </a:bodyPr>
          <a:lstStyle/>
          <a:p>
            <a:pPr>
              <a:buNone/>
            </a:pPr>
            <a:r>
              <a:rPr lang="en-US" i="1" dirty="0"/>
              <a:t>Atom optics laser</a:t>
            </a:r>
          </a:p>
          <a:p>
            <a:pPr>
              <a:buNone/>
            </a:pPr>
            <a:r>
              <a:rPr lang="en-US" i="1" dirty="0"/>
              <a:t>(M Squared </a:t>
            </a:r>
            <a:r>
              <a:rPr lang="en-US" i="1" dirty="0" err="1"/>
              <a:t>SolsTiS</a:t>
            </a:r>
            <a:r>
              <a:rPr lang="en-US" i="1" dirty="0"/>
              <a:t>)</a:t>
            </a:r>
          </a:p>
        </p:txBody>
      </p:sp>
      <p:pic>
        <p:nvPicPr>
          <p:cNvPr id="7" name="Picture 6">
            <a:extLst>
              <a:ext uri="{FF2B5EF4-FFF2-40B4-BE49-F238E27FC236}">
                <a16:creationId xmlns="" xmlns:a16="http://schemas.microsoft.com/office/drawing/2014/main" id="{E9BBF35D-C58C-4965-A98F-2F66BDE54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21" r="10372" b="13222"/>
          <a:stretch/>
        </p:blipFill>
        <p:spPr>
          <a:xfrm>
            <a:off x="6037940" y="4437434"/>
            <a:ext cx="2597010" cy="2341053"/>
          </a:xfrm>
          <a:prstGeom prst="rect">
            <a:avLst/>
          </a:prstGeom>
        </p:spPr>
      </p:pic>
      <p:sp>
        <p:nvSpPr>
          <p:cNvPr id="12" name="TextBox 11">
            <a:extLst>
              <a:ext uri="{FF2B5EF4-FFF2-40B4-BE49-F238E27FC236}">
                <a16:creationId xmlns="" xmlns:a16="http://schemas.microsoft.com/office/drawing/2014/main" id="{55A35A9F-DDD4-4155-BF8F-AF9C87C81DA5}"/>
              </a:ext>
            </a:extLst>
          </p:cNvPr>
          <p:cNvSpPr txBox="1"/>
          <p:nvPr/>
        </p:nvSpPr>
        <p:spPr>
          <a:xfrm>
            <a:off x="3493539" y="4429883"/>
            <a:ext cx="2491644" cy="701731"/>
          </a:xfrm>
          <a:prstGeom prst="rect">
            <a:avLst/>
          </a:prstGeom>
          <a:noFill/>
        </p:spPr>
        <p:txBody>
          <a:bodyPr wrap="none" rtlCol="0">
            <a:spAutoFit/>
          </a:bodyPr>
          <a:lstStyle/>
          <a:p>
            <a:pPr algn="r">
              <a:buNone/>
            </a:pPr>
            <a:r>
              <a:rPr lang="en-US" i="1" dirty="0"/>
              <a:t>Trapped Sr atom cloud</a:t>
            </a:r>
          </a:p>
          <a:p>
            <a:pPr algn="r">
              <a:buNone/>
            </a:pPr>
            <a:r>
              <a:rPr lang="en-US" i="1" dirty="0"/>
              <a:t>(Blue MOT)</a:t>
            </a:r>
          </a:p>
        </p:txBody>
      </p:sp>
      <p:sp>
        <p:nvSpPr>
          <p:cNvPr id="14" name="TextBox 13">
            <a:extLst>
              <a:ext uri="{FF2B5EF4-FFF2-40B4-BE49-F238E27FC236}">
                <a16:creationId xmlns="" xmlns:a16="http://schemas.microsoft.com/office/drawing/2014/main" id="{15FEFA31-4BF9-436F-BFE3-696D2AFD1D24}"/>
              </a:ext>
            </a:extLst>
          </p:cNvPr>
          <p:cNvSpPr txBox="1"/>
          <p:nvPr/>
        </p:nvSpPr>
        <p:spPr>
          <a:xfrm>
            <a:off x="1549960" y="999077"/>
            <a:ext cx="2243628" cy="701731"/>
          </a:xfrm>
          <a:prstGeom prst="rect">
            <a:avLst/>
          </a:prstGeom>
          <a:noFill/>
        </p:spPr>
        <p:txBody>
          <a:bodyPr wrap="none" rtlCol="0">
            <a:spAutoFit/>
          </a:bodyPr>
          <a:lstStyle/>
          <a:p>
            <a:pPr>
              <a:buNone/>
            </a:pPr>
            <a:r>
              <a:rPr lang="en-US" i="1" dirty="0"/>
              <a:t>Sr gradiometer CAD</a:t>
            </a:r>
          </a:p>
          <a:p>
            <a:pPr>
              <a:buNone/>
            </a:pPr>
            <a:r>
              <a:rPr lang="en-US" i="1" dirty="0"/>
              <a:t>(atom source detail)</a:t>
            </a:r>
          </a:p>
        </p:txBody>
      </p:sp>
      <p:pic>
        <p:nvPicPr>
          <p:cNvPr id="15" name="Picture 14">
            <a:extLst>
              <a:ext uri="{FF2B5EF4-FFF2-40B4-BE49-F238E27FC236}">
                <a16:creationId xmlns="" xmlns:a16="http://schemas.microsoft.com/office/drawing/2014/main" id="{354686C3-282A-42C1-8DDB-DB6C296D2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2985" y="998250"/>
            <a:ext cx="4301588" cy="3226192"/>
          </a:xfrm>
          <a:prstGeom prst="rect">
            <a:avLst/>
          </a:prstGeom>
        </p:spPr>
      </p:pic>
      <p:sp>
        <p:nvSpPr>
          <p:cNvPr id="16" name="TextBox 15">
            <a:extLst>
              <a:ext uri="{FF2B5EF4-FFF2-40B4-BE49-F238E27FC236}">
                <a16:creationId xmlns="" xmlns:a16="http://schemas.microsoft.com/office/drawing/2014/main" id="{4E8AA6FD-C710-4A07-9BB2-7687F96810B9}"/>
              </a:ext>
            </a:extLst>
          </p:cNvPr>
          <p:cNvSpPr txBox="1"/>
          <p:nvPr/>
        </p:nvSpPr>
        <p:spPr>
          <a:xfrm>
            <a:off x="5110632" y="1052736"/>
            <a:ext cx="3435428" cy="369332"/>
          </a:xfrm>
          <a:prstGeom prst="rect">
            <a:avLst/>
          </a:prstGeom>
          <a:noFill/>
        </p:spPr>
        <p:txBody>
          <a:bodyPr wrap="none" rtlCol="0">
            <a:spAutoFit/>
          </a:bodyPr>
          <a:lstStyle/>
          <a:p>
            <a:pPr>
              <a:buNone/>
            </a:pPr>
            <a:r>
              <a:rPr lang="en-US" i="1" dirty="0"/>
              <a:t>Two assembled Sr atom sources</a:t>
            </a:r>
          </a:p>
        </p:txBody>
      </p:sp>
      <p:pic>
        <p:nvPicPr>
          <p:cNvPr id="8" name="Picture 7">
            <a:extLst>
              <a:ext uri="{FF2B5EF4-FFF2-40B4-BE49-F238E27FC236}">
                <a16:creationId xmlns="" xmlns:a16="http://schemas.microsoft.com/office/drawing/2014/main" id="{67EFB494-11C4-41C5-A4B9-9A9224F1533F}"/>
              </a:ext>
            </a:extLst>
          </p:cNvPr>
          <p:cNvPicPr>
            <a:picLocks noChangeAspect="1"/>
          </p:cNvPicPr>
          <p:nvPr/>
        </p:nvPicPr>
        <p:blipFill>
          <a:blip r:embed="rId5"/>
          <a:stretch>
            <a:fillRect/>
          </a:stretch>
        </p:blipFill>
        <p:spPr>
          <a:xfrm>
            <a:off x="147768" y="4281090"/>
            <a:ext cx="3044252" cy="2453353"/>
          </a:xfrm>
          <a:prstGeom prst="rect">
            <a:avLst/>
          </a:prstGeom>
        </p:spPr>
      </p:pic>
      <p:sp>
        <p:nvSpPr>
          <p:cNvPr id="17" name="TextBox 16"/>
          <p:cNvSpPr txBox="1"/>
          <p:nvPr/>
        </p:nvSpPr>
        <p:spPr>
          <a:xfrm>
            <a:off x="323528" y="6559206"/>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26609874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80728"/>
            <a:ext cx="9144000" cy="6096000"/>
          </a:xfrm>
          <a:prstGeom prst="rect">
            <a:avLst/>
          </a:prstGeom>
        </p:spPr>
      </p:pic>
      <p:sp>
        <p:nvSpPr>
          <p:cNvPr id="2" name="Title 1"/>
          <p:cNvSpPr>
            <a:spLocks noGrp="1"/>
          </p:cNvSpPr>
          <p:nvPr>
            <p:ph type="title"/>
          </p:nvPr>
        </p:nvSpPr>
        <p:spPr/>
        <p:txBody>
          <a:bodyPr/>
          <a:lstStyle/>
          <a:p>
            <a:r>
              <a:rPr lang="en-GB" dirty="0" smtClean="0"/>
              <a:t>Gravitational Waves</a:t>
            </a:r>
            <a:endParaRPr lang="en-GB" dirty="0"/>
          </a:p>
        </p:txBody>
      </p:sp>
      <p:sp>
        <p:nvSpPr>
          <p:cNvPr id="3" name="Content Placeholder 2"/>
          <p:cNvSpPr>
            <a:spLocks noGrp="1"/>
          </p:cNvSpPr>
          <p:nvPr>
            <p:ph idx="1"/>
          </p:nvPr>
        </p:nvSpPr>
        <p:spPr/>
        <p:txBody>
          <a:bodyPr/>
          <a:lstStyle/>
          <a:p>
            <a:r>
              <a:rPr lang="en-GB" sz="2400" dirty="0">
                <a:solidFill>
                  <a:schemeClr val="bg1"/>
                </a:solidFill>
              </a:rPr>
              <a:t>Gravitational waves open a new window to </a:t>
            </a:r>
            <a:r>
              <a:rPr lang="en-GB" sz="2400" dirty="0" smtClean="0">
                <a:solidFill>
                  <a:schemeClr val="bg1"/>
                </a:solidFill>
              </a:rPr>
              <a:t>the universe</a:t>
            </a:r>
            <a:endParaRPr lang="en-GB" sz="2400" dirty="0">
              <a:solidFill>
                <a:schemeClr val="bg1"/>
              </a:solidFill>
            </a:endParaRPr>
          </a:p>
          <a:p>
            <a:pPr lvl="1">
              <a:buFont typeface="Arial"/>
              <a:buChar char="•"/>
            </a:pPr>
            <a:r>
              <a:rPr lang="en-GB" sz="2400" dirty="0">
                <a:solidFill>
                  <a:schemeClr val="bg1"/>
                </a:solidFill>
              </a:rPr>
              <a:t>sourced by mass, not charge</a:t>
            </a:r>
          </a:p>
          <a:p>
            <a:pPr lvl="1">
              <a:buFont typeface="Arial"/>
              <a:buChar char="•"/>
            </a:pPr>
            <a:r>
              <a:rPr lang="en-GB" sz="2400" dirty="0">
                <a:solidFill>
                  <a:schemeClr val="bg1"/>
                </a:solidFill>
              </a:rPr>
              <a:t>universe is transparent to gravity waves</a:t>
            </a:r>
            <a:endParaRPr lang="en-GB" sz="2400" dirty="0" smtClean="0">
              <a:solidFill>
                <a:schemeClr val="bg1"/>
              </a:solidFill>
            </a:endParaRPr>
          </a:p>
          <a:p>
            <a:pPr marL="0" indent="0"/>
            <a:endParaRPr lang="en-GB" sz="2400" dirty="0" smtClean="0">
              <a:solidFill>
                <a:schemeClr val="bg1"/>
              </a:solidFill>
            </a:endParaRPr>
          </a:p>
          <a:p>
            <a:pPr marL="0" indent="0"/>
            <a:r>
              <a:rPr lang="en-GB" sz="2400" dirty="0" smtClean="0">
                <a:solidFill>
                  <a:schemeClr val="bg1"/>
                </a:solidFill>
              </a:rPr>
              <a:t>GW provide </a:t>
            </a:r>
            <a:r>
              <a:rPr lang="en-GB" sz="2400" dirty="0">
                <a:solidFill>
                  <a:schemeClr val="bg1"/>
                </a:solidFill>
              </a:rPr>
              <a:t>unique astrophysical information</a:t>
            </a:r>
          </a:p>
          <a:p>
            <a:pPr lvl="1">
              <a:buFont typeface="Arial"/>
              <a:buChar char="•"/>
            </a:pPr>
            <a:r>
              <a:rPr lang="en-GB" sz="2400" dirty="0">
                <a:solidFill>
                  <a:schemeClr val="bg1"/>
                </a:solidFill>
              </a:rPr>
              <a:t>compact object binaries</a:t>
            </a:r>
          </a:p>
          <a:p>
            <a:pPr lvl="1">
              <a:buFont typeface="Arial"/>
              <a:buChar char="•"/>
            </a:pPr>
            <a:r>
              <a:rPr lang="en-GB" sz="2400" dirty="0">
                <a:solidFill>
                  <a:schemeClr val="bg1"/>
                </a:solidFill>
              </a:rPr>
              <a:t>black holes, strong field GR tests</a:t>
            </a:r>
          </a:p>
          <a:p>
            <a:endParaRPr lang="en-GB" sz="2400" dirty="0">
              <a:solidFill>
                <a:schemeClr val="bg1"/>
              </a:solidFill>
            </a:endParaRPr>
          </a:p>
          <a:p>
            <a:r>
              <a:rPr lang="en-GB" sz="2400" dirty="0" smtClean="0">
                <a:solidFill>
                  <a:schemeClr val="bg1"/>
                </a:solidFill>
              </a:rPr>
              <a:t>•  Every </a:t>
            </a:r>
            <a:r>
              <a:rPr lang="en-GB" sz="2400" dirty="0">
                <a:solidFill>
                  <a:schemeClr val="bg1"/>
                </a:solidFill>
              </a:rPr>
              <a:t>new band opened has </a:t>
            </a:r>
            <a:r>
              <a:rPr lang="en-GB" sz="2400" dirty="0" smtClean="0">
                <a:solidFill>
                  <a:schemeClr val="bg1"/>
                </a:solidFill>
              </a:rPr>
              <a:t>revealed unexpected </a:t>
            </a:r>
            <a:r>
              <a:rPr lang="en-GB" sz="2400" dirty="0">
                <a:solidFill>
                  <a:schemeClr val="bg1"/>
                </a:solidFill>
              </a:rPr>
              <a:t>discoveries</a:t>
            </a:r>
          </a:p>
        </p:txBody>
      </p:sp>
    </p:spTree>
    <p:extLst>
      <p:ext uri="{BB962C8B-B14F-4D97-AF65-F5344CB8AC3E}">
        <p14:creationId xmlns:p14="http://schemas.microsoft.com/office/powerpoint/2010/main" val="188005026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 xmlns:a16="http://schemas.microsoft.com/office/drawing/2014/main" id="{06C8879D-5694-4526-86F1-F783723F254F}"/>
              </a:ext>
            </a:extLst>
          </p:cNvPr>
          <p:cNvGrpSpPr>
            <a:grpSpLocks noChangeAspect="1"/>
          </p:cNvGrpSpPr>
          <p:nvPr/>
        </p:nvGrpSpPr>
        <p:grpSpPr bwMode="auto">
          <a:xfrm>
            <a:off x="393700" y="1150863"/>
            <a:ext cx="4030663" cy="3070225"/>
            <a:chOff x="248" y="649"/>
            <a:chExt cx="2539" cy="1934"/>
          </a:xfrm>
        </p:grpSpPr>
        <p:sp>
          <p:nvSpPr>
            <p:cNvPr id="9" name="AutoShape 3">
              <a:extLst>
                <a:ext uri="{FF2B5EF4-FFF2-40B4-BE49-F238E27FC236}">
                  <a16:creationId xmlns="" xmlns:a16="http://schemas.microsoft.com/office/drawing/2014/main" id="{5B3F7299-2E1A-499E-A866-9C20D93E1BE5}"/>
                </a:ext>
              </a:extLst>
            </p:cNvPr>
            <p:cNvSpPr>
              <a:spLocks noChangeAspect="1" noChangeArrowheads="1" noTextEdit="1"/>
            </p:cNvSpPr>
            <p:nvPr/>
          </p:nvSpPr>
          <p:spPr bwMode="auto">
            <a:xfrm>
              <a:off x="248" y="649"/>
              <a:ext cx="2539" cy="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a:extLst>
                <a:ext uri="{FF2B5EF4-FFF2-40B4-BE49-F238E27FC236}">
                  <a16:creationId xmlns="" xmlns:a16="http://schemas.microsoft.com/office/drawing/2014/main" id="{1B064D95-AC17-4DB9-9893-5C9A920C134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8" y="649"/>
              <a:ext cx="2540" cy="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 xmlns:a16="http://schemas.microsoft.com/office/drawing/2014/main" id="{2923211B-7C32-4427-BB7B-45A005F1056A}"/>
              </a:ext>
            </a:extLst>
          </p:cNvPr>
          <p:cNvSpPr/>
          <p:nvPr/>
        </p:nvSpPr>
        <p:spPr bwMode="auto">
          <a:xfrm>
            <a:off x="7854950" y="5507766"/>
            <a:ext cx="1289050" cy="13318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 name="Rectangle 2">
            <a:extLst>
              <a:ext uri="{FF2B5EF4-FFF2-40B4-BE49-F238E27FC236}">
                <a16:creationId xmlns="" xmlns:a16="http://schemas.microsoft.com/office/drawing/2014/main" id="{BB8793E8-E01B-4933-AA88-58028F4D4024}"/>
              </a:ext>
            </a:extLst>
          </p:cNvPr>
          <p:cNvSpPr/>
          <p:nvPr/>
        </p:nvSpPr>
        <p:spPr bwMode="auto">
          <a:xfrm>
            <a:off x="101600" y="6273800"/>
            <a:ext cx="2584450" cy="50468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2" name="Title 1">
            <a:extLst>
              <a:ext uri="{FF2B5EF4-FFF2-40B4-BE49-F238E27FC236}">
                <a16:creationId xmlns="" xmlns:a16="http://schemas.microsoft.com/office/drawing/2014/main" id="{95665015-60FE-4A28-A7F9-5443544EADAA}"/>
              </a:ext>
            </a:extLst>
          </p:cNvPr>
          <p:cNvSpPr>
            <a:spLocks noGrp="1"/>
          </p:cNvSpPr>
          <p:nvPr>
            <p:ph type="title"/>
          </p:nvPr>
        </p:nvSpPr>
        <p:spPr/>
        <p:txBody>
          <a:bodyPr/>
          <a:lstStyle/>
          <a:p>
            <a:r>
              <a:rPr lang="en-US" dirty="0"/>
              <a:t>Stanford MAGIS prototype</a:t>
            </a:r>
          </a:p>
        </p:txBody>
      </p:sp>
      <p:sp>
        <p:nvSpPr>
          <p:cNvPr id="6" name="TextBox 5">
            <a:extLst>
              <a:ext uri="{FF2B5EF4-FFF2-40B4-BE49-F238E27FC236}">
                <a16:creationId xmlns="" xmlns:a16="http://schemas.microsoft.com/office/drawing/2014/main" id="{2474D17A-A768-4D4D-A8D5-B4A04D5414B6}"/>
              </a:ext>
            </a:extLst>
          </p:cNvPr>
          <p:cNvSpPr txBox="1"/>
          <p:nvPr/>
        </p:nvSpPr>
        <p:spPr>
          <a:xfrm>
            <a:off x="3106061" y="5922934"/>
            <a:ext cx="2247731" cy="701731"/>
          </a:xfrm>
          <a:prstGeom prst="rect">
            <a:avLst/>
          </a:prstGeom>
          <a:noFill/>
        </p:spPr>
        <p:txBody>
          <a:bodyPr wrap="none" rtlCol="0">
            <a:spAutoFit/>
          </a:bodyPr>
          <a:lstStyle/>
          <a:p>
            <a:pPr>
              <a:buNone/>
            </a:pPr>
            <a:r>
              <a:rPr lang="en-US" i="1" dirty="0"/>
              <a:t>Atom optics laser</a:t>
            </a:r>
          </a:p>
          <a:p>
            <a:pPr>
              <a:buNone/>
            </a:pPr>
            <a:r>
              <a:rPr lang="en-US" i="1" dirty="0"/>
              <a:t>(M Squared </a:t>
            </a:r>
            <a:r>
              <a:rPr lang="en-US" i="1" dirty="0" err="1"/>
              <a:t>SolsTiS</a:t>
            </a:r>
            <a:r>
              <a:rPr lang="en-US" i="1" dirty="0"/>
              <a:t>)</a:t>
            </a:r>
          </a:p>
        </p:txBody>
      </p:sp>
      <p:pic>
        <p:nvPicPr>
          <p:cNvPr id="7" name="Picture 6">
            <a:extLst>
              <a:ext uri="{FF2B5EF4-FFF2-40B4-BE49-F238E27FC236}">
                <a16:creationId xmlns="" xmlns:a16="http://schemas.microsoft.com/office/drawing/2014/main" id="{E9BBF35D-C58C-4965-A98F-2F66BDE54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21" r="10372" b="13222"/>
          <a:stretch/>
        </p:blipFill>
        <p:spPr>
          <a:xfrm>
            <a:off x="6037940" y="4437434"/>
            <a:ext cx="2597010" cy="2341053"/>
          </a:xfrm>
          <a:prstGeom prst="rect">
            <a:avLst/>
          </a:prstGeom>
        </p:spPr>
      </p:pic>
      <p:sp>
        <p:nvSpPr>
          <p:cNvPr id="12" name="TextBox 11">
            <a:extLst>
              <a:ext uri="{FF2B5EF4-FFF2-40B4-BE49-F238E27FC236}">
                <a16:creationId xmlns="" xmlns:a16="http://schemas.microsoft.com/office/drawing/2014/main" id="{55A35A9F-DDD4-4155-BF8F-AF9C87C81DA5}"/>
              </a:ext>
            </a:extLst>
          </p:cNvPr>
          <p:cNvSpPr txBox="1"/>
          <p:nvPr/>
        </p:nvSpPr>
        <p:spPr>
          <a:xfrm>
            <a:off x="3493539" y="4429883"/>
            <a:ext cx="2491644" cy="701731"/>
          </a:xfrm>
          <a:prstGeom prst="rect">
            <a:avLst/>
          </a:prstGeom>
          <a:noFill/>
        </p:spPr>
        <p:txBody>
          <a:bodyPr wrap="none" rtlCol="0">
            <a:spAutoFit/>
          </a:bodyPr>
          <a:lstStyle/>
          <a:p>
            <a:pPr algn="r">
              <a:buNone/>
            </a:pPr>
            <a:r>
              <a:rPr lang="en-US" i="1" dirty="0"/>
              <a:t>Trapped Sr atom cloud</a:t>
            </a:r>
          </a:p>
          <a:p>
            <a:pPr algn="r">
              <a:buNone/>
            </a:pPr>
            <a:r>
              <a:rPr lang="en-US" i="1" dirty="0"/>
              <a:t>(Blue MOT)</a:t>
            </a:r>
          </a:p>
        </p:txBody>
      </p:sp>
      <p:sp>
        <p:nvSpPr>
          <p:cNvPr id="14" name="TextBox 13">
            <a:extLst>
              <a:ext uri="{FF2B5EF4-FFF2-40B4-BE49-F238E27FC236}">
                <a16:creationId xmlns="" xmlns:a16="http://schemas.microsoft.com/office/drawing/2014/main" id="{15FEFA31-4BF9-436F-BFE3-696D2AFD1D24}"/>
              </a:ext>
            </a:extLst>
          </p:cNvPr>
          <p:cNvSpPr txBox="1"/>
          <p:nvPr/>
        </p:nvSpPr>
        <p:spPr>
          <a:xfrm>
            <a:off x="1549960" y="999077"/>
            <a:ext cx="2243628" cy="701731"/>
          </a:xfrm>
          <a:prstGeom prst="rect">
            <a:avLst/>
          </a:prstGeom>
          <a:noFill/>
        </p:spPr>
        <p:txBody>
          <a:bodyPr wrap="none" rtlCol="0">
            <a:spAutoFit/>
          </a:bodyPr>
          <a:lstStyle/>
          <a:p>
            <a:pPr>
              <a:buNone/>
            </a:pPr>
            <a:r>
              <a:rPr lang="en-US" i="1" dirty="0"/>
              <a:t>Sr gradiometer CAD</a:t>
            </a:r>
          </a:p>
          <a:p>
            <a:pPr>
              <a:buNone/>
            </a:pPr>
            <a:r>
              <a:rPr lang="en-US" i="1" dirty="0"/>
              <a:t>(atom source detail)</a:t>
            </a:r>
          </a:p>
        </p:txBody>
      </p:sp>
      <p:pic>
        <p:nvPicPr>
          <p:cNvPr id="15" name="Picture 14">
            <a:extLst>
              <a:ext uri="{FF2B5EF4-FFF2-40B4-BE49-F238E27FC236}">
                <a16:creationId xmlns="" xmlns:a16="http://schemas.microsoft.com/office/drawing/2014/main" id="{354686C3-282A-42C1-8DDB-DB6C296D2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2985" y="998250"/>
            <a:ext cx="4301588" cy="3226192"/>
          </a:xfrm>
          <a:prstGeom prst="rect">
            <a:avLst/>
          </a:prstGeom>
        </p:spPr>
      </p:pic>
      <p:sp>
        <p:nvSpPr>
          <p:cNvPr id="16" name="TextBox 15">
            <a:extLst>
              <a:ext uri="{FF2B5EF4-FFF2-40B4-BE49-F238E27FC236}">
                <a16:creationId xmlns="" xmlns:a16="http://schemas.microsoft.com/office/drawing/2014/main" id="{4E8AA6FD-C710-4A07-9BB2-7687F96810B9}"/>
              </a:ext>
            </a:extLst>
          </p:cNvPr>
          <p:cNvSpPr txBox="1"/>
          <p:nvPr/>
        </p:nvSpPr>
        <p:spPr>
          <a:xfrm>
            <a:off x="5110632" y="1052736"/>
            <a:ext cx="3435428" cy="369332"/>
          </a:xfrm>
          <a:prstGeom prst="rect">
            <a:avLst/>
          </a:prstGeom>
          <a:solidFill>
            <a:srgbClr val="FFFFCC"/>
          </a:solidFill>
        </p:spPr>
        <p:txBody>
          <a:bodyPr wrap="none" rtlCol="0">
            <a:spAutoFit/>
          </a:bodyPr>
          <a:lstStyle/>
          <a:p>
            <a:pPr>
              <a:buNone/>
            </a:pPr>
            <a:r>
              <a:rPr lang="en-US" i="1" dirty="0"/>
              <a:t>Two assembled Sr atom sources</a:t>
            </a:r>
          </a:p>
        </p:txBody>
      </p:sp>
      <p:pic>
        <p:nvPicPr>
          <p:cNvPr id="8" name="Picture 7">
            <a:extLst>
              <a:ext uri="{FF2B5EF4-FFF2-40B4-BE49-F238E27FC236}">
                <a16:creationId xmlns="" xmlns:a16="http://schemas.microsoft.com/office/drawing/2014/main" id="{67EFB494-11C4-41C5-A4B9-9A9224F1533F}"/>
              </a:ext>
            </a:extLst>
          </p:cNvPr>
          <p:cNvPicPr>
            <a:picLocks noChangeAspect="1"/>
          </p:cNvPicPr>
          <p:nvPr/>
        </p:nvPicPr>
        <p:blipFill>
          <a:blip r:embed="rId5"/>
          <a:stretch>
            <a:fillRect/>
          </a:stretch>
        </p:blipFill>
        <p:spPr>
          <a:xfrm>
            <a:off x="147768" y="4281090"/>
            <a:ext cx="3044252" cy="2453353"/>
          </a:xfrm>
          <a:prstGeom prst="rect">
            <a:avLst/>
          </a:prstGeom>
        </p:spPr>
      </p:pic>
      <p:pic>
        <p:nvPicPr>
          <p:cNvPr id="10" name="Picture 9" descr="IMG_0747.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540488" y="1701368"/>
            <a:ext cx="5760000" cy="4320000"/>
          </a:xfrm>
          <a:prstGeom prst="rect">
            <a:avLst/>
          </a:prstGeom>
        </p:spPr>
      </p:pic>
      <p:sp>
        <p:nvSpPr>
          <p:cNvPr id="11" name="TextBox 10"/>
          <p:cNvSpPr txBox="1"/>
          <p:nvPr/>
        </p:nvSpPr>
        <p:spPr>
          <a:xfrm>
            <a:off x="4499992" y="4221088"/>
            <a:ext cx="4644008" cy="2677656"/>
          </a:xfrm>
          <a:prstGeom prst="rect">
            <a:avLst/>
          </a:prstGeom>
          <a:solidFill>
            <a:srgbClr val="FFFFCC"/>
          </a:solidFill>
          <a:scene3d>
            <a:camera prst="orthographicFront"/>
            <a:lightRig rig="threePt" dir="t"/>
          </a:scene3d>
          <a:sp3d>
            <a:bevelT/>
          </a:sp3d>
        </p:spPr>
        <p:txBody>
          <a:bodyPr wrap="square" rtlCol="0">
            <a:spAutoFit/>
          </a:bodyPr>
          <a:lstStyle/>
          <a:p>
            <a:endParaRPr lang="en-GB" sz="2400" dirty="0" smtClean="0"/>
          </a:p>
          <a:p>
            <a:r>
              <a:rPr lang="en-GB" sz="2400" dirty="0" smtClean="0"/>
              <a:t>Stanford Lab to host 8 m </a:t>
            </a:r>
          </a:p>
          <a:p>
            <a:r>
              <a:rPr lang="en-GB" sz="2400" dirty="0" smtClean="0"/>
              <a:t>prototype of the </a:t>
            </a:r>
            <a:r>
              <a:rPr lang="en-GB" sz="2400" dirty="0" err="1" smtClean="0"/>
              <a:t>Sr</a:t>
            </a:r>
            <a:r>
              <a:rPr lang="en-GB" sz="2400" dirty="0" smtClean="0"/>
              <a:t> fountain. </a:t>
            </a:r>
          </a:p>
          <a:p>
            <a:endParaRPr lang="en-GB" sz="2400" dirty="0"/>
          </a:p>
          <a:p>
            <a:r>
              <a:rPr lang="en-GB" sz="2400" dirty="0" smtClean="0"/>
              <a:t>It is supposed to be assembled </a:t>
            </a:r>
          </a:p>
          <a:p>
            <a:r>
              <a:rPr lang="en-GB" sz="2400" dirty="0"/>
              <a:t>o</a:t>
            </a:r>
            <a:r>
              <a:rPr lang="en-GB" sz="2400" dirty="0" smtClean="0"/>
              <a:t>ver summer 2019.</a:t>
            </a:r>
          </a:p>
          <a:p>
            <a:r>
              <a:rPr lang="en-GB" sz="2400" dirty="0" smtClean="0"/>
              <a:t>   </a:t>
            </a:r>
            <a:endParaRPr lang="en-GB" sz="2400" dirty="0"/>
          </a:p>
        </p:txBody>
      </p:sp>
    </p:spTree>
    <p:extLst>
      <p:ext uri="{BB962C8B-B14F-4D97-AF65-F5344CB8AC3E}">
        <p14:creationId xmlns:p14="http://schemas.microsoft.com/office/powerpoint/2010/main" val="40706979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 xmlns:a16="http://schemas.microsoft.com/office/drawing/2014/main" id="{06C8879D-5694-4526-86F1-F783723F254F}"/>
              </a:ext>
            </a:extLst>
          </p:cNvPr>
          <p:cNvGrpSpPr>
            <a:grpSpLocks noChangeAspect="1"/>
          </p:cNvGrpSpPr>
          <p:nvPr/>
        </p:nvGrpSpPr>
        <p:grpSpPr bwMode="auto">
          <a:xfrm>
            <a:off x="393700" y="1150863"/>
            <a:ext cx="4030663" cy="3070225"/>
            <a:chOff x="248" y="649"/>
            <a:chExt cx="2539" cy="1934"/>
          </a:xfrm>
        </p:grpSpPr>
        <p:sp>
          <p:nvSpPr>
            <p:cNvPr id="9" name="AutoShape 3">
              <a:extLst>
                <a:ext uri="{FF2B5EF4-FFF2-40B4-BE49-F238E27FC236}">
                  <a16:creationId xmlns="" xmlns:a16="http://schemas.microsoft.com/office/drawing/2014/main" id="{5B3F7299-2E1A-499E-A866-9C20D93E1BE5}"/>
                </a:ext>
              </a:extLst>
            </p:cNvPr>
            <p:cNvSpPr>
              <a:spLocks noChangeAspect="1" noChangeArrowheads="1" noTextEdit="1"/>
            </p:cNvSpPr>
            <p:nvPr/>
          </p:nvSpPr>
          <p:spPr bwMode="auto">
            <a:xfrm>
              <a:off x="248" y="649"/>
              <a:ext cx="2539" cy="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a:extLst>
                <a:ext uri="{FF2B5EF4-FFF2-40B4-BE49-F238E27FC236}">
                  <a16:creationId xmlns="" xmlns:a16="http://schemas.microsoft.com/office/drawing/2014/main" id="{1B064D95-AC17-4DB9-9893-5C9A920C134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8" y="649"/>
              <a:ext cx="2540" cy="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 xmlns:a16="http://schemas.microsoft.com/office/drawing/2014/main" id="{2923211B-7C32-4427-BB7B-45A005F1056A}"/>
              </a:ext>
            </a:extLst>
          </p:cNvPr>
          <p:cNvSpPr/>
          <p:nvPr/>
        </p:nvSpPr>
        <p:spPr bwMode="auto">
          <a:xfrm>
            <a:off x="7854950" y="5507766"/>
            <a:ext cx="1289050" cy="13318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 name="Rectangle 2">
            <a:extLst>
              <a:ext uri="{FF2B5EF4-FFF2-40B4-BE49-F238E27FC236}">
                <a16:creationId xmlns="" xmlns:a16="http://schemas.microsoft.com/office/drawing/2014/main" id="{BB8793E8-E01B-4933-AA88-58028F4D4024}"/>
              </a:ext>
            </a:extLst>
          </p:cNvPr>
          <p:cNvSpPr/>
          <p:nvPr/>
        </p:nvSpPr>
        <p:spPr bwMode="auto">
          <a:xfrm>
            <a:off x="101600" y="6273800"/>
            <a:ext cx="2584450" cy="50468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2" name="Title 1">
            <a:extLst>
              <a:ext uri="{FF2B5EF4-FFF2-40B4-BE49-F238E27FC236}">
                <a16:creationId xmlns="" xmlns:a16="http://schemas.microsoft.com/office/drawing/2014/main" id="{95665015-60FE-4A28-A7F9-5443544EADAA}"/>
              </a:ext>
            </a:extLst>
          </p:cNvPr>
          <p:cNvSpPr>
            <a:spLocks noGrp="1"/>
          </p:cNvSpPr>
          <p:nvPr>
            <p:ph type="title"/>
          </p:nvPr>
        </p:nvSpPr>
        <p:spPr/>
        <p:txBody>
          <a:bodyPr/>
          <a:lstStyle/>
          <a:p>
            <a:r>
              <a:rPr lang="en-US" dirty="0"/>
              <a:t>Stanford MAGIS prototype</a:t>
            </a:r>
          </a:p>
        </p:txBody>
      </p:sp>
      <p:sp>
        <p:nvSpPr>
          <p:cNvPr id="6" name="TextBox 5">
            <a:extLst>
              <a:ext uri="{FF2B5EF4-FFF2-40B4-BE49-F238E27FC236}">
                <a16:creationId xmlns="" xmlns:a16="http://schemas.microsoft.com/office/drawing/2014/main" id="{2474D17A-A768-4D4D-A8D5-B4A04D5414B6}"/>
              </a:ext>
            </a:extLst>
          </p:cNvPr>
          <p:cNvSpPr txBox="1"/>
          <p:nvPr/>
        </p:nvSpPr>
        <p:spPr>
          <a:xfrm>
            <a:off x="3106061" y="5922934"/>
            <a:ext cx="2247731" cy="701731"/>
          </a:xfrm>
          <a:prstGeom prst="rect">
            <a:avLst/>
          </a:prstGeom>
          <a:noFill/>
        </p:spPr>
        <p:txBody>
          <a:bodyPr wrap="none" rtlCol="0">
            <a:spAutoFit/>
          </a:bodyPr>
          <a:lstStyle/>
          <a:p>
            <a:pPr>
              <a:buNone/>
            </a:pPr>
            <a:r>
              <a:rPr lang="en-US" i="1" dirty="0"/>
              <a:t>Atom optics laser</a:t>
            </a:r>
          </a:p>
          <a:p>
            <a:pPr>
              <a:buNone/>
            </a:pPr>
            <a:r>
              <a:rPr lang="en-US" i="1" dirty="0"/>
              <a:t>(M Squared </a:t>
            </a:r>
            <a:r>
              <a:rPr lang="en-US" i="1" dirty="0" err="1"/>
              <a:t>SolsTiS</a:t>
            </a:r>
            <a:r>
              <a:rPr lang="en-US" i="1" dirty="0"/>
              <a:t>)</a:t>
            </a:r>
          </a:p>
        </p:txBody>
      </p:sp>
      <p:pic>
        <p:nvPicPr>
          <p:cNvPr id="7" name="Picture 6">
            <a:extLst>
              <a:ext uri="{FF2B5EF4-FFF2-40B4-BE49-F238E27FC236}">
                <a16:creationId xmlns="" xmlns:a16="http://schemas.microsoft.com/office/drawing/2014/main" id="{E9BBF35D-C58C-4965-A98F-2F66BDE54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21" r="10372" b="13222"/>
          <a:stretch/>
        </p:blipFill>
        <p:spPr>
          <a:xfrm>
            <a:off x="6037940" y="4437434"/>
            <a:ext cx="2597010" cy="2341053"/>
          </a:xfrm>
          <a:prstGeom prst="rect">
            <a:avLst/>
          </a:prstGeom>
        </p:spPr>
      </p:pic>
      <p:sp>
        <p:nvSpPr>
          <p:cNvPr id="12" name="TextBox 11">
            <a:extLst>
              <a:ext uri="{FF2B5EF4-FFF2-40B4-BE49-F238E27FC236}">
                <a16:creationId xmlns="" xmlns:a16="http://schemas.microsoft.com/office/drawing/2014/main" id="{55A35A9F-DDD4-4155-BF8F-AF9C87C81DA5}"/>
              </a:ext>
            </a:extLst>
          </p:cNvPr>
          <p:cNvSpPr txBox="1"/>
          <p:nvPr/>
        </p:nvSpPr>
        <p:spPr>
          <a:xfrm>
            <a:off x="3493539" y="4429883"/>
            <a:ext cx="2491644" cy="701731"/>
          </a:xfrm>
          <a:prstGeom prst="rect">
            <a:avLst/>
          </a:prstGeom>
          <a:noFill/>
        </p:spPr>
        <p:txBody>
          <a:bodyPr wrap="none" rtlCol="0">
            <a:spAutoFit/>
          </a:bodyPr>
          <a:lstStyle/>
          <a:p>
            <a:pPr algn="r">
              <a:buNone/>
            </a:pPr>
            <a:r>
              <a:rPr lang="en-US" i="1" dirty="0"/>
              <a:t>Trapped Sr atom cloud</a:t>
            </a:r>
          </a:p>
          <a:p>
            <a:pPr algn="r">
              <a:buNone/>
            </a:pPr>
            <a:r>
              <a:rPr lang="en-US" i="1" dirty="0"/>
              <a:t>(Blue MOT)</a:t>
            </a:r>
          </a:p>
        </p:txBody>
      </p:sp>
      <p:sp>
        <p:nvSpPr>
          <p:cNvPr id="14" name="TextBox 13">
            <a:extLst>
              <a:ext uri="{FF2B5EF4-FFF2-40B4-BE49-F238E27FC236}">
                <a16:creationId xmlns="" xmlns:a16="http://schemas.microsoft.com/office/drawing/2014/main" id="{15FEFA31-4BF9-436F-BFE3-696D2AFD1D24}"/>
              </a:ext>
            </a:extLst>
          </p:cNvPr>
          <p:cNvSpPr txBox="1"/>
          <p:nvPr/>
        </p:nvSpPr>
        <p:spPr>
          <a:xfrm>
            <a:off x="1549960" y="999077"/>
            <a:ext cx="2243628" cy="701731"/>
          </a:xfrm>
          <a:prstGeom prst="rect">
            <a:avLst/>
          </a:prstGeom>
          <a:noFill/>
        </p:spPr>
        <p:txBody>
          <a:bodyPr wrap="none" rtlCol="0">
            <a:spAutoFit/>
          </a:bodyPr>
          <a:lstStyle/>
          <a:p>
            <a:pPr>
              <a:buNone/>
            </a:pPr>
            <a:r>
              <a:rPr lang="en-US" i="1" dirty="0"/>
              <a:t>Sr gradiometer CAD</a:t>
            </a:r>
          </a:p>
          <a:p>
            <a:pPr>
              <a:buNone/>
            </a:pPr>
            <a:r>
              <a:rPr lang="en-US" i="1" dirty="0"/>
              <a:t>(atom source detail)</a:t>
            </a:r>
          </a:p>
        </p:txBody>
      </p:sp>
      <p:pic>
        <p:nvPicPr>
          <p:cNvPr id="15" name="Picture 14">
            <a:extLst>
              <a:ext uri="{FF2B5EF4-FFF2-40B4-BE49-F238E27FC236}">
                <a16:creationId xmlns="" xmlns:a16="http://schemas.microsoft.com/office/drawing/2014/main" id="{354686C3-282A-42C1-8DDB-DB6C296D2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2985" y="998250"/>
            <a:ext cx="4301588" cy="3226192"/>
          </a:xfrm>
          <a:prstGeom prst="rect">
            <a:avLst/>
          </a:prstGeom>
        </p:spPr>
      </p:pic>
      <p:sp>
        <p:nvSpPr>
          <p:cNvPr id="16" name="TextBox 15">
            <a:extLst>
              <a:ext uri="{FF2B5EF4-FFF2-40B4-BE49-F238E27FC236}">
                <a16:creationId xmlns="" xmlns:a16="http://schemas.microsoft.com/office/drawing/2014/main" id="{4E8AA6FD-C710-4A07-9BB2-7687F96810B9}"/>
              </a:ext>
            </a:extLst>
          </p:cNvPr>
          <p:cNvSpPr txBox="1"/>
          <p:nvPr/>
        </p:nvSpPr>
        <p:spPr>
          <a:xfrm>
            <a:off x="5110632" y="1052736"/>
            <a:ext cx="3435428" cy="369332"/>
          </a:xfrm>
          <a:prstGeom prst="rect">
            <a:avLst/>
          </a:prstGeom>
          <a:solidFill>
            <a:srgbClr val="FFFFCC"/>
          </a:solidFill>
        </p:spPr>
        <p:txBody>
          <a:bodyPr wrap="none" rtlCol="0">
            <a:spAutoFit/>
          </a:bodyPr>
          <a:lstStyle/>
          <a:p>
            <a:pPr>
              <a:buNone/>
            </a:pPr>
            <a:r>
              <a:rPr lang="en-US" i="1" dirty="0"/>
              <a:t>Two assembled Sr atom sources</a:t>
            </a:r>
          </a:p>
        </p:txBody>
      </p:sp>
      <p:pic>
        <p:nvPicPr>
          <p:cNvPr id="8" name="Picture 7">
            <a:extLst>
              <a:ext uri="{FF2B5EF4-FFF2-40B4-BE49-F238E27FC236}">
                <a16:creationId xmlns="" xmlns:a16="http://schemas.microsoft.com/office/drawing/2014/main" id="{67EFB494-11C4-41C5-A4B9-9A9224F1533F}"/>
              </a:ext>
            </a:extLst>
          </p:cNvPr>
          <p:cNvPicPr>
            <a:picLocks noChangeAspect="1"/>
          </p:cNvPicPr>
          <p:nvPr/>
        </p:nvPicPr>
        <p:blipFill>
          <a:blip r:embed="rId5"/>
          <a:stretch>
            <a:fillRect/>
          </a:stretch>
        </p:blipFill>
        <p:spPr>
          <a:xfrm>
            <a:off x="147768" y="4281090"/>
            <a:ext cx="3044252" cy="2453353"/>
          </a:xfrm>
          <a:prstGeom prst="rect">
            <a:avLst/>
          </a:prstGeom>
        </p:spPr>
      </p:pic>
      <p:pic>
        <p:nvPicPr>
          <p:cNvPr id="10" name="Picture 9" descr="IMG_0747.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540488" y="1701368"/>
            <a:ext cx="5760000" cy="4320000"/>
          </a:xfrm>
          <a:prstGeom prst="rect">
            <a:avLst/>
          </a:prstGeom>
        </p:spPr>
      </p:pic>
      <p:sp>
        <p:nvSpPr>
          <p:cNvPr id="11" name="TextBox 10"/>
          <p:cNvSpPr txBox="1"/>
          <p:nvPr/>
        </p:nvSpPr>
        <p:spPr>
          <a:xfrm>
            <a:off x="4499992" y="4221088"/>
            <a:ext cx="4644008" cy="2677656"/>
          </a:xfrm>
          <a:prstGeom prst="rect">
            <a:avLst/>
          </a:prstGeom>
          <a:solidFill>
            <a:srgbClr val="FFFFCC"/>
          </a:solidFill>
          <a:scene3d>
            <a:camera prst="orthographicFront"/>
            <a:lightRig rig="threePt" dir="t"/>
          </a:scene3d>
          <a:sp3d>
            <a:bevelT/>
          </a:sp3d>
        </p:spPr>
        <p:txBody>
          <a:bodyPr wrap="square" rtlCol="0">
            <a:spAutoFit/>
          </a:bodyPr>
          <a:lstStyle/>
          <a:p>
            <a:endParaRPr lang="en-GB" sz="2400" dirty="0" smtClean="0"/>
          </a:p>
          <a:p>
            <a:r>
              <a:rPr lang="en-GB" sz="2400" dirty="0" smtClean="0"/>
              <a:t>Stanford Lab to host 8 m </a:t>
            </a:r>
          </a:p>
          <a:p>
            <a:r>
              <a:rPr lang="en-GB" sz="2400" dirty="0" smtClean="0"/>
              <a:t>prototype of the </a:t>
            </a:r>
            <a:r>
              <a:rPr lang="en-GB" sz="2400" dirty="0" err="1" smtClean="0"/>
              <a:t>Sr</a:t>
            </a:r>
            <a:r>
              <a:rPr lang="en-GB" sz="2400" dirty="0" smtClean="0"/>
              <a:t> fountain. </a:t>
            </a:r>
          </a:p>
          <a:p>
            <a:endParaRPr lang="en-GB" sz="2400" dirty="0"/>
          </a:p>
          <a:p>
            <a:r>
              <a:rPr lang="en-GB" sz="2400" dirty="0" smtClean="0"/>
              <a:t>It is supposed to be assembled </a:t>
            </a:r>
          </a:p>
          <a:p>
            <a:r>
              <a:rPr lang="en-GB" sz="2400" dirty="0"/>
              <a:t>o</a:t>
            </a:r>
            <a:r>
              <a:rPr lang="en-GB" sz="2400" dirty="0" smtClean="0"/>
              <a:t>ver summer 2019.</a:t>
            </a:r>
          </a:p>
          <a:p>
            <a:r>
              <a:rPr lang="en-GB" sz="2400" dirty="0" smtClean="0"/>
              <a:t>   </a:t>
            </a:r>
            <a:endParaRPr lang="en-GB" sz="2400" dirty="0"/>
          </a:p>
        </p:txBody>
      </p:sp>
      <p:sp>
        <p:nvSpPr>
          <p:cNvPr id="17" name="TextBox 16"/>
          <p:cNvSpPr txBox="1"/>
          <p:nvPr/>
        </p:nvSpPr>
        <p:spPr>
          <a:xfrm>
            <a:off x="448072" y="5229200"/>
            <a:ext cx="8228384" cy="523220"/>
          </a:xfrm>
          <a:prstGeom prst="rect">
            <a:avLst/>
          </a:prstGeom>
          <a:solidFill>
            <a:srgbClr val="FFFF00"/>
          </a:solidFill>
          <a:effectLst>
            <a:glow rad="101600">
              <a:schemeClr val="accent1">
                <a:satMod val="175000"/>
                <a:alpha val="40000"/>
              </a:schemeClr>
            </a:glow>
          </a:effectLst>
        </p:spPr>
        <p:txBody>
          <a:bodyPr wrap="none" rtlCol="0">
            <a:spAutoFit/>
          </a:bodyPr>
          <a:lstStyle/>
          <a:p>
            <a:r>
              <a:rPr lang="en-GB" sz="2800" dirty="0" smtClean="0"/>
              <a:t>More about MAGIS-100 in the talk of Jason Hogan</a:t>
            </a:r>
            <a:endParaRPr lang="en-GB" sz="2800" dirty="0"/>
          </a:p>
        </p:txBody>
      </p:sp>
    </p:spTree>
    <p:extLst>
      <p:ext uri="{BB962C8B-B14F-4D97-AF65-F5344CB8AC3E}">
        <p14:creationId xmlns:p14="http://schemas.microsoft.com/office/powerpoint/2010/main" val="173494135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the challenges?</a:t>
            </a:r>
            <a:endParaRPr lang="en-GB" dirty="0"/>
          </a:p>
        </p:txBody>
      </p:sp>
      <p:pic>
        <p:nvPicPr>
          <p:cNvPr id="3" name="Picture 2">
            <a:extLst>
              <a:ext uri="{FF2B5EF4-FFF2-40B4-BE49-F238E27FC236}">
                <a16:creationId xmlns="" xmlns:a16="http://schemas.microsoft.com/office/drawing/2014/main" id="{2083896E-4146-4208-B5EE-21165E05D9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865" y="1268760"/>
            <a:ext cx="5977319" cy="3739410"/>
          </a:xfrm>
          <a:prstGeom prst="rect">
            <a:avLst/>
          </a:prstGeom>
        </p:spPr>
      </p:pic>
      <p:sp>
        <p:nvSpPr>
          <p:cNvPr id="4" name="TextBox 3"/>
          <p:cNvSpPr txBox="1"/>
          <p:nvPr/>
        </p:nvSpPr>
        <p:spPr>
          <a:xfrm>
            <a:off x="3116689" y="2390691"/>
            <a:ext cx="2967479" cy="246221"/>
          </a:xfrm>
          <a:prstGeom prst="rect">
            <a:avLst/>
          </a:prstGeom>
          <a:solidFill>
            <a:srgbClr val="FFFFFF"/>
          </a:solidFill>
        </p:spPr>
        <p:txBody>
          <a:bodyPr wrap="none" rtlCol="0">
            <a:spAutoFit/>
          </a:bodyPr>
          <a:lstStyle/>
          <a:p>
            <a:r>
              <a:rPr lang="en-GB" sz="1000" dirty="0" smtClean="0">
                <a:solidFill>
                  <a:schemeClr val="accent2"/>
                </a:solidFill>
              </a:rPr>
              <a:t>AION/MAGIS-100 with current (2019) technology</a:t>
            </a:r>
            <a:endParaRPr lang="en-GB" sz="1000" dirty="0">
              <a:solidFill>
                <a:schemeClr val="accent2"/>
              </a:solidFill>
            </a:endParaRPr>
          </a:p>
        </p:txBody>
      </p:sp>
      <p:sp>
        <p:nvSpPr>
          <p:cNvPr id="5" name="TextBox 4"/>
          <p:cNvSpPr txBox="1"/>
          <p:nvPr/>
        </p:nvSpPr>
        <p:spPr>
          <a:xfrm>
            <a:off x="3923928" y="3182779"/>
            <a:ext cx="1930749" cy="246221"/>
          </a:xfrm>
          <a:prstGeom prst="rect">
            <a:avLst/>
          </a:prstGeom>
          <a:solidFill>
            <a:srgbClr val="FFFFFF"/>
          </a:solidFill>
        </p:spPr>
        <p:txBody>
          <a:bodyPr wrap="none" rtlCol="0">
            <a:spAutoFit/>
          </a:bodyPr>
          <a:lstStyle/>
          <a:p>
            <a:r>
              <a:rPr lang="en-GB" sz="1000" dirty="0" smtClean="0"/>
              <a:t>AION/MAGIS-100 (5 to 6 year)</a:t>
            </a:r>
            <a:endParaRPr lang="en-GB" sz="1000" dirty="0"/>
          </a:p>
        </p:txBody>
      </p:sp>
      <p:sp>
        <p:nvSpPr>
          <p:cNvPr id="6" name="TextBox 5"/>
          <p:cNvSpPr txBox="1"/>
          <p:nvPr/>
        </p:nvSpPr>
        <p:spPr>
          <a:xfrm>
            <a:off x="3440559" y="3686835"/>
            <a:ext cx="1203449" cy="246221"/>
          </a:xfrm>
          <a:prstGeom prst="rect">
            <a:avLst/>
          </a:prstGeom>
          <a:solidFill>
            <a:schemeClr val="accent1">
              <a:lumMod val="75000"/>
            </a:schemeClr>
          </a:solidFill>
        </p:spPr>
        <p:txBody>
          <a:bodyPr wrap="none" rtlCol="0">
            <a:spAutoFit/>
          </a:bodyPr>
          <a:lstStyle/>
          <a:p>
            <a:r>
              <a:rPr lang="en-GB" sz="1000" dirty="0" smtClean="0"/>
              <a:t>AION/MAGIS-km</a:t>
            </a:r>
            <a:endParaRPr lang="en-GB" sz="1000" dirty="0"/>
          </a:p>
        </p:txBody>
      </p:sp>
      <p:sp>
        <p:nvSpPr>
          <p:cNvPr id="7" name="TextBox 6"/>
          <p:cNvSpPr txBox="1"/>
          <p:nvPr/>
        </p:nvSpPr>
        <p:spPr>
          <a:xfrm>
            <a:off x="2720479" y="4118883"/>
            <a:ext cx="1332003" cy="246221"/>
          </a:xfrm>
          <a:prstGeom prst="rect">
            <a:avLst/>
          </a:prstGeom>
          <a:solidFill>
            <a:schemeClr val="bg1"/>
          </a:solidFill>
        </p:spPr>
        <p:txBody>
          <a:bodyPr wrap="none" rtlCol="0">
            <a:spAutoFit/>
          </a:bodyPr>
          <a:lstStyle/>
          <a:p>
            <a:r>
              <a:rPr lang="en-GB" sz="1000" dirty="0" smtClean="0"/>
              <a:t>AION/MAGIS-space</a:t>
            </a:r>
            <a:endParaRPr lang="en-GB" sz="1000" dirty="0"/>
          </a:p>
        </p:txBody>
      </p:sp>
      <p:pic>
        <p:nvPicPr>
          <p:cNvPr id="8" name="Picture 7">
            <a:extLst>
              <a:ext uri="{FF2B5EF4-FFF2-40B4-BE49-F238E27FC236}">
                <a16:creationId xmlns="" xmlns:a16="http://schemas.microsoft.com/office/drawing/2014/main" id="{DEDB6D09-DA9F-47B6-B69D-FB14AD2553D2}"/>
              </a:ext>
            </a:extLst>
          </p:cNvPr>
          <p:cNvPicPr>
            <a:picLocks noChangeAspect="1"/>
          </p:cNvPicPr>
          <p:nvPr/>
        </p:nvPicPr>
        <p:blipFill>
          <a:blip r:embed="rId3"/>
          <a:stretch>
            <a:fillRect/>
          </a:stretch>
        </p:blipFill>
        <p:spPr>
          <a:xfrm>
            <a:off x="571474" y="5085184"/>
            <a:ext cx="5280530" cy="1484670"/>
          </a:xfrm>
          <a:prstGeom prst="rect">
            <a:avLst/>
          </a:prstGeom>
        </p:spPr>
      </p:pic>
      <p:sp>
        <p:nvSpPr>
          <p:cNvPr id="10" name="TextBox 9"/>
          <p:cNvSpPr txBox="1"/>
          <p:nvPr/>
        </p:nvSpPr>
        <p:spPr>
          <a:xfrm>
            <a:off x="1907704" y="5199003"/>
            <a:ext cx="1152128" cy="369332"/>
          </a:xfrm>
          <a:prstGeom prst="rect">
            <a:avLst/>
          </a:prstGeom>
          <a:solidFill>
            <a:srgbClr val="FFFFFF"/>
          </a:solidFill>
        </p:spPr>
        <p:txBody>
          <a:bodyPr wrap="square" rtlCol="0">
            <a:spAutoFit/>
          </a:bodyPr>
          <a:lstStyle/>
          <a:p>
            <a:r>
              <a:rPr lang="en-GB" sz="900" dirty="0" smtClean="0"/>
              <a:t>AION/MAGIS-100</a:t>
            </a:r>
          </a:p>
          <a:p>
            <a:r>
              <a:rPr lang="en-GB" sz="900" dirty="0" smtClean="0"/>
              <a:t>current</a:t>
            </a:r>
            <a:endParaRPr lang="en-GB" sz="900" dirty="0"/>
          </a:p>
        </p:txBody>
      </p:sp>
      <p:sp>
        <p:nvSpPr>
          <p:cNvPr id="11" name="TextBox 10"/>
          <p:cNvSpPr txBox="1"/>
          <p:nvPr/>
        </p:nvSpPr>
        <p:spPr>
          <a:xfrm>
            <a:off x="3095976" y="5189130"/>
            <a:ext cx="1260000" cy="400110"/>
          </a:xfrm>
          <a:prstGeom prst="rect">
            <a:avLst/>
          </a:prstGeom>
          <a:solidFill>
            <a:srgbClr val="FFFFFF"/>
          </a:solidFill>
          <a:ln>
            <a:solidFill>
              <a:schemeClr val="tx1"/>
            </a:solidFill>
          </a:ln>
        </p:spPr>
        <p:txBody>
          <a:bodyPr wrap="square" rtlCol="0">
            <a:spAutoFit/>
          </a:bodyPr>
          <a:lstStyle/>
          <a:p>
            <a:r>
              <a:rPr lang="en-GB" sz="1000" dirty="0" smtClean="0"/>
              <a:t>AION/MAGIS-100</a:t>
            </a:r>
          </a:p>
          <a:p>
            <a:r>
              <a:rPr lang="en-GB" sz="1000" dirty="0" smtClean="0"/>
              <a:t>5/6 year</a:t>
            </a:r>
            <a:endParaRPr lang="en-GB" sz="1000" dirty="0"/>
          </a:p>
        </p:txBody>
      </p:sp>
      <p:sp>
        <p:nvSpPr>
          <p:cNvPr id="12" name="TextBox 11"/>
          <p:cNvSpPr txBox="1"/>
          <p:nvPr/>
        </p:nvSpPr>
        <p:spPr>
          <a:xfrm>
            <a:off x="4427984" y="5189130"/>
            <a:ext cx="1296144" cy="400110"/>
          </a:xfrm>
          <a:prstGeom prst="rect">
            <a:avLst/>
          </a:prstGeom>
          <a:solidFill>
            <a:srgbClr val="FFFFFF"/>
          </a:solidFill>
        </p:spPr>
        <p:txBody>
          <a:bodyPr wrap="square" rtlCol="0">
            <a:spAutoFit/>
          </a:bodyPr>
          <a:lstStyle/>
          <a:p>
            <a:r>
              <a:rPr lang="en-GB" sz="1000" dirty="0" smtClean="0"/>
              <a:t>AION/MAGIS-km</a:t>
            </a:r>
          </a:p>
          <a:p>
            <a:endParaRPr lang="en-GB" sz="1000" dirty="0"/>
          </a:p>
        </p:txBody>
      </p:sp>
      <p:cxnSp>
        <p:nvCxnSpPr>
          <p:cNvPr id="14" name="Straight Arrow Connector 13"/>
          <p:cNvCxnSpPr/>
          <p:nvPr/>
        </p:nvCxnSpPr>
        <p:spPr bwMode="auto">
          <a:xfrm flipH="1">
            <a:off x="3779912" y="2420888"/>
            <a:ext cx="0" cy="957010"/>
          </a:xfrm>
          <a:prstGeom prst="straightConnector1">
            <a:avLst/>
          </a:prstGeom>
          <a:noFill/>
          <a:ln w="76200" cap="flat" cmpd="sng" algn="ctr">
            <a:solidFill>
              <a:srgbClr val="FF0000"/>
            </a:solidFill>
            <a:prstDash val="solid"/>
            <a:round/>
            <a:headEnd type="none" w="med" len="med"/>
            <a:tailEnd type="arrow"/>
          </a:ln>
          <a:effectLst/>
        </p:spPr>
      </p:cxnSp>
      <p:cxnSp>
        <p:nvCxnSpPr>
          <p:cNvPr id="17" name="Straight Arrow Connector 16"/>
          <p:cNvCxnSpPr/>
          <p:nvPr/>
        </p:nvCxnSpPr>
        <p:spPr bwMode="auto">
          <a:xfrm>
            <a:off x="4572000" y="3501008"/>
            <a:ext cx="0" cy="432048"/>
          </a:xfrm>
          <a:prstGeom prst="straightConnector1">
            <a:avLst/>
          </a:prstGeom>
          <a:noFill/>
          <a:ln w="38100" cap="flat" cmpd="sng" algn="ctr">
            <a:solidFill>
              <a:srgbClr val="D315FF"/>
            </a:solidFill>
            <a:prstDash val="solid"/>
            <a:round/>
            <a:headEnd type="none" w="med" len="med"/>
            <a:tailEnd type="arrow"/>
          </a:ln>
          <a:effectLst/>
        </p:spPr>
      </p:cxnSp>
      <p:sp>
        <p:nvSpPr>
          <p:cNvPr id="19" name="TextBox 18"/>
          <p:cNvSpPr txBox="1"/>
          <p:nvPr/>
        </p:nvSpPr>
        <p:spPr>
          <a:xfrm>
            <a:off x="6228184" y="1268760"/>
            <a:ext cx="2808312" cy="5047535"/>
          </a:xfrm>
          <a:prstGeom prst="rect">
            <a:avLst/>
          </a:prstGeom>
          <a:noFill/>
        </p:spPr>
        <p:txBody>
          <a:bodyPr wrap="square" rtlCol="0">
            <a:spAutoFit/>
          </a:bodyPr>
          <a:lstStyle/>
          <a:p>
            <a:pPr algn="ctr"/>
            <a:r>
              <a:rPr lang="en-GB" sz="1400" dirty="0" smtClean="0"/>
              <a:t>Still several orders of</a:t>
            </a:r>
          </a:p>
          <a:p>
            <a:pPr algn="ctr"/>
            <a:r>
              <a:rPr lang="en-GB" sz="1400" dirty="0" smtClean="0"/>
              <a:t>Magnitude away in sensitivity required to be sensitive to Mid-band GW physics! </a:t>
            </a:r>
          </a:p>
          <a:p>
            <a:pPr algn="ctr"/>
            <a:endParaRPr lang="en-GB" sz="1400" dirty="0"/>
          </a:p>
          <a:p>
            <a:pPr algn="ctr"/>
            <a:r>
              <a:rPr lang="en-GB" sz="1400" dirty="0" smtClean="0"/>
              <a:t>Need to push the basic parameters to accomplish this goal! Although there is a clear path forward this won’t be a free lunch and it will require effort </a:t>
            </a:r>
            <a:r>
              <a:rPr lang="en-GB" sz="1400" dirty="0"/>
              <a:t>and </a:t>
            </a:r>
            <a:r>
              <a:rPr lang="en-GB" sz="1400" dirty="0" smtClean="0"/>
              <a:t>ingenuity! </a:t>
            </a:r>
          </a:p>
          <a:p>
            <a:pPr algn="ctr"/>
            <a:endParaRPr lang="en-GB" sz="1400" dirty="0" smtClean="0"/>
          </a:p>
          <a:p>
            <a:pPr algn="ctr"/>
            <a:endParaRPr lang="en-GB" sz="1400" dirty="0"/>
          </a:p>
          <a:p>
            <a:pPr algn="ctr"/>
            <a:endParaRPr lang="en-GB" sz="1400" dirty="0" smtClean="0"/>
          </a:p>
          <a:p>
            <a:pPr algn="ctr"/>
            <a:endParaRPr lang="en-GB" sz="1400" dirty="0"/>
          </a:p>
          <a:p>
            <a:pPr algn="ctr"/>
            <a:endParaRPr lang="en-GB" sz="1400" dirty="0" smtClean="0"/>
          </a:p>
          <a:p>
            <a:pPr algn="ctr"/>
            <a:endParaRPr lang="en-GB" sz="1400" dirty="0"/>
          </a:p>
          <a:p>
            <a:pPr algn="ctr"/>
            <a:endParaRPr lang="en-GB" sz="1400" dirty="0"/>
          </a:p>
          <a:p>
            <a:pPr algn="ctr"/>
            <a:r>
              <a:rPr lang="en-GB" sz="1400" dirty="0" smtClean="0">
                <a:solidFill>
                  <a:schemeClr val="accent2"/>
                </a:solidFill>
              </a:rPr>
              <a:t>The UK community could play an important role to accomplish this goal, which, in turn, can accelerate the schedule and minimize the risk of failure   </a:t>
            </a:r>
            <a:endParaRPr lang="en-GB" sz="1400" dirty="0">
              <a:solidFill>
                <a:schemeClr val="accent2"/>
              </a:solidFill>
            </a:endParaRPr>
          </a:p>
        </p:txBody>
      </p:sp>
      <p:sp>
        <p:nvSpPr>
          <p:cNvPr id="20" name="Rectangle 19"/>
          <p:cNvSpPr/>
          <p:nvPr/>
        </p:nvSpPr>
        <p:spPr bwMode="auto">
          <a:xfrm>
            <a:off x="3131840" y="5157192"/>
            <a:ext cx="1224136" cy="129614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21" name="Rectangle 20"/>
          <p:cNvSpPr/>
          <p:nvPr/>
        </p:nvSpPr>
        <p:spPr bwMode="auto">
          <a:xfrm>
            <a:off x="4355976" y="5157192"/>
            <a:ext cx="1440160" cy="1296144"/>
          </a:xfrm>
          <a:prstGeom prst="rect">
            <a:avLst/>
          </a:prstGeom>
          <a:noFill/>
          <a:ln w="38100" cap="flat" cmpd="sng" algn="ctr">
            <a:solidFill>
              <a:srgbClr val="D315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29461260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Project Work Packages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595592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AION10 [Stage 1]: Work Packages in a Nutshell</a:t>
            </a:r>
            <a:endParaRPr lang="en-GB" dirty="0"/>
          </a:p>
        </p:txBody>
      </p:sp>
      <p:sp>
        <p:nvSpPr>
          <p:cNvPr id="3" name="Content Placeholder 2"/>
          <p:cNvSpPr>
            <a:spLocks noGrp="1"/>
          </p:cNvSpPr>
          <p:nvPr>
            <p:ph idx="1"/>
          </p:nvPr>
        </p:nvSpPr>
        <p:spPr>
          <a:xfrm>
            <a:off x="251520" y="908720"/>
            <a:ext cx="8784976" cy="4525963"/>
          </a:xfrm>
        </p:spPr>
        <p:txBody>
          <a:bodyPr/>
          <a:lstStyle/>
          <a:p>
            <a:pPr marL="0" lvl="0" indent="0"/>
            <a:r>
              <a:rPr lang="en-GB" sz="2000" b="1" dirty="0" smtClean="0">
                <a:solidFill>
                  <a:srgbClr val="FF0000"/>
                </a:solidFill>
              </a:rPr>
              <a:t>WP-AI </a:t>
            </a:r>
          </a:p>
          <a:p>
            <a:pPr marL="285750" indent="-285750">
              <a:buFont typeface="Arial"/>
              <a:buChar char="•"/>
            </a:pPr>
            <a:r>
              <a:rPr lang="en-GB" sz="1600" dirty="0" smtClean="0">
                <a:solidFill>
                  <a:schemeClr val="accent2"/>
                </a:solidFill>
              </a:rPr>
              <a:t>Form </a:t>
            </a:r>
            <a:r>
              <a:rPr lang="en-GB" sz="1600" dirty="0">
                <a:solidFill>
                  <a:schemeClr val="accent2"/>
                </a:solidFill>
              </a:rPr>
              <a:t>UK </a:t>
            </a:r>
            <a:r>
              <a:rPr lang="en-GB" sz="1600" dirty="0" smtClean="0">
                <a:solidFill>
                  <a:schemeClr val="accent2"/>
                </a:solidFill>
              </a:rPr>
              <a:t>collaboration to </a:t>
            </a:r>
            <a:r>
              <a:rPr lang="en-GB" sz="1600" dirty="0">
                <a:solidFill>
                  <a:schemeClr val="accent2"/>
                </a:solidFill>
              </a:rPr>
              <a:t>design and construct </a:t>
            </a:r>
            <a:r>
              <a:rPr lang="en-GB" sz="1600" dirty="0" smtClean="0">
                <a:solidFill>
                  <a:schemeClr val="accent2"/>
                </a:solidFill>
              </a:rPr>
              <a:t>AION1 and AION10 and establish a first UK AION Network by building AION-1 in selected places. </a:t>
            </a:r>
          </a:p>
          <a:p>
            <a:pPr marL="285750" indent="-285750">
              <a:buFont typeface="Arial"/>
              <a:buChar char="•"/>
            </a:pPr>
            <a:r>
              <a:rPr lang="en-GB" sz="1600" dirty="0" smtClean="0">
                <a:solidFill>
                  <a:schemeClr val="accent2"/>
                </a:solidFill>
              </a:rPr>
              <a:t>Prototype AION-10 </a:t>
            </a:r>
            <a:r>
              <a:rPr lang="en-GB" sz="1600" dirty="0">
                <a:solidFill>
                  <a:schemeClr val="accent2"/>
                </a:solidFill>
              </a:rPr>
              <a:t>to demonstrate the technology and to establish UK expertise and leadership in the field.  </a:t>
            </a:r>
            <a:endParaRPr lang="en-GB" sz="1600" dirty="0" smtClean="0">
              <a:solidFill>
                <a:schemeClr val="accent2"/>
              </a:solidFill>
            </a:endParaRPr>
          </a:p>
          <a:p>
            <a:pPr>
              <a:buFont typeface="Arial"/>
              <a:buChar char="•"/>
            </a:pPr>
            <a:r>
              <a:rPr lang="en-GB" sz="1600" dirty="0">
                <a:solidFill>
                  <a:srgbClr val="3333CC"/>
                </a:solidFill>
              </a:rPr>
              <a:t>Commission AION-10, compare with AION-1 Network and perform synchronised measurement campaigns with </a:t>
            </a:r>
            <a:r>
              <a:rPr lang="en-GB" sz="1600" dirty="0" smtClean="0">
                <a:solidFill>
                  <a:srgbClr val="3333CC"/>
                </a:solidFill>
              </a:rPr>
              <a:t>MAGIS.</a:t>
            </a:r>
          </a:p>
          <a:p>
            <a:pPr>
              <a:buFont typeface="Arial"/>
              <a:buChar char="•"/>
            </a:pPr>
            <a:r>
              <a:rPr lang="en-GB" sz="1600" dirty="0" smtClean="0">
                <a:solidFill>
                  <a:srgbClr val="3333CC"/>
                </a:solidFill>
              </a:rPr>
              <a:t>Connect </a:t>
            </a:r>
            <a:r>
              <a:rPr lang="en-GB" sz="1600" dirty="0">
                <a:solidFill>
                  <a:srgbClr val="3333CC"/>
                </a:solidFill>
              </a:rPr>
              <a:t>to UK </a:t>
            </a:r>
            <a:r>
              <a:rPr lang="en-GB" sz="1600" dirty="0" smtClean="0">
                <a:solidFill>
                  <a:srgbClr val="3333CC"/>
                </a:solidFill>
              </a:rPr>
              <a:t>QTH to </a:t>
            </a:r>
            <a:r>
              <a:rPr lang="en-GB" sz="1600" dirty="0">
                <a:solidFill>
                  <a:srgbClr val="3333CC"/>
                </a:solidFill>
              </a:rPr>
              <a:t>develop techniques and technology required to reach performance for realising science goals, in collaboration with developments in the MAGIS </a:t>
            </a:r>
            <a:r>
              <a:rPr lang="en-GB" sz="1600" dirty="0" smtClean="0">
                <a:solidFill>
                  <a:srgbClr val="3333CC"/>
                </a:solidFill>
              </a:rPr>
              <a:t>consortium. </a:t>
            </a:r>
          </a:p>
          <a:p>
            <a:pPr marL="0" lvl="0" indent="0"/>
            <a:r>
              <a:rPr lang="en-GB" sz="2000" b="1" dirty="0" smtClean="0">
                <a:solidFill>
                  <a:srgbClr val="FF0000"/>
                </a:solidFill>
              </a:rPr>
              <a:t>WP-Physics</a:t>
            </a:r>
          </a:p>
          <a:p>
            <a:pPr marL="342900" indent="-342900">
              <a:buFont typeface="Arial"/>
              <a:buChar char="•"/>
            </a:pPr>
            <a:r>
              <a:rPr lang="en-GB" sz="1600" dirty="0">
                <a:solidFill>
                  <a:schemeClr val="accent2"/>
                </a:solidFill>
              </a:rPr>
              <a:t>Establish physics programme for </a:t>
            </a:r>
            <a:r>
              <a:rPr lang="en-GB" sz="1600" dirty="0" smtClean="0">
                <a:solidFill>
                  <a:schemeClr val="accent2"/>
                </a:solidFill>
              </a:rPr>
              <a:t>AION-1/10 Network. </a:t>
            </a:r>
          </a:p>
          <a:p>
            <a:pPr marL="342900" indent="-342900">
              <a:buFont typeface="Arial"/>
              <a:buChar char="•"/>
            </a:pPr>
            <a:r>
              <a:rPr lang="en-GB" sz="1600" dirty="0" smtClean="0">
                <a:solidFill>
                  <a:schemeClr val="accent2"/>
                </a:solidFill>
              </a:rPr>
              <a:t>Physics exploitation of AION-1/10 Network</a:t>
            </a:r>
          </a:p>
          <a:p>
            <a:pPr marL="342900" indent="-342900">
              <a:buFont typeface="Arial"/>
              <a:buChar char="•"/>
            </a:pPr>
            <a:r>
              <a:rPr lang="en-GB" sz="1600" dirty="0" smtClean="0">
                <a:solidFill>
                  <a:schemeClr val="accent2"/>
                </a:solidFill>
              </a:rPr>
              <a:t>Contribute to work establishing the physics </a:t>
            </a:r>
            <a:r>
              <a:rPr lang="en-GB" sz="1600" dirty="0">
                <a:solidFill>
                  <a:schemeClr val="accent2"/>
                </a:solidFill>
              </a:rPr>
              <a:t>case for </a:t>
            </a:r>
            <a:r>
              <a:rPr lang="en-GB" sz="1600" dirty="0" smtClean="0">
                <a:solidFill>
                  <a:schemeClr val="accent2"/>
                </a:solidFill>
              </a:rPr>
              <a:t>AION-100 and beyond. </a:t>
            </a:r>
          </a:p>
          <a:p>
            <a:pPr marL="342900" indent="-342900">
              <a:buFont typeface="Arial"/>
              <a:buChar char="•"/>
            </a:pPr>
            <a:r>
              <a:rPr lang="en-GB" sz="1600" dirty="0" smtClean="0">
                <a:solidFill>
                  <a:schemeClr val="accent2"/>
                </a:solidFill>
              </a:rPr>
              <a:t>Support phenomenology for AION physics case</a:t>
            </a:r>
            <a:r>
              <a:rPr lang="en-GB" sz="1600" dirty="0">
                <a:solidFill>
                  <a:schemeClr val="accent2"/>
                </a:solidFill>
              </a:rPr>
              <a:t>.</a:t>
            </a:r>
            <a:endParaRPr lang="en-GB" sz="1600" dirty="0" smtClean="0">
              <a:solidFill>
                <a:srgbClr val="3333CC"/>
              </a:solidFill>
            </a:endParaRPr>
          </a:p>
          <a:p>
            <a:pPr marL="0" lvl="0" indent="0"/>
            <a:r>
              <a:rPr lang="en-GB" sz="2000" b="1" dirty="0" smtClean="0">
                <a:solidFill>
                  <a:srgbClr val="FF0000"/>
                </a:solidFill>
              </a:rPr>
              <a:t>WP-AION100</a:t>
            </a:r>
          </a:p>
          <a:p>
            <a:pPr>
              <a:buFont typeface="Arial"/>
              <a:buChar char="•"/>
            </a:pPr>
            <a:r>
              <a:rPr lang="en-GB" sz="1600" dirty="0" smtClean="0">
                <a:solidFill>
                  <a:schemeClr val="accent2"/>
                </a:solidFill>
              </a:rPr>
              <a:t>Work towards AION-100 including design </a:t>
            </a:r>
            <a:r>
              <a:rPr lang="en-GB" sz="1600" dirty="0">
                <a:solidFill>
                  <a:schemeClr val="accent2"/>
                </a:solidFill>
              </a:rPr>
              <a:t>work  </a:t>
            </a:r>
            <a:r>
              <a:rPr lang="en-GB" sz="1600" dirty="0" smtClean="0">
                <a:solidFill>
                  <a:schemeClr val="accent2"/>
                </a:solidFill>
              </a:rPr>
              <a:t>for AION-100 </a:t>
            </a:r>
            <a:r>
              <a:rPr lang="en-GB" sz="1600" dirty="0">
                <a:solidFill>
                  <a:schemeClr val="accent2"/>
                </a:solidFill>
              </a:rPr>
              <a:t>in a tower or a </a:t>
            </a:r>
            <a:r>
              <a:rPr lang="en-GB" sz="1600" dirty="0" smtClean="0">
                <a:solidFill>
                  <a:schemeClr val="accent2"/>
                </a:solidFill>
              </a:rPr>
              <a:t>shaft</a:t>
            </a:r>
            <a:r>
              <a:rPr lang="en-GB" sz="1600" dirty="0">
                <a:solidFill>
                  <a:schemeClr val="accent2"/>
                </a:solidFill>
              </a:rPr>
              <a:t> </a:t>
            </a:r>
            <a:r>
              <a:rPr lang="en-GB" sz="1600" dirty="0" smtClean="0">
                <a:solidFill>
                  <a:schemeClr val="accent2"/>
                </a:solidFill>
              </a:rPr>
              <a:t>and establish the physics case. </a:t>
            </a:r>
          </a:p>
          <a:p>
            <a:pPr marL="0" lvl="0" indent="0"/>
            <a:r>
              <a:rPr lang="en-GB" sz="2000" b="1" dirty="0">
                <a:solidFill>
                  <a:srgbClr val="FF0000"/>
                </a:solidFill>
              </a:rPr>
              <a:t>WP-MAGIS</a:t>
            </a:r>
          </a:p>
          <a:p>
            <a:pPr>
              <a:buFont typeface="Arial"/>
              <a:buChar char="•"/>
            </a:pPr>
            <a:r>
              <a:rPr lang="en-GB" sz="1600" dirty="0">
                <a:solidFill>
                  <a:schemeClr val="accent2"/>
                </a:solidFill>
              </a:rPr>
              <a:t>Collaborate with </a:t>
            </a:r>
            <a:r>
              <a:rPr lang="en-GB" sz="1600" dirty="0" smtClean="0">
                <a:solidFill>
                  <a:schemeClr val="accent2"/>
                </a:solidFill>
              </a:rPr>
              <a:t>MAGIS-100 </a:t>
            </a:r>
            <a:r>
              <a:rPr lang="en-GB" sz="1600" dirty="0">
                <a:solidFill>
                  <a:schemeClr val="accent2"/>
                </a:solidFill>
              </a:rPr>
              <a:t>to </a:t>
            </a:r>
            <a:r>
              <a:rPr lang="en-GB" sz="1600" dirty="0" smtClean="0">
                <a:solidFill>
                  <a:schemeClr val="accent2"/>
                </a:solidFill>
              </a:rPr>
              <a:t>contribute to experiment &amp; exploitation</a:t>
            </a:r>
          </a:p>
          <a:p>
            <a:pPr marL="336402" indent="-285750">
              <a:buFont typeface="Arial"/>
              <a:buChar char="•"/>
            </a:pPr>
            <a:r>
              <a:rPr lang="en-GB" sz="1600" dirty="0" smtClean="0">
                <a:solidFill>
                  <a:schemeClr val="accent2"/>
                </a:solidFill>
              </a:rPr>
              <a:t>Build the foundation of a strong and lasting collaboration with US.</a:t>
            </a:r>
            <a:endParaRPr lang="en-GB" sz="1600" dirty="0">
              <a:solidFill>
                <a:srgbClr val="3333CC"/>
              </a:solidFill>
            </a:endParaRPr>
          </a:p>
          <a:p>
            <a:pPr>
              <a:buFont typeface="Arial"/>
              <a:buChar char="•"/>
            </a:pPr>
            <a:endParaRPr lang="en-GB" dirty="0">
              <a:solidFill>
                <a:schemeClr val="accent2"/>
              </a:solidFill>
            </a:endParaRPr>
          </a:p>
          <a:p>
            <a:pPr lvl="0">
              <a:buFont typeface="Arial"/>
              <a:buChar char="•"/>
            </a:pPr>
            <a:endParaRPr lang="en-GB" sz="2000" dirty="0" smtClean="0">
              <a:solidFill>
                <a:srgbClr val="3333CC"/>
              </a:solidFill>
            </a:endParaRPr>
          </a:p>
          <a:p>
            <a:pPr marL="0" indent="0"/>
            <a:endParaRPr lang="en-GB" dirty="0"/>
          </a:p>
        </p:txBody>
      </p:sp>
    </p:spTree>
    <p:extLst>
      <p:ext uri="{BB962C8B-B14F-4D97-AF65-F5344CB8AC3E}">
        <p14:creationId xmlns:p14="http://schemas.microsoft.com/office/powerpoint/2010/main" val="1950017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AION10 [Stage 1]: Work Packages in a Nutshell</a:t>
            </a:r>
            <a:endParaRPr lang="en-GB" dirty="0"/>
          </a:p>
        </p:txBody>
      </p:sp>
      <p:sp>
        <p:nvSpPr>
          <p:cNvPr id="3" name="Content Placeholder 2"/>
          <p:cNvSpPr>
            <a:spLocks noGrp="1"/>
          </p:cNvSpPr>
          <p:nvPr>
            <p:ph idx="1"/>
          </p:nvPr>
        </p:nvSpPr>
        <p:spPr>
          <a:xfrm>
            <a:off x="611560" y="1052736"/>
            <a:ext cx="8229600" cy="4525963"/>
          </a:xfrm>
        </p:spPr>
        <p:txBody>
          <a:bodyPr/>
          <a:lstStyle/>
          <a:p>
            <a:pPr marL="0" lvl="0" indent="0"/>
            <a:r>
              <a:rPr lang="en-GB" sz="2000" b="1" dirty="0" smtClean="0">
                <a:solidFill>
                  <a:srgbClr val="FF0000"/>
                </a:solidFill>
              </a:rPr>
              <a:t>WP-AI </a:t>
            </a:r>
          </a:p>
          <a:p>
            <a:pPr marL="285750" indent="-285750">
              <a:buFont typeface="Arial"/>
              <a:buChar char="•"/>
            </a:pPr>
            <a:r>
              <a:rPr lang="en-GB" dirty="0" smtClean="0">
                <a:solidFill>
                  <a:schemeClr val="accent2"/>
                </a:solidFill>
              </a:rPr>
              <a:t>Form </a:t>
            </a:r>
            <a:r>
              <a:rPr lang="en-GB" dirty="0">
                <a:solidFill>
                  <a:schemeClr val="accent2"/>
                </a:solidFill>
              </a:rPr>
              <a:t>UK </a:t>
            </a:r>
            <a:r>
              <a:rPr lang="en-GB" dirty="0" smtClean="0">
                <a:solidFill>
                  <a:schemeClr val="accent2"/>
                </a:solidFill>
              </a:rPr>
              <a:t>collaboration to </a:t>
            </a:r>
            <a:r>
              <a:rPr lang="en-GB" dirty="0">
                <a:solidFill>
                  <a:schemeClr val="accent2"/>
                </a:solidFill>
              </a:rPr>
              <a:t>design and construct </a:t>
            </a:r>
            <a:r>
              <a:rPr lang="en-GB" dirty="0" smtClean="0">
                <a:solidFill>
                  <a:schemeClr val="accent2"/>
                </a:solidFill>
              </a:rPr>
              <a:t>AI1 and AI10 and establish a first UK AI Network by building AI1 in Liverpool and other selected places. </a:t>
            </a:r>
          </a:p>
          <a:p>
            <a:pPr marL="285750" indent="-285750">
              <a:buFont typeface="Arial"/>
              <a:buChar char="•"/>
            </a:pPr>
            <a:r>
              <a:rPr lang="en-GB" dirty="0" smtClean="0">
                <a:solidFill>
                  <a:schemeClr val="accent2"/>
                </a:solidFill>
              </a:rPr>
              <a:t>Prototype </a:t>
            </a:r>
            <a:r>
              <a:rPr lang="en-GB" dirty="0">
                <a:solidFill>
                  <a:schemeClr val="accent2"/>
                </a:solidFill>
              </a:rPr>
              <a:t>AI10 to demonstrate the technology and to establish UK expertise and leadership in the field.  </a:t>
            </a:r>
            <a:endParaRPr lang="en-GB" dirty="0" smtClean="0">
              <a:solidFill>
                <a:schemeClr val="accent2"/>
              </a:solidFill>
            </a:endParaRPr>
          </a:p>
          <a:p>
            <a:pPr>
              <a:buFont typeface="Arial"/>
              <a:buChar char="•"/>
            </a:pPr>
            <a:r>
              <a:rPr lang="en-GB" dirty="0" smtClean="0">
                <a:solidFill>
                  <a:schemeClr val="accent2"/>
                </a:solidFill>
              </a:rPr>
              <a:t>Commission </a:t>
            </a:r>
            <a:r>
              <a:rPr lang="en-GB" dirty="0">
                <a:solidFill>
                  <a:schemeClr val="accent2"/>
                </a:solidFill>
              </a:rPr>
              <a:t>AI10 with short baseline and compare with </a:t>
            </a:r>
            <a:r>
              <a:rPr lang="en-GB" dirty="0" smtClean="0">
                <a:solidFill>
                  <a:schemeClr val="accent2"/>
                </a:solidFill>
              </a:rPr>
              <a:t>AI1 Network.</a:t>
            </a:r>
            <a:endParaRPr lang="en-GB" sz="2000" dirty="0" smtClean="0">
              <a:solidFill>
                <a:srgbClr val="3333CC"/>
              </a:solidFill>
            </a:endParaRPr>
          </a:p>
          <a:p>
            <a:pPr marL="0" lvl="0" indent="0"/>
            <a:r>
              <a:rPr lang="en-GB" sz="2000" b="1" dirty="0" smtClean="0">
                <a:solidFill>
                  <a:srgbClr val="FF0000"/>
                </a:solidFill>
              </a:rPr>
              <a:t>WP-Physics</a:t>
            </a:r>
          </a:p>
          <a:p>
            <a:pPr marL="342900" indent="-342900">
              <a:buFont typeface="Arial"/>
              <a:buChar char="•"/>
            </a:pPr>
            <a:r>
              <a:rPr lang="en-GB" dirty="0">
                <a:solidFill>
                  <a:schemeClr val="accent2"/>
                </a:solidFill>
              </a:rPr>
              <a:t>Establish physics programme for AI1/A10 </a:t>
            </a:r>
            <a:r>
              <a:rPr lang="en-GB" dirty="0" smtClean="0">
                <a:solidFill>
                  <a:schemeClr val="accent2"/>
                </a:solidFill>
              </a:rPr>
              <a:t>Network. </a:t>
            </a:r>
          </a:p>
          <a:p>
            <a:pPr marL="342900" indent="-342900">
              <a:buFont typeface="Arial"/>
              <a:buChar char="•"/>
            </a:pPr>
            <a:r>
              <a:rPr lang="en-GB" dirty="0" smtClean="0">
                <a:solidFill>
                  <a:schemeClr val="accent2"/>
                </a:solidFill>
              </a:rPr>
              <a:t>Physics exploitation of AI1/10 Network</a:t>
            </a:r>
          </a:p>
          <a:p>
            <a:pPr marL="342900" indent="-342900">
              <a:buFont typeface="Arial"/>
              <a:buChar char="•"/>
            </a:pPr>
            <a:r>
              <a:rPr lang="en-GB" dirty="0" smtClean="0">
                <a:solidFill>
                  <a:schemeClr val="accent2"/>
                </a:solidFill>
              </a:rPr>
              <a:t>Contribute to work establishing the physics </a:t>
            </a:r>
            <a:r>
              <a:rPr lang="en-GB" dirty="0">
                <a:solidFill>
                  <a:schemeClr val="accent2"/>
                </a:solidFill>
              </a:rPr>
              <a:t>case for </a:t>
            </a:r>
            <a:r>
              <a:rPr lang="en-GB" dirty="0" smtClean="0">
                <a:solidFill>
                  <a:schemeClr val="accent2"/>
                </a:solidFill>
              </a:rPr>
              <a:t>AI100 and beyond. </a:t>
            </a:r>
          </a:p>
          <a:p>
            <a:pPr marL="342900" indent="-342900">
              <a:buFont typeface="Arial"/>
              <a:buChar char="•"/>
            </a:pPr>
            <a:r>
              <a:rPr lang="en-GB" dirty="0" smtClean="0">
                <a:solidFill>
                  <a:schemeClr val="accent2"/>
                </a:solidFill>
              </a:rPr>
              <a:t>Support phenomenology both for AI in general and AION physics case</a:t>
            </a:r>
            <a:r>
              <a:rPr lang="en-GB" dirty="0">
                <a:solidFill>
                  <a:schemeClr val="accent2"/>
                </a:solidFill>
              </a:rPr>
              <a:t>.</a:t>
            </a:r>
            <a:endParaRPr lang="en-GB" sz="2000" dirty="0" smtClean="0">
              <a:solidFill>
                <a:srgbClr val="3333CC"/>
              </a:solidFill>
            </a:endParaRPr>
          </a:p>
          <a:p>
            <a:pPr marL="0" lvl="0" indent="0"/>
            <a:r>
              <a:rPr lang="en-GB" sz="2000" b="1" dirty="0" smtClean="0">
                <a:solidFill>
                  <a:srgbClr val="FF0000"/>
                </a:solidFill>
              </a:rPr>
              <a:t>WP-AION100</a:t>
            </a:r>
          </a:p>
          <a:p>
            <a:pPr>
              <a:buFont typeface="Arial"/>
              <a:buChar char="•"/>
            </a:pPr>
            <a:r>
              <a:rPr lang="en-GB" dirty="0" smtClean="0">
                <a:solidFill>
                  <a:schemeClr val="accent2"/>
                </a:solidFill>
              </a:rPr>
              <a:t>Work towards AI100 including design </a:t>
            </a:r>
            <a:r>
              <a:rPr lang="en-GB" dirty="0">
                <a:solidFill>
                  <a:schemeClr val="accent2"/>
                </a:solidFill>
              </a:rPr>
              <a:t>work  </a:t>
            </a:r>
            <a:r>
              <a:rPr lang="en-GB" dirty="0" smtClean="0">
                <a:solidFill>
                  <a:schemeClr val="accent2"/>
                </a:solidFill>
              </a:rPr>
              <a:t>for AI100 </a:t>
            </a:r>
            <a:r>
              <a:rPr lang="en-GB" dirty="0">
                <a:solidFill>
                  <a:schemeClr val="accent2"/>
                </a:solidFill>
              </a:rPr>
              <a:t>in a tower or a </a:t>
            </a:r>
            <a:r>
              <a:rPr lang="en-GB" dirty="0" smtClean="0">
                <a:solidFill>
                  <a:schemeClr val="accent2"/>
                </a:solidFill>
              </a:rPr>
              <a:t>shaft</a:t>
            </a:r>
            <a:r>
              <a:rPr lang="en-GB" dirty="0">
                <a:solidFill>
                  <a:schemeClr val="accent2"/>
                </a:solidFill>
              </a:rPr>
              <a:t> </a:t>
            </a:r>
            <a:r>
              <a:rPr lang="en-GB" dirty="0" smtClean="0">
                <a:solidFill>
                  <a:schemeClr val="accent2"/>
                </a:solidFill>
              </a:rPr>
              <a:t>and establish the physics case. </a:t>
            </a:r>
          </a:p>
          <a:p>
            <a:pPr marL="0" lvl="0" indent="0"/>
            <a:r>
              <a:rPr lang="en-GB" sz="2000" b="1" dirty="0">
                <a:solidFill>
                  <a:srgbClr val="FF0000"/>
                </a:solidFill>
              </a:rPr>
              <a:t>WP-MAGIS</a:t>
            </a:r>
          </a:p>
          <a:p>
            <a:pPr>
              <a:buFont typeface="Arial"/>
              <a:buChar char="•"/>
            </a:pPr>
            <a:r>
              <a:rPr lang="en-GB" dirty="0">
                <a:solidFill>
                  <a:schemeClr val="accent2"/>
                </a:solidFill>
              </a:rPr>
              <a:t>Collaborate with MAGIS to </a:t>
            </a:r>
            <a:r>
              <a:rPr lang="en-GB" dirty="0" smtClean="0">
                <a:solidFill>
                  <a:schemeClr val="accent2"/>
                </a:solidFill>
              </a:rPr>
              <a:t>contribute to experiment &amp; exploitation</a:t>
            </a:r>
          </a:p>
          <a:p>
            <a:pPr marL="336402" indent="-285750">
              <a:buFont typeface="Arial"/>
              <a:buChar char="•"/>
            </a:pPr>
            <a:r>
              <a:rPr lang="en-GB" dirty="0" smtClean="0">
                <a:solidFill>
                  <a:schemeClr val="accent2"/>
                </a:solidFill>
              </a:rPr>
              <a:t>Build the foundation of a strong and lasting collaboration with US.</a:t>
            </a:r>
            <a:endParaRPr lang="en-GB" dirty="0">
              <a:solidFill>
                <a:srgbClr val="3333CC"/>
              </a:solidFill>
            </a:endParaRPr>
          </a:p>
          <a:p>
            <a:pPr>
              <a:buFont typeface="Arial"/>
              <a:buChar char="•"/>
            </a:pPr>
            <a:endParaRPr lang="en-GB" dirty="0">
              <a:solidFill>
                <a:schemeClr val="accent2"/>
              </a:solidFill>
            </a:endParaRPr>
          </a:p>
          <a:p>
            <a:pPr lvl="0">
              <a:buFont typeface="Arial"/>
              <a:buChar char="•"/>
            </a:pPr>
            <a:endParaRPr lang="en-GB" sz="2000" dirty="0" smtClean="0">
              <a:solidFill>
                <a:srgbClr val="3333CC"/>
              </a:solidFill>
            </a:endParaRPr>
          </a:p>
          <a:p>
            <a:pPr marL="0" indent="0"/>
            <a:endParaRPr lang="en-GB" dirty="0"/>
          </a:p>
        </p:txBody>
      </p:sp>
      <p:sp>
        <p:nvSpPr>
          <p:cNvPr id="4" name="TextBox 3"/>
          <p:cNvSpPr txBox="1"/>
          <p:nvPr/>
        </p:nvSpPr>
        <p:spPr>
          <a:xfrm>
            <a:off x="611560" y="1484944"/>
            <a:ext cx="8208912" cy="1440000"/>
          </a:xfrm>
          <a:prstGeom prst="rect">
            <a:avLst/>
          </a:prstGeom>
          <a:solidFill>
            <a:srgbClr val="FFFF00"/>
          </a:solidFill>
        </p:spPr>
        <p:txBody>
          <a:bodyPr wrap="square" rtlCol="0">
            <a:spAutoFit/>
          </a:bodyPr>
          <a:lstStyle/>
          <a:p>
            <a:pPr algn="ctr"/>
            <a:endParaRPr lang="en-GB" sz="2400" b="1" dirty="0" smtClean="0"/>
          </a:p>
          <a:p>
            <a:pPr algn="ctr"/>
            <a:r>
              <a:rPr lang="en-GB" sz="2000" b="1" dirty="0" smtClean="0"/>
              <a:t>Pathway to technology and expertise and will form </a:t>
            </a:r>
          </a:p>
          <a:p>
            <a:pPr algn="ctr"/>
            <a:r>
              <a:rPr lang="en-GB" sz="2000" b="1" dirty="0" smtClean="0"/>
              <a:t>a first network of AI’s in the UK. </a:t>
            </a:r>
            <a:endParaRPr lang="en-GB" dirty="0" smtClean="0"/>
          </a:p>
          <a:p>
            <a:pPr algn="ctr"/>
            <a:endParaRPr lang="en-GB" sz="2000" b="1" dirty="0" smtClean="0"/>
          </a:p>
        </p:txBody>
      </p:sp>
      <p:sp>
        <p:nvSpPr>
          <p:cNvPr id="5" name="TextBox 4"/>
          <p:cNvSpPr txBox="1"/>
          <p:nvPr/>
        </p:nvSpPr>
        <p:spPr>
          <a:xfrm>
            <a:off x="611560" y="3356992"/>
            <a:ext cx="8208912" cy="1260000"/>
          </a:xfrm>
          <a:prstGeom prst="rect">
            <a:avLst/>
          </a:prstGeom>
          <a:solidFill>
            <a:srgbClr val="FFFF00"/>
          </a:solidFill>
        </p:spPr>
        <p:txBody>
          <a:bodyPr wrap="square" rtlCol="0">
            <a:spAutoFit/>
          </a:bodyPr>
          <a:lstStyle/>
          <a:p>
            <a:pPr algn="ctr"/>
            <a:endParaRPr lang="en-GB" sz="2400" b="1" dirty="0" smtClean="0"/>
          </a:p>
          <a:p>
            <a:pPr algn="ctr"/>
            <a:r>
              <a:rPr lang="en-GB" sz="2000" b="1" dirty="0" smtClean="0"/>
              <a:t>This will give us physics &amp; phenomenology</a:t>
            </a:r>
          </a:p>
          <a:p>
            <a:pPr algn="ctr"/>
            <a:endParaRPr lang="en-GB" sz="2000" b="1" dirty="0"/>
          </a:p>
        </p:txBody>
      </p:sp>
      <p:sp>
        <p:nvSpPr>
          <p:cNvPr id="6" name="TextBox 5"/>
          <p:cNvSpPr txBox="1"/>
          <p:nvPr/>
        </p:nvSpPr>
        <p:spPr>
          <a:xfrm>
            <a:off x="611560" y="5013248"/>
            <a:ext cx="8208912" cy="648000"/>
          </a:xfrm>
          <a:prstGeom prst="rect">
            <a:avLst/>
          </a:prstGeom>
          <a:solidFill>
            <a:srgbClr val="FFFF00"/>
          </a:solidFill>
        </p:spPr>
        <p:txBody>
          <a:bodyPr wrap="square" rtlCol="0">
            <a:spAutoFit/>
          </a:bodyPr>
          <a:lstStyle/>
          <a:p>
            <a:pPr algn="ctr"/>
            <a:r>
              <a:rPr lang="en-GB" sz="2000" b="1" dirty="0" smtClean="0"/>
              <a:t>This will give us the path into the future (next bid)</a:t>
            </a:r>
          </a:p>
          <a:p>
            <a:pPr algn="ctr"/>
            <a:endParaRPr lang="en-GB" sz="2000" b="1" dirty="0"/>
          </a:p>
        </p:txBody>
      </p:sp>
      <p:sp>
        <p:nvSpPr>
          <p:cNvPr id="7" name="TextBox 6"/>
          <p:cNvSpPr txBox="1"/>
          <p:nvPr/>
        </p:nvSpPr>
        <p:spPr>
          <a:xfrm>
            <a:off x="611560" y="5961474"/>
            <a:ext cx="8208912" cy="707886"/>
          </a:xfrm>
          <a:prstGeom prst="rect">
            <a:avLst/>
          </a:prstGeom>
          <a:solidFill>
            <a:srgbClr val="FFFF00"/>
          </a:solidFill>
        </p:spPr>
        <p:txBody>
          <a:bodyPr wrap="square" rtlCol="0">
            <a:spAutoFit/>
          </a:bodyPr>
          <a:lstStyle/>
          <a:p>
            <a:pPr algn="ctr"/>
            <a:r>
              <a:rPr lang="en-GB" sz="2000" b="1" dirty="0" smtClean="0"/>
              <a:t>This will give us MAGIS and US Collaboration</a:t>
            </a:r>
          </a:p>
          <a:p>
            <a:pPr algn="ctr"/>
            <a:endParaRPr lang="en-GB" sz="2000" b="1" dirty="0"/>
          </a:p>
        </p:txBody>
      </p:sp>
    </p:spTree>
    <p:extLst>
      <p:ext uri="{BB962C8B-B14F-4D97-AF65-F5344CB8AC3E}">
        <p14:creationId xmlns:p14="http://schemas.microsoft.com/office/powerpoint/2010/main" val="413764523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AION10 [Stage 1]: </a:t>
            </a:r>
            <a:r>
              <a:rPr lang="en-GB" dirty="0" smtClean="0"/>
              <a:t>Main WP Connections</a:t>
            </a:r>
            <a:endParaRPr lang="en-GB" dirty="0"/>
          </a:p>
        </p:txBody>
      </p:sp>
      <p:sp>
        <p:nvSpPr>
          <p:cNvPr id="3" name="Rectangle 2"/>
          <p:cNvSpPr/>
          <p:nvPr/>
        </p:nvSpPr>
        <p:spPr bwMode="auto">
          <a:xfrm>
            <a:off x="3347864" y="2924944"/>
            <a:ext cx="163448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5" name="Rectangle 4"/>
          <p:cNvSpPr>
            <a:spLocks noChangeAspect="1"/>
          </p:cNvSpPr>
          <p:nvPr/>
        </p:nvSpPr>
        <p:spPr bwMode="auto">
          <a:xfrm>
            <a:off x="3348088" y="2780928"/>
            <a:ext cx="2016000" cy="201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dirty="0" smtClean="0">
              <a:ln>
                <a:noFill/>
              </a:ln>
              <a:solidFill>
                <a:srgbClr val="FF0000"/>
              </a:solidFill>
              <a:effectLst/>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3600" b="1" i="0" u="none" strike="noStrike" cap="none" normalizeH="0" baseline="0" dirty="0" smtClean="0">
                <a:ln>
                  <a:noFill/>
                </a:ln>
                <a:solidFill>
                  <a:srgbClr val="FF0000"/>
                </a:solidFill>
                <a:effectLst/>
                <a:latin typeface="Helvetica" charset="0"/>
              </a:rPr>
              <a:t>WP-AI</a:t>
            </a:r>
            <a:endParaRPr kumimoji="0" lang="en-GB" sz="3600" b="1" i="0" u="none" strike="noStrike" cap="none" normalizeH="0" baseline="0" dirty="0">
              <a:ln>
                <a:noFill/>
              </a:ln>
              <a:solidFill>
                <a:srgbClr val="FF0000"/>
              </a:solidFill>
              <a:effectLst/>
              <a:latin typeface="Helvetica" charset="0"/>
            </a:endParaRPr>
          </a:p>
        </p:txBody>
      </p:sp>
      <p:sp>
        <p:nvSpPr>
          <p:cNvPr id="6" name="Rectangle 5"/>
          <p:cNvSpPr>
            <a:spLocks noChangeAspect="1"/>
          </p:cNvSpPr>
          <p:nvPr/>
        </p:nvSpPr>
        <p:spPr bwMode="auto">
          <a:xfrm>
            <a:off x="6084168" y="1124744"/>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WP-Physics</a:t>
            </a:r>
            <a:endParaRPr kumimoji="0" lang="en-GB" sz="2000" b="1" i="0" u="none" strike="noStrike" cap="none" normalizeH="0" baseline="0" dirty="0">
              <a:ln>
                <a:noFill/>
              </a:ln>
              <a:solidFill>
                <a:srgbClr val="FF0000"/>
              </a:solidFill>
              <a:effectLst/>
              <a:latin typeface="Helvetica" charset="0"/>
            </a:endParaRPr>
          </a:p>
        </p:txBody>
      </p:sp>
      <p:sp>
        <p:nvSpPr>
          <p:cNvPr id="7" name="Rectangle 6"/>
          <p:cNvSpPr>
            <a:spLocks noChangeAspect="1"/>
          </p:cNvSpPr>
          <p:nvPr/>
        </p:nvSpPr>
        <p:spPr bwMode="auto">
          <a:xfrm>
            <a:off x="6156320" y="5085328"/>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WP-AION100</a:t>
            </a:r>
            <a:endParaRPr kumimoji="0" lang="en-GB" sz="2000" b="1" i="0" u="none" strike="noStrike" cap="none" normalizeH="0" baseline="0" dirty="0">
              <a:ln>
                <a:noFill/>
              </a:ln>
              <a:solidFill>
                <a:srgbClr val="FF0000"/>
              </a:solidFill>
              <a:effectLst/>
              <a:latin typeface="Helvetica" charset="0"/>
            </a:endParaRPr>
          </a:p>
        </p:txBody>
      </p:sp>
      <p:sp>
        <p:nvSpPr>
          <p:cNvPr id="9" name="Rectangle 8"/>
          <p:cNvSpPr>
            <a:spLocks noChangeAspect="1"/>
          </p:cNvSpPr>
          <p:nvPr/>
        </p:nvSpPr>
        <p:spPr bwMode="auto">
          <a:xfrm>
            <a:off x="755576" y="3213120"/>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WP-MAGIS</a:t>
            </a:r>
            <a:endParaRPr kumimoji="0" lang="en-GB" sz="2000" b="1" i="0" u="none" strike="noStrike" cap="none" normalizeH="0" baseline="0" dirty="0">
              <a:ln>
                <a:noFill/>
              </a:ln>
              <a:solidFill>
                <a:srgbClr val="FF0000"/>
              </a:solidFill>
              <a:effectLst/>
              <a:latin typeface="Helvetica" charset="0"/>
            </a:endParaRPr>
          </a:p>
        </p:txBody>
      </p:sp>
      <p:sp>
        <p:nvSpPr>
          <p:cNvPr id="10" name="Left-Right Arrow 9"/>
          <p:cNvSpPr/>
          <p:nvPr/>
        </p:nvSpPr>
        <p:spPr bwMode="auto">
          <a:xfrm rot="18727168">
            <a:off x="4911526" y="2000040"/>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1" name="Left-Right Arrow 10"/>
          <p:cNvSpPr/>
          <p:nvPr/>
        </p:nvSpPr>
        <p:spPr bwMode="auto">
          <a:xfrm rot="2527135">
            <a:off x="4937522" y="5070387"/>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2" name="Left-Right Arrow 11"/>
          <p:cNvSpPr/>
          <p:nvPr/>
        </p:nvSpPr>
        <p:spPr bwMode="auto">
          <a:xfrm>
            <a:off x="2051720" y="3573016"/>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3" name="Left-Right Arrow 12"/>
          <p:cNvSpPr/>
          <p:nvPr/>
        </p:nvSpPr>
        <p:spPr bwMode="auto">
          <a:xfrm rot="16200000">
            <a:off x="5448548" y="3513460"/>
            <a:ext cx="2514800"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8" name="Left-Right Arrow 17"/>
          <p:cNvSpPr/>
          <p:nvPr/>
        </p:nvSpPr>
        <p:spPr bwMode="auto">
          <a:xfrm rot="11985556">
            <a:off x="1863677" y="5073999"/>
            <a:ext cx="4278188"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Tree>
    <p:extLst>
      <p:ext uri="{BB962C8B-B14F-4D97-AF65-F5344CB8AC3E}">
        <p14:creationId xmlns:p14="http://schemas.microsoft.com/office/powerpoint/2010/main" val="265094763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AION10 [Stage 1]: </a:t>
            </a:r>
            <a:r>
              <a:rPr lang="en-GB" dirty="0" smtClean="0"/>
              <a:t>Main WP Connections</a:t>
            </a:r>
            <a:endParaRPr lang="en-GB" dirty="0"/>
          </a:p>
        </p:txBody>
      </p:sp>
      <p:sp>
        <p:nvSpPr>
          <p:cNvPr id="3" name="Rectangle 2"/>
          <p:cNvSpPr/>
          <p:nvPr/>
        </p:nvSpPr>
        <p:spPr bwMode="auto">
          <a:xfrm>
            <a:off x="3347864" y="2924944"/>
            <a:ext cx="163448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5" name="Rectangle 4"/>
          <p:cNvSpPr>
            <a:spLocks noChangeAspect="1"/>
          </p:cNvSpPr>
          <p:nvPr/>
        </p:nvSpPr>
        <p:spPr bwMode="auto">
          <a:xfrm>
            <a:off x="3348088" y="2780928"/>
            <a:ext cx="2016000" cy="201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dirty="0" smtClean="0">
              <a:ln>
                <a:noFill/>
              </a:ln>
              <a:solidFill>
                <a:srgbClr val="FF0000"/>
              </a:solidFill>
              <a:effectLst/>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3600" b="1" i="0" u="none" strike="noStrike" cap="none" normalizeH="0" baseline="0" dirty="0" smtClean="0">
                <a:ln>
                  <a:noFill/>
                </a:ln>
                <a:solidFill>
                  <a:srgbClr val="FF0000"/>
                </a:solidFill>
                <a:effectLst/>
                <a:latin typeface="Helvetica" charset="0"/>
              </a:rPr>
              <a:t>WP-AI</a:t>
            </a:r>
            <a:endParaRPr kumimoji="0" lang="en-GB" sz="3600" b="1" i="0" u="none" strike="noStrike" cap="none" normalizeH="0" baseline="0" dirty="0">
              <a:ln>
                <a:noFill/>
              </a:ln>
              <a:solidFill>
                <a:srgbClr val="FF0000"/>
              </a:solidFill>
              <a:effectLst/>
              <a:latin typeface="Helvetica" charset="0"/>
            </a:endParaRPr>
          </a:p>
        </p:txBody>
      </p:sp>
      <p:sp>
        <p:nvSpPr>
          <p:cNvPr id="6" name="Rectangle 5"/>
          <p:cNvSpPr>
            <a:spLocks noChangeAspect="1"/>
          </p:cNvSpPr>
          <p:nvPr/>
        </p:nvSpPr>
        <p:spPr bwMode="auto">
          <a:xfrm>
            <a:off x="6084168" y="1124744"/>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WP-Physics</a:t>
            </a:r>
            <a:endParaRPr kumimoji="0" lang="en-GB" sz="2000" b="1" i="0" u="none" strike="noStrike" cap="none" normalizeH="0" baseline="0" dirty="0">
              <a:ln>
                <a:noFill/>
              </a:ln>
              <a:solidFill>
                <a:srgbClr val="FF0000"/>
              </a:solidFill>
              <a:effectLst/>
              <a:latin typeface="Helvetica" charset="0"/>
            </a:endParaRPr>
          </a:p>
        </p:txBody>
      </p:sp>
      <p:sp>
        <p:nvSpPr>
          <p:cNvPr id="7" name="Rectangle 6"/>
          <p:cNvSpPr>
            <a:spLocks noChangeAspect="1"/>
          </p:cNvSpPr>
          <p:nvPr/>
        </p:nvSpPr>
        <p:spPr bwMode="auto">
          <a:xfrm>
            <a:off x="6156320" y="5085328"/>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WP-AION100</a:t>
            </a:r>
            <a:endParaRPr kumimoji="0" lang="en-GB" sz="2000" b="1" i="0" u="none" strike="noStrike" cap="none" normalizeH="0" baseline="0" dirty="0">
              <a:ln>
                <a:noFill/>
              </a:ln>
              <a:solidFill>
                <a:srgbClr val="FF0000"/>
              </a:solidFill>
              <a:effectLst/>
              <a:latin typeface="Helvetica" charset="0"/>
            </a:endParaRPr>
          </a:p>
        </p:txBody>
      </p:sp>
      <p:sp>
        <p:nvSpPr>
          <p:cNvPr id="9" name="Rectangle 8"/>
          <p:cNvSpPr>
            <a:spLocks noChangeAspect="1"/>
          </p:cNvSpPr>
          <p:nvPr/>
        </p:nvSpPr>
        <p:spPr bwMode="auto">
          <a:xfrm>
            <a:off x="755576" y="3213120"/>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WP-MAGIS</a:t>
            </a:r>
            <a:endParaRPr kumimoji="0" lang="en-GB" sz="2000" b="1" i="0" u="none" strike="noStrike" cap="none" normalizeH="0" baseline="0" dirty="0">
              <a:ln>
                <a:noFill/>
              </a:ln>
              <a:solidFill>
                <a:srgbClr val="FF0000"/>
              </a:solidFill>
              <a:effectLst/>
              <a:latin typeface="Helvetica" charset="0"/>
            </a:endParaRPr>
          </a:p>
        </p:txBody>
      </p:sp>
      <p:sp>
        <p:nvSpPr>
          <p:cNvPr id="10" name="Left-Right Arrow 9"/>
          <p:cNvSpPr/>
          <p:nvPr/>
        </p:nvSpPr>
        <p:spPr bwMode="auto">
          <a:xfrm rot="18727168">
            <a:off x="4911526" y="2000040"/>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1" name="Left-Right Arrow 10"/>
          <p:cNvSpPr/>
          <p:nvPr/>
        </p:nvSpPr>
        <p:spPr bwMode="auto">
          <a:xfrm rot="2527135">
            <a:off x="4937522" y="5070387"/>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2" name="Left-Right Arrow 11"/>
          <p:cNvSpPr/>
          <p:nvPr/>
        </p:nvSpPr>
        <p:spPr bwMode="auto">
          <a:xfrm>
            <a:off x="2051720" y="3573016"/>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3" name="Left-Right Arrow 12"/>
          <p:cNvSpPr/>
          <p:nvPr/>
        </p:nvSpPr>
        <p:spPr bwMode="auto">
          <a:xfrm rot="16200000">
            <a:off x="5448548" y="3513460"/>
            <a:ext cx="2514800"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8" name="Left-Right Arrow 17"/>
          <p:cNvSpPr/>
          <p:nvPr/>
        </p:nvSpPr>
        <p:spPr bwMode="auto">
          <a:xfrm rot="11985556">
            <a:off x="1863677" y="5073999"/>
            <a:ext cx="4278188"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4" name="TextBox 3"/>
          <p:cNvSpPr txBox="1"/>
          <p:nvPr/>
        </p:nvSpPr>
        <p:spPr>
          <a:xfrm>
            <a:off x="971600" y="2780928"/>
            <a:ext cx="7209901" cy="954107"/>
          </a:xfrm>
          <a:prstGeom prst="rect">
            <a:avLst/>
          </a:prstGeom>
          <a:solidFill>
            <a:srgbClr val="FFFF00"/>
          </a:solidFill>
          <a:effectLst>
            <a:glow rad="228600">
              <a:schemeClr val="accent4">
                <a:satMod val="175000"/>
                <a:alpha val="40000"/>
              </a:schemeClr>
            </a:glow>
          </a:effectLst>
        </p:spPr>
        <p:txBody>
          <a:bodyPr wrap="none" rtlCol="0">
            <a:spAutoFit/>
          </a:bodyPr>
          <a:lstStyle/>
          <a:p>
            <a:r>
              <a:rPr lang="en-GB" sz="2800" dirty="0" smtClean="0"/>
              <a:t>More information and discussion about WPs</a:t>
            </a:r>
          </a:p>
          <a:p>
            <a:r>
              <a:rPr lang="en-GB" sz="2800" dirty="0"/>
              <a:t>i</a:t>
            </a:r>
            <a:r>
              <a:rPr lang="en-GB" sz="2800" dirty="0" smtClean="0"/>
              <a:t>n the dedicated WP session this afternoon! </a:t>
            </a:r>
            <a:endParaRPr lang="en-GB" sz="2800" dirty="0"/>
          </a:p>
        </p:txBody>
      </p:sp>
    </p:spTree>
    <p:extLst>
      <p:ext uri="{BB962C8B-B14F-4D97-AF65-F5344CB8AC3E}">
        <p14:creationId xmlns:p14="http://schemas.microsoft.com/office/powerpoint/2010/main" val="259988832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Physics case</a:t>
            </a:r>
            <a:endParaRPr lang="en-GB" dirty="0"/>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9248250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Pathway to the GW Mid-(Frequency) Band </a:t>
            </a:r>
            <a:endParaRPr lang="en-GB" dirty="0"/>
          </a:p>
        </p:txBody>
      </p:sp>
      <p:pic>
        <p:nvPicPr>
          <p:cNvPr id="5" name="Picture 4">
            <a:extLst>
              <a:ext uri="{FF2B5EF4-FFF2-40B4-BE49-F238E27FC236}">
                <a16:creationId xmlns="" xmlns:a16="http://schemas.microsoft.com/office/drawing/2014/main" id="{FF174E16-F524-486E-B962-16E11C067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7543" y="1610799"/>
            <a:ext cx="6516000" cy="3885579"/>
          </a:xfrm>
          <a:prstGeom prst="rect">
            <a:avLst/>
          </a:prstGeom>
        </p:spPr>
      </p:pic>
      <p:sp>
        <p:nvSpPr>
          <p:cNvPr id="8" name="TextBox 7"/>
          <p:cNvSpPr txBox="1"/>
          <p:nvPr/>
        </p:nvSpPr>
        <p:spPr>
          <a:xfrm>
            <a:off x="1529063" y="1196752"/>
            <a:ext cx="3186953" cy="369332"/>
          </a:xfrm>
          <a:prstGeom prst="rect">
            <a:avLst/>
          </a:prstGeom>
          <a:noFill/>
        </p:spPr>
        <p:txBody>
          <a:bodyPr wrap="none" rtlCol="0">
            <a:spAutoFit/>
          </a:bodyPr>
          <a:lstStyle/>
          <a:p>
            <a:r>
              <a:rPr lang="en-GB" dirty="0" smtClean="0"/>
              <a:t>Experimental GW Landscape </a:t>
            </a:r>
            <a:endParaRPr lang="en-GB" dirty="0"/>
          </a:p>
        </p:txBody>
      </p:sp>
    </p:spTree>
    <p:extLst>
      <p:ext uri="{BB962C8B-B14F-4D97-AF65-F5344CB8AC3E}">
        <p14:creationId xmlns:p14="http://schemas.microsoft.com/office/powerpoint/2010/main" val="7995617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(Very Strong) Evidence for Dark Matter</a:t>
            </a:r>
            <a:endParaRPr lang="en-US" dirty="0"/>
          </a:p>
        </p:txBody>
      </p:sp>
      <p:pic>
        <p:nvPicPr>
          <p:cNvPr id="3" name="Picture 2" descr="Screen Shot 2016-04-04 at 13.02.4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052736"/>
            <a:ext cx="3619500" cy="5638800"/>
          </a:xfrm>
          <a:prstGeom prst="rect">
            <a:avLst/>
          </a:prstGeom>
        </p:spPr>
      </p:pic>
      <p:pic>
        <p:nvPicPr>
          <p:cNvPr id="6" name="Picture 5" descr="Buchmueller-2-QandA-NP-3 (dragg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1358376"/>
            <a:ext cx="6127383" cy="10404000"/>
          </a:xfrm>
          <a:prstGeom prst="rect">
            <a:avLst/>
          </a:prstGeom>
        </p:spPr>
      </p:pic>
      <p:sp>
        <p:nvSpPr>
          <p:cNvPr id="5" name="TextBox 4"/>
          <p:cNvSpPr txBox="1"/>
          <p:nvPr/>
        </p:nvSpPr>
        <p:spPr>
          <a:xfrm>
            <a:off x="2046907" y="6239053"/>
            <a:ext cx="1300957" cy="646331"/>
          </a:xfrm>
          <a:prstGeom prst="rect">
            <a:avLst/>
          </a:prstGeom>
          <a:noFill/>
        </p:spPr>
        <p:txBody>
          <a:bodyPr wrap="none" rtlCol="0">
            <a:spAutoFit/>
          </a:bodyPr>
          <a:lstStyle/>
          <a:p>
            <a:r>
              <a:rPr lang="en-US" dirty="0" smtClean="0">
                <a:solidFill>
                  <a:srgbClr val="FFFFFF"/>
                </a:solidFill>
              </a:rPr>
              <a:t>G. </a:t>
            </a:r>
            <a:r>
              <a:rPr lang="en-US" dirty="0" err="1" smtClean="0">
                <a:solidFill>
                  <a:schemeClr val="bg1"/>
                </a:solidFill>
              </a:rPr>
              <a:t>Bertone</a:t>
            </a:r>
            <a:r>
              <a:rPr lang="en-US" dirty="0" smtClean="0">
                <a:solidFill>
                  <a:schemeClr val="bg1"/>
                </a:solidFill>
              </a:rPr>
              <a:t> </a:t>
            </a:r>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30372537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Pathway to the GW Mid-(Frequency) Band </a:t>
            </a:r>
            <a:endParaRPr lang="en-GB" dirty="0"/>
          </a:p>
        </p:txBody>
      </p:sp>
      <p:grpSp>
        <p:nvGrpSpPr>
          <p:cNvPr id="4" name="Group 3">
            <a:extLst>
              <a:ext uri="{FF2B5EF4-FFF2-40B4-BE49-F238E27FC236}">
                <a16:creationId xmlns="" xmlns:a16="http://schemas.microsoft.com/office/drawing/2014/main" id="{5D5755DE-0763-4893-AA69-62AB91237C76}"/>
              </a:ext>
            </a:extLst>
          </p:cNvPr>
          <p:cNvGrpSpPr/>
          <p:nvPr/>
        </p:nvGrpSpPr>
        <p:grpSpPr>
          <a:xfrm>
            <a:off x="467543" y="1610798"/>
            <a:ext cx="6516000" cy="3885579"/>
            <a:chOff x="5255156" y="-195455"/>
            <a:chExt cx="9644136" cy="6148137"/>
          </a:xfrm>
        </p:grpSpPr>
        <p:pic>
          <p:nvPicPr>
            <p:cNvPr id="5" name="Picture 4">
              <a:extLst>
                <a:ext uri="{FF2B5EF4-FFF2-40B4-BE49-F238E27FC236}">
                  <a16:creationId xmlns="" xmlns:a16="http://schemas.microsoft.com/office/drawing/2014/main" id="{FF174E16-F524-486E-B962-16E11C067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5156" y="-195455"/>
              <a:ext cx="9644136" cy="6148137"/>
            </a:xfrm>
            <a:prstGeom prst="rect">
              <a:avLst/>
            </a:prstGeom>
          </p:spPr>
        </p:pic>
        <p:sp>
          <p:nvSpPr>
            <p:cNvPr id="7" name="TextBox 6">
              <a:extLst>
                <a:ext uri="{FF2B5EF4-FFF2-40B4-BE49-F238E27FC236}">
                  <a16:creationId xmlns="" xmlns:a16="http://schemas.microsoft.com/office/drawing/2014/main" id="{2B234F07-5636-4E1D-9939-003A1A26DCEA}"/>
                </a:ext>
              </a:extLst>
            </p:cNvPr>
            <p:cNvSpPr txBox="1"/>
            <p:nvPr/>
          </p:nvSpPr>
          <p:spPr>
            <a:xfrm>
              <a:off x="10370848" y="630595"/>
              <a:ext cx="2771067" cy="89606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Tahoma" pitchFamily="34" charset="0"/>
                  <a:ea typeface="+mn-ea"/>
                  <a:cs typeface="Arial" charset="0"/>
                </a:rPr>
                <a:t>Mid-band</a:t>
              </a:r>
              <a:endParaRPr kumimoji="0" lang="en-US" sz="1400" b="0" i="0" u="none" strike="noStrike" kern="1200" cap="none" spc="0" normalizeH="0" baseline="0" noProof="0" dirty="0">
                <a:ln>
                  <a:noFill/>
                </a:ln>
                <a:solidFill>
                  <a:srgbClr val="000000"/>
                </a:solidFill>
                <a:effectLst/>
                <a:uLnTx/>
                <a:uFillTx/>
                <a:latin typeface="Tahoma" pitchFamily="34" charset="0"/>
                <a:ea typeface="+mn-ea"/>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lang="en-US" sz="1400" dirty="0" err="1" smtClean="0">
                  <a:solidFill>
                    <a:srgbClr val="000000"/>
                  </a:solidFill>
                  <a:latin typeface="Tahoma" pitchFamily="34" charset="0"/>
                  <a:ea typeface="+mn-ea"/>
                  <a:cs typeface="Arial" charset="0"/>
                </a:rPr>
                <a:t>decihertz</a:t>
              </a:r>
              <a:r>
                <a:rPr kumimoji="0" lang="en-US" sz="14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 </a:t>
              </a:r>
              <a:r>
                <a:rPr kumimoji="0" lang="en-US" sz="1400" b="0" i="0" u="none" strike="noStrike" kern="1200" cap="none" spc="0" normalizeH="0" baseline="0" noProof="0" dirty="0">
                  <a:ln>
                    <a:noFill/>
                  </a:ln>
                  <a:solidFill>
                    <a:srgbClr val="000000"/>
                  </a:solidFill>
                  <a:effectLst/>
                  <a:uLnTx/>
                  <a:uFillTx/>
                  <a:latin typeface="Tahoma" pitchFamily="34" charset="0"/>
                  <a:ea typeface="+mn-ea"/>
                  <a:cs typeface="Arial" charset="0"/>
                </a:rPr>
                <a:t>to </a:t>
              </a:r>
              <a:r>
                <a:rPr lang="en-US" sz="1400" dirty="0" smtClean="0">
                  <a:solidFill>
                    <a:srgbClr val="000000"/>
                  </a:solidFill>
                  <a:latin typeface="Tahoma" pitchFamily="34" charset="0"/>
                  <a:ea typeface="+mn-ea"/>
                  <a:cs typeface="Arial" charset="0"/>
                </a:rPr>
                <a:t>hertz</a:t>
              </a:r>
              <a:endParaRPr kumimoji="0" lang="en-US" sz="1400" b="0" i="0" u="none" strike="noStrike" kern="1200" cap="none" spc="0" normalizeH="0" baseline="0" noProof="0" dirty="0">
                <a:ln>
                  <a:noFill/>
                </a:ln>
                <a:solidFill>
                  <a:srgbClr val="000000"/>
                </a:solidFill>
                <a:effectLst/>
                <a:uLnTx/>
                <a:uFillTx/>
                <a:latin typeface="Tahoma" pitchFamily="34" charset="0"/>
                <a:ea typeface="+mn-ea"/>
                <a:cs typeface="Arial" charset="0"/>
              </a:endParaRPr>
            </a:p>
          </p:txBody>
        </p:sp>
      </p:grpSp>
      <p:sp>
        <p:nvSpPr>
          <p:cNvPr id="8" name="TextBox 7"/>
          <p:cNvSpPr txBox="1"/>
          <p:nvPr/>
        </p:nvSpPr>
        <p:spPr>
          <a:xfrm>
            <a:off x="1529063" y="1196752"/>
            <a:ext cx="3186953" cy="369332"/>
          </a:xfrm>
          <a:prstGeom prst="rect">
            <a:avLst/>
          </a:prstGeom>
          <a:noFill/>
        </p:spPr>
        <p:txBody>
          <a:bodyPr wrap="none" rtlCol="0">
            <a:spAutoFit/>
          </a:bodyPr>
          <a:lstStyle/>
          <a:p>
            <a:r>
              <a:rPr lang="en-GB" dirty="0" smtClean="0"/>
              <a:t>Experimental GW Landscape </a:t>
            </a:r>
            <a:endParaRPr lang="en-GB" dirty="0"/>
          </a:p>
        </p:txBody>
      </p:sp>
      <p:cxnSp>
        <p:nvCxnSpPr>
          <p:cNvPr id="6" name="Straight Connector 5"/>
          <p:cNvCxnSpPr/>
          <p:nvPr/>
        </p:nvCxnSpPr>
        <p:spPr bwMode="auto">
          <a:xfrm>
            <a:off x="4499992" y="2708920"/>
            <a:ext cx="0" cy="2376000"/>
          </a:xfrm>
          <a:prstGeom prst="line">
            <a:avLst/>
          </a:prstGeom>
          <a:noFill/>
          <a:ln w="76200" cap="flat" cmpd="sng" algn="ctr">
            <a:solidFill>
              <a:srgbClr val="FFFF00"/>
            </a:solidFill>
            <a:prstDash val="dash"/>
            <a:round/>
            <a:headEnd type="none" w="med" len="med"/>
            <a:tailEnd type="none" w="med" len="med"/>
          </a:ln>
          <a:effectLst/>
        </p:spPr>
      </p:cxnSp>
      <p:cxnSp>
        <p:nvCxnSpPr>
          <p:cNvPr id="12" name="Straight Connector 11"/>
          <p:cNvCxnSpPr/>
          <p:nvPr/>
        </p:nvCxnSpPr>
        <p:spPr bwMode="auto">
          <a:xfrm>
            <a:off x="5148064" y="2709184"/>
            <a:ext cx="0" cy="2376000"/>
          </a:xfrm>
          <a:prstGeom prst="line">
            <a:avLst/>
          </a:prstGeom>
          <a:noFill/>
          <a:ln w="76200" cap="flat" cmpd="sng" algn="ctr">
            <a:solidFill>
              <a:srgbClr val="FFFF00"/>
            </a:solidFill>
            <a:prstDash val="dash"/>
            <a:round/>
            <a:headEnd type="none" w="med" len="med"/>
            <a:tailEnd type="none" w="med" len="med"/>
          </a:ln>
          <a:effectLst/>
        </p:spPr>
      </p:cxnSp>
      <p:sp>
        <p:nvSpPr>
          <p:cNvPr id="13" name="Rectangle 12">
            <a:extLst>
              <a:ext uri="{FF2B5EF4-FFF2-40B4-BE49-F238E27FC236}">
                <a16:creationId xmlns="" xmlns:a16="http://schemas.microsoft.com/office/drawing/2014/main" id="{EB6AADB8-A4E8-44A4-A37C-ED570B72569F}"/>
              </a:ext>
            </a:extLst>
          </p:cNvPr>
          <p:cNvSpPr/>
          <p:nvPr/>
        </p:nvSpPr>
        <p:spPr>
          <a:xfrm>
            <a:off x="169619" y="5301208"/>
            <a:ext cx="8794869" cy="1471172"/>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Tahoma" pitchFamily="34" charset="0"/>
                <a:ea typeface="+mn-ea"/>
                <a:cs typeface="Arial" charset="0"/>
              </a:rPr>
              <a:t>Mid-band science</a:t>
            </a: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lang="en-US" sz="1600" dirty="0" smtClean="0">
                <a:solidFill>
                  <a:srgbClr val="000000"/>
                </a:solidFill>
                <a:latin typeface="Tahoma" pitchFamily="34" charset="0"/>
                <a:ea typeface="+mn-ea"/>
                <a:cs typeface="Arial" charset="0"/>
              </a:rPr>
              <a:t>Detect </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sources BEFORE </a:t>
            </a: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they reach </a:t>
            </a:r>
            <a:r>
              <a:rPr lang="en-US" sz="1600" dirty="0" smtClean="0">
                <a:solidFill>
                  <a:srgbClr val="000000"/>
                </a:solidFill>
                <a:latin typeface="Tahoma" pitchFamily="34" charset="0"/>
                <a:ea typeface="+mn-ea"/>
                <a:cs typeface="Arial" charset="0"/>
              </a:rPr>
              <a:t>the high frequency band [LIGO, ET]</a:t>
            </a:r>
            <a:endPar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Optimal for sky localization: predict when and where </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events </a:t>
            </a: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will occur (for multi-messenger astronomy</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a:t>
            </a:r>
            <a:endPar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Search for </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Ultra-light dark matter in a similar frequency [i.e. mass]</a:t>
            </a:r>
            <a:r>
              <a:rPr kumimoji="0" lang="en-US" sz="1600" b="0" i="0" u="none" strike="noStrike" kern="1200" cap="none" spc="0" normalizeH="0" noProof="0" dirty="0" smtClean="0">
                <a:ln>
                  <a:noFill/>
                </a:ln>
                <a:solidFill>
                  <a:srgbClr val="000000"/>
                </a:solidFill>
                <a:effectLst/>
                <a:uLnTx/>
                <a:uFillTx/>
                <a:latin typeface="Tahoma" pitchFamily="34" charset="0"/>
                <a:ea typeface="+mn-ea"/>
                <a:cs typeface="Arial" charset="0"/>
              </a:rPr>
              <a:t> range</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 </a:t>
            </a:r>
            <a:endPar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endParaRPr>
          </a:p>
        </p:txBody>
      </p:sp>
      <p:sp>
        <p:nvSpPr>
          <p:cNvPr id="15" name="TextBox 14"/>
          <p:cNvSpPr txBox="1"/>
          <p:nvPr/>
        </p:nvSpPr>
        <p:spPr>
          <a:xfrm>
            <a:off x="6948264" y="1990581"/>
            <a:ext cx="2121832" cy="646331"/>
          </a:xfrm>
          <a:prstGeom prst="rect">
            <a:avLst/>
          </a:prstGeom>
          <a:solidFill>
            <a:srgbClr val="FFFFCC"/>
          </a:solidFill>
        </p:spPr>
        <p:txBody>
          <a:bodyPr wrap="none" rtlCol="0">
            <a:spAutoFit/>
          </a:bodyPr>
          <a:lstStyle/>
          <a:p>
            <a:pPr algn="ctr"/>
            <a:r>
              <a:rPr lang="en-GB" dirty="0" smtClean="0"/>
              <a:t>Mid-Band currently </a:t>
            </a:r>
          </a:p>
          <a:p>
            <a:pPr algn="ctr"/>
            <a:r>
              <a:rPr lang="en-GB" dirty="0" smtClean="0"/>
              <a:t>NOT covered </a:t>
            </a:r>
            <a:endParaRPr lang="en-GB" dirty="0"/>
          </a:p>
        </p:txBody>
      </p:sp>
    </p:spTree>
    <p:extLst>
      <p:ext uri="{BB962C8B-B14F-4D97-AF65-F5344CB8AC3E}">
        <p14:creationId xmlns:p14="http://schemas.microsoft.com/office/powerpoint/2010/main" val="92438807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81000"/>
            <a:ext cx="8568951" cy="457200"/>
          </a:xfrm>
        </p:spPr>
        <p:txBody>
          <a:bodyPr/>
          <a:lstStyle/>
          <a:p>
            <a:r>
              <a:rPr lang="en-GB" dirty="0"/>
              <a:t>Gravitational Wave </a:t>
            </a:r>
            <a:r>
              <a:rPr lang="en-GB" dirty="0" smtClean="0"/>
              <a:t>Detection with </a:t>
            </a:r>
            <a:r>
              <a:rPr lang="en-GB" dirty="0"/>
              <a:t>Atom Interferometry</a:t>
            </a:r>
          </a:p>
        </p:txBody>
      </p:sp>
      <p:cxnSp>
        <p:nvCxnSpPr>
          <p:cNvPr id="5" name="Straight Connector 4"/>
          <p:cNvCxnSpPr/>
          <p:nvPr/>
        </p:nvCxnSpPr>
        <p:spPr bwMode="auto">
          <a:xfrm flipV="1">
            <a:off x="3347864" y="3212976"/>
            <a:ext cx="1152128" cy="2520280"/>
          </a:xfrm>
          <a:prstGeom prst="line">
            <a:avLst/>
          </a:prstGeom>
          <a:noFill/>
          <a:ln w="9525" cap="flat" cmpd="sng" algn="ctr">
            <a:noFill/>
            <a:prstDash val="solid"/>
            <a:round/>
            <a:headEnd type="none" w="med" len="med"/>
            <a:tailEnd type="none" w="med" len="med"/>
          </a:ln>
          <a:effectLst/>
        </p:spPr>
      </p:cxnSp>
      <p:cxnSp>
        <p:nvCxnSpPr>
          <p:cNvPr id="8" name="Straight Connector 7"/>
          <p:cNvCxnSpPr/>
          <p:nvPr/>
        </p:nvCxnSpPr>
        <p:spPr bwMode="auto">
          <a:xfrm>
            <a:off x="3419872" y="1124744"/>
            <a:ext cx="0" cy="4824536"/>
          </a:xfrm>
          <a:prstGeom prst="line">
            <a:avLst/>
          </a:prstGeom>
          <a:noFill/>
          <a:ln w="28575" cap="flat" cmpd="sng" algn="ctr">
            <a:solidFill>
              <a:schemeClr val="tx1"/>
            </a:solidFill>
            <a:prstDash val="sysDash"/>
            <a:round/>
            <a:headEnd type="none" w="med" len="med"/>
            <a:tailEnd type="none" w="med" len="med"/>
          </a:ln>
          <a:effectLst/>
        </p:spPr>
      </p:cxnSp>
      <p:cxnSp>
        <p:nvCxnSpPr>
          <p:cNvPr id="13" name="Straight Connector 12"/>
          <p:cNvCxnSpPr/>
          <p:nvPr/>
        </p:nvCxnSpPr>
        <p:spPr bwMode="auto">
          <a:xfrm>
            <a:off x="5580112" y="1124744"/>
            <a:ext cx="0" cy="4824536"/>
          </a:xfrm>
          <a:prstGeom prst="line">
            <a:avLst/>
          </a:prstGeom>
          <a:noFill/>
          <a:ln w="28575" cap="flat" cmpd="sng" algn="ctr">
            <a:solidFill>
              <a:schemeClr val="tx1"/>
            </a:solidFill>
            <a:prstDash val="sysDash"/>
            <a:round/>
            <a:headEnd type="none" w="med" len="med"/>
            <a:tailEnd type="none" w="med" len="med"/>
          </a:ln>
          <a:effectLst/>
        </p:spPr>
      </p:cxnSp>
      <p:cxnSp>
        <p:nvCxnSpPr>
          <p:cNvPr id="15" name="Straight Connector 14"/>
          <p:cNvCxnSpPr/>
          <p:nvPr/>
        </p:nvCxnSpPr>
        <p:spPr bwMode="auto">
          <a:xfrm>
            <a:off x="3779912" y="4797152"/>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16" name="TextBox 15"/>
          <p:cNvSpPr txBox="1"/>
          <p:nvPr/>
        </p:nvSpPr>
        <p:spPr>
          <a:xfrm>
            <a:off x="1475656" y="4941168"/>
            <a:ext cx="1621620" cy="923330"/>
          </a:xfrm>
          <a:prstGeom prst="rect">
            <a:avLst/>
          </a:prstGeom>
          <a:noFill/>
        </p:spPr>
        <p:txBody>
          <a:bodyPr wrap="none" rtlCol="0">
            <a:spAutoFit/>
          </a:bodyPr>
          <a:lstStyle/>
          <a:p>
            <a:r>
              <a:rPr lang="en-GB" dirty="0" smtClean="0"/>
              <a:t>low-frequency</a:t>
            </a:r>
          </a:p>
          <a:p>
            <a:r>
              <a:rPr lang="en-GB" dirty="0" smtClean="0"/>
              <a:t>region</a:t>
            </a:r>
          </a:p>
          <a:p>
            <a:endParaRPr lang="en-GB" dirty="0"/>
          </a:p>
        </p:txBody>
      </p:sp>
      <p:cxnSp>
        <p:nvCxnSpPr>
          <p:cNvPr id="17" name="Straight Connector 16"/>
          <p:cNvCxnSpPr/>
          <p:nvPr/>
        </p:nvCxnSpPr>
        <p:spPr bwMode="auto">
          <a:xfrm>
            <a:off x="6372200" y="1483043"/>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18" name="TextBox 17"/>
          <p:cNvSpPr txBox="1"/>
          <p:nvPr/>
        </p:nvSpPr>
        <p:spPr>
          <a:xfrm>
            <a:off x="6300192" y="1628800"/>
            <a:ext cx="1711677" cy="923330"/>
          </a:xfrm>
          <a:prstGeom prst="rect">
            <a:avLst/>
          </a:prstGeom>
          <a:noFill/>
        </p:spPr>
        <p:txBody>
          <a:bodyPr wrap="none" rtlCol="0">
            <a:spAutoFit/>
          </a:bodyPr>
          <a:lstStyle/>
          <a:p>
            <a:r>
              <a:rPr lang="en-GB" dirty="0" smtClean="0"/>
              <a:t>high-frequency</a:t>
            </a:r>
          </a:p>
          <a:p>
            <a:r>
              <a:rPr lang="en-GB" dirty="0" smtClean="0"/>
              <a:t>region</a:t>
            </a:r>
          </a:p>
          <a:p>
            <a:endParaRPr lang="en-GB" dirty="0"/>
          </a:p>
        </p:txBody>
      </p:sp>
      <p:cxnSp>
        <p:nvCxnSpPr>
          <p:cNvPr id="19" name="Straight Connector 18"/>
          <p:cNvCxnSpPr/>
          <p:nvPr/>
        </p:nvCxnSpPr>
        <p:spPr bwMode="auto">
          <a:xfrm>
            <a:off x="1619672" y="4797152"/>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20" name="TextBox 19"/>
          <p:cNvSpPr txBox="1"/>
          <p:nvPr/>
        </p:nvSpPr>
        <p:spPr>
          <a:xfrm>
            <a:off x="3716882" y="4869160"/>
            <a:ext cx="1647206" cy="646331"/>
          </a:xfrm>
          <a:prstGeom prst="rect">
            <a:avLst/>
          </a:prstGeom>
          <a:noFill/>
        </p:spPr>
        <p:txBody>
          <a:bodyPr wrap="none" rtlCol="0">
            <a:spAutoFit/>
          </a:bodyPr>
          <a:lstStyle/>
          <a:p>
            <a:r>
              <a:rPr lang="en-GB" dirty="0" smtClean="0"/>
              <a:t>mid-frequency</a:t>
            </a:r>
          </a:p>
          <a:p>
            <a:r>
              <a:rPr lang="en-GB" dirty="0" smtClean="0"/>
              <a:t>region</a:t>
            </a:r>
            <a:endParaRPr lang="en-GB" dirty="0"/>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396432" y="1268760"/>
            <a:ext cx="8064000" cy="5040000"/>
          </a:xfrm>
          <a:prstGeom prst="rect">
            <a:avLst/>
          </a:prstGeom>
        </p:spPr>
      </p:pic>
    </p:spTree>
    <p:extLst>
      <p:ext uri="{BB962C8B-B14F-4D97-AF65-F5344CB8AC3E}">
        <p14:creationId xmlns:p14="http://schemas.microsoft.com/office/powerpoint/2010/main" val="206236122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54FED62-6379-495C-8EBA-BC4B2BAF45D7}"/>
              </a:ext>
            </a:extLst>
          </p:cNvPr>
          <p:cNvPicPr>
            <a:picLocks noChangeAspect="1"/>
          </p:cNvPicPr>
          <p:nvPr/>
        </p:nvPicPr>
        <p:blipFill rotWithShape="1">
          <a:blip r:embed="rId2"/>
          <a:srcRect l="2941"/>
          <a:stretch/>
        </p:blipFill>
        <p:spPr>
          <a:xfrm>
            <a:off x="59270" y="4497411"/>
            <a:ext cx="2685641" cy="1361122"/>
          </a:xfrm>
          <a:prstGeom prst="rect">
            <a:avLst/>
          </a:prstGeom>
        </p:spPr>
      </p:pic>
      <p:pic>
        <p:nvPicPr>
          <p:cNvPr id="13" name="Picture 12">
            <a:extLst>
              <a:ext uri="{FF2B5EF4-FFF2-40B4-BE49-F238E27FC236}">
                <a16:creationId xmlns="" xmlns:a16="http://schemas.microsoft.com/office/drawing/2014/main" id="{5A30D99F-56B7-4A3E-BFE5-E0D52418FF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4249" y="939639"/>
            <a:ext cx="6235065" cy="3505398"/>
          </a:xfrm>
          <a:prstGeom prst="rect">
            <a:avLst/>
          </a:prstGeom>
        </p:spPr>
      </p:pic>
      <p:sp>
        <p:nvSpPr>
          <p:cNvPr id="2" name="Title 1">
            <a:extLst>
              <a:ext uri="{FF2B5EF4-FFF2-40B4-BE49-F238E27FC236}">
                <a16:creationId xmlns="" xmlns:a16="http://schemas.microsoft.com/office/drawing/2014/main" id="{DCD658A7-421E-46DC-B95B-6920C38F6708}"/>
              </a:ext>
            </a:extLst>
          </p:cNvPr>
          <p:cNvSpPr>
            <a:spLocks noGrp="1"/>
          </p:cNvSpPr>
          <p:nvPr>
            <p:ph type="title"/>
          </p:nvPr>
        </p:nvSpPr>
        <p:spPr/>
        <p:txBody>
          <a:bodyPr/>
          <a:lstStyle/>
          <a:p>
            <a:r>
              <a:rPr lang="en-US" dirty="0"/>
              <a:t>Sky position determination</a:t>
            </a:r>
          </a:p>
        </p:txBody>
      </p:sp>
      <p:pic>
        <p:nvPicPr>
          <p:cNvPr id="8" name="Picture 7">
            <a:extLst>
              <a:ext uri="{FF2B5EF4-FFF2-40B4-BE49-F238E27FC236}">
                <a16:creationId xmlns="" xmlns:a16="http://schemas.microsoft.com/office/drawing/2014/main" id="{16ACC1F4-61EB-4109-9EA4-33B5EB872725}"/>
              </a:ext>
            </a:extLst>
          </p:cNvPr>
          <p:cNvPicPr>
            <a:picLocks noChangeAspect="1"/>
          </p:cNvPicPr>
          <p:nvPr/>
        </p:nvPicPr>
        <p:blipFill rotWithShape="1">
          <a:blip r:embed="rId4">
            <a:extLst>
              <a:ext uri="{28A0092B-C50C-407E-A947-70E740481C1C}">
                <a14:useLocalDpi xmlns:a14="http://schemas.microsoft.com/office/drawing/2010/main" val="0"/>
              </a:ext>
            </a:extLst>
          </a:blip>
          <a:srcRect t="14336" b="34743"/>
          <a:stretch/>
        </p:blipFill>
        <p:spPr>
          <a:xfrm>
            <a:off x="2764249" y="4445037"/>
            <a:ext cx="6235065" cy="1470020"/>
          </a:xfrm>
          <a:prstGeom prst="rect">
            <a:avLst/>
          </a:prstGeom>
        </p:spPr>
      </p:pic>
      <p:cxnSp>
        <p:nvCxnSpPr>
          <p:cNvPr id="15" name="Straight Connector 14">
            <a:extLst>
              <a:ext uri="{FF2B5EF4-FFF2-40B4-BE49-F238E27FC236}">
                <a16:creationId xmlns="" xmlns:a16="http://schemas.microsoft.com/office/drawing/2014/main" id="{D78B8E5E-6D6B-469C-A1AE-EADC47FD398C}"/>
              </a:ext>
            </a:extLst>
          </p:cNvPr>
          <p:cNvCxnSpPr>
            <a:cxnSpLocks/>
          </p:cNvCxnSpPr>
          <p:nvPr/>
        </p:nvCxnSpPr>
        <p:spPr>
          <a:xfrm flipV="1">
            <a:off x="3610069" y="2327044"/>
            <a:ext cx="2874645" cy="2457451"/>
          </a:xfrm>
          <a:prstGeom prst="line">
            <a:avLst/>
          </a:prstGeom>
          <a:ln w="57150">
            <a:solidFill>
              <a:schemeClr val="bg1"/>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 xmlns:a16="http://schemas.microsoft.com/office/drawing/2014/main" id="{2D393A7C-683C-4D35-A47B-95D8185A2B49}"/>
              </a:ext>
            </a:extLst>
          </p:cNvPr>
          <p:cNvCxnSpPr>
            <a:cxnSpLocks/>
          </p:cNvCxnSpPr>
          <p:nvPr/>
        </p:nvCxnSpPr>
        <p:spPr>
          <a:xfrm flipH="1" flipV="1">
            <a:off x="6896194" y="2424199"/>
            <a:ext cx="1394462" cy="2297432"/>
          </a:xfrm>
          <a:prstGeom prst="line">
            <a:avLst/>
          </a:prstGeom>
          <a:ln w="57150">
            <a:solidFill>
              <a:schemeClr val="bg1"/>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 xmlns:a16="http://schemas.microsoft.com/office/drawing/2014/main" id="{7B21BBA3-D9A7-45A2-BFC2-E4619A8B67AC}"/>
              </a:ext>
            </a:extLst>
          </p:cNvPr>
          <p:cNvCxnSpPr>
            <a:cxnSpLocks/>
          </p:cNvCxnSpPr>
          <p:nvPr/>
        </p:nvCxnSpPr>
        <p:spPr>
          <a:xfrm flipH="1">
            <a:off x="4687664" y="2975017"/>
            <a:ext cx="444817" cy="339458"/>
          </a:xfrm>
          <a:prstGeom prst="line">
            <a:avLst/>
          </a:prstGeom>
          <a:ln w="57150">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 xmlns:a16="http://schemas.microsoft.com/office/drawing/2014/main" id="{B9D10A17-A4A7-443A-9AB2-DB2856E71DB0}"/>
              </a:ext>
            </a:extLst>
          </p:cNvPr>
          <p:cNvSpPr txBox="1"/>
          <p:nvPr/>
        </p:nvSpPr>
        <p:spPr>
          <a:xfrm>
            <a:off x="4629244" y="2605878"/>
            <a:ext cx="320040" cy="523220"/>
          </a:xfrm>
          <a:prstGeom prst="rect">
            <a:avLst/>
          </a:prstGeom>
          <a:noFill/>
        </p:spPr>
        <p:txBody>
          <a:bodyPr wrap="square" rtlCol="0">
            <a:spAutoFit/>
          </a:bodyPr>
          <a:lstStyle/>
          <a:p>
            <a:pPr>
              <a:buNone/>
            </a:pPr>
            <a:r>
              <a:rPr lang="el-GR" sz="2800" dirty="0">
                <a:solidFill>
                  <a:srgbClr val="FF0000"/>
                </a:solidFill>
              </a:rPr>
              <a:t>λ</a:t>
            </a:r>
            <a:endParaRPr lang="en-US" sz="2000" dirty="0">
              <a:solidFill>
                <a:srgbClr val="FF0000"/>
              </a:solidFill>
            </a:endParaRPr>
          </a:p>
        </p:txBody>
      </p:sp>
      <p:sp>
        <p:nvSpPr>
          <p:cNvPr id="40" name="TextBox 39">
            <a:extLst>
              <a:ext uri="{FF2B5EF4-FFF2-40B4-BE49-F238E27FC236}">
                <a16:creationId xmlns="" xmlns:a16="http://schemas.microsoft.com/office/drawing/2014/main" id="{D39ED238-93D1-47DC-9B11-D1ED8F46CD5D}"/>
              </a:ext>
            </a:extLst>
          </p:cNvPr>
          <p:cNvSpPr txBox="1"/>
          <p:nvPr/>
        </p:nvSpPr>
        <p:spPr>
          <a:xfrm>
            <a:off x="229282" y="999467"/>
            <a:ext cx="2252389" cy="707886"/>
          </a:xfrm>
          <a:prstGeom prst="rect">
            <a:avLst/>
          </a:prstGeom>
          <a:noFill/>
        </p:spPr>
        <p:txBody>
          <a:bodyPr wrap="square" rtlCol="0">
            <a:spAutoFit/>
          </a:bodyPr>
          <a:lstStyle/>
          <a:p>
            <a:pPr>
              <a:buNone/>
            </a:pPr>
            <a:r>
              <a:rPr lang="en-US" sz="2000" dirty="0"/>
              <a:t>Sky localization precision:</a:t>
            </a:r>
            <a:endParaRPr lang="en-US" sz="1600" dirty="0"/>
          </a:p>
        </p:txBody>
      </p:sp>
      <p:sp>
        <p:nvSpPr>
          <p:cNvPr id="41" name="TextBox 40">
            <a:extLst>
              <a:ext uri="{FF2B5EF4-FFF2-40B4-BE49-F238E27FC236}">
                <a16:creationId xmlns="" xmlns:a16="http://schemas.microsoft.com/office/drawing/2014/main" id="{3273558B-E6E3-461C-A5BC-F5E2BF9C9226}"/>
              </a:ext>
            </a:extLst>
          </p:cNvPr>
          <p:cNvSpPr txBox="1"/>
          <p:nvPr/>
        </p:nvSpPr>
        <p:spPr>
          <a:xfrm>
            <a:off x="140995" y="2732672"/>
            <a:ext cx="2537429" cy="1505027"/>
          </a:xfrm>
          <a:prstGeom prst="rect">
            <a:avLst/>
          </a:prstGeom>
          <a:noFill/>
        </p:spPr>
        <p:txBody>
          <a:bodyPr wrap="square" rtlCol="0">
            <a:spAutoFit/>
          </a:bodyPr>
          <a:lstStyle/>
          <a:p>
            <a:pPr>
              <a:buNone/>
            </a:pPr>
            <a:r>
              <a:rPr lang="en-US" sz="1700" b="1" dirty="0"/>
              <a:t>Mid-band advantages</a:t>
            </a:r>
          </a:p>
          <a:p>
            <a:pPr>
              <a:buNone/>
            </a:pPr>
            <a:r>
              <a:rPr lang="en-US" sz="1700" dirty="0"/>
              <a:t> - Small wavelength </a:t>
            </a:r>
            <a:r>
              <a:rPr lang="el-GR" sz="1700" dirty="0"/>
              <a:t>λ</a:t>
            </a:r>
            <a:endParaRPr lang="en-US" sz="1700" dirty="0"/>
          </a:p>
          <a:p>
            <a:pPr>
              <a:buNone/>
            </a:pPr>
            <a:r>
              <a:rPr lang="en-US" sz="1700" dirty="0"/>
              <a:t> - Long source lifetime (~months) maximizes effective R</a:t>
            </a:r>
          </a:p>
        </p:txBody>
      </p:sp>
      <p:sp>
        <p:nvSpPr>
          <p:cNvPr id="42" name="Rectangle 41">
            <a:extLst>
              <a:ext uri="{FF2B5EF4-FFF2-40B4-BE49-F238E27FC236}">
                <a16:creationId xmlns="" xmlns:a16="http://schemas.microsoft.com/office/drawing/2014/main" id="{90506317-BA43-42FD-BBC2-429A567B3ECB}"/>
              </a:ext>
            </a:extLst>
          </p:cNvPr>
          <p:cNvSpPr/>
          <p:nvPr/>
        </p:nvSpPr>
        <p:spPr>
          <a:xfrm>
            <a:off x="3635896" y="1196752"/>
            <a:ext cx="4434740" cy="276999"/>
          </a:xfrm>
          <a:prstGeom prst="rect">
            <a:avLst/>
          </a:prstGeom>
        </p:spPr>
        <p:txBody>
          <a:bodyPr wrap="none">
            <a:spAutoFit/>
          </a:bodyPr>
          <a:lstStyle/>
          <a:p>
            <a:pPr>
              <a:buNone/>
            </a:pPr>
            <a:r>
              <a:rPr lang="en-US" sz="1200" dirty="0">
                <a:solidFill>
                  <a:schemeClr val="bg2">
                    <a:lumMod val="60000"/>
                    <a:lumOff val="40000"/>
                  </a:schemeClr>
                </a:solidFill>
              </a:rPr>
              <a:t>Images: R. Hurt/Caltech-JPL; 2007 Thomson Higher Education</a:t>
            </a:r>
          </a:p>
        </p:txBody>
      </p:sp>
      <p:cxnSp>
        <p:nvCxnSpPr>
          <p:cNvPr id="44" name="Straight Connector 43">
            <a:extLst>
              <a:ext uri="{FF2B5EF4-FFF2-40B4-BE49-F238E27FC236}">
                <a16:creationId xmlns="" xmlns:a16="http://schemas.microsoft.com/office/drawing/2014/main" id="{84F0FCAB-99B5-473E-B3C8-BE5B4413D2DA}"/>
              </a:ext>
            </a:extLst>
          </p:cNvPr>
          <p:cNvCxnSpPr>
            <a:cxnSpLocks/>
          </p:cNvCxnSpPr>
          <p:nvPr/>
        </p:nvCxnSpPr>
        <p:spPr>
          <a:xfrm flipH="1">
            <a:off x="5658637" y="5155602"/>
            <a:ext cx="2917190" cy="0"/>
          </a:xfrm>
          <a:prstGeom prst="line">
            <a:avLst/>
          </a:prstGeom>
          <a:ln w="57150">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 xmlns:a16="http://schemas.microsoft.com/office/drawing/2014/main" id="{333875D1-788C-416C-B217-FACB4F0FFA56}"/>
              </a:ext>
            </a:extLst>
          </p:cNvPr>
          <p:cNvSpPr txBox="1"/>
          <p:nvPr/>
        </p:nvSpPr>
        <p:spPr>
          <a:xfrm>
            <a:off x="6990233" y="4924769"/>
            <a:ext cx="320040" cy="461665"/>
          </a:xfrm>
          <a:prstGeom prst="rect">
            <a:avLst/>
          </a:prstGeom>
          <a:solidFill>
            <a:schemeClr val="tx1"/>
          </a:solidFill>
        </p:spPr>
        <p:txBody>
          <a:bodyPr wrap="square" rtlCol="0">
            <a:spAutoFit/>
          </a:bodyPr>
          <a:lstStyle/>
          <a:p>
            <a:pPr>
              <a:buNone/>
            </a:pPr>
            <a:r>
              <a:rPr lang="en-US" sz="2400" dirty="0">
                <a:solidFill>
                  <a:srgbClr val="FF0000"/>
                </a:solidFill>
              </a:rPr>
              <a:t>R</a:t>
            </a:r>
            <a:endParaRPr lang="en-US" dirty="0">
              <a:solidFill>
                <a:srgbClr val="FF0000"/>
              </a:solidFill>
            </a:endParaRPr>
          </a:p>
        </p:txBody>
      </p:sp>
      <p:pic>
        <p:nvPicPr>
          <p:cNvPr id="4" name="Picture 3">
            <a:extLst>
              <a:ext uri="{FF2B5EF4-FFF2-40B4-BE49-F238E27FC236}">
                <a16:creationId xmlns="" xmlns:a16="http://schemas.microsoft.com/office/drawing/2014/main" id="{CDC821B5-9C70-4E1E-BD67-2D5003C5C4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282" y="1771699"/>
            <a:ext cx="2305706" cy="830997"/>
          </a:xfrm>
          <a:prstGeom prst="rect">
            <a:avLst/>
          </a:prstGeom>
        </p:spPr>
      </p:pic>
      <p:sp>
        <p:nvSpPr>
          <p:cNvPr id="3" name="TextBox 2"/>
          <p:cNvSpPr txBox="1"/>
          <p:nvPr/>
        </p:nvSpPr>
        <p:spPr>
          <a:xfrm>
            <a:off x="251520" y="5805264"/>
            <a:ext cx="1963924" cy="276999"/>
          </a:xfrm>
          <a:prstGeom prst="rect">
            <a:avLst/>
          </a:prstGeom>
          <a:noFill/>
        </p:spPr>
        <p:txBody>
          <a:bodyPr wrap="none" rtlCol="0">
            <a:spAutoFit/>
          </a:bodyPr>
          <a:lstStyle/>
          <a:p>
            <a:r>
              <a:rPr lang="en-GB" sz="1200" dirty="0" smtClean="0"/>
              <a:t>Courtesy of Jason Hogan!</a:t>
            </a:r>
            <a:endParaRPr lang="en-GB" sz="1200" dirty="0"/>
          </a:p>
        </p:txBody>
      </p:sp>
      <p:sp>
        <p:nvSpPr>
          <p:cNvPr id="5" name="TextBox 4"/>
          <p:cNvSpPr txBox="1"/>
          <p:nvPr/>
        </p:nvSpPr>
        <p:spPr>
          <a:xfrm>
            <a:off x="107504" y="6093296"/>
            <a:ext cx="8921470" cy="646331"/>
          </a:xfrm>
          <a:prstGeom prst="rect">
            <a:avLst/>
          </a:prstGeom>
          <a:noFill/>
        </p:spPr>
        <p:txBody>
          <a:bodyPr wrap="none" rtlCol="0">
            <a:spAutoFit/>
          </a:bodyPr>
          <a:lstStyle/>
          <a:p>
            <a:r>
              <a:rPr lang="en-GB" dirty="0" smtClean="0"/>
              <a:t>Ultimate sensitivity for terrestrial based detectors is achieved by operating 2 (or more)</a:t>
            </a:r>
          </a:p>
          <a:p>
            <a:r>
              <a:rPr lang="en-GB" dirty="0" smtClean="0"/>
              <a:t>Detectors in synchronisation mode  </a:t>
            </a:r>
            <a:endParaRPr lang="en-GB" dirty="0"/>
          </a:p>
        </p:txBody>
      </p:sp>
    </p:spTree>
    <p:extLst>
      <p:ext uri="{BB962C8B-B14F-4D97-AF65-F5344CB8AC3E}">
        <p14:creationId xmlns:p14="http://schemas.microsoft.com/office/powerpoint/2010/main" val="172161560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Ultimate Goal: Establish International Network</a:t>
            </a:r>
            <a:endParaRPr lang="en-GB" dirty="0"/>
          </a:p>
        </p:txBody>
      </p:sp>
      <p:pic>
        <p:nvPicPr>
          <p:cNvPr id="3" name="Picture 2" descr="Screenshot 2019-01-17 at 11.07.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260135"/>
            <a:ext cx="6299880" cy="5121193"/>
          </a:xfrm>
          <a:prstGeom prst="rect">
            <a:avLst/>
          </a:prstGeom>
        </p:spPr>
      </p:pic>
      <p:sp>
        <p:nvSpPr>
          <p:cNvPr id="4" name="TextBox 3"/>
          <p:cNvSpPr txBox="1"/>
          <p:nvPr/>
        </p:nvSpPr>
        <p:spPr>
          <a:xfrm>
            <a:off x="4716016" y="5662989"/>
            <a:ext cx="2537098" cy="646331"/>
          </a:xfrm>
          <a:prstGeom prst="rect">
            <a:avLst/>
          </a:prstGeom>
          <a:noFill/>
        </p:spPr>
        <p:txBody>
          <a:bodyPr wrap="none" rtlCol="0">
            <a:spAutoFit/>
          </a:bodyPr>
          <a:lstStyle/>
          <a:p>
            <a:r>
              <a:rPr lang="en-GB" sz="1200" b="1" dirty="0" smtClean="0">
                <a:solidFill>
                  <a:schemeClr val="bg1"/>
                </a:solidFill>
              </a:rPr>
              <a:t>Illustrative Example:</a:t>
            </a:r>
          </a:p>
          <a:p>
            <a:r>
              <a:rPr lang="en-GB" sz="1200" dirty="0" smtClean="0">
                <a:solidFill>
                  <a:schemeClr val="bg1"/>
                </a:solidFill>
              </a:rPr>
              <a:t>Network could be further extended </a:t>
            </a:r>
          </a:p>
          <a:p>
            <a:r>
              <a:rPr lang="en-GB" sz="1200" dirty="0" smtClean="0">
                <a:solidFill>
                  <a:schemeClr val="bg1"/>
                </a:solidFill>
              </a:rPr>
              <a:t>or arranged differently  </a:t>
            </a:r>
            <a:endParaRPr lang="en-GB" sz="1200" dirty="0">
              <a:solidFill>
                <a:schemeClr val="bg1"/>
              </a:solidFill>
            </a:endParaRPr>
          </a:p>
        </p:txBody>
      </p:sp>
    </p:spTree>
    <p:extLst>
      <p:ext uri="{BB962C8B-B14F-4D97-AF65-F5344CB8AC3E}">
        <p14:creationId xmlns:p14="http://schemas.microsoft.com/office/powerpoint/2010/main" val="357865290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GW Detection &amp; Fundamental Physics - Example</a:t>
            </a:r>
            <a:endParaRPr lang="en-GB" dirty="0"/>
          </a:p>
        </p:txBody>
      </p:sp>
      <p:pic>
        <p:nvPicPr>
          <p:cNvPr id="3" name="Picture 2" descr="GWexpplotnew-no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52542"/>
            <a:ext cx="5611226" cy="3720674"/>
          </a:xfrm>
          <a:prstGeom prst="rect">
            <a:avLst/>
          </a:prstGeom>
        </p:spPr>
      </p:pic>
      <p:sp>
        <p:nvSpPr>
          <p:cNvPr id="4" name="Rectangle 3"/>
          <p:cNvSpPr/>
          <p:nvPr/>
        </p:nvSpPr>
        <p:spPr>
          <a:xfrm>
            <a:off x="6228184" y="1628800"/>
            <a:ext cx="2891424" cy="2585323"/>
          </a:xfrm>
          <a:prstGeom prst="rect">
            <a:avLst/>
          </a:prstGeom>
        </p:spPr>
        <p:txBody>
          <a:bodyPr wrap="none">
            <a:spAutoFit/>
          </a:bodyPr>
          <a:lstStyle/>
          <a:p>
            <a:pPr algn="ctr"/>
            <a:r>
              <a:rPr lang="is-IS" b="1" dirty="0"/>
              <a:t>arXiv:</a:t>
            </a:r>
            <a:r>
              <a:rPr lang="is-IS" b="1" dirty="0" smtClean="0"/>
              <a:t>1809.08242</a:t>
            </a:r>
          </a:p>
          <a:p>
            <a:pPr algn="ctr"/>
            <a:r>
              <a:rPr lang="en-GB" dirty="0"/>
              <a:t>John Ellis, Marek </a:t>
            </a:r>
            <a:r>
              <a:rPr lang="en-GB" dirty="0" smtClean="0"/>
              <a:t>Lewicki</a:t>
            </a:r>
            <a:r>
              <a:rPr lang="en-GB" dirty="0"/>
              <a:t>, </a:t>
            </a:r>
            <a:endParaRPr lang="en-GB" dirty="0" smtClean="0"/>
          </a:p>
          <a:p>
            <a:pPr algn="ctr"/>
            <a:r>
              <a:rPr lang="en-GB" dirty="0" smtClean="0"/>
              <a:t>José </a:t>
            </a:r>
            <a:r>
              <a:rPr lang="en-GB" dirty="0"/>
              <a:t>Miguel </a:t>
            </a:r>
            <a:r>
              <a:rPr lang="en-GB" dirty="0" smtClean="0"/>
              <a:t>No</a:t>
            </a:r>
          </a:p>
          <a:p>
            <a:pPr algn="ctr"/>
            <a:endParaRPr lang="en-GB" dirty="0"/>
          </a:p>
          <a:p>
            <a:pPr algn="ctr"/>
            <a:r>
              <a:rPr lang="en-GB" dirty="0" smtClean="0"/>
              <a:t>What is is the GW signal </a:t>
            </a:r>
          </a:p>
          <a:p>
            <a:pPr algn="ctr"/>
            <a:r>
              <a:rPr lang="en-GB" dirty="0"/>
              <a:t>o</a:t>
            </a:r>
            <a:r>
              <a:rPr lang="en-GB" dirty="0" smtClean="0"/>
              <a:t>f electroweak phase</a:t>
            </a:r>
          </a:p>
          <a:p>
            <a:pPr algn="ctr"/>
            <a:r>
              <a:rPr lang="en-GB" dirty="0" smtClean="0"/>
              <a:t> transition in </a:t>
            </a:r>
            <a:r>
              <a:rPr lang="en-GB" dirty="0"/>
              <a:t>various </a:t>
            </a:r>
            <a:endParaRPr lang="en-GB" dirty="0" smtClean="0"/>
          </a:p>
          <a:p>
            <a:pPr algn="ctr"/>
            <a:r>
              <a:rPr lang="en-GB" dirty="0" smtClean="0"/>
              <a:t>theories </a:t>
            </a:r>
            <a:r>
              <a:rPr lang="en-GB" dirty="0"/>
              <a:t>beyond</a:t>
            </a:r>
          </a:p>
          <a:p>
            <a:pPr algn="ctr"/>
            <a:r>
              <a:rPr lang="en-GB" dirty="0"/>
              <a:t>the Standard Model.</a:t>
            </a:r>
          </a:p>
        </p:txBody>
      </p:sp>
      <p:cxnSp>
        <p:nvCxnSpPr>
          <p:cNvPr id="7" name="Straight Arrow Connector 6"/>
          <p:cNvCxnSpPr/>
          <p:nvPr/>
        </p:nvCxnSpPr>
        <p:spPr bwMode="auto">
          <a:xfrm flipH="1" flipV="1">
            <a:off x="2987824" y="3645024"/>
            <a:ext cx="3024336" cy="1728192"/>
          </a:xfrm>
          <a:prstGeom prst="straightConnector1">
            <a:avLst/>
          </a:prstGeom>
          <a:noFill/>
          <a:ln w="9525" cap="flat" cmpd="sng" algn="ctr">
            <a:solidFill>
              <a:srgbClr val="000000"/>
            </a:solidFill>
            <a:prstDash val="solid"/>
            <a:round/>
            <a:headEnd type="none" w="med" len="med"/>
            <a:tailEnd type="arrow"/>
          </a:ln>
          <a:effectLst/>
        </p:spPr>
      </p:cxnSp>
      <p:cxnSp>
        <p:nvCxnSpPr>
          <p:cNvPr id="8" name="Straight Arrow Connector 7"/>
          <p:cNvCxnSpPr/>
          <p:nvPr/>
        </p:nvCxnSpPr>
        <p:spPr bwMode="auto">
          <a:xfrm flipH="1" flipV="1">
            <a:off x="5436096" y="3356992"/>
            <a:ext cx="1872208" cy="2736304"/>
          </a:xfrm>
          <a:prstGeom prst="straightConnector1">
            <a:avLst/>
          </a:prstGeom>
          <a:noFill/>
          <a:ln w="9525" cap="flat" cmpd="sng" algn="ctr">
            <a:solidFill>
              <a:srgbClr val="000000"/>
            </a:solidFill>
            <a:prstDash val="solid"/>
            <a:round/>
            <a:headEnd type="none" w="med" len="med"/>
            <a:tailEnd type="arrow"/>
          </a:ln>
          <a:effectLst/>
        </p:spPr>
      </p:cxnSp>
      <p:sp>
        <p:nvSpPr>
          <p:cNvPr id="12" name="TextBox 11"/>
          <p:cNvSpPr txBox="1"/>
          <p:nvPr/>
        </p:nvSpPr>
        <p:spPr>
          <a:xfrm>
            <a:off x="683568" y="1196752"/>
            <a:ext cx="7797064" cy="369332"/>
          </a:xfrm>
          <a:prstGeom prst="rect">
            <a:avLst/>
          </a:prstGeom>
          <a:noFill/>
        </p:spPr>
        <p:txBody>
          <a:bodyPr wrap="none" rtlCol="0">
            <a:spAutoFit/>
          </a:bodyPr>
          <a:lstStyle/>
          <a:p>
            <a:r>
              <a:rPr lang="en-GB" dirty="0"/>
              <a:t>First-Order Electroweak </a:t>
            </a:r>
            <a:r>
              <a:rPr lang="en-GB" dirty="0" smtClean="0"/>
              <a:t>Phase Transition </a:t>
            </a:r>
            <a:r>
              <a:rPr lang="en-GB" dirty="0"/>
              <a:t>and its Gravitational </a:t>
            </a:r>
            <a:r>
              <a:rPr lang="en-GB" dirty="0" smtClean="0"/>
              <a:t>Wave Signal</a:t>
            </a:r>
            <a:endParaRPr lang="en-GB" dirty="0"/>
          </a:p>
        </p:txBody>
      </p:sp>
      <p:sp>
        <p:nvSpPr>
          <p:cNvPr id="13" name="TextBox 12"/>
          <p:cNvSpPr txBox="1"/>
          <p:nvPr/>
        </p:nvSpPr>
        <p:spPr>
          <a:xfrm>
            <a:off x="1187624" y="45091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
        <p:nvSpPr>
          <p:cNvPr id="14" name="Rectangle 13"/>
          <p:cNvSpPr/>
          <p:nvPr/>
        </p:nvSpPr>
        <p:spPr>
          <a:xfrm>
            <a:off x="323528" y="5517232"/>
            <a:ext cx="4572000" cy="646331"/>
          </a:xfrm>
          <a:prstGeom prst="rect">
            <a:avLst/>
          </a:prstGeom>
        </p:spPr>
        <p:txBody>
          <a:bodyPr>
            <a:spAutoFit/>
          </a:bodyPr>
          <a:lstStyle/>
          <a:p>
            <a:r>
              <a:rPr lang="en-GB" dirty="0" smtClean="0"/>
              <a:t>Translate strain into dimensionless </a:t>
            </a:r>
            <a:r>
              <a:rPr lang="en-GB" dirty="0"/>
              <a:t>energy density </a:t>
            </a:r>
            <a:r>
              <a:rPr lang="en-GB" dirty="0" smtClean="0"/>
              <a:t>Ω</a:t>
            </a:r>
            <a:r>
              <a:rPr lang="en-GB" baseline="-25000" dirty="0" smtClean="0"/>
              <a:t>GW</a:t>
            </a:r>
            <a:r>
              <a:rPr lang="en-GB" dirty="0" smtClean="0"/>
              <a:t>h</a:t>
            </a:r>
            <a:r>
              <a:rPr lang="en-GB" baseline="30000" dirty="0" smtClean="0"/>
              <a:t>2</a:t>
            </a:r>
            <a:r>
              <a:rPr lang="en-GB" dirty="0" smtClean="0"/>
              <a:t> in GWs against </a:t>
            </a:r>
            <a:r>
              <a:rPr lang="en-GB" dirty="0"/>
              <a:t>frequency</a:t>
            </a:r>
          </a:p>
        </p:txBody>
      </p:sp>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5508104" y="5085184"/>
            <a:ext cx="2879725" cy="1804035"/>
          </a:xfrm>
          <a:prstGeom prst="rect">
            <a:avLst/>
          </a:prstGeom>
        </p:spPr>
      </p:pic>
    </p:spTree>
    <p:extLst>
      <p:ext uri="{BB962C8B-B14F-4D97-AF65-F5344CB8AC3E}">
        <p14:creationId xmlns:p14="http://schemas.microsoft.com/office/powerpoint/2010/main" val="8096059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smtClean="0"/>
              <a:t>GW Detection &amp; Fundamental Physics - Example</a:t>
            </a:r>
            <a:endParaRPr lang="en-GB" dirty="0"/>
          </a:p>
        </p:txBody>
      </p:sp>
      <p:pic>
        <p:nvPicPr>
          <p:cNvPr id="4" name="Picture 3" descr="GWexpplotnew-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432" y="979636"/>
            <a:ext cx="8255000" cy="5473700"/>
          </a:xfrm>
          <a:prstGeom prst="rect">
            <a:avLst/>
          </a:prstGeom>
        </p:spPr>
      </p:pic>
      <p:sp>
        <p:nvSpPr>
          <p:cNvPr id="5" name="Rectangle 4"/>
          <p:cNvSpPr/>
          <p:nvPr/>
        </p:nvSpPr>
        <p:spPr>
          <a:xfrm>
            <a:off x="1331640" y="5157192"/>
            <a:ext cx="2045752" cy="369332"/>
          </a:xfrm>
          <a:prstGeom prst="rect">
            <a:avLst/>
          </a:prstGeom>
        </p:spPr>
        <p:txBody>
          <a:bodyPr wrap="none">
            <a:spAutoFit/>
          </a:bodyPr>
          <a:lstStyle/>
          <a:p>
            <a:pPr algn="ctr"/>
            <a:r>
              <a:rPr lang="is-IS" b="1" dirty="0"/>
              <a:t>arXiv:1809.08242</a:t>
            </a:r>
          </a:p>
        </p:txBody>
      </p:sp>
      <p:sp>
        <p:nvSpPr>
          <p:cNvPr id="6" name="TextBox 5"/>
          <p:cNvSpPr txBox="1"/>
          <p:nvPr/>
        </p:nvSpPr>
        <p:spPr>
          <a:xfrm>
            <a:off x="3851920" y="3009726"/>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Space</a:t>
            </a:r>
            <a:endParaRPr lang="en-GB" dirty="0"/>
          </a:p>
        </p:txBody>
      </p:sp>
      <p:sp>
        <p:nvSpPr>
          <p:cNvPr id="7" name="TextBox 6"/>
          <p:cNvSpPr txBox="1"/>
          <p:nvPr/>
        </p:nvSpPr>
        <p:spPr>
          <a:xfrm>
            <a:off x="4795568" y="1628800"/>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4K</a:t>
            </a:r>
            <a:endParaRPr lang="en-GB" dirty="0"/>
          </a:p>
        </p:txBody>
      </p:sp>
      <p:sp>
        <p:nvSpPr>
          <p:cNvPr id="9" name="TextBox 8"/>
          <p:cNvSpPr txBox="1"/>
          <p:nvPr/>
        </p:nvSpPr>
        <p:spPr>
          <a:xfrm>
            <a:off x="251520" y="63093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Tree>
    <p:extLst>
      <p:ext uri="{BB962C8B-B14F-4D97-AF65-F5344CB8AC3E}">
        <p14:creationId xmlns:p14="http://schemas.microsoft.com/office/powerpoint/2010/main" val="403070585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smtClean="0"/>
              <a:t>GW Detection &amp; Fundamental Physics - Example</a:t>
            </a:r>
            <a:endParaRPr lang="en-GB" dirty="0"/>
          </a:p>
        </p:txBody>
      </p:sp>
      <p:pic>
        <p:nvPicPr>
          <p:cNvPr id="4" name="Picture 3" descr="GWexpplotnew-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432" y="979636"/>
            <a:ext cx="8255000" cy="5473700"/>
          </a:xfrm>
          <a:prstGeom prst="rect">
            <a:avLst/>
          </a:prstGeom>
        </p:spPr>
      </p:pic>
      <p:sp>
        <p:nvSpPr>
          <p:cNvPr id="5" name="Rectangle 4"/>
          <p:cNvSpPr/>
          <p:nvPr/>
        </p:nvSpPr>
        <p:spPr>
          <a:xfrm>
            <a:off x="1331640" y="5157192"/>
            <a:ext cx="2045752" cy="369332"/>
          </a:xfrm>
          <a:prstGeom prst="rect">
            <a:avLst/>
          </a:prstGeom>
        </p:spPr>
        <p:txBody>
          <a:bodyPr wrap="none">
            <a:spAutoFit/>
          </a:bodyPr>
          <a:lstStyle/>
          <a:p>
            <a:pPr algn="ctr"/>
            <a:r>
              <a:rPr lang="is-IS" b="1" dirty="0"/>
              <a:t>arXiv:1809.08242</a:t>
            </a:r>
          </a:p>
        </p:txBody>
      </p:sp>
      <p:sp>
        <p:nvSpPr>
          <p:cNvPr id="6" name="TextBox 5"/>
          <p:cNvSpPr txBox="1"/>
          <p:nvPr/>
        </p:nvSpPr>
        <p:spPr>
          <a:xfrm>
            <a:off x="3851920" y="3009726"/>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Space</a:t>
            </a:r>
            <a:endParaRPr lang="en-GB" dirty="0"/>
          </a:p>
        </p:txBody>
      </p:sp>
      <p:sp>
        <p:nvSpPr>
          <p:cNvPr id="7" name="TextBox 6"/>
          <p:cNvSpPr txBox="1"/>
          <p:nvPr/>
        </p:nvSpPr>
        <p:spPr>
          <a:xfrm>
            <a:off x="4795568" y="1628800"/>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4K</a:t>
            </a:r>
            <a:endParaRPr lang="en-GB" dirty="0"/>
          </a:p>
        </p:txBody>
      </p:sp>
      <p:pic>
        <p:nvPicPr>
          <p:cNvPr id="8" name="Picture 7" descr="GWplotexamplenewnolegend.-notex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32" y="980728"/>
            <a:ext cx="8255000" cy="5473700"/>
          </a:xfrm>
          <a:prstGeom prst="rect">
            <a:avLst/>
          </a:prstGeom>
        </p:spPr>
      </p:pic>
      <p:pic>
        <p:nvPicPr>
          <p:cNvPr id="9" name="Picture 8" descr="GWexpplotnewlegend.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648" y="1447552"/>
            <a:ext cx="1549400" cy="1549400"/>
          </a:xfrm>
          <a:prstGeom prst="rect">
            <a:avLst/>
          </a:prstGeom>
        </p:spPr>
      </p:pic>
      <p:sp>
        <p:nvSpPr>
          <p:cNvPr id="10" name="TextBox 9"/>
          <p:cNvSpPr txBox="1"/>
          <p:nvPr/>
        </p:nvSpPr>
        <p:spPr>
          <a:xfrm>
            <a:off x="251520" y="63093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Tree>
    <p:extLst>
      <p:ext uri="{BB962C8B-B14F-4D97-AF65-F5344CB8AC3E}">
        <p14:creationId xmlns:p14="http://schemas.microsoft.com/office/powerpoint/2010/main" val="362939065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smtClean="0"/>
              <a:t>GW Detection &amp; Fundamental Physics - Example</a:t>
            </a:r>
            <a:endParaRPr lang="en-GB" dirty="0"/>
          </a:p>
        </p:txBody>
      </p:sp>
      <p:pic>
        <p:nvPicPr>
          <p:cNvPr id="4" name="Picture 3" descr="GWexpplotnew-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432" y="979636"/>
            <a:ext cx="8255000" cy="5473700"/>
          </a:xfrm>
          <a:prstGeom prst="rect">
            <a:avLst/>
          </a:prstGeom>
        </p:spPr>
      </p:pic>
      <p:sp>
        <p:nvSpPr>
          <p:cNvPr id="5" name="Rectangle 4"/>
          <p:cNvSpPr/>
          <p:nvPr/>
        </p:nvSpPr>
        <p:spPr>
          <a:xfrm>
            <a:off x="1331640" y="5157192"/>
            <a:ext cx="2045752" cy="369332"/>
          </a:xfrm>
          <a:prstGeom prst="rect">
            <a:avLst/>
          </a:prstGeom>
        </p:spPr>
        <p:txBody>
          <a:bodyPr wrap="none">
            <a:spAutoFit/>
          </a:bodyPr>
          <a:lstStyle/>
          <a:p>
            <a:pPr algn="ctr"/>
            <a:r>
              <a:rPr lang="is-IS" b="1" dirty="0"/>
              <a:t>arXiv:1809.08242</a:t>
            </a:r>
          </a:p>
        </p:txBody>
      </p:sp>
      <p:sp>
        <p:nvSpPr>
          <p:cNvPr id="6" name="TextBox 5"/>
          <p:cNvSpPr txBox="1"/>
          <p:nvPr/>
        </p:nvSpPr>
        <p:spPr>
          <a:xfrm>
            <a:off x="3851920" y="3009726"/>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Space</a:t>
            </a:r>
            <a:endParaRPr lang="en-GB" dirty="0"/>
          </a:p>
        </p:txBody>
      </p:sp>
      <p:sp>
        <p:nvSpPr>
          <p:cNvPr id="7" name="TextBox 6"/>
          <p:cNvSpPr txBox="1"/>
          <p:nvPr/>
        </p:nvSpPr>
        <p:spPr>
          <a:xfrm>
            <a:off x="4795568" y="1628800"/>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4K</a:t>
            </a:r>
            <a:endParaRPr lang="en-GB" dirty="0"/>
          </a:p>
        </p:txBody>
      </p:sp>
      <p:pic>
        <p:nvPicPr>
          <p:cNvPr id="8" name="Picture 7" descr="GWplotexamplenewnolegend.-notex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32" y="980728"/>
            <a:ext cx="8255000" cy="5473700"/>
          </a:xfrm>
          <a:prstGeom prst="rect">
            <a:avLst/>
          </a:prstGeom>
        </p:spPr>
      </p:pic>
      <p:pic>
        <p:nvPicPr>
          <p:cNvPr id="9" name="Picture 8" descr="GWexpplotnewlegend.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648" y="1447552"/>
            <a:ext cx="1549400" cy="1549400"/>
          </a:xfrm>
          <a:prstGeom prst="rect">
            <a:avLst/>
          </a:prstGeom>
        </p:spPr>
      </p:pic>
      <p:sp>
        <p:nvSpPr>
          <p:cNvPr id="10" name="TextBox 9"/>
          <p:cNvSpPr txBox="1"/>
          <p:nvPr/>
        </p:nvSpPr>
        <p:spPr>
          <a:xfrm>
            <a:off x="251520" y="63093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
        <p:nvSpPr>
          <p:cNvPr id="2" name="TextBox 1"/>
          <p:cNvSpPr txBox="1"/>
          <p:nvPr/>
        </p:nvSpPr>
        <p:spPr>
          <a:xfrm>
            <a:off x="3867494" y="4726885"/>
            <a:ext cx="4160890" cy="646331"/>
          </a:xfrm>
          <a:prstGeom prst="rect">
            <a:avLst/>
          </a:prstGeom>
          <a:solidFill>
            <a:srgbClr val="FFFF00"/>
          </a:solidFill>
        </p:spPr>
        <p:txBody>
          <a:bodyPr wrap="none" rtlCol="0">
            <a:spAutoFit/>
          </a:bodyPr>
          <a:lstStyle/>
          <a:p>
            <a:r>
              <a:rPr lang="en-GB" b="1" dirty="0" smtClean="0">
                <a:effectLst>
                  <a:outerShdw blurRad="50800" dist="38100" dir="2700000" algn="tl" rotWithShape="0">
                    <a:prstClr val="black">
                      <a:alpha val="40000"/>
                    </a:prstClr>
                  </a:outerShdw>
                </a:effectLst>
              </a:rPr>
              <a:t>We would more studies like this </a:t>
            </a:r>
          </a:p>
          <a:p>
            <a:r>
              <a:rPr lang="en-GB" b="1" dirty="0">
                <a:effectLst>
                  <a:outerShdw blurRad="50800" dist="38100" dir="2700000" algn="tl" rotWithShape="0">
                    <a:prstClr val="black">
                      <a:alpha val="40000"/>
                    </a:prstClr>
                  </a:outerShdw>
                </a:effectLst>
              </a:rPr>
              <a:t>t</a:t>
            </a:r>
            <a:r>
              <a:rPr lang="en-GB" b="1" dirty="0" smtClean="0">
                <a:effectLst>
                  <a:outerShdw blurRad="50800" dist="38100" dir="2700000" algn="tl" rotWithShape="0">
                    <a:prstClr val="black">
                      <a:alpha val="40000"/>
                    </a:prstClr>
                  </a:outerShdw>
                </a:effectLst>
              </a:rPr>
              <a:t>o further workout the physics case!  </a:t>
            </a:r>
            <a:endParaRPr lang="en-GB" b="1" dirty="0">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12123730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Rectangle 5"/>
          <p:cNvSpPr/>
          <p:nvPr/>
        </p:nvSpPr>
        <p:spPr bwMode="auto">
          <a:xfrm>
            <a:off x="539552" y="3573016"/>
            <a:ext cx="7992888" cy="25922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267009187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Rectangle 5"/>
          <p:cNvSpPr/>
          <p:nvPr/>
        </p:nvSpPr>
        <p:spPr bwMode="auto">
          <a:xfrm>
            <a:off x="539552" y="3573016"/>
            <a:ext cx="7848872"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7" name="Rectangle 6"/>
          <p:cNvSpPr/>
          <p:nvPr/>
        </p:nvSpPr>
        <p:spPr bwMode="auto">
          <a:xfrm>
            <a:off x="539552" y="5373216"/>
            <a:ext cx="410445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8" name="Rectangle 7"/>
          <p:cNvSpPr/>
          <p:nvPr/>
        </p:nvSpPr>
        <p:spPr bwMode="auto">
          <a:xfrm>
            <a:off x="4427984" y="4437112"/>
            <a:ext cx="410445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9" name="TextBox 8"/>
          <p:cNvSpPr txBox="1"/>
          <p:nvPr/>
        </p:nvSpPr>
        <p:spPr>
          <a:xfrm>
            <a:off x="2123728" y="5003884"/>
            <a:ext cx="1557037" cy="369332"/>
          </a:xfrm>
          <a:prstGeom prst="rect">
            <a:avLst/>
          </a:prstGeom>
          <a:solidFill>
            <a:srgbClr val="FFFFFF"/>
          </a:solidFill>
        </p:spPr>
        <p:txBody>
          <a:bodyPr wrap="none" rtlCol="0">
            <a:spAutoFit/>
          </a:bodyPr>
          <a:lstStyle/>
          <a:p>
            <a:r>
              <a:rPr lang="en-GB" dirty="0" smtClean="0">
                <a:solidFill>
                  <a:srgbClr val="D315FF"/>
                </a:solidFill>
              </a:rPr>
              <a:t>MAGIS/AION </a:t>
            </a:r>
            <a:endParaRPr lang="en-GB" dirty="0">
              <a:solidFill>
                <a:srgbClr val="D315FF"/>
              </a:solidFill>
            </a:endParaRPr>
          </a:p>
        </p:txBody>
      </p:sp>
    </p:spTree>
    <p:extLst>
      <p:ext uri="{BB962C8B-B14F-4D97-AF65-F5344CB8AC3E}">
        <p14:creationId xmlns:p14="http://schemas.microsoft.com/office/powerpoint/2010/main" val="21091008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(Very Strong) Evidence for Dark Matter</a:t>
            </a:r>
            <a:endParaRPr lang="en-US" dirty="0"/>
          </a:p>
        </p:txBody>
      </p:sp>
      <p:pic>
        <p:nvPicPr>
          <p:cNvPr id="6" name="Picture 5" descr="Buchmueller-2-QandA-NP-3 (dragged).pdf"/>
          <p:cNvPicPr>
            <a:picLocks/>
          </p:cNvPicPr>
          <p:nvPr/>
        </p:nvPicPr>
        <p:blipFill>
          <a:blip r:embed="rId2">
            <a:extLst>
              <a:ext uri="{28A0092B-C50C-407E-A947-70E740481C1C}">
                <a14:useLocalDpi xmlns:a14="http://schemas.microsoft.com/office/drawing/2010/main" val="0"/>
              </a:ext>
            </a:extLst>
          </a:blip>
          <a:stretch>
            <a:fillRect/>
          </a:stretch>
        </p:blipFill>
        <p:spPr>
          <a:xfrm>
            <a:off x="4283968" y="-3374231"/>
            <a:ext cx="5292000" cy="13715999"/>
          </a:xfrm>
          <a:prstGeom prst="rect">
            <a:avLst/>
          </a:prstGeom>
        </p:spPr>
      </p:pic>
      <p:sp>
        <p:nvSpPr>
          <p:cNvPr id="5" name="TextBox 4"/>
          <p:cNvSpPr txBox="1"/>
          <p:nvPr/>
        </p:nvSpPr>
        <p:spPr>
          <a:xfrm>
            <a:off x="2046907" y="6239053"/>
            <a:ext cx="1300957" cy="646331"/>
          </a:xfrm>
          <a:prstGeom prst="rect">
            <a:avLst/>
          </a:prstGeom>
          <a:noFill/>
        </p:spPr>
        <p:txBody>
          <a:bodyPr wrap="none" rtlCol="0">
            <a:spAutoFit/>
          </a:bodyPr>
          <a:lstStyle/>
          <a:p>
            <a:r>
              <a:rPr lang="en-US" dirty="0" smtClean="0">
                <a:solidFill>
                  <a:srgbClr val="FFFFFF"/>
                </a:solidFill>
              </a:rPr>
              <a:t>G. </a:t>
            </a:r>
            <a:r>
              <a:rPr lang="en-US" dirty="0" err="1" smtClean="0">
                <a:solidFill>
                  <a:schemeClr val="bg1"/>
                </a:solidFill>
              </a:rPr>
              <a:t>Bertone</a:t>
            </a:r>
            <a:r>
              <a:rPr lang="en-US" dirty="0" smtClean="0">
                <a:solidFill>
                  <a:schemeClr val="bg1"/>
                </a:solidFill>
              </a:rPr>
              <a:t> </a:t>
            </a:r>
            <a:endParaRPr lang="en-US" dirty="0">
              <a:solidFill>
                <a:schemeClr val="bg1"/>
              </a:solidFill>
            </a:endParaRPr>
          </a:p>
          <a:p>
            <a:endParaRPr lang="en-US" dirty="0">
              <a:solidFill>
                <a:schemeClr val="bg1"/>
              </a:solidFill>
            </a:endParaRPr>
          </a:p>
        </p:txBody>
      </p:sp>
      <p:pic>
        <p:nvPicPr>
          <p:cNvPr id="7" name="Picture 6"/>
          <p:cNvPicPr>
            <a:picLocks noChangeAspect="1"/>
          </p:cNvPicPr>
          <p:nvPr/>
        </p:nvPicPr>
        <p:blipFill>
          <a:blip r:embed="rId3"/>
          <a:stretch>
            <a:fillRect/>
          </a:stretch>
        </p:blipFill>
        <p:spPr>
          <a:xfrm>
            <a:off x="0" y="0"/>
            <a:ext cx="4728394" cy="6876000"/>
          </a:xfrm>
          <a:prstGeom prst="rect">
            <a:avLst/>
          </a:prstGeom>
        </p:spPr>
      </p:pic>
      <p:sp>
        <p:nvSpPr>
          <p:cNvPr id="4" name="TextBox 3"/>
          <p:cNvSpPr txBox="1"/>
          <p:nvPr/>
        </p:nvSpPr>
        <p:spPr>
          <a:xfrm>
            <a:off x="234263" y="2060848"/>
            <a:ext cx="8169124" cy="2862322"/>
          </a:xfrm>
          <a:prstGeom prst="rect">
            <a:avLst/>
          </a:prstGeom>
          <a:noFill/>
        </p:spPr>
        <p:txBody>
          <a:bodyPr wrap="none" rtlCol="0">
            <a:spAutoFit/>
          </a:bodyPr>
          <a:lstStyle/>
          <a:p>
            <a:pPr algn="ctr"/>
            <a:r>
              <a:rPr lang="en-GB" sz="4500" b="1" dirty="0" smtClean="0">
                <a:solidFill>
                  <a:srgbClr val="FFFFFF"/>
                </a:solidFill>
              </a:rPr>
              <a:t>Can we build an experiment </a:t>
            </a:r>
          </a:p>
          <a:p>
            <a:pPr algn="ctr"/>
            <a:r>
              <a:rPr lang="en-GB" sz="4500" b="1" dirty="0" smtClean="0">
                <a:solidFill>
                  <a:srgbClr val="FFFFFF"/>
                </a:solidFill>
              </a:rPr>
              <a:t>that can tackle both of these </a:t>
            </a:r>
          </a:p>
          <a:p>
            <a:pPr algn="ctr"/>
            <a:r>
              <a:rPr lang="en-GB" sz="4500" b="1" dirty="0">
                <a:solidFill>
                  <a:srgbClr val="FFFFFF"/>
                </a:solidFill>
              </a:rPr>
              <a:t>i</a:t>
            </a:r>
            <a:r>
              <a:rPr lang="en-GB" sz="4500" b="1" dirty="0" smtClean="0">
                <a:solidFill>
                  <a:srgbClr val="FFFFFF"/>
                </a:solidFill>
              </a:rPr>
              <a:t>mportant physics questions </a:t>
            </a:r>
          </a:p>
          <a:p>
            <a:pPr algn="ctr"/>
            <a:r>
              <a:rPr lang="en-GB" sz="4500" b="1" dirty="0" smtClean="0">
                <a:solidFill>
                  <a:srgbClr val="FFFFFF"/>
                </a:solidFill>
              </a:rPr>
              <a:t>(and more)?  </a:t>
            </a:r>
            <a:endParaRPr lang="en-GB" sz="4500" b="1" dirty="0">
              <a:solidFill>
                <a:srgbClr val="FFFFFF"/>
              </a:solidFill>
            </a:endParaRPr>
          </a:p>
        </p:txBody>
      </p:sp>
    </p:spTree>
    <p:extLst>
      <p:ext uri="{BB962C8B-B14F-4D97-AF65-F5344CB8AC3E}">
        <p14:creationId xmlns:p14="http://schemas.microsoft.com/office/powerpoint/2010/main" val="168966964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TextBox 5"/>
          <p:cNvSpPr txBox="1"/>
          <p:nvPr/>
        </p:nvSpPr>
        <p:spPr>
          <a:xfrm>
            <a:off x="2123728" y="5003884"/>
            <a:ext cx="1557037" cy="369332"/>
          </a:xfrm>
          <a:prstGeom prst="rect">
            <a:avLst/>
          </a:prstGeom>
          <a:solidFill>
            <a:srgbClr val="FFFFFF"/>
          </a:solidFill>
        </p:spPr>
        <p:txBody>
          <a:bodyPr wrap="none" rtlCol="0">
            <a:spAutoFit/>
          </a:bodyPr>
          <a:lstStyle/>
          <a:p>
            <a:r>
              <a:rPr lang="en-GB" dirty="0" smtClean="0">
                <a:solidFill>
                  <a:srgbClr val="D315FF"/>
                </a:solidFill>
              </a:rPr>
              <a:t>MAGIS/AION </a:t>
            </a:r>
            <a:endParaRPr lang="en-GB" dirty="0">
              <a:solidFill>
                <a:srgbClr val="D315FF"/>
              </a:solidFill>
            </a:endParaRPr>
          </a:p>
        </p:txBody>
      </p:sp>
    </p:spTree>
    <p:extLst>
      <p:ext uri="{BB962C8B-B14F-4D97-AF65-F5344CB8AC3E}">
        <p14:creationId xmlns:p14="http://schemas.microsoft.com/office/powerpoint/2010/main" val="278692969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124744"/>
            <a:ext cx="8780694" cy="1477328"/>
          </a:xfrm>
          <a:prstGeom prst="rect">
            <a:avLst/>
          </a:prstGeom>
          <a:noFill/>
        </p:spPr>
        <p:txBody>
          <a:bodyPr wrap="none" rtlCol="0">
            <a:spAutoFit/>
          </a:bodyPr>
          <a:lstStyle/>
          <a:p>
            <a:r>
              <a:rPr lang="en-GB" dirty="0" smtClean="0"/>
              <a:t>Ultra-light spin 0 particles are expected to form a coherently oscillating classical field </a:t>
            </a:r>
          </a:p>
          <a:p>
            <a:endParaRPr lang="en-GB" dirty="0"/>
          </a:p>
          <a:p>
            <a:endParaRPr lang="en-GB" dirty="0" smtClean="0"/>
          </a:p>
          <a:p>
            <a:endParaRPr lang="en-GB" dirty="0"/>
          </a:p>
          <a:p>
            <a:r>
              <a:rPr lang="en-GB" dirty="0"/>
              <a:t>a</a:t>
            </a:r>
            <a:r>
              <a:rPr lang="en-GB" dirty="0" smtClean="0"/>
              <a:t>s                             with an energy density of </a:t>
            </a:r>
            <a:endParaRPr lang="en-GB" dirty="0"/>
          </a:p>
        </p:txBody>
      </p:sp>
      <p:sp>
        <p:nvSpPr>
          <p:cNvPr id="2" name="Title 1"/>
          <p:cNvSpPr>
            <a:spLocks noGrp="1"/>
          </p:cNvSpPr>
          <p:nvPr>
            <p:ph type="title"/>
          </p:nvPr>
        </p:nvSpPr>
        <p:spPr/>
        <p:txBody>
          <a:bodyPr/>
          <a:lstStyle/>
          <a:p>
            <a:r>
              <a:rPr lang="en-GB" dirty="0" smtClean="0"/>
              <a:t>Ultra-Light Spin-0 Dark Matter</a:t>
            </a:r>
            <a:endParaRPr lang="en-GB" dirty="0"/>
          </a:p>
        </p:txBody>
      </p:sp>
      <p:sp>
        <p:nvSpPr>
          <p:cNvPr id="3" name="Content Placeholder 2"/>
          <p:cNvSpPr>
            <a:spLocks noGrp="1"/>
          </p:cNvSpPr>
          <p:nvPr>
            <p:ph idx="1"/>
          </p:nvPr>
        </p:nvSpPr>
        <p:spPr>
          <a:xfrm>
            <a:off x="467544" y="1412776"/>
            <a:ext cx="8229600" cy="4525963"/>
          </a:xfrm>
        </p:spPr>
        <p:txBody>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endParaRPr lang="en-GB" dirty="0"/>
          </a:p>
          <a:p>
            <a:endParaRPr lang="en-GB" dirty="0" smtClean="0"/>
          </a:p>
          <a:p>
            <a:endParaRPr lang="en-GB" dirty="0"/>
          </a:p>
          <a:p>
            <a:endParaRPr lang="en-GB" dirty="0"/>
          </a:p>
        </p:txBody>
      </p:sp>
      <p:pic>
        <p:nvPicPr>
          <p:cNvPr id="4" name="Picture 3" descr="Screenshot 2019-01-29 at 13.19.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8280" y="3501008"/>
            <a:ext cx="5544000" cy="3010649"/>
          </a:xfrm>
          <a:prstGeom prst="rect">
            <a:avLst/>
          </a:prstGeom>
        </p:spPr>
      </p:pic>
      <p:pic>
        <p:nvPicPr>
          <p:cNvPr id="5" name="Picture 4" descr="Screenshot 2019-01-29 at 13.17.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2734568"/>
            <a:ext cx="5283200" cy="406400"/>
          </a:xfrm>
          <a:prstGeom prst="rect">
            <a:avLst/>
          </a:prstGeom>
        </p:spPr>
      </p:pic>
      <p:pic>
        <p:nvPicPr>
          <p:cNvPr id="6" name="Picture 5" descr="Screenshot 2019-01-29 at 13.17.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608" y="2204864"/>
            <a:ext cx="1485900" cy="406400"/>
          </a:xfrm>
          <a:prstGeom prst="rect">
            <a:avLst/>
          </a:prstGeom>
        </p:spPr>
      </p:pic>
      <p:pic>
        <p:nvPicPr>
          <p:cNvPr id="7" name="Picture 6" descr="Screenshot 2019-01-29 at 13.16.5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6" y="1556792"/>
            <a:ext cx="2463800" cy="482600"/>
          </a:xfrm>
          <a:prstGeom prst="rect">
            <a:avLst/>
          </a:prstGeom>
        </p:spPr>
      </p:pic>
    </p:spTree>
    <p:extLst>
      <p:ext uri="{BB962C8B-B14F-4D97-AF65-F5344CB8AC3E}">
        <p14:creationId xmlns:p14="http://schemas.microsoft.com/office/powerpoint/2010/main" val="253322830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8BF17DD-75E0-49A2-A4B4-12EB88BC56C3}"/>
              </a:ext>
            </a:extLst>
          </p:cNvPr>
          <p:cNvPicPr>
            <a:picLocks noChangeAspect="1"/>
          </p:cNvPicPr>
          <p:nvPr/>
        </p:nvPicPr>
        <p:blipFill>
          <a:blip r:embed="rId2"/>
          <a:stretch>
            <a:fillRect/>
          </a:stretch>
        </p:blipFill>
        <p:spPr>
          <a:xfrm>
            <a:off x="3756797" y="5083394"/>
            <a:ext cx="3834574" cy="777567"/>
          </a:xfrm>
          <a:prstGeom prst="rect">
            <a:avLst/>
          </a:prstGeom>
        </p:spPr>
      </p:pic>
      <p:sp>
        <p:nvSpPr>
          <p:cNvPr id="4" name="Title 1">
            <a:extLst>
              <a:ext uri="{FF2B5EF4-FFF2-40B4-BE49-F238E27FC236}">
                <a16:creationId xmlns="" xmlns:a16="http://schemas.microsoft.com/office/drawing/2014/main" id="{1FA37760-D91A-405E-91F7-CD91B28E263B}"/>
              </a:ext>
            </a:extLst>
          </p:cNvPr>
          <p:cNvSpPr>
            <a:spLocks noGrp="1"/>
          </p:cNvSpPr>
          <p:nvPr>
            <p:ph type="title"/>
          </p:nvPr>
        </p:nvSpPr>
        <p:spPr>
          <a:xfrm>
            <a:off x="457200" y="332656"/>
            <a:ext cx="8229600" cy="533400"/>
          </a:xfrm>
        </p:spPr>
        <p:txBody>
          <a:bodyPr/>
          <a:lstStyle/>
          <a:p>
            <a:r>
              <a:rPr lang="en-US" dirty="0"/>
              <a:t>Ultralight scalar dark matter</a:t>
            </a:r>
          </a:p>
        </p:txBody>
      </p:sp>
      <p:grpSp>
        <p:nvGrpSpPr>
          <p:cNvPr id="5" name="Group 4">
            <a:extLst>
              <a:ext uri="{FF2B5EF4-FFF2-40B4-BE49-F238E27FC236}">
                <a16:creationId xmlns="" xmlns:a16="http://schemas.microsoft.com/office/drawing/2014/main" id="{704C1CEF-DD48-4982-9889-666FA58E72B3}"/>
              </a:ext>
            </a:extLst>
          </p:cNvPr>
          <p:cNvGrpSpPr/>
          <p:nvPr/>
        </p:nvGrpSpPr>
        <p:grpSpPr>
          <a:xfrm>
            <a:off x="316669" y="1468875"/>
            <a:ext cx="7616676" cy="778877"/>
            <a:chOff x="1182763" y="736512"/>
            <a:chExt cx="8611815" cy="880639"/>
          </a:xfrm>
        </p:grpSpPr>
        <p:pic>
          <p:nvPicPr>
            <p:cNvPr id="6" name="Picture 5">
              <a:extLst>
                <a:ext uri="{FF2B5EF4-FFF2-40B4-BE49-F238E27FC236}">
                  <a16:creationId xmlns="" xmlns:a16="http://schemas.microsoft.com/office/drawing/2014/main" id="{F5A8F6F9-8AFF-46A0-91EA-76AAB1D3270D}"/>
                </a:ext>
              </a:extLst>
            </p:cNvPr>
            <p:cNvPicPr>
              <a:picLocks noChangeAspect="1"/>
            </p:cNvPicPr>
            <p:nvPr/>
          </p:nvPicPr>
          <p:blipFill rotWithShape="1">
            <a:blip r:embed="rId3"/>
            <a:srcRect l="-1" r="2810"/>
            <a:stretch/>
          </p:blipFill>
          <p:spPr>
            <a:xfrm>
              <a:off x="1182763" y="736512"/>
              <a:ext cx="3690574" cy="785400"/>
            </a:xfrm>
            <a:prstGeom prst="rect">
              <a:avLst/>
            </a:prstGeom>
          </p:spPr>
        </p:pic>
        <p:pic>
          <p:nvPicPr>
            <p:cNvPr id="7" name="Picture 6">
              <a:extLst>
                <a:ext uri="{FF2B5EF4-FFF2-40B4-BE49-F238E27FC236}">
                  <a16:creationId xmlns="" xmlns:a16="http://schemas.microsoft.com/office/drawing/2014/main" id="{C8103605-D953-4436-8497-14D476E470C2}"/>
                </a:ext>
              </a:extLst>
            </p:cNvPr>
            <p:cNvPicPr>
              <a:picLocks noChangeAspect="1"/>
            </p:cNvPicPr>
            <p:nvPr/>
          </p:nvPicPr>
          <p:blipFill rotWithShape="1">
            <a:blip r:embed="rId4"/>
            <a:srcRect l="2642"/>
            <a:stretch/>
          </p:blipFill>
          <p:spPr>
            <a:xfrm>
              <a:off x="4903837" y="749251"/>
              <a:ext cx="4890741" cy="867900"/>
            </a:xfrm>
            <a:prstGeom prst="rect">
              <a:avLst/>
            </a:prstGeom>
          </p:spPr>
        </p:pic>
      </p:grpSp>
      <p:sp>
        <p:nvSpPr>
          <p:cNvPr id="8" name="Rectangle 7">
            <a:extLst>
              <a:ext uri="{FF2B5EF4-FFF2-40B4-BE49-F238E27FC236}">
                <a16:creationId xmlns="" xmlns:a16="http://schemas.microsoft.com/office/drawing/2014/main" id="{C702FAF4-FBD6-4404-8319-41E777CD26B1}"/>
              </a:ext>
            </a:extLst>
          </p:cNvPr>
          <p:cNvSpPr/>
          <p:nvPr/>
        </p:nvSpPr>
        <p:spPr>
          <a:xfrm>
            <a:off x="556054" y="836712"/>
            <a:ext cx="8229600" cy="507831"/>
          </a:xfrm>
          <a:prstGeom prst="rect">
            <a:avLst/>
          </a:prstGeom>
        </p:spPr>
        <p:txBody>
          <a:bodyPr wrap="square">
            <a:spAutoFit/>
          </a:bodyPr>
          <a:lstStyle/>
          <a:p>
            <a:pPr>
              <a:lnSpc>
                <a:spcPct val="150000"/>
              </a:lnSpc>
              <a:buNone/>
            </a:pPr>
            <a:r>
              <a:rPr lang="en-US" i="1" dirty="0"/>
              <a:t>Ultralight </a:t>
            </a:r>
            <a:r>
              <a:rPr lang="en-US" i="1" dirty="0" err="1"/>
              <a:t>dilaton</a:t>
            </a:r>
            <a:r>
              <a:rPr lang="en-US" i="1" dirty="0"/>
              <a:t> DM </a:t>
            </a:r>
            <a:r>
              <a:rPr lang="en-US" dirty="0"/>
              <a:t>acts as a background field (e.g., mass ~10</a:t>
            </a:r>
            <a:r>
              <a:rPr lang="en-US" baseline="30000" dirty="0"/>
              <a:t>-15</a:t>
            </a:r>
            <a:r>
              <a:rPr lang="en-US" dirty="0"/>
              <a:t> eV)</a:t>
            </a:r>
          </a:p>
        </p:txBody>
      </p:sp>
      <p:pic>
        <p:nvPicPr>
          <p:cNvPr id="9" name="Picture 8">
            <a:extLst>
              <a:ext uri="{FF2B5EF4-FFF2-40B4-BE49-F238E27FC236}">
                <a16:creationId xmlns="" xmlns:a16="http://schemas.microsoft.com/office/drawing/2014/main" id="{12D3B682-90C9-4444-A31C-8327F715F184}"/>
              </a:ext>
            </a:extLst>
          </p:cNvPr>
          <p:cNvPicPr>
            <a:picLocks noChangeAspect="1"/>
          </p:cNvPicPr>
          <p:nvPr/>
        </p:nvPicPr>
        <p:blipFill>
          <a:blip r:embed="rId5"/>
          <a:stretch>
            <a:fillRect/>
          </a:stretch>
        </p:blipFill>
        <p:spPr>
          <a:xfrm>
            <a:off x="662499" y="3391442"/>
            <a:ext cx="4977038" cy="387767"/>
          </a:xfrm>
          <a:prstGeom prst="rect">
            <a:avLst/>
          </a:prstGeom>
        </p:spPr>
      </p:pic>
      <p:cxnSp>
        <p:nvCxnSpPr>
          <p:cNvPr id="10" name="Straight Connector 9">
            <a:extLst>
              <a:ext uri="{FF2B5EF4-FFF2-40B4-BE49-F238E27FC236}">
                <a16:creationId xmlns="" xmlns:a16="http://schemas.microsoft.com/office/drawing/2014/main" id="{BF833E66-A3DD-49B7-8B79-DD8E702FAB62}"/>
              </a:ext>
            </a:extLst>
          </p:cNvPr>
          <p:cNvCxnSpPr/>
          <p:nvPr/>
        </p:nvCxnSpPr>
        <p:spPr>
          <a:xfrm>
            <a:off x="946716" y="2247752"/>
            <a:ext cx="2718487" cy="0"/>
          </a:xfrm>
          <a:prstGeom prst="line">
            <a:avLst/>
          </a:prstGeom>
          <a:ln w="57150">
            <a:solidFill>
              <a:srgbClr val="5076E2"/>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 xmlns:a16="http://schemas.microsoft.com/office/drawing/2014/main" id="{68D20C9E-2A0C-4AA0-BAE2-49D50374B9CB}"/>
              </a:ext>
            </a:extLst>
          </p:cNvPr>
          <p:cNvCxnSpPr/>
          <p:nvPr/>
        </p:nvCxnSpPr>
        <p:spPr>
          <a:xfrm>
            <a:off x="2176067" y="2439359"/>
            <a:ext cx="0" cy="834081"/>
          </a:xfrm>
          <a:prstGeom prst="line">
            <a:avLst/>
          </a:prstGeom>
          <a:ln w="57150">
            <a:solidFill>
              <a:srgbClr val="5076E2"/>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 xmlns:a16="http://schemas.microsoft.com/office/drawing/2014/main" id="{9E713779-C490-4ACF-A204-777168B53B76}"/>
              </a:ext>
            </a:extLst>
          </p:cNvPr>
          <p:cNvSpPr txBox="1"/>
          <p:nvPr/>
        </p:nvSpPr>
        <p:spPr>
          <a:xfrm>
            <a:off x="5312644" y="2155734"/>
            <a:ext cx="1136575" cy="701731"/>
          </a:xfrm>
          <a:prstGeom prst="rect">
            <a:avLst/>
          </a:prstGeom>
          <a:noFill/>
        </p:spPr>
        <p:txBody>
          <a:bodyPr wrap="square" rtlCol="0">
            <a:spAutoFit/>
          </a:bodyPr>
          <a:lstStyle/>
          <a:p>
            <a:pPr>
              <a:buNone/>
            </a:pPr>
            <a:r>
              <a:rPr lang="en-US" dirty="0">
                <a:solidFill>
                  <a:srgbClr val="92D050"/>
                </a:solidFill>
              </a:rPr>
              <a:t>Electron</a:t>
            </a:r>
          </a:p>
          <a:p>
            <a:pPr>
              <a:buNone/>
            </a:pPr>
            <a:r>
              <a:rPr lang="en-US" dirty="0">
                <a:solidFill>
                  <a:srgbClr val="92D050"/>
                </a:solidFill>
              </a:rPr>
              <a:t>coupling</a:t>
            </a:r>
          </a:p>
        </p:txBody>
      </p:sp>
      <p:sp>
        <p:nvSpPr>
          <p:cNvPr id="13" name="TextBox 12">
            <a:extLst>
              <a:ext uri="{FF2B5EF4-FFF2-40B4-BE49-F238E27FC236}">
                <a16:creationId xmlns="" xmlns:a16="http://schemas.microsoft.com/office/drawing/2014/main" id="{7863AB90-AAD2-4974-BF4C-16C226C4EBF3}"/>
              </a:ext>
            </a:extLst>
          </p:cNvPr>
          <p:cNvSpPr txBox="1"/>
          <p:nvPr/>
        </p:nvSpPr>
        <p:spPr>
          <a:xfrm>
            <a:off x="6696960" y="2200563"/>
            <a:ext cx="1136575" cy="701731"/>
          </a:xfrm>
          <a:prstGeom prst="rect">
            <a:avLst/>
          </a:prstGeom>
          <a:noFill/>
        </p:spPr>
        <p:txBody>
          <a:bodyPr wrap="square" rtlCol="0">
            <a:spAutoFit/>
          </a:bodyPr>
          <a:lstStyle/>
          <a:p>
            <a:pPr>
              <a:buNone/>
            </a:pPr>
            <a:r>
              <a:rPr lang="en-US" dirty="0">
                <a:solidFill>
                  <a:srgbClr val="FFC000"/>
                </a:solidFill>
              </a:rPr>
              <a:t>Photon</a:t>
            </a:r>
          </a:p>
          <a:p>
            <a:pPr>
              <a:buNone/>
            </a:pPr>
            <a:r>
              <a:rPr lang="en-US" dirty="0">
                <a:solidFill>
                  <a:srgbClr val="FFC000"/>
                </a:solidFill>
              </a:rPr>
              <a:t>coupling</a:t>
            </a:r>
          </a:p>
        </p:txBody>
      </p:sp>
      <p:cxnSp>
        <p:nvCxnSpPr>
          <p:cNvPr id="14" name="Straight Connector 13">
            <a:extLst>
              <a:ext uri="{FF2B5EF4-FFF2-40B4-BE49-F238E27FC236}">
                <a16:creationId xmlns="" xmlns:a16="http://schemas.microsoft.com/office/drawing/2014/main" id="{4B17FBEE-CD01-4A26-8BEB-08F820757860}"/>
              </a:ext>
            </a:extLst>
          </p:cNvPr>
          <p:cNvCxnSpPr/>
          <p:nvPr/>
        </p:nvCxnSpPr>
        <p:spPr>
          <a:xfrm>
            <a:off x="5275818" y="2141449"/>
            <a:ext cx="989658" cy="0"/>
          </a:xfrm>
          <a:prstGeom prst="line">
            <a:avLst/>
          </a:prstGeom>
          <a:ln w="57150">
            <a:solidFill>
              <a:srgbClr val="92D050"/>
            </a:solidFill>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 xmlns:a16="http://schemas.microsoft.com/office/drawing/2014/main" id="{9996EFE0-31EC-487A-8BFC-3E9FBEB305F9}"/>
              </a:ext>
            </a:extLst>
          </p:cNvPr>
          <p:cNvCxnSpPr/>
          <p:nvPr/>
        </p:nvCxnSpPr>
        <p:spPr>
          <a:xfrm>
            <a:off x="6623034" y="2163518"/>
            <a:ext cx="1097903" cy="0"/>
          </a:xfrm>
          <a:prstGeom prst="line">
            <a:avLst/>
          </a:prstGeom>
          <a:ln w="57150">
            <a:solidFill>
              <a:srgbClr val="FFC000"/>
            </a:solidFill>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 xmlns:a16="http://schemas.microsoft.com/office/drawing/2014/main" id="{52D078C9-4B5C-4283-AC88-359A2DA237A2}"/>
              </a:ext>
            </a:extLst>
          </p:cNvPr>
          <p:cNvSpPr txBox="1"/>
          <p:nvPr/>
        </p:nvSpPr>
        <p:spPr>
          <a:xfrm>
            <a:off x="2251917" y="2331986"/>
            <a:ext cx="1570422" cy="646331"/>
          </a:xfrm>
          <a:prstGeom prst="rect">
            <a:avLst/>
          </a:prstGeom>
          <a:noFill/>
        </p:spPr>
        <p:txBody>
          <a:bodyPr wrap="square" rtlCol="0">
            <a:spAutoFit/>
          </a:bodyPr>
          <a:lstStyle/>
          <a:p>
            <a:pPr>
              <a:buNone/>
            </a:pPr>
            <a:r>
              <a:rPr lang="en-US" dirty="0">
                <a:solidFill>
                  <a:srgbClr val="5076E2"/>
                </a:solidFill>
              </a:rPr>
              <a:t>DM scalar field</a:t>
            </a:r>
          </a:p>
        </p:txBody>
      </p:sp>
      <p:sp>
        <p:nvSpPr>
          <p:cNvPr id="17" name="TextBox 16">
            <a:extLst>
              <a:ext uri="{FF2B5EF4-FFF2-40B4-BE49-F238E27FC236}">
                <a16:creationId xmlns="" xmlns:a16="http://schemas.microsoft.com/office/drawing/2014/main" id="{E03F61F2-83ED-4086-A0DA-777D95334FBD}"/>
              </a:ext>
            </a:extLst>
          </p:cNvPr>
          <p:cNvSpPr txBox="1"/>
          <p:nvPr/>
        </p:nvSpPr>
        <p:spPr>
          <a:xfrm>
            <a:off x="7932859" y="1574792"/>
            <a:ext cx="756938" cy="461665"/>
          </a:xfrm>
          <a:prstGeom prst="rect">
            <a:avLst/>
          </a:prstGeom>
          <a:noFill/>
        </p:spPr>
        <p:txBody>
          <a:bodyPr wrap="none" rtlCol="0">
            <a:spAutoFit/>
          </a:bodyPr>
          <a:lstStyle/>
          <a:p>
            <a:pPr>
              <a:buNone/>
            </a:pPr>
            <a:r>
              <a:rPr lang="en-US" sz="2400" dirty="0"/>
              <a:t>+ …</a:t>
            </a:r>
          </a:p>
        </p:txBody>
      </p:sp>
      <p:sp>
        <p:nvSpPr>
          <p:cNvPr id="18" name="TextBox 17">
            <a:extLst>
              <a:ext uri="{FF2B5EF4-FFF2-40B4-BE49-F238E27FC236}">
                <a16:creationId xmlns="" xmlns:a16="http://schemas.microsoft.com/office/drawing/2014/main" id="{B5922ED9-E0E9-4698-965A-88AB9A68BC5D}"/>
              </a:ext>
            </a:extLst>
          </p:cNvPr>
          <p:cNvSpPr txBox="1"/>
          <p:nvPr/>
        </p:nvSpPr>
        <p:spPr>
          <a:xfrm>
            <a:off x="8181086" y="2202934"/>
            <a:ext cx="715534" cy="646331"/>
          </a:xfrm>
          <a:prstGeom prst="rect">
            <a:avLst/>
          </a:prstGeom>
          <a:noFill/>
        </p:spPr>
        <p:txBody>
          <a:bodyPr wrap="square" rtlCol="0">
            <a:spAutoFit/>
          </a:bodyPr>
          <a:lstStyle/>
          <a:p>
            <a:pPr>
              <a:buNone/>
            </a:pPr>
            <a:r>
              <a:rPr lang="en-US" dirty="0"/>
              <a:t>e.g., QCD</a:t>
            </a:r>
          </a:p>
        </p:txBody>
      </p:sp>
      <p:cxnSp>
        <p:nvCxnSpPr>
          <p:cNvPr id="19" name="Straight Connector 18">
            <a:extLst>
              <a:ext uri="{FF2B5EF4-FFF2-40B4-BE49-F238E27FC236}">
                <a16:creationId xmlns="" xmlns:a16="http://schemas.microsoft.com/office/drawing/2014/main" id="{008177C5-3BB6-4A6C-B82F-C92AF25AE3AE}"/>
              </a:ext>
            </a:extLst>
          </p:cNvPr>
          <p:cNvCxnSpPr/>
          <p:nvPr/>
        </p:nvCxnSpPr>
        <p:spPr>
          <a:xfrm>
            <a:off x="8249547" y="2176215"/>
            <a:ext cx="500058" cy="0"/>
          </a:xfrm>
          <a:prstGeom prst="line">
            <a:avLst/>
          </a:prstGeom>
          <a:ln w="57150">
            <a:solidFill>
              <a:schemeClr val="tx1"/>
            </a:solidFill>
          </a:ln>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 xmlns:a16="http://schemas.microsoft.com/office/drawing/2014/main" id="{BC3611EA-8896-42D0-A6CA-4034BC52768A}"/>
              </a:ext>
            </a:extLst>
          </p:cNvPr>
          <p:cNvPicPr>
            <a:picLocks noChangeAspect="1"/>
          </p:cNvPicPr>
          <p:nvPr/>
        </p:nvPicPr>
        <p:blipFill>
          <a:blip r:embed="rId6"/>
          <a:stretch>
            <a:fillRect/>
          </a:stretch>
        </p:blipFill>
        <p:spPr>
          <a:xfrm>
            <a:off x="6285867" y="3392529"/>
            <a:ext cx="1547668" cy="370713"/>
          </a:xfrm>
          <a:prstGeom prst="rect">
            <a:avLst/>
          </a:prstGeom>
        </p:spPr>
      </p:pic>
      <p:sp>
        <p:nvSpPr>
          <p:cNvPr id="21" name="TextBox 20">
            <a:extLst>
              <a:ext uri="{FF2B5EF4-FFF2-40B4-BE49-F238E27FC236}">
                <a16:creationId xmlns="" xmlns:a16="http://schemas.microsoft.com/office/drawing/2014/main" id="{1C74B550-9E10-4D2B-BF54-23475BEC71F5}"/>
              </a:ext>
            </a:extLst>
          </p:cNvPr>
          <p:cNvSpPr txBox="1"/>
          <p:nvPr/>
        </p:nvSpPr>
        <p:spPr>
          <a:xfrm>
            <a:off x="625796" y="4298306"/>
            <a:ext cx="6391558" cy="400110"/>
          </a:xfrm>
          <a:prstGeom prst="rect">
            <a:avLst/>
          </a:prstGeom>
          <a:noFill/>
        </p:spPr>
        <p:txBody>
          <a:bodyPr wrap="none" rtlCol="0">
            <a:spAutoFit/>
          </a:bodyPr>
          <a:lstStyle/>
          <a:p>
            <a:pPr>
              <a:buNone/>
            </a:pPr>
            <a:r>
              <a:rPr lang="en-US" sz="2000" dirty="0"/>
              <a:t>DM coupling causes time-varying atomic energy levels:</a:t>
            </a:r>
          </a:p>
        </p:txBody>
      </p:sp>
      <p:grpSp>
        <p:nvGrpSpPr>
          <p:cNvPr id="22" name="Group 35">
            <a:extLst>
              <a:ext uri="{FF2B5EF4-FFF2-40B4-BE49-F238E27FC236}">
                <a16:creationId xmlns="" xmlns:a16="http://schemas.microsoft.com/office/drawing/2014/main" id="{9197EDA7-02B8-4E17-B210-0C7D4CD44D04}"/>
              </a:ext>
            </a:extLst>
          </p:cNvPr>
          <p:cNvGrpSpPr/>
          <p:nvPr/>
        </p:nvGrpSpPr>
        <p:grpSpPr>
          <a:xfrm>
            <a:off x="622093" y="4992314"/>
            <a:ext cx="1185789" cy="977351"/>
            <a:chOff x="4193537" y="913288"/>
            <a:chExt cx="1185789" cy="977351"/>
          </a:xfrm>
        </p:grpSpPr>
        <p:cxnSp>
          <p:nvCxnSpPr>
            <p:cNvPr id="23" name="Straight Connector 22">
              <a:extLst>
                <a:ext uri="{FF2B5EF4-FFF2-40B4-BE49-F238E27FC236}">
                  <a16:creationId xmlns="" xmlns:a16="http://schemas.microsoft.com/office/drawing/2014/main" id="{1050F96A-CD05-4845-8EDC-8DCDED71DAC7}"/>
                </a:ext>
              </a:extLst>
            </p:cNvPr>
            <p:cNvCxnSpPr/>
            <p:nvPr/>
          </p:nvCxnSpPr>
          <p:spPr>
            <a:xfrm>
              <a:off x="4203668" y="1642095"/>
              <a:ext cx="731520" cy="0"/>
            </a:xfrm>
            <a:prstGeom prst="line">
              <a:avLst/>
            </a:prstGeom>
            <a:ln w="57150">
              <a:solidFill>
                <a:srgbClr val="000099"/>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 xmlns:a16="http://schemas.microsoft.com/office/drawing/2014/main" id="{B8103C9E-9A52-449E-9EA0-84F69181CE69}"/>
                </a:ext>
              </a:extLst>
            </p:cNvPr>
            <p:cNvCxnSpPr/>
            <p:nvPr/>
          </p:nvCxnSpPr>
          <p:spPr>
            <a:xfrm>
              <a:off x="4193537" y="1155923"/>
              <a:ext cx="731520" cy="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pic>
          <p:nvPicPr>
            <p:cNvPr id="25" name="Picture 7">
              <a:extLst>
                <a:ext uri="{FF2B5EF4-FFF2-40B4-BE49-F238E27FC236}">
                  <a16:creationId xmlns="" xmlns:a16="http://schemas.microsoft.com/office/drawing/2014/main" id="{3219F7AF-EA9B-4B54-B0BC-8E5FA187C1BC}"/>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26" name="Picture 7">
              <a:extLst>
                <a:ext uri="{FF2B5EF4-FFF2-40B4-BE49-F238E27FC236}">
                  <a16:creationId xmlns="" xmlns:a16="http://schemas.microsoft.com/office/drawing/2014/main" id="{1A3D25C7-C24E-4207-B914-A89A816AA8A3}"/>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27" name="Straight Connector 26">
            <a:extLst>
              <a:ext uri="{FF2B5EF4-FFF2-40B4-BE49-F238E27FC236}">
                <a16:creationId xmlns="" xmlns:a16="http://schemas.microsoft.com/office/drawing/2014/main" id="{81006807-901F-493B-8DC2-F47529DE5DCF}"/>
              </a:ext>
            </a:extLst>
          </p:cNvPr>
          <p:cNvCxnSpPr/>
          <p:nvPr/>
        </p:nvCxnSpPr>
        <p:spPr>
          <a:xfrm flipV="1">
            <a:off x="905526" y="5261040"/>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28" name="Picture 5">
            <a:extLst>
              <a:ext uri="{FF2B5EF4-FFF2-40B4-BE49-F238E27FC236}">
                <a16:creationId xmlns="" xmlns:a16="http://schemas.microsoft.com/office/drawing/2014/main" id="{8BB7E7A7-2994-4425-BA4B-A055E747A6E2}"/>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988076" y="5388834"/>
            <a:ext cx="245269" cy="166688"/>
          </a:xfrm>
          <a:prstGeom prst="rect">
            <a:avLst/>
          </a:prstGeom>
          <a:noFill/>
          <a:ln w="9525">
            <a:noFill/>
            <a:miter lim="800000"/>
            <a:headEnd/>
            <a:tailEnd/>
          </a:ln>
        </p:spPr>
      </p:pic>
      <p:cxnSp>
        <p:nvCxnSpPr>
          <p:cNvPr id="29" name="Straight Connector 28">
            <a:extLst>
              <a:ext uri="{FF2B5EF4-FFF2-40B4-BE49-F238E27FC236}">
                <a16:creationId xmlns="" xmlns:a16="http://schemas.microsoft.com/office/drawing/2014/main" id="{AA22D6B5-CE52-4DE9-B94F-6DFBF0FBDE4A}"/>
              </a:ext>
            </a:extLst>
          </p:cNvPr>
          <p:cNvCxnSpPr/>
          <p:nvPr/>
        </p:nvCxnSpPr>
        <p:spPr>
          <a:xfrm flipV="1">
            <a:off x="3860454" y="5251069"/>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30" name="Picture 5">
            <a:extLst>
              <a:ext uri="{FF2B5EF4-FFF2-40B4-BE49-F238E27FC236}">
                <a16:creationId xmlns="" xmlns:a16="http://schemas.microsoft.com/office/drawing/2014/main" id="{DE1865E0-00A0-4461-8EEB-6A60E054EE4C}"/>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3943004" y="5378863"/>
            <a:ext cx="245269" cy="166688"/>
          </a:xfrm>
          <a:prstGeom prst="rect">
            <a:avLst/>
          </a:prstGeom>
          <a:noFill/>
          <a:ln w="9525">
            <a:noFill/>
            <a:miter lim="800000"/>
            <a:headEnd/>
            <a:tailEnd/>
          </a:ln>
        </p:spPr>
      </p:pic>
      <p:cxnSp>
        <p:nvCxnSpPr>
          <p:cNvPr id="31" name="Straight Connector 30">
            <a:extLst>
              <a:ext uri="{FF2B5EF4-FFF2-40B4-BE49-F238E27FC236}">
                <a16:creationId xmlns="" xmlns:a16="http://schemas.microsoft.com/office/drawing/2014/main" id="{243861B6-7133-4B95-B1BE-F7EC96253329}"/>
              </a:ext>
            </a:extLst>
          </p:cNvPr>
          <p:cNvCxnSpPr>
            <a:cxnSpLocks/>
          </p:cNvCxnSpPr>
          <p:nvPr/>
        </p:nvCxnSpPr>
        <p:spPr>
          <a:xfrm flipV="1">
            <a:off x="7676263" y="5034401"/>
            <a:ext cx="0" cy="33669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 xmlns:a16="http://schemas.microsoft.com/office/drawing/2014/main" id="{F6C9DC12-1148-4F41-B0B4-9FC0A372740A}"/>
              </a:ext>
            </a:extLst>
          </p:cNvPr>
          <p:cNvSpPr txBox="1"/>
          <p:nvPr/>
        </p:nvSpPr>
        <p:spPr>
          <a:xfrm>
            <a:off x="7727912" y="4883908"/>
            <a:ext cx="1247775" cy="584775"/>
          </a:xfrm>
          <a:prstGeom prst="rect">
            <a:avLst/>
          </a:prstGeom>
          <a:noFill/>
        </p:spPr>
        <p:txBody>
          <a:bodyPr wrap="square" rtlCol="0">
            <a:spAutoFit/>
          </a:bodyPr>
          <a:lstStyle/>
          <a:p>
            <a:pPr>
              <a:buNone/>
            </a:pPr>
            <a:r>
              <a:rPr lang="en-US" sz="1600" dirty="0"/>
              <a:t>DM induced oscillation</a:t>
            </a:r>
          </a:p>
        </p:txBody>
      </p:sp>
      <p:cxnSp>
        <p:nvCxnSpPr>
          <p:cNvPr id="33" name="Straight Connector 32">
            <a:extLst>
              <a:ext uri="{FF2B5EF4-FFF2-40B4-BE49-F238E27FC236}">
                <a16:creationId xmlns="" xmlns:a16="http://schemas.microsoft.com/office/drawing/2014/main" id="{BB67ECC6-9B8F-4E44-94E9-BE5CE57DFA58}"/>
              </a:ext>
            </a:extLst>
          </p:cNvPr>
          <p:cNvCxnSpPr>
            <a:cxnSpLocks/>
          </p:cNvCxnSpPr>
          <p:nvPr/>
        </p:nvCxnSpPr>
        <p:spPr>
          <a:xfrm>
            <a:off x="4837747" y="6148235"/>
            <a:ext cx="637428" cy="0"/>
          </a:xfrm>
          <a:prstGeom prst="line">
            <a:avLst/>
          </a:prstGeom>
          <a:ln w="28575">
            <a:solidFill>
              <a:schemeClr val="tx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 xmlns:a16="http://schemas.microsoft.com/office/drawing/2014/main" id="{42BD89F7-CB74-4099-9197-D476C17A8CDF}"/>
              </a:ext>
            </a:extLst>
          </p:cNvPr>
          <p:cNvSpPr txBox="1"/>
          <p:nvPr/>
        </p:nvSpPr>
        <p:spPr>
          <a:xfrm>
            <a:off x="4213859" y="5978957"/>
            <a:ext cx="637429" cy="345593"/>
          </a:xfrm>
          <a:prstGeom prst="rect">
            <a:avLst/>
          </a:prstGeom>
          <a:noFill/>
        </p:spPr>
        <p:txBody>
          <a:bodyPr wrap="square" rtlCol="0">
            <a:spAutoFit/>
          </a:bodyPr>
          <a:lstStyle/>
          <a:p>
            <a:pPr>
              <a:buNone/>
            </a:pPr>
            <a:r>
              <a:rPr lang="en-US" sz="1600" dirty="0"/>
              <a:t>Time</a:t>
            </a:r>
          </a:p>
        </p:txBody>
      </p:sp>
      <p:grpSp>
        <p:nvGrpSpPr>
          <p:cNvPr id="35" name="Group 35">
            <a:extLst>
              <a:ext uri="{FF2B5EF4-FFF2-40B4-BE49-F238E27FC236}">
                <a16:creationId xmlns="" xmlns:a16="http://schemas.microsoft.com/office/drawing/2014/main" id="{ED2E8803-CECF-4B24-AA28-F0512F392669}"/>
              </a:ext>
            </a:extLst>
          </p:cNvPr>
          <p:cNvGrpSpPr/>
          <p:nvPr/>
        </p:nvGrpSpPr>
        <p:grpSpPr>
          <a:xfrm>
            <a:off x="3339373" y="5034401"/>
            <a:ext cx="419100" cy="977351"/>
            <a:chOff x="4960226" y="913288"/>
            <a:chExt cx="419100" cy="977351"/>
          </a:xfrm>
        </p:grpSpPr>
        <p:pic>
          <p:nvPicPr>
            <p:cNvPr id="36" name="Picture 7">
              <a:extLst>
                <a:ext uri="{FF2B5EF4-FFF2-40B4-BE49-F238E27FC236}">
                  <a16:creationId xmlns="" xmlns:a16="http://schemas.microsoft.com/office/drawing/2014/main" id="{859A56BB-25B2-42F7-B4EB-3BE8648E00BA}"/>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37" name="Picture 7">
              <a:extLst>
                <a:ext uri="{FF2B5EF4-FFF2-40B4-BE49-F238E27FC236}">
                  <a16:creationId xmlns="" xmlns:a16="http://schemas.microsoft.com/office/drawing/2014/main" id="{C82041FB-176C-43C3-868B-E7BE84B112DE}"/>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sp>
        <p:nvSpPr>
          <p:cNvPr id="38" name="Arrow: Right 37">
            <a:extLst>
              <a:ext uri="{FF2B5EF4-FFF2-40B4-BE49-F238E27FC236}">
                <a16:creationId xmlns="" xmlns:a16="http://schemas.microsoft.com/office/drawing/2014/main" id="{F59823AA-2322-4D25-A82E-BC13075FD3A6}"/>
              </a:ext>
            </a:extLst>
          </p:cNvPr>
          <p:cNvSpPr/>
          <p:nvPr/>
        </p:nvSpPr>
        <p:spPr bwMode="auto">
          <a:xfrm>
            <a:off x="2346227" y="5220050"/>
            <a:ext cx="386962" cy="342805"/>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9" name="TextBox 38">
            <a:extLst>
              <a:ext uri="{FF2B5EF4-FFF2-40B4-BE49-F238E27FC236}">
                <a16:creationId xmlns="" xmlns:a16="http://schemas.microsoft.com/office/drawing/2014/main" id="{382DAAC7-E575-4047-9AFE-B0997E5022B5}"/>
              </a:ext>
            </a:extLst>
          </p:cNvPr>
          <p:cNvSpPr txBox="1"/>
          <p:nvPr/>
        </p:nvSpPr>
        <p:spPr>
          <a:xfrm>
            <a:off x="1851509" y="5555522"/>
            <a:ext cx="1364095" cy="584775"/>
          </a:xfrm>
          <a:prstGeom prst="rect">
            <a:avLst/>
          </a:prstGeom>
          <a:noFill/>
        </p:spPr>
        <p:txBody>
          <a:bodyPr wrap="square" rtlCol="0">
            <a:spAutoFit/>
          </a:bodyPr>
          <a:lstStyle/>
          <a:p>
            <a:pPr algn="ctr">
              <a:buNone/>
            </a:pPr>
            <a:r>
              <a:rPr lang="en-US" sz="1600" dirty="0"/>
              <a:t>Dark matter coupling</a:t>
            </a:r>
          </a:p>
        </p:txBody>
      </p:sp>
      <p:sp>
        <p:nvSpPr>
          <p:cNvPr id="40" name="TextBox 39">
            <a:extLst>
              <a:ext uri="{FF2B5EF4-FFF2-40B4-BE49-F238E27FC236}">
                <a16:creationId xmlns="" xmlns:a16="http://schemas.microsoft.com/office/drawing/2014/main" id="{23025125-8FD0-4310-AC6D-F5E225738A2A}"/>
              </a:ext>
            </a:extLst>
          </p:cNvPr>
          <p:cNvSpPr txBox="1"/>
          <p:nvPr/>
        </p:nvSpPr>
        <p:spPr>
          <a:xfrm>
            <a:off x="7914714" y="3273440"/>
            <a:ext cx="1247771" cy="646331"/>
          </a:xfrm>
          <a:prstGeom prst="rect">
            <a:avLst/>
          </a:prstGeom>
          <a:noFill/>
        </p:spPr>
        <p:txBody>
          <a:bodyPr wrap="square" rtlCol="0">
            <a:spAutoFit/>
          </a:bodyPr>
          <a:lstStyle/>
          <a:p>
            <a:pPr>
              <a:buNone/>
            </a:pPr>
            <a:r>
              <a:rPr lang="en-US" dirty="0"/>
              <a:t>DM mass density</a:t>
            </a:r>
          </a:p>
        </p:txBody>
      </p:sp>
      <p:sp>
        <p:nvSpPr>
          <p:cNvPr id="41" name="TextBox 40"/>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391298700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Sensitivity for DM with Scalar Couplings to Matter </a:t>
            </a:r>
            <a:endParaRPr lang="en-GB" dirty="0"/>
          </a:p>
        </p:txBody>
      </p:sp>
      <p:pic>
        <p:nvPicPr>
          <p:cNvPr id="3" name="Picture 2" descr="Screenshot 2019-01-28 at 18.14.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0448" y="1133077"/>
            <a:ext cx="4464000" cy="3232027"/>
          </a:xfrm>
          <a:prstGeom prst="rect">
            <a:avLst/>
          </a:prstGeom>
        </p:spPr>
      </p:pic>
      <p:pic>
        <p:nvPicPr>
          <p:cNvPr id="4" name="Picture 3" descr="Screenshot 2019-01-28 at 18.14.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827" y="1196752"/>
            <a:ext cx="4464000" cy="5204371"/>
          </a:xfrm>
          <a:prstGeom prst="rect">
            <a:avLst/>
          </a:prstGeom>
        </p:spPr>
      </p:pic>
      <p:sp>
        <p:nvSpPr>
          <p:cNvPr id="8" name="Rectangle 7">
            <a:extLst>
              <a:ext uri="{FF2B5EF4-FFF2-40B4-BE49-F238E27FC236}">
                <a16:creationId xmlns="" xmlns:a16="http://schemas.microsoft.com/office/drawing/2014/main" id="{02B131C7-77A5-41CE-BDBC-1EA798DDE660}"/>
              </a:ext>
            </a:extLst>
          </p:cNvPr>
          <p:cNvSpPr/>
          <p:nvPr/>
        </p:nvSpPr>
        <p:spPr>
          <a:xfrm>
            <a:off x="4716016" y="4365104"/>
            <a:ext cx="4032448" cy="2031325"/>
          </a:xfrm>
          <a:prstGeom prst="rect">
            <a:avLst/>
          </a:prstGeom>
        </p:spPr>
        <p:txBody>
          <a:bodyPr wrap="square">
            <a:spAutoFit/>
          </a:bodyPr>
          <a:lstStyle/>
          <a:p>
            <a:pPr algn="ctr">
              <a:buNone/>
            </a:pPr>
            <a:r>
              <a:rPr lang="en-GB" dirty="0" smtClean="0"/>
              <a:t>DM with scalar couplings to matter, which cause time</a:t>
            </a:r>
          </a:p>
          <a:p>
            <a:pPr algn="ctr">
              <a:buNone/>
            </a:pPr>
            <a:r>
              <a:rPr lang="en-GB" dirty="0"/>
              <a:t>v</a:t>
            </a:r>
            <a:r>
              <a:rPr lang="en-GB" dirty="0" smtClean="0"/>
              <a:t>ariation of fundamental constants such as the electron mass </a:t>
            </a:r>
          </a:p>
          <a:p>
            <a:pPr algn="ctr">
              <a:buNone/>
            </a:pPr>
            <a:endParaRPr lang="en-GB" dirty="0" smtClean="0"/>
          </a:p>
          <a:p>
            <a:pPr algn="ctr">
              <a:buNone/>
            </a:pPr>
            <a:r>
              <a:rPr lang="en-GB" dirty="0" err="1" smtClean="0"/>
              <a:t>Arvanitaki</a:t>
            </a:r>
            <a:r>
              <a:rPr lang="en-GB" dirty="0" smtClean="0"/>
              <a:t> et al., PRD </a:t>
            </a:r>
            <a:r>
              <a:rPr lang="en-GB" b="1" dirty="0" smtClean="0"/>
              <a:t>97</a:t>
            </a:r>
            <a:r>
              <a:rPr lang="en-GB" dirty="0" smtClean="0"/>
              <a:t>, 075020 (2018).</a:t>
            </a:r>
            <a:endParaRPr lang="en-GB" dirty="0"/>
          </a:p>
        </p:txBody>
      </p:sp>
      <p:sp>
        <p:nvSpPr>
          <p:cNvPr id="9" name="TextBox 8"/>
          <p:cNvSpPr txBox="1"/>
          <p:nvPr/>
        </p:nvSpPr>
        <p:spPr>
          <a:xfrm>
            <a:off x="899592" y="2780928"/>
            <a:ext cx="1544977" cy="369332"/>
          </a:xfrm>
          <a:prstGeom prst="rect">
            <a:avLst/>
          </a:prstGeom>
          <a:noFill/>
        </p:spPr>
        <p:txBody>
          <a:bodyPr wrap="none" rtlCol="0">
            <a:spAutoFit/>
          </a:bodyPr>
          <a:lstStyle/>
          <a:p>
            <a:r>
              <a:rPr lang="en-GB" dirty="0" smtClean="0"/>
              <a:t>Coupling to e</a:t>
            </a:r>
            <a:endParaRPr lang="en-GB" dirty="0"/>
          </a:p>
        </p:txBody>
      </p:sp>
      <p:sp>
        <p:nvSpPr>
          <p:cNvPr id="10" name="TextBox 9"/>
          <p:cNvSpPr txBox="1"/>
          <p:nvPr/>
        </p:nvSpPr>
        <p:spPr>
          <a:xfrm rot="19936851">
            <a:off x="1031266" y="4859868"/>
            <a:ext cx="1569660" cy="369332"/>
          </a:xfrm>
          <a:prstGeom prst="rect">
            <a:avLst/>
          </a:prstGeom>
          <a:noFill/>
        </p:spPr>
        <p:txBody>
          <a:bodyPr wrap="none" rtlCol="0">
            <a:spAutoFit/>
          </a:bodyPr>
          <a:lstStyle/>
          <a:p>
            <a:r>
              <a:rPr lang="en-GB" dirty="0" smtClean="0"/>
              <a:t>Coupling to </a:t>
            </a:r>
            <a:r>
              <a:rPr lang="en-GB" dirty="0" err="1" smtClean="0">
                <a:latin typeface="Lucida Grande"/>
                <a:ea typeface="Lucida Grande"/>
                <a:cs typeface="Lucida Grande"/>
              </a:rPr>
              <a:t>ϒ</a:t>
            </a:r>
            <a:endParaRPr lang="en-GB" dirty="0"/>
          </a:p>
        </p:txBody>
      </p:sp>
      <p:sp>
        <p:nvSpPr>
          <p:cNvPr id="11" name="TextBox 10"/>
          <p:cNvSpPr txBox="1"/>
          <p:nvPr/>
        </p:nvSpPr>
        <p:spPr>
          <a:xfrm>
            <a:off x="5901957" y="3356992"/>
            <a:ext cx="2558475" cy="369332"/>
          </a:xfrm>
          <a:prstGeom prst="rect">
            <a:avLst/>
          </a:prstGeom>
          <a:noFill/>
        </p:spPr>
        <p:txBody>
          <a:bodyPr wrap="none" rtlCol="0">
            <a:spAutoFit/>
          </a:bodyPr>
          <a:lstStyle/>
          <a:p>
            <a:r>
              <a:rPr lang="en-GB" dirty="0" smtClean="0"/>
              <a:t>Higgs Portal b coupling</a:t>
            </a:r>
            <a:endParaRPr lang="en-GB" dirty="0"/>
          </a:p>
        </p:txBody>
      </p:sp>
    </p:spTree>
    <p:extLst>
      <p:ext uri="{BB962C8B-B14F-4D97-AF65-F5344CB8AC3E}">
        <p14:creationId xmlns:p14="http://schemas.microsoft.com/office/powerpoint/2010/main" val="181462587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660" y="381000"/>
            <a:ext cx="8020050" cy="457200"/>
          </a:xfrm>
        </p:spPr>
        <p:txBody>
          <a:bodyPr/>
          <a:lstStyle/>
          <a:p>
            <a:r>
              <a:rPr lang="en-GB" dirty="0" smtClean="0"/>
              <a:t>Sensitivity for DM with Scalar Couplings to Matter </a:t>
            </a:r>
            <a:endParaRPr lang="en-GB" dirty="0"/>
          </a:p>
        </p:txBody>
      </p:sp>
      <p:pic>
        <p:nvPicPr>
          <p:cNvPr id="3" name="Picture 2" descr="Screenshot 2019-01-28 at 18.14.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7141" y="1133077"/>
            <a:ext cx="4464000" cy="3232027"/>
          </a:xfrm>
          <a:prstGeom prst="rect">
            <a:avLst/>
          </a:prstGeom>
        </p:spPr>
      </p:pic>
      <p:pic>
        <p:nvPicPr>
          <p:cNvPr id="4" name="Picture 3" descr="Screenshot 2019-01-28 at 18.14.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96752"/>
            <a:ext cx="4464000" cy="5204371"/>
          </a:xfrm>
          <a:prstGeom prst="rect">
            <a:avLst/>
          </a:prstGeom>
        </p:spPr>
      </p:pic>
      <p:sp>
        <p:nvSpPr>
          <p:cNvPr id="6" name="Freeform 5"/>
          <p:cNvSpPr/>
          <p:nvPr/>
        </p:nvSpPr>
        <p:spPr>
          <a:xfrm>
            <a:off x="2408453" y="1484784"/>
            <a:ext cx="1871133" cy="1016000"/>
          </a:xfrm>
          <a:custGeom>
            <a:avLst/>
            <a:gdLst>
              <a:gd name="connsiteX0" fmla="*/ 0 w 1871133"/>
              <a:gd name="connsiteY0" fmla="*/ 965200 h 1016000"/>
              <a:gd name="connsiteX1" fmla="*/ 110067 w 1871133"/>
              <a:gd name="connsiteY1" fmla="*/ 1016000 h 1016000"/>
              <a:gd name="connsiteX2" fmla="*/ 1185333 w 1871133"/>
              <a:gd name="connsiteY2" fmla="*/ 541866 h 1016000"/>
              <a:gd name="connsiteX3" fmla="*/ 1871133 w 1871133"/>
              <a:gd name="connsiteY3" fmla="*/ 0 h 1016000"/>
              <a:gd name="connsiteX4" fmla="*/ 1871133 w 1871133"/>
              <a:gd name="connsiteY4" fmla="*/ 0 h 10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1133" h="1016000">
                <a:moveTo>
                  <a:pt x="0" y="965200"/>
                </a:moveTo>
                <a:lnTo>
                  <a:pt x="110067" y="1016000"/>
                </a:lnTo>
                <a:lnTo>
                  <a:pt x="1185333" y="541866"/>
                </a:lnTo>
                <a:lnTo>
                  <a:pt x="1871133" y="0"/>
                </a:lnTo>
                <a:lnTo>
                  <a:pt x="1871133" y="0"/>
                </a:lnTo>
              </a:path>
            </a:pathLst>
          </a:custGeom>
          <a:ln w="127000">
            <a:solidFill>
              <a:srgbClr val="D315FF"/>
            </a:solidFill>
          </a:ln>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8" name="Rectangle 7">
            <a:extLst>
              <a:ext uri="{FF2B5EF4-FFF2-40B4-BE49-F238E27FC236}">
                <a16:creationId xmlns="" xmlns:a16="http://schemas.microsoft.com/office/drawing/2014/main" id="{02B131C7-77A5-41CE-BDBC-1EA798DDE660}"/>
              </a:ext>
            </a:extLst>
          </p:cNvPr>
          <p:cNvSpPr/>
          <p:nvPr/>
        </p:nvSpPr>
        <p:spPr>
          <a:xfrm>
            <a:off x="4712709" y="4365104"/>
            <a:ext cx="4032448" cy="2031325"/>
          </a:xfrm>
          <a:prstGeom prst="rect">
            <a:avLst/>
          </a:prstGeom>
        </p:spPr>
        <p:txBody>
          <a:bodyPr wrap="square">
            <a:spAutoFit/>
          </a:bodyPr>
          <a:lstStyle/>
          <a:p>
            <a:pPr algn="ctr">
              <a:buNone/>
            </a:pPr>
            <a:r>
              <a:rPr lang="en-GB" dirty="0" smtClean="0"/>
              <a:t>DM with scalar couplings to matter, which cause time</a:t>
            </a:r>
          </a:p>
          <a:p>
            <a:pPr algn="ctr">
              <a:buNone/>
            </a:pPr>
            <a:r>
              <a:rPr lang="en-GB" dirty="0"/>
              <a:t>v</a:t>
            </a:r>
            <a:r>
              <a:rPr lang="en-GB" dirty="0" smtClean="0"/>
              <a:t>ariation of fundamental constants such as the electron mass </a:t>
            </a:r>
          </a:p>
          <a:p>
            <a:pPr algn="ctr">
              <a:buNone/>
            </a:pPr>
            <a:endParaRPr lang="en-GB" dirty="0" smtClean="0"/>
          </a:p>
          <a:p>
            <a:pPr algn="ctr">
              <a:buNone/>
            </a:pPr>
            <a:r>
              <a:rPr lang="en-GB" dirty="0" err="1" smtClean="0"/>
              <a:t>Arvanitaki</a:t>
            </a:r>
            <a:r>
              <a:rPr lang="en-GB" dirty="0" smtClean="0"/>
              <a:t> et al., PRD </a:t>
            </a:r>
            <a:r>
              <a:rPr lang="en-GB" b="1" dirty="0" smtClean="0"/>
              <a:t>97</a:t>
            </a:r>
            <a:r>
              <a:rPr lang="en-GB" dirty="0" smtClean="0"/>
              <a:t>, 075020 (2018).</a:t>
            </a:r>
            <a:endParaRPr lang="en-GB" dirty="0"/>
          </a:p>
        </p:txBody>
      </p:sp>
      <p:sp>
        <p:nvSpPr>
          <p:cNvPr id="9" name="TextBox 8"/>
          <p:cNvSpPr txBox="1"/>
          <p:nvPr/>
        </p:nvSpPr>
        <p:spPr>
          <a:xfrm>
            <a:off x="896285" y="2780928"/>
            <a:ext cx="1544977" cy="369332"/>
          </a:xfrm>
          <a:prstGeom prst="rect">
            <a:avLst/>
          </a:prstGeom>
          <a:noFill/>
        </p:spPr>
        <p:txBody>
          <a:bodyPr wrap="none" rtlCol="0">
            <a:spAutoFit/>
          </a:bodyPr>
          <a:lstStyle/>
          <a:p>
            <a:r>
              <a:rPr lang="en-GB" dirty="0" smtClean="0"/>
              <a:t>Coupling to e</a:t>
            </a:r>
            <a:endParaRPr lang="en-GB" dirty="0"/>
          </a:p>
        </p:txBody>
      </p:sp>
      <p:sp>
        <p:nvSpPr>
          <p:cNvPr id="10" name="TextBox 9"/>
          <p:cNvSpPr txBox="1"/>
          <p:nvPr/>
        </p:nvSpPr>
        <p:spPr>
          <a:xfrm rot="19936851">
            <a:off x="1027959" y="4859868"/>
            <a:ext cx="1569660" cy="369332"/>
          </a:xfrm>
          <a:prstGeom prst="rect">
            <a:avLst/>
          </a:prstGeom>
          <a:noFill/>
        </p:spPr>
        <p:txBody>
          <a:bodyPr wrap="none" rtlCol="0">
            <a:spAutoFit/>
          </a:bodyPr>
          <a:lstStyle/>
          <a:p>
            <a:r>
              <a:rPr lang="en-GB" dirty="0" smtClean="0"/>
              <a:t>Coupling to </a:t>
            </a:r>
            <a:r>
              <a:rPr lang="en-GB" dirty="0" err="1" smtClean="0">
                <a:latin typeface="Lucida Grande"/>
                <a:ea typeface="Lucida Grande"/>
                <a:cs typeface="Lucida Grande"/>
              </a:rPr>
              <a:t>ϒ</a:t>
            </a:r>
            <a:endParaRPr lang="en-GB" dirty="0"/>
          </a:p>
        </p:txBody>
      </p:sp>
      <p:sp>
        <p:nvSpPr>
          <p:cNvPr id="5" name="TextBox 4"/>
          <p:cNvSpPr txBox="1"/>
          <p:nvPr/>
        </p:nvSpPr>
        <p:spPr>
          <a:xfrm>
            <a:off x="3776605" y="1052736"/>
            <a:ext cx="1057050" cy="369332"/>
          </a:xfrm>
          <a:prstGeom prst="rect">
            <a:avLst/>
          </a:prstGeom>
          <a:noFill/>
        </p:spPr>
        <p:txBody>
          <a:bodyPr wrap="none" rtlCol="0">
            <a:spAutoFit/>
          </a:bodyPr>
          <a:lstStyle/>
          <a:p>
            <a:r>
              <a:rPr lang="en-GB" dirty="0" smtClean="0">
                <a:solidFill>
                  <a:srgbClr val="D315FF"/>
                </a:solidFill>
              </a:rPr>
              <a:t>AI-100m</a:t>
            </a:r>
            <a:endParaRPr lang="en-GB" dirty="0">
              <a:solidFill>
                <a:srgbClr val="D315FF"/>
              </a:solidFill>
            </a:endParaRPr>
          </a:p>
        </p:txBody>
      </p:sp>
      <p:sp>
        <p:nvSpPr>
          <p:cNvPr id="11" name="TextBox 10"/>
          <p:cNvSpPr txBox="1"/>
          <p:nvPr/>
        </p:nvSpPr>
        <p:spPr>
          <a:xfrm>
            <a:off x="5751327" y="3356992"/>
            <a:ext cx="2558475" cy="369332"/>
          </a:xfrm>
          <a:prstGeom prst="rect">
            <a:avLst/>
          </a:prstGeom>
          <a:noFill/>
        </p:spPr>
        <p:txBody>
          <a:bodyPr wrap="none" rtlCol="0">
            <a:spAutoFit/>
          </a:bodyPr>
          <a:lstStyle/>
          <a:p>
            <a:r>
              <a:rPr lang="en-GB" dirty="0" smtClean="0"/>
              <a:t>Higgs Portal b coupling</a:t>
            </a:r>
            <a:endParaRPr lang="en-GB" dirty="0"/>
          </a:p>
        </p:txBody>
      </p:sp>
    </p:spTree>
    <p:extLst>
      <p:ext uri="{BB962C8B-B14F-4D97-AF65-F5344CB8AC3E}">
        <p14:creationId xmlns:p14="http://schemas.microsoft.com/office/powerpoint/2010/main" val="1976097256"/>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TextBox 2"/>
          <p:cNvSpPr txBox="1"/>
          <p:nvPr/>
        </p:nvSpPr>
        <p:spPr>
          <a:xfrm>
            <a:off x="539552" y="1079439"/>
            <a:ext cx="8136904" cy="5786200"/>
          </a:xfrm>
          <a:prstGeom prst="rect">
            <a:avLst/>
          </a:prstGeom>
          <a:noFill/>
        </p:spPr>
        <p:txBody>
          <a:bodyPr wrap="square" rtlCol="0">
            <a:spAutoFit/>
          </a:bodyPr>
          <a:lstStyle/>
          <a:p>
            <a:pPr marL="285750" indent="-285750">
              <a:buFont typeface="Arial"/>
              <a:buChar char="•"/>
            </a:pPr>
            <a:r>
              <a:rPr lang="en-GB" sz="2000" dirty="0" smtClean="0">
                <a:solidFill>
                  <a:srgbClr val="3333CC"/>
                </a:solidFill>
              </a:rPr>
              <a:t>The AION programme is driven by a well-defined and ambitious physics case to explore the Mid-Frequency Band of the GW spectrum. </a:t>
            </a:r>
          </a:p>
          <a:p>
            <a:pPr marL="690966" lvl="1" indent="-285750">
              <a:buFont typeface="Arial"/>
              <a:buChar char="•"/>
            </a:pPr>
            <a:r>
              <a:rPr lang="en-GB" sz="1600" dirty="0" smtClean="0">
                <a:solidFill>
                  <a:srgbClr val="000000"/>
                </a:solidFill>
              </a:rPr>
              <a:t>In addition, it will </a:t>
            </a:r>
            <a:r>
              <a:rPr lang="en-GB" sz="1600" dirty="0">
                <a:solidFill>
                  <a:srgbClr val="000000"/>
                </a:solidFill>
              </a:rPr>
              <a:t>enable the exploration of properties of dark matter as well as searches for new fundamental interactions </a:t>
            </a:r>
            <a:r>
              <a:rPr lang="en-GB" sz="1600" dirty="0" smtClean="0">
                <a:solidFill>
                  <a:srgbClr val="000000"/>
                </a:solidFill>
              </a:rPr>
              <a:t>  </a:t>
            </a:r>
            <a:endParaRPr lang="en-GB" dirty="0">
              <a:solidFill>
                <a:srgbClr val="3333CC"/>
              </a:solidFill>
            </a:endParaRPr>
          </a:p>
          <a:p>
            <a:pPr marL="285750" indent="-285750">
              <a:buFont typeface="Arial"/>
              <a:buChar char="•"/>
            </a:pPr>
            <a:r>
              <a:rPr lang="en-GB" sz="2000" dirty="0" smtClean="0">
                <a:solidFill>
                  <a:srgbClr val="3333CC"/>
                </a:solidFill>
              </a:rPr>
              <a:t>AION foreseen as a staged programme: AION-10, AION-100, AION-KM and AION-SPACE.     </a:t>
            </a:r>
          </a:p>
          <a:p>
            <a:pPr marL="690966" lvl="1" indent="-285750">
              <a:buFont typeface="Wingdings" charset="2"/>
              <a:buChar char="§"/>
            </a:pPr>
            <a:r>
              <a:rPr lang="en-GB" sz="1600" dirty="0" smtClean="0"/>
              <a:t>AION-10 [year 1 to 3] and AION-100 [year 3 to 6] are part of the QSFP WP3  </a:t>
            </a:r>
          </a:p>
          <a:p>
            <a:pPr marL="690966" lvl="1" indent="-285750">
              <a:buFont typeface="Wingdings" charset="2"/>
              <a:buChar char="§"/>
            </a:pPr>
            <a:r>
              <a:rPr lang="en-GB" sz="1600" dirty="0" smtClean="0"/>
              <a:t>AION-KM and AION-SPACE are the pathway to the future and achieving ultimate sensitivity </a:t>
            </a:r>
            <a:endParaRPr lang="en-GB" sz="1600" dirty="0"/>
          </a:p>
          <a:p>
            <a:pPr marL="285750" indent="-285750">
              <a:buFont typeface="Arial"/>
              <a:buChar char="•"/>
            </a:pPr>
            <a:r>
              <a:rPr lang="en-US" sz="2000" dirty="0" smtClean="0">
                <a:solidFill>
                  <a:srgbClr val="3333CC"/>
                </a:solidFill>
              </a:rPr>
              <a:t>The AION project will closely collaborate with </a:t>
            </a:r>
            <a:r>
              <a:rPr lang="en-US" sz="2000" dirty="0">
                <a:solidFill>
                  <a:srgbClr val="3333CC"/>
                </a:solidFill>
              </a:rPr>
              <a:t>the US initiative, MAGIS-100, which pursues a similar goal of an eventual km-scale atom interferometer on a comparable timescale.</a:t>
            </a:r>
          </a:p>
          <a:p>
            <a:pPr marL="690966" lvl="1" indent="-285750">
              <a:buFont typeface="Arial"/>
              <a:buChar char="•"/>
            </a:pPr>
            <a:r>
              <a:rPr lang="en-US" sz="1600" dirty="0"/>
              <a:t>The option of operating two </a:t>
            </a:r>
            <a:r>
              <a:rPr lang="en-US" sz="1600" dirty="0" smtClean="0"/>
              <a:t>detectors</a:t>
            </a:r>
            <a:r>
              <a:rPr lang="en-US" sz="1600" dirty="0"/>
              <a:t>, one in the UK and one in the US, in tandem enables new exciting physics opportunities not accessible to either </a:t>
            </a:r>
            <a:r>
              <a:rPr lang="en-US" sz="1600" dirty="0" smtClean="0"/>
              <a:t>detector </a:t>
            </a:r>
            <a:r>
              <a:rPr lang="en-US" sz="1600" dirty="0"/>
              <a:t>alone. </a:t>
            </a:r>
            <a:endParaRPr lang="en-US" sz="1600" dirty="0" smtClean="0"/>
          </a:p>
          <a:p>
            <a:pPr marL="690966" lvl="1" indent="-285750">
              <a:buFont typeface="Arial"/>
              <a:buChar char="•"/>
            </a:pPr>
            <a:r>
              <a:rPr lang="en-US" sz="1600" dirty="0" smtClean="0"/>
              <a:t>To accomplish the ultimate sensitivity required to study the Mid-Frequency Band of the GW spectrum, the basic parameters of the Atom Interferometer have to be significantly improved. This requires significant effort and </a:t>
            </a:r>
            <a:r>
              <a:rPr lang="en-GB" sz="1600" dirty="0" smtClean="0"/>
              <a:t>ingenuity, and the UK community can play an important role in it</a:t>
            </a:r>
            <a:r>
              <a:rPr lang="en-GB" sz="1600" dirty="0" smtClean="0"/>
              <a:t>!</a:t>
            </a:r>
            <a:endParaRPr lang="en-GB" dirty="0" smtClean="0">
              <a:solidFill>
                <a:srgbClr val="3333CC"/>
              </a:solidFill>
            </a:endParaRPr>
          </a:p>
          <a:p>
            <a:pPr marL="285750" indent="-285750">
              <a:buFont typeface="Arial"/>
              <a:buChar char="•"/>
            </a:pPr>
            <a:endParaRPr lang="en-GB" dirty="0">
              <a:solidFill>
                <a:srgbClr val="3333CC"/>
              </a:solidFill>
            </a:endParaRPr>
          </a:p>
        </p:txBody>
      </p:sp>
    </p:spTree>
    <p:extLst>
      <p:ext uri="{BB962C8B-B14F-4D97-AF65-F5344CB8AC3E}">
        <p14:creationId xmlns:p14="http://schemas.microsoft.com/office/powerpoint/2010/main" val="5877692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pPr>
              <a:buFont typeface="Arial"/>
              <a:buChar char="•"/>
            </a:pPr>
            <a:r>
              <a:rPr lang="en-GB" sz="4400" dirty="0" smtClean="0">
                <a:solidFill>
                  <a:schemeClr val="accent2"/>
                </a:solidFill>
              </a:rPr>
              <a:t>What is AION</a:t>
            </a:r>
          </a:p>
          <a:p>
            <a:pPr>
              <a:buFont typeface="Arial"/>
              <a:buChar char="•"/>
            </a:pPr>
            <a:r>
              <a:rPr lang="en-GB" sz="4400" dirty="0" smtClean="0"/>
              <a:t>Collaboration of AION with the US effort MAGIS</a:t>
            </a:r>
          </a:p>
          <a:p>
            <a:pPr>
              <a:buFont typeface="Arial"/>
              <a:buChar char="•"/>
            </a:pPr>
            <a:r>
              <a:rPr lang="en-GB" sz="4400" dirty="0" smtClean="0">
                <a:solidFill>
                  <a:srgbClr val="3333CC"/>
                </a:solidFill>
              </a:rPr>
              <a:t>The Physics Case </a:t>
            </a:r>
          </a:p>
        </p:txBody>
      </p:sp>
    </p:spTree>
    <p:extLst>
      <p:ext uri="{BB962C8B-B14F-4D97-AF65-F5344CB8AC3E}">
        <p14:creationId xmlns:p14="http://schemas.microsoft.com/office/powerpoint/2010/main" val="8145862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AION</a:t>
            </a:r>
            <a:endParaRPr lang="en-GB" dirty="0"/>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4649466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AION (in a nutshell)?</a:t>
            </a:r>
            <a:endParaRPr lang="en-GB" dirty="0"/>
          </a:p>
        </p:txBody>
      </p:sp>
      <p:sp>
        <p:nvSpPr>
          <p:cNvPr id="3" name="Content Placeholder 2"/>
          <p:cNvSpPr>
            <a:spLocks noGrp="1"/>
          </p:cNvSpPr>
          <p:nvPr>
            <p:ph idx="1"/>
          </p:nvPr>
        </p:nvSpPr>
        <p:spPr>
          <a:xfrm>
            <a:off x="457200" y="1124744"/>
            <a:ext cx="8507288" cy="4525963"/>
          </a:xfrm>
        </p:spPr>
        <p:txBody>
          <a:bodyPr/>
          <a:lstStyle/>
          <a:p>
            <a:pPr lvl="0">
              <a:buFont typeface="Arial"/>
              <a:buChar char="•"/>
            </a:pPr>
            <a:r>
              <a:rPr lang="en-GB" sz="2200" dirty="0" smtClean="0">
                <a:solidFill>
                  <a:schemeClr val="accent2"/>
                </a:solidFill>
              </a:rPr>
              <a:t>The proposal is to construct and operate a next generation Atomic </a:t>
            </a:r>
            <a:r>
              <a:rPr lang="en-GB" sz="2200" dirty="0" err="1" smtClean="0">
                <a:solidFill>
                  <a:schemeClr val="accent2"/>
                </a:solidFill>
              </a:rPr>
              <a:t>Interferometric</a:t>
            </a:r>
            <a:r>
              <a:rPr lang="en-GB" sz="2200" dirty="0" smtClean="0">
                <a:solidFill>
                  <a:schemeClr val="accent2"/>
                </a:solidFill>
              </a:rPr>
              <a:t> Observatory and Network (AION) in the UK that will enable the exploration of properties of dark matter as well as searches for new fundamental interactions. </a:t>
            </a:r>
          </a:p>
          <a:p>
            <a:pPr lvl="0">
              <a:buFont typeface="Arial"/>
              <a:buChar char="•"/>
            </a:pPr>
            <a:r>
              <a:rPr lang="en-GB" sz="2200" dirty="0" smtClean="0"/>
              <a:t>It will provide a pathway for detecting gravitational waves from the very early universe in the, as yet mostly unexplored, mid-frequency band, ranging from several </a:t>
            </a:r>
            <a:r>
              <a:rPr lang="en-GB" sz="2200" dirty="0" err="1" smtClean="0"/>
              <a:t>milliHertz</a:t>
            </a:r>
            <a:r>
              <a:rPr lang="en-GB" sz="2200" dirty="0" smtClean="0"/>
              <a:t> to a few Hertz.</a:t>
            </a:r>
          </a:p>
          <a:p>
            <a:pPr lvl="0">
              <a:buFont typeface="Arial"/>
              <a:buChar char="•"/>
            </a:pPr>
            <a:r>
              <a:rPr lang="en-GB" sz="2200" dirty="0" smtClean="0">
                <a:solidFill>
                  <a:srgbClr val="3333CC"/>
                </a:solidFill>
              </a:rPr>
              <a:t>The proposed project spans several science areas ranging </a:t>
            </a:r>
            <a:r>
              <a:rPr lang="en-US" sz="2200" dirty="0" smtClean="0">
                <a:solidFill>
                  <a:srgbClr val="3333CC"/>
                </a:solidFill>
              </a:rPr>
              <a:t>fundamental particle physics over astrophysics to cosmology and, thus, connects these communities. </a:t>
            </a:r>
            <a:endParaRPr lang="en-GB" sz="2200" dirty="0" smtClean="0">
              <a:solidFill>
                <a:srgbClr val="3333CC"/>
              </a:solidFill>
            </a:endParaRPr>
          </a:p>
          <a:p>
            <a:pPr lvl="0">
              <a:buFont typeface="Arial"/>
              <a:buChar char="•"/>
            </a:pPr>
            <a:r>
              <a:rPr lang="en-GB" sz="2200" dirty="0" smtClean="0"/>
              <a:t>Following the “Big Ideas” call, the project was selected by PAAP and STFC as a high priority for the community. It was provisionally classified as a medium scale project.</a:t>
            </a:r>
          </a:p>
          <a:p>
            <a:pPr lvl="0">
              <a:buFont typeface="Arial"/>
              <a:buChar char="•"/>
            </a:pPr>
            <a:r>
              <a:rPr lang="en-GB" sz="2200" dirty="0" smtClean="0">
                <a:solidFill>
                  <a:schemeClr val="accent2"/>
                </a:solidFill>
              </a:rPr>
              <a:t>AION is also a Work Package of the QSFP proposal </a:t>
            </a:r>
          </a:p>
          <a:p>
            <a:endParaRPr lang="en-GB" dirty="0"/>
          </a:p>
        </p:txBody>
      </p:sp>
    </p:spTree>
    <p:extLst>
      <p:ext uri="{BB962C8B-B14F-4D97-AF65-F5344CB8AC3E}">
        <p14:creationId xmlns:p14="http://schemas.microsoft.com/office/powerpoint/2010/main" val="428821281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A7DF1187-A191-477D-8890-39B5F57CDA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00392" y="1124744"/>
            <a:ext cx="935999" cy="5256584"/>
          </a:xfrm>
          <a:prstGeom prst="rect">
            <a:avLst/>
          </a:prstGeom>
        </p:spPr>
      </p:pic>
      <p:sp>
        <p:nvSpPr>
          <p:cNvPr id="2" name="Title 1"/>
          <p:cNvSpPr>
            <a:spLocks noGrp="1"/>
          </p:cNvSpPr>
          <p:nvPr>
            <p:ph type="title"/>
          </p:nvPr>
        </p:nvSpPr>
        <p:spPr/>
        <p:txBody>
          <a:bodyPr/>
          <a:lstStyle/>
          <a:p>
            <a:r>
              <a:rPr lang="en-GB" dirty="0" smtClean="0"/>
              <a:t>Proposed AION Programme</a:t>
            </a:r>
            <a:endParaRPr lang="en-GB" dirty="0"/>
          </a:p>
        </p:txBody>
      </p:sp>
      <p:sp>
        <p:nvSpPr>
          <p:cNvPr id="3" name="Content Placeholder 2"/>
          <p:cNvSpPr>
            <a:spLocks noGrp="1"/>
          </p:cNvSpPr>
          <p:nvPr>
            <p:ph idx="1"/>
          </p:nvPr>
        </p:nvSpPr>
        <p:spPr>
          <a:xfrm>
            <a:off x="395536" y="1196752"/>
            <a:ext cx="6048672" cy="5073433"/>
          </a:xfrm>
        </p:spPr>
        <p:txBody>
          <a:bodyPr/>
          <a:lstStyle/>
          <a:p>
            <a:r>
              <a:rPr lang="en-GB" sz="2400" i="1" dirty="0" smtClean="0"/>
              <a:t>The AION Project is foreseen as</a:t>
            </a:r>
            <a:endParaRPr lang="en-GB" sz="2400" i="1" dirty="0"/>
          </a:p>
          <a:p>
            <a:r>
              <a:rPr lang="en-GB" sz="2400" i="1" dirty="0" smtClean="0"/>
              <a:t>a </a:t>
            </a:r>
            <a:r>
              <a:rPr lang="en-GB" sz="2400" i="1" dirty="0"/>
              <a:t>4</a:t>
            </a:r>
            <a:r>
              <a:rPr lang="en-GB" sz="2400" i="1" dirty="0" smtClean="0"/>
              <a:t>-</a:t>
            </a:r>
            <a:r>
              <a:rPr lang="en-GB" sz="2400" i="1" dirty="0"/>
              <a:t>stage </a:t>
            </a:r>
            <a:r>
              <a:rPr lang="en-GB" sz="2400" i="1" dirty="0" smtClean="0"/>
              <a:t>programme: </a:t>
            </a:r>
          </a:p>
          <a:p>
            <a:endParaRPr lang="en-GB" dirty="0"/>
          </a:p>
          <a:p>
            <a:pPr>
              <a:buFont typeface="Arial"/>
              <a:buChar char="•"/>
            </a:pPr>
            <a:r>
              <a:rPr lang="en-GB" b="1" dirty="0" smtClean="0">
                <a:solidFill>
                  <a:srgbClr val="FF0000"/>
                </a:solidFill>
              </a:rPr>
              <a:t>The </a:t>
            </a:r>
            <a:r>
              <a:rPr lang="en-GB" b="1" dirty="0">
                <a:solidFill>
                  <a:srgbClr val="FF0000"/>
                </a:solidFill>
              </a:rPr>
              <a:t>first </a:t>
            </a:r>
            <a:r>
              <a:rPr lang="en-GB" b="1" dirty="0" smtClean="0">
                <a:solidFill>
                  <a:srgbClr val="FF0000"/>
                </a:solidFill>
              </a:rPr>
              <a:t>stage </a:t>
            </a:r>
            <a:r>
              <a:rPr lang="en-GB" dirty="0" smtClean="0"/>
              <a:t>develops </a:t>
            </a:r>
            <a:r>
              <a:rPr lang="en-GB" dirty="0"/>
              <a:t>existing </a:t>
            </a:r>
            <a:r>
              <a:rPr lang="en-GB" dirty="0" smtClean="0"/>
              <a:t>technology </a:t>
            </a:r>
            <a:r>
              <a:rPr lang="en-US" dirty="0"/>
              <a:t>(Laser systems, vacuum, magnetic shielding etc.</a:t>
            </a:r>
            <a:r>
              <a:rPr lang="en-US" dirty="0" smtClean="0"/>
              <a:t>)</a:t>
            </a:r>
            <a:r>
              <a:rPr lang="en-GB" dirty="0" smtClean="0"/>
              <a:t> and </a:t>
            </a:r>
            <a:r>
              <a:rPr lang="en-GB" dirty="0"/>
              <a:t>the infrastructure for the 100m </a:t>
            </a:r>
            <a:r>
              <a:rPr lang="en-GB" dirty="0" smtClean="0"/>
              <a:t>detector</a:t>
            </a:r>
            <a:r>
              <a:rPr lang="en-US" dirty="0"/>
              <a:t> </a:t>
            </a:r>
            <a:r>
              <a:rPr lang="en-US" dirty="0" smtClean="0"/>
              <a:t> </a:t>
            </a:r>
            <a:r>
              <a:rPr lang="en-US" dirty="0"/>
              <a:t>and produces detailed </a:t>
            </a:r>
            <a:r>
              <a:rPr lang="en-US" dirty="0" smtClean="0"/>
              <a:t>plan </a:t>
            </a:r>
            <a:r>
              <a:rPr lang="en-US" dirty="0"/>
              <a:t>resulting in an accurate assessment of the expected performance in Stage 2.</a:t>
            </a:r>
            <a:endParaRPr lang="en-GB" dirty="0"/>
          </a:p>
          <a:p>
            <a:pPr marL="0" indent="0"/>
            <a:endParaRPr lang="en-GB" dirty="0" smtClean="0"/>
          </a:p>
          <a:p>
            <a:pPr>
              <a:buFont typeface="Arial"/>
              <a:buChar char="•"/>
            </a:pPr>
            <a:r>
              <a:rPr lang="en-GB" b="1" dirty="0" smtClean="0">
                <a:solidFill>
                  <a:srgbClr val="FF0000"/>
                </a:solidFill>
              </a:rPr>
              <a:t>The </a:t>
            </a:r>
            <a:r>
              <a:rPr lang="en-GB" b="1" dirty="0">
                <a:solidFill>
                  <a:srgbClr val="FF0000"/>
                </a:solidFill>
              </a:rPr>
              <a:t>second </a:t>
            </a:r>
            <a:r>
              <a:rPr lang="en-GB" b="1" dirty="0" smtClean="0">
                <a:solidFill>
                  <a:srgbClr val="FF0000"/>
                </a:solidFill>
              </a:rPr>
              <a:t>stage </a:t>
            </a:r>
            <a:r>
              <a:rPr lang="en-GB" dirty="0" smtClean="0"/>
              <a:t>builds</a:t>
            </a:r>
            <a:r>
              <a:rPr lang="en-GB" dirty="0"/>
              <a:t>, commissions and exploits the 100m detector and also prepares design studies for the km-scale. </a:t>
            </a:r>
            <a:endParaRPr lang="en-GB" dirty="0" smtClean="0"/>
          </a:p>
          <a:p>
            <a:pPr>
              <a:buFont typeface="Arial"/>
              <a:buChar char="•"/>
            </a:pPr>
            <a:endParaRPr lang="en-GB" dirty="0" smtClean="0"/>
          </a:p>
          <a:p>
            <a:pPr>
              <a:buFont typeface="Arial"/>
              <a:buChar char="•"/>
            </a:pPr>
            <a:r>
              <a:rPr lang="en-GB" b="1" dirty="0" smtClean="0"/>
              <a:t>The third and fourth stage </a:t>
            </a:r>
            <a:r>
              <a:rPr lang="en-GB" dirty="0" smtClean="0"/>
              <a:t>prepare </a:t>
            </a:r>
            <a:r>
              <a:rPr lang="en-GB" dirty="0"/>
              <a:t>the groundwork for the continuing </a:t>
            </a:r>
            <a:r>
              <a:rPr lang="en-GB" dirty="0" smtClean="0"/>
              <a:t>programme:</a:t>
            </a:r>
          </a:p>
          <a:p>
            <a:pPr lvl="1">
              <a:buFont typeface="Arial"/>
              <a:buChar char="•"/>
            </a:pPr>
            <a:r>
              <a:rPr lang="en-GB" dirty="0" smtClean="0"/>
              <a:t>Stage 3: Terrestrial km-scale detector</a:t>
            </a:r>
          </a:p>
          <a:p>
            <a:pPr lvl="1">
              <a:buFont typeface="Arial"/>
              <a:buChar char="•"/>
            </a:pPr>
            <a:r>
              <a:rPr lang="en-GB" dirty="0" smtClean="0"/>
              <a:t>Stage 4: space based detector</a:t>
            </a:r>
            <a:endParaRPr lang="en-GB" dirty="0"/>
          </a:p>
        </p:txBody>
      </p:sp>
      <p:sp>
        <p:nvSpPr>
          <p:cNvPr id="5" name="TextBox 4"/>
          <p:cNvSpPr txBox="1"/>
          <p:nvPr/>
        </p:nvSpPr>
        <p:spPr>
          <a:xfrm>
            <a:off x="8604448" y="2852936"/>
            <a:ext cx="313044" cy="369332"/>
          </a:xfrm>
          <a:prstGeom prst="rect">
            <a:avLst/>
          </a:prstGeom>
          <a:noFill/>
        </p:spPr>
        <p:txBody>
          <a:bodyPr wrap="none" rtlCol="0">
            <a:spAutoFit/>
          </a:bodyPr>
          <a:lstStyle/>
          <a:p>
            <a:r>
              <a:rPr lang="en-GB" dirty="0" smtClean="0"/>
              <a:t>L</a:t>
            </a:r>
            <a:endParaRPr lang="en-GB" dirty="0"/>
          </a:p>
        </p:txBody>
      </p:sp>
      <p:sp>
        <p:nvSpPr>
          <p:cNvPr id="6" name="TextBox 5"/>
          <p:cNvSpPr txBox="1"/>
          <p:nvPr/>
        </p:nvSpPr>
        <p:spPr>
          <a:xfrm>
            <a:off x="6418514" y="2555612"/>
            <a:ext cx="1659429" cy="369332"/>
          </a:xfrm>
          <a:prstGeom prst="rect">
            <a:avLst/>
          </a:prstGeom>
          <a:noFill/>
        </p:spPr>
        <p:txBody>
          <a:bodyPr wrap="none" rtlCol="0">
            <a:spAutoFit/>
          </a:bodyPr>
          <a:lstStyle/>
          <a:p>
            <a:r>
              <a:rPr lang="en-GB" dirty="0" smtClean="0"/>
              <a:t>L ~ 1m to 10m</a:t>
            </a:r>
            <a:endParaRPr lang="en-GB" dirty="0"/>
          </a:p>
        </p:txBody>
      </p:sp>
      <p:sp>
        <p:nvSpPr>
          <p:cNvPr id="7" name="TextBox 6"/>
          <p:cNvSpPr txBox="1"/>
          <p:nvPr/>
        </p:nvSpPr>
        <p:spPr>
          <a:xfrm>
            <a:off x="6417300" y="3923764"/>
            <a:ext cx="1146468" cy="369332"/>
          </a:xfrm>
          <a:prstGeom prst="rect">
            <a:avLst/>
          </a:prstGeom>
          <a:noFill/>
        </p:spPr>
        <p:txBody>
          <a:bodyPr wrap="none" rtlCol="0">
            <a:spAutoFit/>
          </a:bodyPr>
          <a:lstStyle/>
          <a:p>
            <a:r>
              <a:rPr lang="en-GB" dirty="0" smtClean="0"/>
              <a:t>L ~ 100m</a:t>
            </a:r>
            <a:endParaRPr lang="en-GB" dirty="0"/>
          </a:p>
        </p:txBody>
      </p:sp>
      <p:sp>
        <p:nvSpPr>
          <p:cNvPr id="8" name="TextBox 7"/>
          <p:cNvSpPr txBox="1"/>
          <p:nvPr/>
        </p:nvSpPr>
        <p:spPr>
          <a:xfrm>
            <a:off x="6516216" y="5579948"/>
            <a:ext cx="1492716" cy="369332"/>
          </a:xfrm>
          <a:prstGeom prst="rect">
            <a:avLst/>
          </a:prstGeom>
          <a:noFill/>
        </p:spPr>
        <p:txBody>
          <a:bodyPr wrap="none" rtlCol="0">
            <a:spAutoFit/>
          </a:bodyPr>
          <a:lstStyle/>
          <a:p>
            <a:r>
              <a:rPr lang="en-GB" dirty="0" smtClean="0"/>
              <a:t>L ~ km-scale</a:t>
            </a:r>
            <a:endParaRPr lang="en-GB" dirty="0"/>
          </a:p>
        </p:txBody>
      </p:sp>
      <p:sp>
        <p:nvSpPr>
          <p:cNvPr id="9" name="TextBox 8"/>
          <p:cNvSpPr txBox="1"/>
          <p:nvPr/>
        </p:nvSpPr>
        <p:spPr>
          <a:xfrm>
            <a:off x="6516216" y="6011996"/>
            <a:ext cx="1261884" cy="369332"/>
          </a:xfrm>
          <a:prstGeom prst="rect">
            <a:avLst/>
          </a:prstGeom>
          <a:noFill/>
        </p:spPr>
        <p:txBody>
          <a:bodyPr wrap="none" rtlCol="0">
            <a:spAutoFit/>
          </a:bodyPr>
          <a:lstStyle/>
          <a:p>
            <a:r>
              <a:rPr lang="en-GB" dirty="0" smtClean="0"/>
              <a:t>L ~ 10</a:t>
            </a:r>
            <a:r>
              <a:rPr lang="en-GB" baseline="30000" dirty="0" smtClean="0"/>
              <a:t>4 </a:t>
            </a:r>
            <a:r>
              <a:rPr lang="en-GB" dirty="0" smtClean="0"/>
              <a:t>km</a:t>
            </a:r>
            <a:endParaRPr lang="en-GB" dirty="0"/>
          </a:p>
        </p:txBody>
      </p:sp>
    </p:spTree>
    <p:extLst>
      <p:ext uri="{BB962C8B-B14F-4D97-AF65-F5344CB8AC3E}">
        <p14:creationId xmlns:p14="http://schemas.microsoft.com/office/powerpoint/2010/main" val="29089484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a:t>
            </a:r>
            <a:r>
              <a:rPr lang="mr-IN" dirty="0" smtClean="0"/>
              <a:t>–</a:t>
            </a:r>
            <a:r>
              <a:rPr lang="en-GB" dirty="0" smtClean="0"/>
              <a:t> A Staged Programme** </a:t>
            </a:r>
            <a:endParaRPr lang="en-GB" dirty="0"/>
          </a:p>
        </p:txBody>
      </p:sp>
      <p:sp>
        <p:nvSpPr>
          <p:cNvPr id="3" name="Content Placeholder 2"/>
          <p:cNvSpPr>
            <a:spLocks noGrp="1"/>
          </p:cNvSpPr>
          <p:nvPr>
            <p:ph idx="1"/>
          </p:nvPr>
        </p:nvSpPr>
        <p:spPr>
          <a:xfrm>
            <a:off x="611560" y="1351309"/>
            <a:ext cx="8229600" cy="4525963"/>
          </a:xfrm>
        </p:spPr>
        <p:txBody>
          <a:bodyPr/>
          <a:lstStyle/>
          <a:p>
            <a:r>
              <a:rPr lang="en-GB" sz="2800" b="1" dirty="0" smtClean="0"/>
              <a:t>AION-10:  Stage 1 [</a:t>
            </a:r>
            <a:r>
              <a:rPr lang="en-GB" sz="2800" b="1" dirty="0"/>
              <a:t>year 1 to </a:t>
            </a:r>
            <a:r>
              <a:rPr lang="en-GB" sz="2800" b="1" dirty="0" smtClean="0"/>
              <a:t>3]</a:t>
            </a:r>
          </a:p>
          <a:p>
            <a:pPr marL="342900" indent="-342900">
              <a:buFont typeface="Wingdings" charset="2"/>
              <a:buChar char="§"/>
            </a:pPr>
            <a:r>
              <a:rPr lang="en-GB" sz="2800" b="1" dirty="0" smtClean="0">
                <a:solidFill>
                  <a:schemeClr val="accent2"/>
                </a:solidFill>
              </a:rPr>
              <a:t> 1 </a:t>
            </a:r>
            <a:r>
              <a:rPr lang="en-GB" sz="2800" b="1" dirty="0">
                <a:solidFill>
                  <a:schemeClr val="accent2"/>
                </a:solidFill>
              </a:rPr>
              <a:t>&amp; 10 m Interferometers &amp; Site Development for 100m </a:t>
            </a:r>
            <a:r>
              <a:rPr lang="en-GB" sz="2800" b="1" dirty="0" smtClean="0">
                <a:solidFill>
                  <a:schemeClr val="accent2"/>
                </a:solidFill>
              </a:rPr>
              <a:t>Baseline</a:t>
            </a:r>
            <a:endParaRPr lang="en-GB" sz="2800" b="1" dirty="0"/>
          </a:p>
          <a:p>
            <a:r>
              <a:rPr lang="en-GB" sz="2800" b="1" dirty="0" smtClean="0"/>
              <a:t>AION-100: Stage </a:t>
            </a:r>
            <a:r>
              <a:rPr lang="en-GB" sz="2800" b="1" dirty="0"/>
              <a:t>2 [year 3 to </a:t>
            </a:r>
            <a:r>
              <a:rPr lang="en-GB" sz="2800" b="1" dirty="0" smtClean="0"/>
              <a:t>6] </a:t>
            </a:r>
          </a:p>
          <a:p>
            <a:pPr marL="342900" indent="-342900">
              <a:buFont typeface="Wingdings" charset="2"/>
              <a:buChar char="§"/>
            </a:pPr>
            <a:r>
              <a:rPr lang="en-GB" sz="2800" b="1" dirty="0" smtClean="0">
                <a:solidFill>
                  <a:srgbClr val="3333CC"/>
                </a:solidFill>
              </a:rPr>
              <a:t>100m </a:t>
            </a:r>
            <a:r>
              <a:rPr lang="en-GB" sz="2800" b="1" dirty="0">
                <a:solidFill>
                  <a:srgbClr val="3333CC"/>
                </a:solidFill>
              </a:rPr>
              <a:t>Construction &amp; </a:t>
            </a:r>
            <a:r>
              <a:rPr lang="en-GB" sz="2800" b="1" dirty="0" smtClean="0">
                <a:solidFill>
                  <a:srgbClr val="3333CC"/>
                </a:solidFill>
              </a:rPr>
              <a:t>Commissioning</a:t>
            </a:r>
          </a:p>
          <a:p>
            <a:pPr marL="0" indent="0"/>
            <a:endParaRPr lang="en-GB" sz="2800" b="1" dirty="0"/>
          </a:p>
          <a:p>
            <a:r>
              <a:rPr lang="en-GB" sz="2800" b="1" dirty="0" smtClean="0"/>
              <a:t>AION-KM: Stage </a:t>
            </a:r>
            <a:r>
              <a:rPr lang="en-GB" sz="2800" b="1" dirty="0"/>
              <a:t>3 </a:t>
            </a:r>
            <a:r>
              <a:rPr lang="en-GB" sz="2800" b="1" dirty="0" smtClean="0"/>
              <a:t>[ &gt; year 6 ] </a:t>
            </a:r>
          </a:p>
          <a:p>
            <a:pPr marL="342900" indent="-342900">
              <a:buFont typeface="Wingdings" charset="2"/>
              <a:buChar char="§"/>
            </a:pPr>
            <a:r>
              <a:rPr lang="en-GB" sz="2800" b="1" dirty="0" smtClean="0">
                <a:solidFill>
                  <a:srgbClr val="3333CC"/>
                </a:solidFill>
              </a:rPr>
              <a:t>Operating AION-100 and planning </a:t>
            </a:r>
            <a:r>
              <a:rPr lang="en-GB" sz="2800" b="1" dirty="0">
                <a:solidFill>
                  <a:srgbClr val="3333CC"/>
                </a:solidFill>
              </a:rPr>
              <a:t>for 1 km &amp; </a:t>
            </a:r>
            <a:r>
              <a:rPr lang="en-GB" sz="2800" b="1" dirty="0" smtClean="0">
                <a:solidFill>
                  <a:srgbClr val="3333CC"/>
                </a:solidFill>
              </a:rPr>
              <a:t>Beyond</a:t>
            </a:r>
          </a:p>
          <a:p>
            <a:r>
              <a:rPr lang="en-GB" sz="2800" b="1" dirty="0" smtClean="0"/>
              <a:t>AION-SPACE: </a:t>
            </a:r>
            <a:r>
              <a:rPr lang="en-GB" sz="2800" b="1" dirty="0"/>
              <a:t>Stage </a:t>
            </a:r>
            <a:r>
              <a:rPr lang="en-GB" sz="2800" b="1" dirty="0" smtClean="0"/>
              <a:t>4 </a:t>
            </a:r>
            <a:r>
              <a:rPr lang="en-GB" sz="2800" b="1" dirty="0"/>
              <a:t>[ </a:t>
            </a:r>
            <a:r>
              <a:rPr lang="en-GB" sz="2800" b="1" dirty="0" smtClean="0"/>
              <a:t>after AION-KM </a:t>
            </a:r>
            <a:r>
              <a:rPr lang="en-GB" sz="2800" b="1" dirty="0"/>
              <a:t>] </a:t>
            </a:r>
          </a:p>
          <a:p>
            <a:pPr marL="342900" indent="-342900">
              <a:buFont typeface="Wingdings" charset="2"/>
              <a:buChar char="§"/>
            </a:pPr>
            <a:r>
              <a:rPr lang="en-GB" sz="2800" b="1" dirty="0" smtClean="0">
                <a:solidFill>
                  <a:srgbClr val="3333CC"/>
                </a:solidFill>
              </a:rPr>
              <a:t>Space based version </a:t>
            </a:r>
            <a:endParaRPr lang="en-GB" sz="2800" dirty="0">
              <a:solidFill>
                <a:srgbClr val="3333CC"/>
              </a:solidFill>
            </a:endParaRPr>
          </a:p>
          <a:p>
            <a:pPr marL="342900" indent="-342900">
              <a:buFont typeface="Wingdings" charset="2"/>
              <a:buChar char="§"/>
            </a:pPr>
            <a:endParaRPr lang="en-GB" sz="2800" dirty="0">
              <a:solidFill>
                <a:srgbClr val="3333CC"/>
              </a:solidFill>
            </a:endParaRPr>
          </a:p>
          <a:p>
            <a:endParaRPr lang="en-GB" sz="2000" dirty="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dirty="0" smtClean="0"/>
              <a:t>**outlined in Big Ideas proposal</a:t>
            </a:r>
            <a:endParaRPr lang="en-GB" dirty="0"/>
          </a:p>
        </p:txBody>
      </p:sp>
    </p:spTree>
    <p:extLst>
      <p:ext uri="{BB962C8B-B14F-4D97-AF65-F5344CB8AC3E}">
        <p14:creationId xmlns:p14="http://schemas.microsoft.com/office/powerpoint/2010/main" val="33051481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420625</TotalTime>
  <Words>2666</Words>
  <Application>Microsoft Macintosh PowerPoint</Application>
  <PresentationFormat>Overhead</PresentationFormat>
  <Paragraphs>415</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Blank Presentation</vt:lpstr>
      <vt:lpstr>THE AION Project A UK  Atom Interferometer Observatory and Network   for the exploration of Ultra-Light Dark Matter and Mid-Frequency Gravitational Waves.   AION Workshop, march 25, 2019   </vt:lpstr>
      <vt:lpstr>Gravitational Waves</vt:lpstr>
      <vt:lpstr>(Very Strong) Evidence for Dark Matter</vt:lpstr>
      <vt:lpstr>(Very Strong) Evidence for Dark Matter</vt:lpstr>
      <vt:lpstr>Outline</vt:lpstr>
      <vt:lpstr>What is AION</vt:lpstr>
      <vt:lpstr>What is AION (in a nutshell)?</vt:lpstr>
      <vt:lpstr>Proposed AION Programme</vt:lpstr>
      <vt:lpstr>AION – A Staged Programme** </vt:lpstr>
      <vt:lpstr>AION – A Staged Programme** </vt:lpstr>
      <vt:lpstr>PowerPoint Presentation</vt:lpstr>
      <vt:lpstr>PowerPoint Presentation</vt:lpstr>
      <vt:lpstr>Collaboration with US (via MAGIS) </vt:lpstr>
      <vt:lpstr>International Collaboration</vt:lpstr>
      <vt:lpstr>MAGIS100 </vt:lpstr>
      <vt:lpstr>MAGIS100 </vt:lpstr>
      <vt:lpstr>Visit to stanford on 10/11 January 2019 </vt:lpstr>
      <vt:lpstr>Stanford Visit 10/11 January 2019</vt:lpstr>
      <vt:lpstr>Stanford MAGIS prototype</vt:lpstr>
      <vt:lpstr>Stanford MAGIS prototype</vt:lpstr>
      <vt:lpstr>Stanford MAGIS prototype</vt:lpstr>
      <vt:lpstr>What are the challenges?</vt:lpstr>
      <vt:lpstr>AION Project Work Packages </vt:lpstr>
      <vt:lpstr>AION10 [Stage 1]: Work Packages in a Nutshell</vt:lpstr>
      <vt:lpstr>AION10 [Stage 1]: Work Packages in a Nutshell</vt:lpstr>
      <vt:lpstr>AION10 [Stage 1]: Main WP Connections</vt:lpstr>
      <vt:lpstr>AION10 [Stage 1]: Main WP Connections</vt:lpstr>
      <vt:lpstr>The Physics case</vt:lpstr>
      <vt:lpstr>AION: Pathway to the GW Mid-(Frequency) Band </vt:lpstr>
      <vt:lpstr>AION: Pathway to the GW Mid-(Frequency) Band </vt:lpstr>
      <vt:lpstr>Gravitational Wave Detection with Atom Interferometry</vt:lpstr>
      <vt:lpstr>Sky position determination</vt:lpstr>
      <vt:lpstr>Ultimate Goal: Establish International Network</vt:lpstr>
      <vt:lpstr>GW Detection &amp; Fundamental Physics - Example</vt:lpstr>
      <vt:lpstr>GW Detection &amp; Fundamental Physics - Example</vt:lpstr>
      <vt:lpstr>GW Detection &amp; Fundamental Physics - Example</vt:lpstr>
      <vt:lpstr>GW Detection &amp; Fundamental Physics - Example</vt:lpstr>
      <vt:lpstr>PowerPoint Presentation</vt:lpstr>
      <vt:lpstr>PowerPoint Presentation</vt:lpstr>
      <vt:lpstr>PowerPoint Presentation</vt:lpstr>
      <vt:lpstr>Ultra-Light Spin-0 Dark Matter</vt:lpstr>
      <vt:lpstr>Ultralight scalar dark matter</vt:lpstr>
      <vt:lpstr>Sensitivity for DM with Scalar Couplings to Matter </vt:lpstr>
      <vt:lpstr>Sensitivity for DM with Scalar Couplings to Matter </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2978</cp:revision>
  <cp:lastPrinted>2019-03-24T19:00:27Z</cp:lastPrinted>
  <dcterms:created xsi:type="dcterms:W3CDTF">2012-08-23T09:50:06Z</dcterms:created>
  <dcterms:modified xsi:type="dcterms:W3CDTF">2019-03-25T09:30:33Z</dcterms:modified>
</cp:coreProperties>
</file>