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8"/>
  </p:notesMasterIdLst>
  <p:handoutMasterIdLst>
    <p:handoutMasterId r:id="rId9"/>
  </p:handoutMasterIdLst>
  <p:sldIdLst>
    <p:sldId id="1908" r:id="rId2"/>
    <p:sldId id="1924" r:id="rId3"/>
    <p:sldId id="1925" r:id="rId4"/>
    <p:sldId id="1928" r:id="rId5"/>
    <p:sldId id="1926" r:id="rId6"/>
    <p:sldId id="1927" r:id="rId7"/>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9251" autoAdjust="0"/>
  </p:normalViewPr>
  <p:slideViewPr>
    <p:cSldViewPr>
      <p:cViewPr>
        <p:scale>
          <a:sx n="75" d="100"/>
          <a:sy n="75" d="100"/>
        </p:scale>
        <p:origin x="-1488" y="-368"/>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a:t>
            </a:r>
            <a:r>
              <a:rPr lang="en-GB" sz="1100" i="0" baseline="0" noProof="0" dirty="0" smtClean="0">
                <a:latin typeface="Tahoma" charset="0"/>
              </a:rPr>
              <a:t>Workshop</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988840"/>
            <a:ext cx="8060432" cy="1362076"/>
          </a:xfrm>
        </p:spPr>
        <p:txBody>
          <a:bodyPr/>
          <a:lstStyle/>
          <a:p>
            <a:pPr algn="ctr"/>
            <a:r>
              <a:rPr lang="en-GB" sz="4000" i="1" dirty="0" smtClean="0"/>
              <a:t>First AION Workshop</a:t>
            </a:r>
            <a:br>
              <a:rPr lang="en-GB" sz="4000" i="1" dirty="0" smtClean="0"/>
            </a:br>
            <a:r>
              <a:rPr lang="en-GB" sz="4000" i="1" dirty="0" smtClean="0"/>
              <a:t>Introduction</a:t>
            </a:r>
            <a:r>
              <a:rPr lang="en-GB" sz="4000" i="1" dirty="0" smtClean="0"/>
              <a:t> </a:t>
            </a:r>
            <a:r>
              <a:rPr lang="en-GB" sz="4000" i="1" dirty="0"/>
              <a:t/>
            </a:r>
            <a:br>
              <a:rPr lang="en-GB" sz="4000" i="1" dirty="0"/>
            </a:br>
            <a:r>
              <a:rPr lang="en-GB" sz="4000" dirty="0"/>
              <a:t/>
            </a:r>
            <a:br>
              <a:rPr lang="en-GB" sz="4000" dirty="0"/>
            </a:br>
            <a:r>
              <a:rPr lang="en-GB" sz="3200" i="1" dirty="0" smtClean="0">
                <a:solidFill>
                  <a:srgbClr val="FF0000"/>
                </a:solidFill>
              </a:rPr>
              <a:t>AION Workshop, m</a:t>
            </a:r>
            <a:r>
              <a:rPr lang="en-GB" sz="3200" i="1" dirty="0" smtClean="0">
                <a:solidFill>
                  <a:srgbClr val="FF0000"/>
                </a:solidFill>
              </a:rPr>
              <a:t>arch 25, </a:t>
            </a:r>
            <a:r>
              <a:rPr lang="en-GB" sz="3200" i="1" dirty="0" smtClean="0">
                <a:solidFill>
                  <a:srgbClr val="FF0000"/>
                </a:solidFill>
              </a:rPr>
              <a:t>2019  </a:t>
            </a:r>
            <a:endParaRPr lang="en-US" sz="3200" i="1" dirty="0">
              <a:solidFill>
                <a:srgbClr val="FF0000"/>
              </a:solidFill>
            </a:endParaRPr>
          </a:p>
        </p:txBody>
      </p:sp>
      <p:sp>
        <p:nvSpPr>
          <p:cNvPr id="3" name="Text Placeholder 2"/>
          <p:cNvSpPr>
            <a:spLocks noGrp="1"/>
          </p:cNvSpPr>
          <p:nvPr>
            <p:ph type="body" idx="1"/>
          </p:nvPr>
        </p:nvSpPr>
        <p:spPr>
          <a:xfrm>
            <a:off x="3424336" y="5385197"/>
            <a:ext cx="7772400" cy="1716211"/>
          </a:xfrm>
        </p:spPr>
        <p:txBody>
          <a:bodyPr/>
          <a:lstStyle/>
          <a:p>
            <a:r>
              <a:rPr lang="en-GB" sz="2400" dirty="0"/>
              <a:t>T. </a:t>
            </a:r>
            <a:r>
              <a:rPr lang="en-GB" sz="2400" dirty="0" err="1"/>
              <a:t>Bowcock</a:t>
            </a:r>
            <a:r>
              <a:rPr lang="en-GB" sz="2400" dirty="0"/>
              <a:t>,</a:t>
            </a:r>
          </a:p>
          <a:p>
            <a:r>
              <a:rPr lang="en-GB" sz="2400" dirty="0"/>
              <a:t>O. Buchmueller [</a:t>
            </a:r>
            <a:r>
              <a:rPr lang="en-GB" sz="2400" dirty="0" err="1"/>
              <a:t>Coord</a:t>
            </a:r>
            <a:r>
              <a:rPr lang="en-GB" sz="2400" dirty="0"/>
              <a:t>.],</a:t>
            </a:r>
          </a:p>
          <a:p>
            <a:r>
              <a:rPr lang="en-GB" sz="2400" dirty="0"/>
              <a:t>J. Coleman, </a:t>
            </a:r>
          </a:p>
          <a:p>
            <a:r>
              <a:rPr lang="en-GB" sz="2400" dirty="0"/>
              <a:t>J. Ellis [Theory],</a:t>
            </a:r>
          </a:p>
          <a:p>
            <a:r>
              <a:rPr lang="en-GB" sz="2400" dirty="0"/>
              <a:t>I. </a:t>
            </a:r>
            <a:r>
              <a:rPr lang="en-GB" sz="2400" dirty="0" err="1"/>
              <a:t>Shipsey</a:t>
            </a:r>
            <a:r>
              <a:rPr lang="en-GB" sz="2400" dirty="0"/>
              <a:t> </a:t>
            </a:r>
          </a:p>
          <a:p>
            <a:pPr algn="ctr" defTabSz="467359">
              <a:defRPr sz="2960"/>
            </a:pPr>
            <a:endParaRPr lang="en-US" sz="2400" dirty="0"/>
          </a:p>
        </p:txBody>
      </p:sp>
      <p:pic>
        <p:nvPicPr>
          <p:cNvPr id="4" name="Picture 3"/>
          <p:cNvPicPr>
            <a:picLocks noChangeAspect="1"/>
          </p:cNvPicPr>
          <p:nvPr/>
        </p:nvPicPr>
        <p:blipFill>
          <a:blip r:embed="rId2"/>
          <a:stretch>
            <a:fillRect/>
          </a:stretch>
        </p:blipFill>
        <p:spPr>
          <a:xfrm>
            <a:off x="0" y="-99392"/>
            <a:ext cx="9144000" cy="1943100"/>
          </a:xfrm>
          <a:prstGeom prst="rect">
            <a:avLst/>
          </a:prstGeom>
        </p:spPr>
      </p:pic>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37544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the Workshop</a:t>
            </a:r>
            <a:endParaRPr lang="en-GB" dirty="0"/>
          </a:p>
        </p:txBody>
      </p:sp>
      <p:sp>
        <p:nvSpPr>
          <p:cNvPr id="3" name="Content Placeholder 2"/>
          <p:cNvSpPr>
            <a:spLocks noGrp="1"/>
          </p:cNvSpPr>
          <p:nvPr>
            <p:ph idx="1"/>
          </p:nvPr>
        </p:nvSpPr>
        <p:spPr>
          <a:xfrm>
            <a:off x="251520" y="1052736"/>
            <a:ext cx="8856984" cy="5688632"/>
          </a:xfrm>
        </p:spPr>
        <p:txBody>
          <a:bodyPr/>
          <a:lstStyle/>
          <a:p>
            <a:pPr marL="0" indent="0"/>
            <a:r>
              <a:rPr lang="en-GB" sz="2400" dirty="0" smtClean="0">
                <a:solidFill>
                  <a:schemeClr val="accent2"/>
                </a:solidFill>
              </a:rPr>
              <a:t>The </a:t>
            </a:r>
            <a:r>
              <a:rPr lang="en-GB" sz="2400" dirty="0">
                <a:solidFill>
                  <a:schemeClr val="accent2"/>
                </a:solidFill>
              </a:rPr>
              <a:t>workshop will be a critical milestone for the assembly of a complete proposal to construct and operate a next generation Atomic </a:t>
            </a:r>
            <a:r>
              <a:rPr lang="en-GB" sz="2400" dirty="0" err="1">
                <a:solidFill>
                  <a:schemeClr val="accent2"/>
                </a:solidFill>
              </a:rPr>
              <a:t>Interferometric</a:t>
            </a:r>
            <a:r>
              <a:rPr lang="en-GB" sz="2400" dirty="0">
                <a:solidFill>
                  <a:schemeClr val="accent2"/>
                </a:solidFill>
              </a:rPr>
              <a:t> Observatory and Network (AION) in the </a:t>
            </a:r>
            <a:r>
              <a:rPr lang="en-GB" sz="2400" dirty="0" smtClean="0">
                <a:solidFill>
                  <a:schemeClr val="accent2"/>
                </a:solidFill>
              </a:rPr>
              <a:t>UK.</a:t>
            </a:r>
          </a:p>
          <a:p>
            <a:pPr>
              <a:buFont typeface="Wingdings" charset="2"/>
              <a:buChar char="Ø"/>
            </a:pPr>
            <a:r>
              <a:rPr lang="en-GB" dirty="0" smtClean="0">
                <a:solidFill>
                  <a:schemeClr val="tx2"/>
                </a:solidFill>
              </a:rPr>
              <a:t>It will </a:t>
            </a:r>
            <a:r>
              <a:rPr lang="en-GB" dirty="0">
                <a:solidFill>
                  <a:schemeClr val="tx2"/>
                </a:solidFill>
              </a:rPr>
              <a:t>enable the exploration of properties of dark matter as well as searches for new fundamental interactions. </a:t>
            </a:r>
            <a:endParaRPr lang="en-GB" dirty="0" smtClean="0">
              <a:solidFill>
                <a:schemeClr val="tx2"/>
              </a:solidFill>
            </a:endParaRPr>
          </a:p>
          <a:p>
            <a:pPr>
              <a:buFont typeface="Wingdings" charset="2"/>
              <a:buChar char="Ø"/>
            </a:pPr>
            <a:r>
              <a:rPr lang="en-GB" dirty="0" smtClean="0">
                <a:solidFill>
                  <a:schemeClr val="tx2"/>
                </a:solidFill>
              </a:rPr>
              <a:t>In </a:t>
            </a:r>
            <a:r>
              <a:rPr lang="en-GB" dirty="0">
                <a:solidFill>
                  <a:schemeClr val="tx2"/>
                </a:solidFill>
              </a:rPr>
              <a:t>addition, the proposal is supposed to provide a pathway for detecting gravitational waves from the very early universe in the, as yet mostly unexplored, mid-frequency band, ranging from several </a:t>
            </a:r>
            <a:r>
              <a:rPr lang="en-GB" dirty="0" err="1">
                <a:solidFill>
                  <a:schemeClr val="tx2"/>
                </a:solidFill>
              </a:rPr>
              <a:t>milliHertz</a:t>
            </a:r>
            <a:r>
              <a:rPr lang="en-GB" dirty="0">
                <a:solidFill>
                  <a:schemeClr val="tx2"/>
                </a:solidFill>
              </a:rPr>
              <a:t> to a few Hertz.</a:t>
            </a:r>
          </a:p>
          <a:p>
            <a:pPr marL="0" indent="0"/>
            <a:r>
              <a:rPr lang="en-GB" sz="2400" dirty="0">
                <a:solidFill>
                  <a:schemeClr val="accent2"/>
                </a:solidFill>
              </a:rPr>
              <a:t>The first day of the 2-day workshop will focus on the technology aspects of the project, while the second day will be devoted to discussions of the physics case and how to further develop and strengthen it.</a:t>
            </a:r>
          </a:p>
          <a:p>
            <a:pPr>
              <a:buFont typeface="Wingdings" charset="2"/>
              <a:buChar char="Ø"/>
            </a:pPr>
            <a:r>
              <a:rPr lang="en-GB" dirty="0"/>
              <a:t>The project spans several communities: fundamental particle and </a:t>
            </a:r>
            <a:r>
              <a:rPr lang="en-GB" dirty="0" err="1"/>
              <a:t>astroparticle</a:t>
            </a:r>
            <a:r>
              <a:rPr lang="en-GB" dirty="0"/>
              <a:t> physics, atom interferometry, gravitational wave physics, and cosmology. </a:t>
            </a:r>
            <a:endParaRPr lang="en-GB" dirty="0"/>
          </a:p>
        </p:txBody>
      </p:sp>
    </p:spTree>
    <p:extLst>
      <p:ext uri="{BB962C8B-B14F-4D97-AF65-F5344CB8AC3E}">
        <p14:creationId xmlns:p14="http://schemas.microsoft.com/office/powerpoint/2010/main" val="982742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Days with </a:t>
            </a:r>
            <a:r>
              <a:rPr lang="en-GB" dirty="0"/>
              <a:t>D</a:t>
            </a:r>
            <a:r>
              <a:rPr lang="en-GB" dirty="0" smtClean="0"/>
              <a:t>ifferent Themes</a:t>
            </a:r>
            <a:endParaRPr lang="en-GB" dirty="0"/>
          </a:p>
        </p:txBody>
      </p:sp>
      <p:sp>
        <p:nvSpPr>
          <p:cNvPr id="3" name="Content Placeholder 2"/>
          <p:cNvSpPr>
            <a:spLocks noGrp="1"/>
          </p:cNvSpPr>
          <p:nvPr>
            <p:ph idx="1"/>
          </p:nvPr>
        </p:nvSpPr>
        <p:spPr>
          <a:xfrm>
            <a:off x="457200" y="1484784"/>
            <a:ext cx="8229600" cy="4525963"/>
          </a:xfrm>
        </p:spPr>
        <p:txBody>
          <a:bodyPr/>
          <a:lstStyle/>
          <a:p>
            <a:r>
              <a:rPr lang="en-GB" sz="4400" dirty="0" smtClean="0">
                <a:solidFill>
                  <a:srgbClr val="3333CC"/>
                </a:solidFill>
              </a:rPr>
              <a:t>Day 1: </a:t>
            </a:r>
          </a:p>
          <a:p>
            <a:r>
              <a:rPr lang="en-GB" sz="4400" dirty="0" smtClean="0">
                <a:solidFill>
                  <a:srgbClr val="FF0000"/>
                </a:solidFill>
              </a:rPr>
              <a:t>Instrumentation &amp; </a:t>
            </a:r>
          </a:p>
          <a:p>
            <a:r>
              <a:rPr lang="en-GB" sz="4400" dirty="0" smtClean="0">
                <a:solidFill>
                  <a:srgbClr val="FF0000"/>
                </a:solidFill>
              </a:rPr>
              <a:t>The AION Project</a:t>
            </a:r>
          </a:p>
          <a:p>
            <a:endParaRPr lang="en-GB" sz="4400" dirty="0"/>
          </a:p>
          <a:p>
            <a:r>
              <a:rPr lang="en-GB" sz="4400" dirty="0" smtClean="0">
                <a:solidFill>
                  <a:srgbClr val="3333CC"/>
                </a:solidFill>
              </a:rPr>
              <a:t>Day 2: </a:t>
            </a:r>
          </a:p>
          <a:p>
            <a:r>
              <a:rPr lang="en-GB" sz="4400" dirty="0" smtClean="0">
                <a:solidFill>
                  <a:srgbClr val="FF0000"/>
                </a:solidFill>
              </a:rPr>
              <a:t>The Physics Case of AION  </a:t>
            </a:r>
            <a:endParaRPr lang="en-GB" sz="4400" dirty="0">
              <a:solidFill>
                <a:srgbClr val="FF0000"/>
              </a:solidFill>
            </a:endParaRPr>
          </a:p>
        </p:txBody>
      </p:sp>
    </p:spTree>
    <p:extLst>
      <p:ext uri="{BB962C8B-B14F-4D97-AF65-F5344CB8AC3E}">
        <p14:creationId xmlns:p14="http://schemas.microsoft.com/office/powerpoint/2010/main" val="1415541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 Today Morning</a:t>
            </a:r>
            <a:endParaRPr lang="en-GB" dirty="0"/>
          </a:p>
        </p:txBody>
      </p:sp>
      <p:pic>
        <p:nvPicPr>
          <p:cNvPr id="3" name="Picture 2" descr="Screenshot 2019-03-23 at 13.49.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42410"/>
            <a:ext cx="9144000" cy="4290846"/>
          </a:xfrm>
          <a:prstGeom prst="rect">
            <a:avLst/>
          </a:prstGeom>
        </p:spPr>
      </p:pic>
    </p:spTree>
    <p:extLst>
      <p:ext uri="{BB962C8B-B14F-4D97-AF65-F5344CB8AC3E}">
        <p14:creationId xmlns:p14="http://schemas.microsoft.com/office/powerpoint/2010/main" val="29614992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 Monday Afternoon</a:t>
            </a:r>
            <a:endParaRPr lang="en-GB" dirty="0"/>
          </a:p>
        </p:txBody>
      </p:sp>
      <p:pic>
        <p:nvPicPr>
          <p:cNvPr id="3" name="Picture 2" descr="Screenshot 2019-03-23 at 13.51.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017232"/>
            <a:ext cx="6937216" cy="3707912"/>
          </a:xfrm>
          <a:prstGeom prst="rect">
            <a:avLst/>
          </a:prstGeom>
        </p:spPr>
      </p:pic>
      <p:pic>
        <p:nvPicPr>
          <p:cNvPr id="4" name="Picture 3" descr="Screenshot 2019-03-23 at 13.51.16.png"/>
          <p:cNvPicPr>
            <a:picLocks/>
          </p:cNvPicPr>
          <p:nvPr/>
        </p:nvPicPr>
        <p:blipFill>
          <a:blip r:embed="rId3">
            <a:extLst>
              <a:ext uri="{28A0092B-C50C-407E-A947-70E740481C1C}">
                <a14:useLocalDpi xmlns:a14="http://schemas.microsoft.com/office/drawing/2010/main" val="0"/>
              </a:ext>
            </a:extLst>
          </a:blip>
          <a:stretch>
            <a:fillRect/>
          </a:stretch>
        </p:blipFill>
        <p:spPr>
          <a:xfrm>
            <a:off x="1115617" y="4725144"/>
            <a:ext cx="6947999" cy="1908000"/>
          </a:xfrm>
          <a:prstGeom prst="rect">
            <a:avLst/>
          </a:prstGeom>
        </p:spPr>
      </p:pic>
    </p:spTree>
    <p:extLst>
      <p:ext uri="{BB962C8B-B14F-4D97-AF65-F5344CB8AC3E}">
        <p14:creationId xmlns:p14="http://schemas.microsoft.com/office/powerpoint/2010/main" val="334778029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420887</TotalTime>
  <Words>279</Words>
  <Application>Microsoft Macintosh PowerPoint</Application>
  <PresentationFormat>Overhead</PresentationFormat>
  <Paragraphs>37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Blank Presentation</vt:lpstr>
      <vt:lpstr>First AION Workshop Introduction   AION Workshop, march 25, 2019  </vt:lpstr>
      <vt:lpstr>First AION Workshop  at Imperial College London March 25/26 2019 </vt:lpstr>
      <vt:lpstr>Scope of the Workshop</vt:lpstr>
      <vt:lpstr>2 Days with Different Themes</vt:lpstr>
      <vt:lpstr>Agenda Today Morning</vt:lpstr>
      <vt:lpstr>Agenda Monday Afternoon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2947</cp:revision>
  <cp:lastPrinted>2019-03-24T19:00:41Z</cp:lastPrinted>
  <dcterms:created xsi:type="dcterms:W3CDTF">2012-08-23T09:50:06Z</dcterms:created>
  <dcterms:modified xsi:type="dcterms:W3CDTF">2019-03-25T07:35:04Z</dcterms:modified>
</cp:coreProperties>
</file>