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63" r:id="rId4"/>
    <p:sldId id="257" r:id="rId5"/>
    <p:sldId id="261" r:id="rId6"/>
    <p:sldId id="264" r:id="rId7"/>
    <p:sldId id="260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4641B-19D8-E640-B184-01C62366768C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DF8CA-1945-AE44-A617-B04CDE7C8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3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A72C0E-F804-8549-BE28-0AE73058535A}" type="slidenum">
              <a:rPr lang="en-GB"/>
              <a:pPr/>
              <a:t>2</a:t>
            </a:fld>
            <a:endParaRPr lang="en-GB"/>
          </a:p>
        </p:txBody>
      </p:sp>
      <p:sp>
        <p:nvSpPr>
          <p:cNvPr id="6021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1413" y="685800"/>
            <a:ext cx="4573587" cy="3430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2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39" y="4343990"/>
            <a:ext cx="5028124" cy="41145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0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2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3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93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23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08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72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04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95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051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7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957C7-6127-514A-93FB-548977925F25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1B4C1-03A0-F34B-A31D-1B35910A3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33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3647"/>
            <a:ext cx="7772400" cy="198680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Introduction to </a:t>
            </a:r>
            <a:r>
              <a:rPr lang="en-US" sz="3600" dirty="0" smtClean="0"/>
              <a:t>Discussion of </a:t>
            </a:r>
            <a:r>
              <a:rPr lang="en-US" dirty="0" smtClean="0"/>
              <a:t>Prospective AION Physics Case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1"/>
            <a:ext cx="6400800" cy="273423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Dark Matter, Gravitational Waves, Other Topics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chemeClr val="tx1"/>
                </a:solidFill>
              </a:rPr>
              <a:t>AION Workshop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@ Imperial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March 25/26, 2019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John Ellis (King’s College London)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473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6" name="Text Box 8"/>
          <p:cNvSpPr txBox="1">
            <a:spLocks noChangeArrowheads="1"/>
          </p:cNvSpPr>
          <p:nvPr/>
        </p:nvSpPr>
        <p:spPr bwMode="auto">
          <a:xfrm>
            <a:off x="12996" y="101750"/>
            <a:ext cx="9016486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099" dir="2700000" algn="ctr" rotWithShape="0">
              <a:schemeClr val="bg1">
                <a:alpha val="75000"/>
              </a:scheme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rgbClr val="FF0000"/>
                </a:solidFill>
                <a:latin typeface="Calibri"/>
                <a:cs typeface="Calibri"/>
              </a:rPr>
              <a:t>Wide Range of </a:t>
            </a:r>
            <a:r>
              <a:rPr lang="en-US" sz="3600" b="0" dirty="0" smtClean="0">
                <a:solidFill>
                  <a:srgbClr val="FF0000"/>
                </a:solidFill>
                <a:latin typeface="Calibri"/>
                <a:cs typeface="Calibri"/>
              </a:rPr>
              <a:t>Candidate Dark Matter Particles</a:t>
            </a:r>
            <a:endParaRPr lang="en-US" sz="3600" b="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pic>
        <p:nvPicPr>
          <p:cNvPr id="2" name="Picture 1" descr="DMCandida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42276"/>
            <a:ext cx="8636000" cy="590142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/>
          <p:cNvSpPr txBox="1"/>
          <p:nvPr/>
        </p:nvSpPr>
        <p:spPr>
          <a:xfrm>
            <a:off x="251520" y="2350621"/>
            <a:ext cx="3456384" cy="646331"/>
          </a:xfrm>
          <a:prstGeom prst="rect">
            <a:avLst/>
          </a:prstGeom>
          <a:solidFill>
            <a:srgbClr val="F2DCDB">
              <a:alpha val="50000"/>
            </a:srgbClr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Calibri"/>
              <a:cs typeface="Calibri"/>
            </a:endParaRPr>
          </a:p>
          <a:p>
            <a:endParaRPr lang="en-US" sz="1200" dirty="0">
              <a:latin typeface="Calibri"/>
              <a:cs typeface="Calibri"/>
            </a:endParaRPr>
          </a:p>
          <a:p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9742" y="5529890"/>
            <a:ext cx="6408712" cy="60016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100" dirty="0" smtClean="0">
              <a:latin typeface="Calibri"/>
              <a:cs typeface="Calibri"/>
            </a:endParaRPr>
          </a:p>
          <a:p>
            <a:endParaRPr lang="en-US" sz="1100" dirty="0">
              <a:latin typeface="Calibri"/>
              <a:cs typeface="Calibri"/>
            </a:endParaRPr>
          </a:p>
          <a:p>
            <a:endParaRPr lang="en-US" sz="11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4427079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>
          <a:xfrm>
            <a:off x="144463" y="404441"/>
            <a:ext cx="8820150" cy="864319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 dirty="0" smtClean="0">
                <a:solidFill>
                  <a:srgbClr val="FF0000"/>
                </a:solidFill>
                <a:latin typeface="Calibri"/>
                <a:ea typeface="ＭＳ Ｐゴシック" charset="0"/>
                <a:cs typeface="Calibri"/>
              </a:rPr>
              <a:t>Searches for Light Dark Matter</a:t>
            </a:r>
            <a:endParaRPr lang="en-US" sz="4800" b="1" dirty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-571" y="1341438"/>
            <a:ext cx="9109075" cy="5255914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 smtClean="0">
                <a:latin typeface="Calibri"/>
                <a:ea typeface="ＭＳ Ｐゴシック" charset="0"/>
                <a:cs typeface="Calibri"/>
              </a:rPr>
              <a:t>Dark matter could be coherent waves of light bosons</a:t>
            </a:r>
          </a:p>
          <a:p>
            <a:pPr lvl="1" eaLnBrk="1" hangingPunct="1"/>
            <a:r>
              <a:rPr lang="en-US" dirty="0" smtClean="0">
                <a:latin typeface="Calibri"/>
                <a:ea typeface="ＭＳ Ｐゴシック" charset="0"/>
                <a:cs typeface="Calibri"/>
              </a:rPr>
              <a:t>Many detection techniques, </a:t>
            </a:r>
            <a:r>
              <a:rPr lang="en-US" b="1" dirty="0" smtClean="0">
                <a:solidFill>
                  <a:srgbClr val="FF0000"/>
                </a:solidFill>
                <a:latin typeface="Calibri"/>
                <a:ea typeface="ＭＳ Ｐゴシック" charset="0"/>
                <a:cs typeface="Calibri"/>
              </a:rPr>
              <a:t>e.g. atom interferometers</a:t>
            </a:r>
            <a:endParaRPr lang="en-US" b="1" dirty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sz="4800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r>
              <a:rPr lang="en-US" dirty="0">
                <a:latin typeface="Calibri"/>
                <a:ea typeface="ＭＳ Ｐゴシック" charset="0"/>
                <a:cs typeface="Calibri"/>
              </a:rPr>
              <a:t> </a:t>
            </a:r>
            <a:r>
              <a:rPr lang="en-US" dirty="0" smtClean="0">
                <a:latin typeface="Calibri"/>
                <a:ea typeface="ＭＳ Ｐゴシック" charset="0"/>
                <a:cs typeface="Calibri"/>
              </a:rPr>
              <a:t>		                also interesting for gravitational waves</a:t>
            </a:r>
            <a:endParaRPr lang="en-US" dirty="0"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2" name="Picture 1" descr="LightD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564905"/>
            <a:ext cx="6804248" cy="338437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3" name="Picture 2" descr="A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2564904"/>
            <a:ext cx="2046027" cy="4104455"/>
          </a:xfrm>
          <a:prstGeom prst="rect">
            <a:avLst/>
          </a:prstGeom>
          <a:ln w="38100" cmpd="sng">
            <a:solidFill>
              <a:srgbClr val="FFFFFF"/>
            </a:solidFill>
          </a:ln>
        </p:spPr>
      </p:pic>
      <p:sp>
        <p:nvSpPr>
          <p:cNvPr id="15" name="Oval 14"/>
          <p:cNvSpPr>
            <a:spLocks noChangeArrowheads="1"/>
          </p:cNvSpPr>
          <p:nvPr/>
        </p:nvSpPr>
        <p:spPr bwMode="auto">
          <a:xfrm rot="16200000">
            <a:off x="3743909" y="3609021"/>
            <a:ext cx="1080119" cy="2448270"/>
          </a:xfrm>
          <a:prstGeom prst="ellipse">
            <a:avLst/>
          </a:prstGeom>
          <a:solidFill>
            <a:srgbClr val="F2DCDB">
              <a:alpha val="50000"/>
            </a:srgbClr>
          </a:solidFill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6948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68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5422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Dark Matter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0060"/>
            <a:ext cx="8229600" cy="558841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Ultra</a:t>
            </a:r>
            <a:r>
              <a:rPr lang="en-US" dirty="0"/>
              <a:t>-light bosons with masses </a:t>
            </a:r>
            <a:r>
              <a:rPr lang="en-US" dirty="0" smtClean="0"/>
              <a:t>in the </a:t>
            </a:r>
            <a:r>
              <a:rPr lang="en-US" dirty="0"/>
              <a:t>range </a:t>
            </a:r>
            <a:r>
              <a:rPr lang="en-US" dirty="0" smtClean="0"/>
              <a:t>10</a:t>
            </a:r>
            <a:r>
              <a:rPr lang="en-US" baseline="30000" dirty="0" smtClean="0"/>
              <a:t>-22 </a:t>
            </a:r>
            <a:r>
              <a:rPr lang="en-US" dirty="0"/>
              <a:t>to 1 </a:t>
            </a:r>
            <a:r>
              <a:rPr lang="en-US" dirty="0" err="1"/>
              <a:t>eV</a:t>
            </a:r>
            <a:r>
              <a:rPr lang="en-US" dirty="0"/>
              <a:t> are motivated in many extensions of the Standard </a:t>
            </a:r>
            <a:r>
              <a:rPr lang="en-US" dirty="0" smtClean="0"/>
              <a:t>Model, e.g., </a:t>
            </a:r>
            <a:r>
              <a:rPr lang="en-US" dirty="0" err="1" smtClean="0"/>
              <a:t>axion</a:t>
            </a:r>
            <a:r>
              <a:rPr lang="en-US" dirty="0"/>
              <a:t>-</a:t>
            </a:r>
            <a:r>
              <a:rPr lang="en-US" dirty="0" smtClean="0"/>
              <a:t>lik</a:t>
            </a:r>
            <a:r>
              <a:rPr lang="en-US" dirty="0"/>
              <a:t>e</a:t>
            </a:r>
            <a:r>
              <a:rPr lang="en-US" dirty="0" smtClean="0"/>
              <a:t> particles, </a:t>
            </a:r>
            <a:r>
              <a:rPr lang="en-US" dirty="0"/>
              <a:t>ultra-light scalar </a:t>
            </a:r>
            <a:r>
              <a:rPr lang="en-US" dirty="0" smtClean="0"/>
              <a:t>fields such as </a:t>
            </a:r>
            <a:r>
              <a:rPr lang="en-US" dirty="0"/>
              <a:t>moduli, </a:t>
            </a:r>
            <a:r>
              <a:rPr lang="en-US" dirty="0" err="1"/>
              <a:t>dilatons</a:t>
            </a:r>
            <a:r>
              <a:rPr lang="en-US" dirty="0"/>
              <a:t> or </a:t>
            </a:r>
            <a:r>
              <a:rPr lang="en-US" dirty="0" err="1" smtClean="0"/>
              <a:t>radions</a:t>
            </a:r>
            <a:r>
              <a:rPr lang="en-US" dirty="0" smtClean="0"/>
              <a:t> </a:t>
            </a:r>
            <a:r>
              <a:rPr lang="en-US" dirty="0"/>
              <a:t>and ultra-light hidden vector </a:t>
            </a:r>
            <a:r>
              <a:rPr lang="en-US" dirty="0" smtClean="0"/>
              <a:t>bosons.</a:t>
            </a:r>
          </a:p>
          <a:p>
            <a:r>
              <a:rPr lang="en-US" dirty="0" smtClean="0"/>
              <a:t>Could have correct dark matter</a:t>
            </a:r>
            <a:r>
              <a:rPr lang="en-US" dirty="0"/>
              <a:t> </a:t>
            </a:r>
            <a:r>
              <a:rPr lang="en-US" dirty="0" smtClean="0"/>
              <a:t>density and </a:t>
            </a:r>
            <a:r>
              <a:rPr lang="en-US" dirty="0"/>
              <a:t>are </a:t>
            </a:r>
            <a:r>
              <a:rPr lang="en-US" dirty="0" smtClean="0"/>
              <a:t>consistent with </a:t>
            </a:r>
            <a:r>
              <a:rPr lang="en-US" dirty="0"/>
              <a:t>theory of structure formation, which demands that dark matter should be ‘cold’</a:t>
            </a:r>
            <a:r>
              <a:rPr lang="en-US" dirty="0" smtClean="0"/>
              <a:t>.</a:t>
            </a:r>
          </a:p>
          <a:p>
            <a:r>
              <a:rPr lang="en-US" dirty="0" smtClean="0"/>
              <a:t>AION </a:t>
            </a:r>
            <a:r>
              <a:rPr lang="en-US" dirty="0"/>
              <a:t>will be sensitive to the frequency band between 10 and 0.01 </a:t>
            </a:r>
            <a:r>
              <a:rPr lang="en-US" dirty="0" smtClean="0"/>
              <a:t>Hz, i.e., </a:t>
            </a:r>
            <a:r>
              <a:rPr lang="en-US" dirty="0"/>
              <a:t>bosons in the </a:t>
            </a:r>
            <a:r>
              <a:rPr lang="en-US" dirty="0" smtClean="0"/>
              <a:t>range 10</a:t>
            </a:r>
            <a:r>
              <a:rPr lang="en-US" baseline="30000" dirty="0" smtClean="0"/>
              <a:t>-16 </a:t>
            </a:r>
            <a:r>
              <a:rPr lang="en-US" dirty="0" smtClean="0"/>
              <a:t>to10</a:t>
            </a:r>
            <a:r>
              <a:rPr lang="en-US" baseline="30000" dirty="0" smtClean="0"/>
              <a:t>-</a:t>
            </a:r>
            <a:r>
              <a:rPr lang="en-US" baseline="30000" dirty="0"/>
              <a:t>13 </a:t>
            </a:r>
            <a:r>
              <a:rPr lang="en-US" dirty="0" err="1" smtClean="0"/>
              <a:t>eV</a:t>
            </a:r>
            <a:r>
              <a:rPr lang="en-US" dirty="0" smtClean="0"/>
              <a:t>.</a:t>
            </a:r>
          </a:p>
          <a:p>
            <a:r>
              <a:rPr lang="en-US" dirty="0"/>
              <a:t>C</a:t>
            </a:r>
            <a:r>
              <a:rPr lang="en-US" dirty="0" smtClean="0"/>
              <a:t>omplementing </a:t>
            </a:r>
            <a:r>
              <a:rPr lang="en-US" dirty="0"/>
              <a:t>torsion-balance, atomic co-magnetometer and atomic spectroscopy </a:t>
            </a:r>
            <a:r>
              <a:rPr lang="en-US" dirty="0" smtClean="0"/>
              <a:t>experiments.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86627" y="571626"/>
            <a:ext cx="1428596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Martin Bauer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150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0694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Possible DM Theory Tasks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5778"/>
            <a:ext cx="8229600" cy="49575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Understanding </a:t>
            </a:r>
            <a:r>
              <a:rPr lang="en-US" dirty="0"/>
              <a:t>the synergies between dark matter searches in this mass range and other astrophysical and cosmological observations.</a:t>
            </a:r>
          </a:p>
          <a:p>
            <a:r>
              <a:rPr lang="en-US" dirty="0" smtClean="0"/>
              <a:t>Exploring </a:t>
            </a:r>
            <a:r>
              <a:rPr lang="en-US" dirty="0"/>
              <a:t>the synergies between AION and other laboratory probes of ultra-light </a:t>
            </a:r>
            <a:r>
              <a:rPr lang="en-US" dirty="0" err="1"/>
              <a:t>bosonic</a:t>
            </a:r>
            <a:r>
              <a:rPr lang="en-US" dirty="0"/>
              <a:t> dark matter.</a:t>
            </a:r>
          </a:p>
          <a:p>
            <a:r>
              <a:rPr lang="en-US" dirty="0" smtClean="0"/>
              <a:t>Showing </a:t>
            </a:r>
            <a:r>
              <a:rPr lang="en-US" dirty="0"/>
              <a:t>how to identify unambiguously dark matter as the origin of a signal in AION, rather than a signal from, e.g., time-varying physical parameters or GWs, and extract the dark matter properties from the signal.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748" y="1500271"/>
            <a:ext cx="1384927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Horng</a:t>
            </a:r>
            <a:r>
              <a:rPr lang="en-US" dirty="0" smtClean="0">
                <a:solidFill>
                  <a:schemeClr val="bg1"/>
                </a:solidFill>
              </a:rPr>
              <a:t> Sheng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570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Gravitational Wave Spectrum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80757"/>
            <a:ext cx="8229600" cy="15979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Gap between ground-based optical interferometers @ LISA</a:t>
            </a:r>
          </a:p>
          <a:p>
            <a:r>
              <a:rPr lang="en-US" dirty="0" smtClean="0"/>
              <a:t>Electroweak phase transition? Cosmic strings?</a:t>
            </a:r>
            <a:endParaRPr lang="en-US" dirty="0"/>
          </a:p>
        </p:txBody>
      </p:sp>
      <p:pic>
        <p:nvPicPr>
          <p:cNvPr id="4" name="Picture 3" descr="GWspectru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42528"/>
            <a:ext cx="9153743" cy="3494821"/>
          </a:xfrm>
          <a:prstGeom prst="rect">
            <a:avLst/>
          </a:prstGeom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 rot="16200000">
            <a:off x="6174012" y="2234686"/>
            <a:ext cx="1243002" cy="1729883"/>
          </a:xfrm>
          <a:prstGeom prst="ellipse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4289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4867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Gravitational Waves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9505"/>
            <a:ext cx="8229600" cy="54726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Near term: LIGO</a:t>
            </a:r>
            <a:r>
              <a:rPr lang="en-US" sz="2800" dirty="0"/>
              <a:t>, Virgo and KAGRA @</a:t>
            </a:r>
            <a:r>
              <a:rPr lang="en-US" sz="2800" dirty="0" smtClean="0"/>
              <a:t> </a:t>
            </a:r>
            <a:r>
              <a:rPr lang="en-US" sz="2800" dirty="0"/>
              <a:t>frequencies </a:t>
            </a:r>
            <a:r>
              <a:rPr lang="en-US" sz="2800" dirty="0" smtClean="0"/>
              <a:t>~ 10 </a:t>
            </a:r>
            <a:r>
              <a:rPr lang="en-US" sz="2800" dirty="0"/>
              <a:t>Hz to </a:t>
            </a:r>
            <a:r>
              <a:rPr lang="en-US" sz="2800" dirty="0" smtClean="0"/>
              <a:t>KHz range.</a:t>
            </a:r>
          </a:p>
          <a:p>
            <a:r>
              <a:rPr lang="en-US" sz="2800" dirty="0" smtClean="0"/>
              <a:t>Longer term: LISA @ frequencies </a:t>
            </a:r>
            <a:r>
              <a:rPr lang="en-US" sz="2800" dirty="0"/>
              <a:t>below ~</a:t>
            </a:r>
            <a:r>
              <a:rPr lang="en-US" sz="2800" dirty="0" smtClean="0"/>
              <a:t> </a:t>
            </a:r>
            <a:r>
              <a:rPr lang="en-US" sz="2800" dirty="0"/>
              <a:t>0.01 Hz, 3</a:t>
            </a:r>
            <a:r>
              <a:rPr lang="en-US" sz="2800" dirty="0" smtClean="0"/>
              <a:t>ird</a:t>
            </a:r>
            <a:r>
              <a:rPr lang="en-US" sz="2800" dirty="0"/>
              <a:t>-generation </a:t>
            </a:r>
            <a:r>
              <a:rPr lang="en-US" sz="2800" dirty="0" smtClean="0"/>
              <a:t>ground </a:t>
            </a:r>
            <a:r>
              <a:rPr lang="en-US" sz="2800" dirty="0"/>
              <a:t>instruments such </a:t>
            </a:r>
            <a:r>
              <a:rPr lang="en-US" sz="2800" dirty="0" smtClean="0"/>
              <a:t>as </a:t>
            </a:r>
            <a:r>
              <a:rPr lang="en-US" sz="2800" dirty="0"/>
              <a:t>Einstein Telescope </a:t>
            </a:r>
            <a:r>
              <a:rPr lang="en-US" sz="2800" dirty="0" smtClean="0"/>
              <a:t>@ ~ 1Hz </a:t>
            </a:r>
            <a:r>
              <a:rPr lang="en-US" sz="2800" dirty="0"/>
              <a:t>to few kHz, on a similar timeline. </a:t>
            </a:r>
            <a:endParaRPr lang="en-US" sz="2800" dirty="0" smtClean="0"/>
          </a:p>
          <a:p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mid-frequency band between 10 and 0.01 Hz </a:t>
            </a:r>
            <a:r>
              <a:rPr lang="en-US" sz="2800" dirty="0" smtClean="0"/>
              <a:t>interesting: GWs from phase </a:t>
            </a:r>
            <a:r>
              <a:rPr lang="en-US" sz="2800" dirty="0"/>
              <a:t>transitions in </a:t>
            </a:r>
            <a:r>
              <a:rPr lang="en-US" sz="2800" dirty="0" smtClean="0"/>
              <a:t>early universe; track </a:t>
            </a:r>
            <a:r>
              <a:rPr lang="en-US" sz="2800" dirty="0"/>
              <a:t>astrophysical </a:t>
            </a:r>
            <a:r>
              <a:rPr lang="en-US" sz="2800" dirty="0" smtClean="0"/>
              <a:t>sources evolving from </a:t>
            </a:r>
            <a:r>
              <a:rPr lang="en-US" sz="2800" dirty="0"/>
              <a:t>LISA range towards </a:t>
            </a:r>
            <a:r>
              <a:rPr lang="en-US" sz="2800" dirty="0" smtClean="0"/>
              <a:t>LIGO</a:t>
            </a:r>
            <a:r>
              <a:rPr lang="en-US" sz="2800" dirty="0"/>
              <a:t>/Virgo/KAGRA </a:t>
            </a:r>
            <a:r>
              <a:rPr lang="en-US" sz="2800" dirty="0" smtClean="0"/>
              <a:t>range; new intermediate-mass BH sources.</a:t>
            </a:r>
          </a:p>
          <a:p>
            <a:r>
              <a:rPr lang="en-US" sz="2800" dirty="0" smtClean="0"/>
              <a:t>AION </a:t>
            </a:r>
            <a:r>
              <a:rPr lang="en-US" sz="2800" dirty="0"/>
              <a:t>would </a:t>
            </a:r>
            <a:r>
              <a:rPr lang="en-US" sz="2800" dirty="0" smtClean="0"/>
              <a:t>complement MAGIS, just as Virgo complements </a:t>
            </a:r>
            <a:r>
              <a:rPr lang="en-US" sz="2800" dirty="0"/>
              <a:t>LIGO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435704" y="571626"/>
            <a:ext cx="1530437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Marek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Lewicki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259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229"/>
            <a:ext cx="8229600" cy="79780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Possible GW Theory Tasks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445" y="888061"/>
            <a:ext cx="8748888" cy="5785556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Calculating </a:t>
            </a:r>
            <a:r>
              <a:rPr lang="en-US" sz="2400" dirty="0"/>
              <a:t>mid-frequency GW signatures of </a:t>
            </a:r>
            <a:r>
              <a:rPr lang="en-US" sz="2400" dirty="0" smtClean="0"/>
              <a:t>	cosmological </a:t>
            </a:r>
            <a:r>
              <a:rPr lang="en-US" sz="2400" dirty="0"/>
              <a:t>phase transitions, e.g., at the electroweak </a:t>
            </a:r>
            <a:r>
              <a:rPr lang="en-US" sz="2400" dirty="0" smtClean="0"/>
              <a:t>	scale</a:t>
            </a:r>
            <a:r>
              <a:rPr lang="en-US" sz="2400" dirty="0"/>
              <a:t>, and relating them to collider signatures of </a:t>
            </a:r>
            <a:r>
              <a:rPr lang="en-US" sz="2400" dirty="0" smtClean="0"/>
              <a:t>	possible </a:t>
            </a:r>
            <a:r>
              <a:rPr lang="en-US" sz="2400" dirty="0"/>
              <a:t>extensions of the Standard Model</a:t>
            </a:r>
            <a:r>
              <a:rPr lang="en-US" sz="2400" dirty="0" smtClean="0"/>
              <a:t>.</a:t>
            </a:r>
          </a:p>
          <a:p>
            <a:pPr>
              <a:buFontTx/>
              <a:buChar char="-"/>
            </a:pPr>
            <a:r>
              <a:rPr lang="en-US" sz="2400" dirty="0" smtClean="0"/>
              <a:t>Sensitivity to cosmic strings.</a:t>
            </a: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Understanding </a:t>
            </a:r>
            <a:r>
              <a:rPr lang="en-US" sz="2400" dirty="0"/>
              <a:t>synergies </a:t>
            </a:r>
            <a:r>
              <a:rPr lang="en-US" sz="2400" dirty="0" smtClean="0"/>
              <a:t>of </a:t>
            </a:r>
            <a:r>
              <a:rPr lang="en-US" sz="2400" dirty="0"/>
              <a:t>multiband GW astronomy combining GW searches in this frequency range </a:t>
            </a:r>
            <a:r>
              <a:rPr lang="en-US" sz="2400" dirty="0" smtClean="0"/>
              <a:t>with </a:t>
            </a:r>
            <a:r>
              <a:rPr lang="en-US" sz="2400" dirty="0"/>
              <a:t>LISA, LIGO/Virgo/</a:t>
            </a:r>
            <a:r>
              <a:rPr lang="en-US" sz="2400" dirty="0" smtClean="0"/>
              <a:t>KAGRA &amp; </a:t>
            </a:r>
            <a:r>
              <a:rPr lang="en-US" sz="2400" dirty="0"/>
              <a:t>other astrophysical observations, e.g., for </a:t>
            </a:r>
            <a:r>
              <a:rPr lang="en-US" sz="2400" dirty="0" smtClean="0"/>
              <a:t>predicting </a:t>
            </a:r>
            <a:r>
              <a:rPr lang="en-US" sz="2400" dirty="0"/>
              <a:t>timing, directions </a:t>
            </a:r>
            <a:r>
              <a:rPr lang="en-US" sz="2400" dirty="0" smtClean="0"/>
              <a:t>&amp; distances </a:t>
            </a:r>
            <a:r>
              <a:rPr lang="en-US" sz="2400" dirty="0"/>
              <a:t>of future merger </a:t>
            </a:r>
            <a:r>
              <a:rPr lang="en-US" sz="2400" dirty="0" smtClean="0"/>
              <a:t>events.</a:t>
            </a:r>
          </a:p>
          <a:p>
            <a:pPr>
              <a:buFontTx/>
              <a:buChar char="-"/>
            </a:pPr>
            <a:r>
              <a:rPr lang="en-US" sz="2400" dirty="0"/>
              <a:t>N</a:t>
            </a:r>
            <a:r>
              <a:rPr lang="en-US" sz="2400" dirty="0" smtClean="0"/>
              <a:t>ovel </a:t>
            </a:r>
            <a:r>
              <a:rPr lang="en-US" sz="2400" dirty="0"/>
              <a:t>tests of the strong-gravity regime via, e.g., accurate timing of the GW phase evolution, that are not accessible with ground-based interferometers and LISA alone.</a:t>
            </a:r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smtClean="0"/>
              <a:t>   </a:t>
            </a:r>
            <a:r>
              <a:rPr lang="en-US" sz="2400" dirty="0" err="1" smtClean="0"/>
              <a:t>Modelling</a:t>
            </a:r>
            <a:r>
              <a:rPr lang="en-US" sz="2400" dirty="0" smtClean="0"/>
              <a:t> </a:t>
            </a:r>
            <a:r>
              <a:rPr lang="en-US" sz="2400" dirty="0"/>
              <a:t>astrophysical sources whose </a:t>
            </a:r>
            <a:r>
              <a:rPr lang="en-US" sz="2400" dirty="0" smtClean="0"/>
              <a:t>GWs peak in </a:t>
            </a:r>
            <a:r>
              <a:rPr lang="en-US" sz="2400" dirty="0"/>
              <a:t>mid</a:t>
            </a:r>
            <a:r>
              <a:rPr lang="en-US" sz="2400" dirty="0" smtClean="0"/>
              <a:t>-	frequency </a:t>
            </a:r>
            <a:r>
              <a:rPr lang="en-US" sz="2400" dirty="0"/>
              <a:t>range</a:t>
            </a:r>
            <a:r>
              <a:rPr lang="en-US" sz="2400" dirty="0" smtClean="0"/>
              <a:t>, e.g., </a:t>
            </a:r>
            <a:r>
              <a:rPr lang="en-US" sz="2400" dirty="0"/>
              <a:t>intermediate-mass </a:t>
            </a:r>
            <a:r>
              <a:rPr lang="en-US" sz="2400" dirty="0" smtClean="0"/>
              <a:t>BHs (seeds for </a:t>
            </a:r>
            <a:r>
              <a:rPr lang="en-US" sz="2400" dirty="0" smtClean="0"/>
              <a:t>	supermassive </a:t>
            </a:r>
            <a:r>
              <a:rPr lang="en-US" sz="2400" dirty="0" smtClean="0"/>
              <a:t>BHs observed today), providing insight </a:t>
            </a:r>
            <a:r>
              <a:rPr lang="en-US" sz="2400" dirty="0"/>
              <a:t>into their </a:t>
            </a:r>
            <a:r>
              <a:rPr lang="en-US" sz="2400" dirty="0" smtClean="0"/>
              <a:t>	evolution </a:t>
            </a:r>
            <a:r>
              <a:rPr lang="en-US" sz="2400" dirty="0"/>
              <a:t>and their host galaxies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020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584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Beyond Dark Matter &amp; GWs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4223"/>
            <a:ext cx="8229600" cy="5409114"/>
          </a:xfrm>
        </p:spPr>
        <p:txBody>
          <a:bodyPr>
            <a:noAutofit/>
          </a:bodyPr>
          <a:lstStyle/>
          <a:p>
            <a:r>
              <a:rPr lang="en-US" sz="2800" dirty="0" smtClean="0"/>
              <a:t>	Ultra </a:t>
            </a:r>
            <a:r>
              <a:rPr lang="en-US" sz="2800" dirty="0"/>
              <a:t>precision interferometry may also be sensitive to other phenomena beyond dark matter and GWs, and we also propose exploratory studies of such </a:t>
            </a:r>
            <a:r>
              <a:rPr lang="en-US" sz="2800" dirty="0" smtClean="0"/>
              <a:t>possibilities</a:t>
            </a:r>
            <a:r>
              <a:rPr lang="en-US" sz="2800" dirty="0"/>
              <a:t>.</a:t>
            </a:r>
            <a:endParaRPr lang="en-US" sz="2800" dirty="0" smtClean="0"/>
          </a:p>
          <a:p>
            <a:r>
              <a:rPr lang="en-US" sz="2800" dirty="0" smtClean="0">
                <a:solidFill>
                  <a:srgbClr val="3333CC"/>
                </a:solidFill>
              </a:rPr>
              <a:t>Possible exploratory theoretical tasks</a:t>
            </a:r>
            <a:endParaRPr lang="en-US" sz="2800" dirty="0"/>
          </a:p>
          <a:p>
            <a:pPr marL="342900" indent="-342900">
              <a:buFontTx/>
              <a:buChar char="-"/>
            </a:pPr>
            <a:r>
              <a:rPr lang="en-US" sz="2800" dirty="0" smtClean="0"/>
              <a:t>Probing f</a:t>
            </a:r>
            <a:r>
              <a:rPr lang="en-US" sz="2800" dirty="0" smtClean="0"/>
              <a:t>undamental “constants”, dark energy </a:t>
            </a:r>
          </a:p>
          <a:p>
            <a:pPr marL="342900" indent="-342900">
              <a:buFontTx/>
              <a:buChar char="-"/>
            </a:pPr>
            <a:r>
              <a:rPr lang="en-US" sz="2800" dirty="0"/>
              <a:t>D</a:t>
            </a:r>
            <a:r>
              <a:rPr lang="en-US" sz="2800" dirty="0" smtClean="0"/>
              <a:t>etecting </a:t>
            </a:r>
            <a:r>
              <a:rPr lang="en-US" sz="2800" dirty="0"/>
              <a:t>the astrophysical neutrinos that traverse the Earth with high flux though very small cross-section and tiny </a:t>
            </a:r>
            <a:r>
              <a:rPr lang="en-US" sz="2800" dirty="0" smtClean="0"/>
              <a:t>momentum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-   Precise </a:t>
            </a:r>
            <a:r>
              <a:rPr lang="en-US" sz="2800" dirty="0"/>
              <a:t>interferometry may also be relevant for </a:t>
            </a:r>
            <a:r>
              <a:rPr lang="en-US" sz="2800" dirty="0" smtClean="0"/>
              <a:t>   	understanding </a:t>
            </a:r>
            <a:r>
              <a:rPr lang="en-US" sz="2800" dirty="0"/>
              <a:t>long-range fifth </a:t>
            </a:r>
            <a:r>
              <a:rPr lang="en-US" sz="2800" dirty="0" smtClean="0"/>
              <a:t>forces</a:t>
            </a:r>
            <a:r>
              <a:rPr lang="en-US" sz="2800" dirty="0"/>
              <a:t> </a:t>
            </a:r>
            <a:r>
              <a:rPr lang="en-US" sz="2800" dirty="0" smtClean="0"/>
              <a:t>– </a:t>
            </a:r>
            <a:r>
              <a:rPr lang="en-US" sz="2800" dirty="0" smtClean="0"/>
              <a:t>role 	of AION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366000" y="2426527"/>
            <a:ext cx="1460669" cy="923330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Clare </a:t>
            </a:r>
            <a:r>
              <a:rPr lang="en-US" dirty="0" err="1" smtClean="0">
                <a:solidFill>
                  <a:schemeClr val="bg1"/>
                </a:solidFill>
              </a:rPr>
              <a:t>Burrage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Ed </a:t>
            </a:r>
            <a:r>
              <a:rPr lang="en-US" dirty="0" smtClean="0">
                <a:solidFill>
                  <a:schemeClr val="bg1"/>
                </a:solidFill>
              </a:rPr>
              <a:t>Copeland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Diego Blas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840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421</Words>
  <Application>Microsoft Macintosh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Introduction to Discussion of Prospective AION Physics Case</vt:lpstr>
      <vt:lpstr>PowerPoint Presentation</vt:lpstr>
      <vt:lpstr>Searches for Light Dark Matter</vt:lpstr>
      <vt:lpstr>Dark Matter</vt:lpstr>
      <vt:lpstr>Possible DM Theory Tasks</vt:lpstr>
      <vt:lpstr>Gravitational Wave Spectrum</vt:lpstr>
      <vt:lpstr>Gravitational Waves</vt:lpstr>
      <vt:lpstr>Possible GW Theory Tasks</vt:lpstr>
      <vt:lpstr>Beyond Dark Matter &amp; GWs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CERN User</cp:lastModifiedBy>
  <cp:revision>11</cp:revision>
  <dcterms:created xsi:type="dcterms:W3CDTF">2019-03-24T17:40:03Z</dcterms:created>
  <dcterms:modified xsi:type="dcterms:W3CDTF">2019-03-25T14:32:03Z</dcterms:modified>
</cp:coreProperties>
</file>