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7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8713C-40E5-42A7-A780-8F31CC5DEC43}" type="datetimeFigureOut">
              <a:rPr lang="en-GB" smtClean="0"/>
              <a:t>07/02/2019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D0D01-6DCE-42F2-9E1B-EAE8D47E57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1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f5a4935c6_2_22:notes"/>
          <p:cNvSpPr txBox="1">
            <a:spLocks noGrp="1"/>
          </p:cNvSpPr>
          <p:nvPr>
            <p:ph type="body" idx="1"/>
          </p:nvPr>
        </p:nvSpPr>
        <p:spPr>
          <a:xfrm>
            <a:off x="914507" y="4343912"/>
            <a:ext cx="5028986" cy="41143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4f5a4935c6_2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9629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4f5a4935c6_2_64:notes"/>
          <p:cNvSpPr txBox="1">
            <a:spLocks noGrp="1"/>
          </p:cNvSpPr>
          <p:nvPr>
            <p:ph type="body" idx="1"/>
          </p:nvPr>
        </p:nvSpPr>
        <p:spPr>
          <a:xfrm>
            <a:off x="914507" y="4343912"/>
            <a:ext cx="5028986" cy="41143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g4f5a4935c6_2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4858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f5a4935c6_2_69:notes"/>
          <p:cNvSpPr txBox="1">
            <a:spLocks noGrp="1"/>
          </p:cNvSpPr>
          <p:nvPr>
            <p:ph type="body" idx="1"/>
          </p:nvPr>
        </p:nvSpPr>
        <p:spPr>
          <a:xfrm>
            <a:off x="914507" y="4343912"/>
            <a:ext cx="5028986" cy="41143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3" name="Google Shape;123;g4f5a4935c6_2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3907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f5a4935c6_2_74:notes"/>
          <p:cNvSpPr txBox="1">
            <a:spLocks noGrp="1"/>
          </p:cNvSpPr>
          <p:nvPr>
            <p:ph type="body" idx="1"/>
          </p:nvPr>
        </p:nvSpPr>
        <p:spPr>
          <a:xfrm>
            <a:off x="914507" y="4343912"/>
            <a:ext cx="5028986" cy="411436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9" name="Google Shape;129;g4f5a4935c6_2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04226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ctrTitle"/>
          </p:nvPr>
        </p:nvSpPr>
        <p:spPr>
          <a:xfrm>
            <a:off x="0" y="2130426"/>
            <a:ext cx="121920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5867">
                <a:solidFill>
                  <a:srgbClr val="3C8C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9" name="Google Shape;59;p14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2pPr>
            <a:lvl3pPr lvl="2" algn="ctr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3pPr>
            <a:lvl4pPr lvl="3" algn="ctr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4pPr>
            <a:lvl5pPr lvl="4" algn="ctr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5pPr>
            <a:lvl6pPr lvl="5" algn="ctr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6pPr>
            <a:lvl7pPr lvl="6" algn="ctr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7pPr>
            <a:lvl8pPr lvl="7" algn="ctr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8pPr>
            <a:lvl9pPr lvl="8" algn="ctr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14"/>
          <p:cNvSpPr txBox="1">
            <a:spLocks noGrp="1"/>
          </p:cNvSpPr>
          <p:nvPr>
            <p:ph type="dt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2" name="Google Shape;62;p14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877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 preserve="1">
  <p:cSld name="Title 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0" y="2286000"/>
            <a:ext cx="1219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C8C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87845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 preserve="1">
  <p:cSld name="Blank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5387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749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40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0" y="-6349"/>
            <a:ext cx="12192000" cy="726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914400" y="1557339"/>
            <a:ext cx="10363200" cy="38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lvl="0" indent="-507987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1219170" lvl="1" indent="-491054" algn="l">
              <a:spcBef>
                <a:spcPts val="587"/>
              </a:spcBef>
              <a:spcAft>
                <a:spcPts val="0"/>
              </a:spcAft>
              <a:buClr>
                <a:srgbClr val="3C8C92"/>
              </a:buClr>
              <a:buSzPts val="2200"/>
              <a:buFont typeface="Calibri"/>
              <a:buChar char="–"/>
              <a:defRPr sz="2933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828754" lvl="2" indent="-474121" algn="l">
              <a:spcBef>
                <a:spcPts val="533"/>
              </a:spcBef>
              <a:spcAft>
                <a:spcPts val="0"/>
              </a:spcAft>
              <a:buClr>
                <a:srgbClr val="3C8C92"/>
              </a:buClr>
              <a:buSzPts val="2000"/>
              <a:buFont typeface="Calibri"/>
              <a:buChar char="•"/>
              <a:defRPr sz="2667">
                <a:solidFill>
                  <a:srgbClr val="3C8C9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438339" lvl="3" indent="-304792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marL="3047924" lvl="4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61785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" y="0"/>
            <a:ext cx="12192000" cy="749209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0" y="2286000"/>
            <a:ext cx="12192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 u="none" strike="noStrike" cap="none">
                <a:solidFill>
                  <a:srgbClr val="3C8C9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914400" y="3928534"/>
            <a:ext cx="103632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ctr" rtl="0">
              <a:spcBef>
                <a:spcPts val="48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72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erriweather Sans"/>
              <a:buChar char="»"/>
              <a:defRPr sz="20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Merriweather Sans"/>
                <a:ea typeface="Merriweather Sans"/>
                <a:cs typeface="Merriweather Sans"/>
                <a:sym typeface="Merriweather Sans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911325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7"/>
          <p:cNvSpPr txBox="1">
            <a:spLocks noGrp="1"/>
          </p:cNvSpPr>
          <p:nvPr>
            <p:ph type="ctrTitle"/>
          </p:nvPr>
        </p:nvSpPr>
        <p:spPr>
          <a:xfrm>
            <a:off x="0" y="2131485"/>
            <a:ext cx="12192000" cy="14689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r>
              <a:rPr lang="en" dirty="0">
                <a:solidFill>
                  <a:srgbClr val="3C8C93"/>
                </a:solidFill>
                <a:latin typeface="Calibri"/>
                <a:ea typeface="Calibri"/>
                <a:cs typeface="Calibri"/>
                <a:sym typeface="Calibri"/>
              </a:rPr>
              <a:t>Input from RAL to AION</a:t>
            </a:r>
            <a:endParaRPr dirty="0">
              <a:solidFill>
                <a:srgbClr val="3C8C9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7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n" dirty="0">
                <a:latin typeface="Calibri" panose="020F0502020204030204" pitchFamily="34" charset="0"/>
                <a:cs typeface="Calibri" panose="020F0502020204030204" pitchFamily="34" charset="0"/>
              </a:rPr>
              <a:t>To be presented to the AION core members at the video meeting on Friday 8</a:t>
            </a:r>
            <a:r>
              <a:rPr lang="en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" dirty="0">
                <a:latin typeface="Calibri" panose="020F0502020204030204" pitchFamily="34" charset="0"/>
                <a:cs typeface="Calibri" panose="020F0502020204030204" pitchFamily="34" charset="0"/>
              </a:rPr>
              <a:t> February</a:t>
            </a:r>
            <a:endParaRPr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585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Google Shape;119;p28"/>
          <p:cNvGraphicFramePr/>
          <p:nvPr>
            <p:extLst>
              <p:ext uri="{D42A27DB-BD31-4B8C-83A1-F6EECF244321}">
                <p14:modId xmlns:p14="http://schemas.microsoft.com/office/powerpoint/2010/main" val="1468830583"/>
              </p:ext>
            </p:extLst>
          </p:nvPr>
        </p:nvGraphicFramePr>
        <p:xfrm>
          <a:off x="634572" y="647258"/>
          <a:ext cx="10967433" cy="507656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479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7941">
                  <a:extLst>
                    <a:ext uri="{9D8B030D-6E8A-4147-A177-3AD203B41FA5}">
                      <a16:colId xmlns:a16="http://schemas.microsoft.com/office/drawing/2014/main" val="3622257291"/>
                    </a:ext>
                  </a:extLst>
                </a:gridCol>
              </a:tblGrid>
              <a:tr h="489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u="none" strike="noStrike" cap="none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RAL Hosts AI10</a:t>
                      </a:r>
                      <a:endParaRPr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Merriweather Sans"/>
                        <a:buNone/>
                      </a:pPr>
                      <a:r>
                        <a:rPr lang="en" sz="2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RAL doesn’t Host AI10</a:t>
                      </a:r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76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Management/Leadership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Project Manager [TD]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Hall Manager [TD-M]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Chief Eng.[TD-M]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Management of Technical data and documentation (CAD models, production drawings, ICD, parts database)[TD-M]</a:t>
                      </a:r>
                      <a:endParaRPr sz="1600" u="none" strike="noStrike" cap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Management/Leadership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 </a:t>
                      </a:r>
                      <a:endParaRPr sz="1600" b="0" i="0" u="none" strike="noStrik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Chief Eng.[TD-M]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Management of Technical data and documentation (CAD models, production drawings, ICD, parts database)[TD-M]</a:t>
                      </a:r>
                      <a:endParaRPr sz="1600" u="none" strike="noStrike" cap="none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100">
                <a:tc grid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Physics input to AION-1,10,100,KM, space [Theory group + </a:t>
                      </a:r>
                      <a:r>
                        <a:rPr lang="en" sz="1600" b="1" i="0" u="none" strike="noStrike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UoAberdeen]</a:t>
                      </a:r>
                      <a:endParaRPr sz="1600" b="1" i="0" u="none" strike="noStrik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41133">
                <a:tc gridSpan="2">
                  <a:txBody>
                    <a:bodyPr/>
                    <a:lstStyle/>
                    <a:p>
                      <a:pPr marL="2244725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Design work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244725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AION-1 [TD-M, PPD, RS]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244725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AION-10 [TD-M, TD-E, PPD, RS] (*)</a:t>
                      </a:r>
                      <a:endParaRPr sz="1600" b="0" i="0" u="none" strike="noStrik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  <a:p>
                      <a:pPr marL="2244725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AION-100 in coll. w. MAGIS100  [TD-M, TD-E, PPD, RS] (*)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244725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Site Evaluation for AION-100 [TD-M, PPD, RS](*)</a:t>
                      </a:r>
                      <a:endParaRPr sz="1600" b="0" i="0" u="none" strike="noStrik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3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i="0" u="none" strike="noStrike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Site preparation/operation/maintenance</a:t>
                      </a:r>
                      <a:endParaRPr sz="1600" b="1" i="0" u="none" strike="noStrike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endParaRPr lang="en-GB" sz="250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4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Data Analysis</a:t>
                      </a:r>
                      <a:endParaRPr sz="25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Lucida Grande"/>
                        <a:cs typeface="Calibri" panose="020F0502020204030204" pitchFamily="34" charset="0"/>
                        <a:sym typeface="Lucida Grande"/>
                      </a:endParaRPr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8" name="Google Shape;118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r>
              <a:rPr lang="en" sz="3200" dirty="0">
                <a:solidFill>
                  <a:srgbClr val="3C8C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Contributions from RAL (top level)</a:t>
            </a:r>
            <a:endParaRPr sz="3200" dirty="0">
              <a:solidFill>
                <a:srgbClr val="3C8C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0" name="Google Shape;120;p28"/>
          <p:cNvGraphicFramePr/>
          <p:nvPr>
            <p:extLst/>
          </p:nvPr>
        </p:nvGraphicFramePr>
        <p:xfrm>
          <a:off x="441601" y="5741801"/>
          <a:ext cx="11535834" cy="130343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718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6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03433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TD-M</a:t>
                      </a:r>
                      <a:r>
                        <a:rPr lang="en" sz="16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- Technology Department (Mechanical group) </a:t>
                      </a:r>
                      <a:endParaRPr sz="16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TD-E</a:t>
                      </a:r>
                      <a:r>
                        <a:rPr lang="en" sz="16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- Technology Department (Electronics group)</a:t>
                      </a:r>
                      <a:endParaRPr sz="16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600" b="1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TD-CR-MG</a:t>
                      </a:r>
                      <a:r>
                        <a:rPr lang="en" sz="16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- Technology Department (Cryo. and Magnets group) 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600" b="1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PPD</a:t>
                      </a:r>
                      <a:r>
                        <a:rPr lang="en" sz="16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- Particle Physics Department </a:t>
                      </a:r>
                      <a:endParaRPr sz="16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600" b="1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</a:t>
                      </a:r>
                      <a:r>
                        <a:rPr lang="en" sz="16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- RAL Space (Quantum Sensors group) </a:t>
                      </a:r>
                      <a:endParaRPr sz="16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600" b="1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(*)</a:t>
                      </a:r>
                      <a:r>
                        <a:rPr lang="en" sz="16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- RAL leading activity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446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>
            <a:spLocks noGrp="1"/>
          </p:cNvSpPr>
          <p:nvPr>
            <p:ph type="title"/>
          </p:nvPr>
        </p:nvSpPr>
        <p:spPr>
          <a:xfrm>
            <a:off x="0" y="-502"/>
            <a:ext cx="12192000" cy="64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r>
              <a:rPr lang="en" sz="3200" dirty="0">
                <a:solidFill>
                  <a:srgbClr val="3C8C93"/>
                </a:solidFill>
              </a:rPr>
              <a:t>Contributions from RAL (top level)</a:t>
            </a:r>
            <a:endParaRPr sz="3200" dirty="0">
              <a:solidFill>
                <a:srgbClr val="3C8C93"/>
              </a:solidFill>
            </a:endParaRPr>
          </a:p>
        </p:txBody>
      </p:sp>
      <p:graphicFrame>
        <p:nvGraphicFramePr>
          <p:cNvPr id="126" name="Google Shape;126;p29"/>
          <p:cNvGraphicFramePr/>
          <p:nvPr>
            <p:extLst/>
          </p:nvPr>
        </p:nvGraphicFramePr>
        <p:xfrm>
          <a:off x="431371" y="644691"/>
          <a:ext cx="11425266" cy="4783827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712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26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5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RAL Hosts AI10</a:t>
                      </a:r>
                      <a:endParaRPr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Merriweather Sans"/>
                        <a:buNone/>
                      </a:pPr>
                      <a:r>
                        <a:rPr lang="en" sz="24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RAL doesn’t Host AI10</a:t>
                      </a:r>
                      <a:endParaRPr sz="25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7633">
                <a:tc gridSpan="2">
                  <a:txBody>
                    <a:bodyPr/>
                    <a:lstStyle/>
                    <a:p>
                      <a:pPr marL="2244725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Hardware for AION-1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244725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Support for all 3 AION-1 hardware [TD-M,TD-E,TD-CR-MG, PPD,RS] </a:t>
                      </a:r>
                      <a:endParaRPr sz="1600" b="0" i="0" u="none" strike="noStrike" cap="non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</a:txBody>
                  <a:tcPr marL="121933" marR="121933" marT="60967" marB="60967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569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Hardware for </a:t>
                      </a:r>
                      <a:r>
                        <a:rPr lang="en" sz="1600" b="1" i="0" u="none" strike="noStrike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AION-10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Optics </a:t>
                      </a: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&amp; Lasers[RS]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Atom sources [RS]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 cap="non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Interferometer hardware (fully sealed tube with end station chambers) + auxiliary items to provide the required environment (magnetic shield, vacuum pumps, vibration dump, coriolis compensation system) [TD-M,TD-E,PPD,RS] (*)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 cap="non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Signal readout with CCD camera, electronics [TD-E]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Sensors, slow control, electronics [TD-E]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Magnets [TD-CR-MG]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Data storage and management</a:t>
                      </a:r>
                      <a:r>
                        <a:rPr lang="en" sz="24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 </a:t>
                      </a:r>
                      <a:endParaRPr sz="2400" b="0" i="0" u="none" strike="noStrike" cap="non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1" i="0" u="none" strike="noStrik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Hardware for AION-10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Atom sources [RS]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 cap="non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Interferometer hardware (fully sealed tube with end station chambers) + auxiliary items to provide the required environment (magnetic shield, vacuum pumps, vibration dump, coriolis compensation system) [TD-M,TD-E,PPD,RS] (*)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 cap="non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 cap="non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 b="0" i="0" u="none" strike="noStrike" cap="none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Merriweather Sans"/>
                          <a:cs typeface="Calibri" panose="020F0502020204030204" pitchFamily="34" charset="0"/>
                          <a:sym typeface="Merriweather Sans"/>
                        </a:rPr>
                        <a:t>Magnets [TD-CR-MG] </a:t>
                      </a:r>
                      <a:endParaRPr sz="2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 cap="non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  <a:p>
                      <a:pPr marL="0" marR="0" lvl="1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 cap="none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Merriweather Sans"/>
                        <a:cs typeface="Calibri" panose="020F0502020204030204" pitchFamily="34" charset="0"/>
                        <a:sym typeface="Merriweather Sans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4342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r>
              <a:rPr lang="en" sz="3200" dirty="0">
                <a:solidFill>
                  <a:srgbClr val="3C8C93"/>
                </a:solidFill>
              </a:rPr>
              <a:t>Physics [Theory+ UoAberdeen]</a:t>
            </a:r>
            <a:endParaRPr sz="3200" dirty="0">
              <a:solidFill>
                <a:srgbClr val="3C8C93"/>
              </a:solidFill>
            </a:endParaRPr>
          </a:p>
        </p:txBody>
      </p:sp>
      <p:sp>
        <p:nvSpPr>
          <p:cNvPr id="132" name="Google Shape;132;p30"/>
          <p:cNvSpPr/>
          <p:nvPr/>
        </p:nvSpPr>
        <p:spPr>
          <a:xfrm>
            <a:off x="1007435" y="1412776"/>
            <a:ext cx="10753195" cy="504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Use both Mach-Zender spatial interferometer and the temporal interferometer Ramsey-Borde.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Merriweather Sans"/>
              <a:cs typeface="Calibri" panose="020F0502020204030204" pitchFamily="34" charset="0"/>
              <a:sym typeface="Merriweather Sans"/>
            </a:endParaRPr>
          </a:p>
          <a:p>
            <a:r>
              <a:rPr lang="en" sz="2400" dirty="0">
                <a:solidFill>
                  <a:schemeClr val="dk1"/>
                </a:solidFill>
                <a:latin typeface="Calibri" panose="020F0502020204030204" pitchFamily="34" charset="0"/>
                <a:ea typeface="Merriweather Sans"/>
                <a:cs typeface="Calibri" panose="020F0502020204030204" pitchFamily="34" charset="0"/>
                <a:sym typeface="Merriweather Sans"/>
              </a:rPr>
              <a:t/>
            </a:r>
            <a:br>
              <a:rPr lang="en" sz="2400" dirty="0">
                <a:solidFill>
                  <a:schemeClr val="dk1"/>
                </a:solidFill>
                <a:latin typeface="Calibri" panose="020F0502020204030204" pitchFamily="34" charset="0"/>
                <a:ea typeface="Merriweather Sans"/>
                <a:cs typeface="Calibri" panose="020F0502020204030204" pitchFamily="34" charset="0"/>
                <a:sym typeface="Merriweather Sans"/>
              </a:rPr>
            </a:br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Topics are: </a:t>
            </a:r>
            <a:endParaRPr sz="2400" dirty="0">
              <a:solidFill>
                <a:schemeClr val="dk1"/>
              </a:solidFill>
              <a:latin typeface="Calibri" panose="020F0502020204030204" pitchFamily="34" charset="0"/>
              <a:ea typeface="Merriweather Sans"/>
              <a:cs typeface="Calibri" panose="020F0502020204030204" pitchFamily="34" charset="0"/>
              <a:sym typeface="Merriweather Sans"/>
            </a:endParaRPr>
          </a:p>
          <a:p>
            <a:pPr indent="-169329">
              <a:buClr>
                <a:srgbClr val="000000"/>
              </a:buClr>
              <a:buSzPts val="2000"/>
              <a:buFont typeface="Merriweather Sans"/>
              <a:buAutoNum type="arabicPeriod"/>
            </a:pPr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Matter wave de-coherence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169329">
              <a:buClr>
                <a:srgbClr val="000000"/>
              </a:buClr>
              <a:buSzPts val="2000"/>
              <a:buFont typeface="Merriweather Sans"/>
              <a:buAutoNum type="arabicPeriod"/>
            </a:pPr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Quantum gravity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169329">
              <a:buClr>
                <a:srgbClr val="000000"/>
              </a:buClr>
              <a:buSzPts val="2000"/>
              <a:buFont typeface="Merriweather Sans"/>
              <a:buAutoNum type="arabicPeriod"/>
            </a:pPr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Gravitational waves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169329">
              <a:buClr>
                <a:srgbClr val="000000"/>
              </a:buClr>
              <a:buSzPts val="2000"/>
              <a:buFont typeface="Merriweather Sans"/>
              <a:buAutoNum type="arabicPeriod"/>
            </a:pPr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Axion searches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169329">
              <a:buClr>
                <a:srgbClr val="000000"/>
              </a:buClr>
              <a:buSzPts val="2000"/>
              <a:buFont typeface="Merriweather Sans"/>
              <a:buAutoNum type="arabicPeriod"/>
            </a:pPr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Lorentz invariance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169329">
              <a:buClr>
                <a:srgbClr val="000000"/>
              </a:buClr>
              <a:buSzPts val="2000"/>
              <a:buFont typeface="Merriweather Sans"/>
              <a:buAutoNum type="arabicPeriod"/>
            </a:pPr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Equivalence principle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169329">
              <a:buClr>
                <a:srgbClr val="000000"/>
              </a:buClr>
              <a:buSzPts val="2000"/>
              <a:buFont typeface="Merriweather Sans"/>
              <a:buAutoNum type="arabicPeriod"/>
            </a:pPr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Lense-Thirring</a:t>
            </a:r>
            <a:endParaRPr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indent="-169329">
              <a:buClr>
                <a:srgbClr val="000000"/>
              </a:buClr>
              <a:buSzPts val="2000"/>
              <a:buFont typeface="Merriweather Sans"/>
              <a:buAutoNum type="arabicPeriod"/>
            </a:pPr>
            <a:r>
              <a:rPr lang="en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Fine structure constant Peierls Phase</a:t>
            </a:r>
            <a:endParaRPr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065069"/>
      </p:ext>
    </p:extLst>
  </p:cSld>
  <p:clrMapOvr>
    <a:masterClrMapping/>
  </p:clrMapOvr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382</Words>
  <Application>Microsoft Office PowerPoint</Application>
  <PresentationFormat>Widescreen</PresentationFormat>
  <Paragraphs>64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Lucida Grande</vt:lpstr>
      <vt:lpstr>Merriweather Sans</vt:lpstr>
      <vt:lpstr>STFC_PowerPoint_template</vt:lpstr>
      <vt:lpstr>Input from RAL to AION</vt:lpstr>
      <vt:lpstr>Contributions from RAL (top level)</vt:lpstr>
      <vt:lpstr>Contributions from RAL (top level)</vt:lpstr>
      <vt:lpstr>Physics [Theory+ UoAberdeen]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Valenzuela, Tristan (STFC,RAL,RALSP)</dc:creator>
  <cp:lastModifiedBy>Valenzuela, Tristan (STFC,RAL,RALSP)</cp:lastModifiedBy>
  <cp:revision>7</cp:revision>
  <dcterms:created xsi:type="dcterms:W3CDTF">2019-02-07T18:18:29Z</dcterms:created>
  <dcterms:modified xsi:type="dcterms:W3CDTF">2019-02-07T18:25:33Z</dcterms:modified>
</cp:coreProperties>
</file>