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2" r:id="rId2"/>
    <p:sldId id="293" r:id="rId3"/>
    <p:sldId id="291" r:id="rId4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638D"/>
    <a:srgbClr val="0D2180"/>
    <a:srgbClr val="979AC6"/>
    <a:srgbClr val="8F8E91"/>
    <a:srgbClr val="7D2460"/>
    <a:srgbClr val="FFFFFF"/>
    <a:srgbClr val="FBFBFB"/>
    <a:srgbClr val="F8F8F8"/>
    <a:srgbClr val="0A64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1620" y="112"/>
      </p:cViewPr>
      <p:guideLst>
        <p:guide orient="horz" pos="21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6" d="100"/>
          <a:sy n="86" d="100"/>
        </p:scale>
        <p:origin x="376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9A29B993-2FD2-423B-8E9A-F25B055CF142}" type="datetimeFigureOut">
              <a:rPr lang="en-US" altLang="en-US"/>
              <a:pPr>
                <a:defRPr/>
              </a:pPr>
              <a:t>2/22/2019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7E542E4-6293-4DA4-B05B-51A5A2041E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4808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05345-D9C1-4050-9F3A-BF529E302B5E}" type="datetimeFigureOut">
              <a:rPr lang="en-GB" smtClean="0"/>
              <a:t>22/02/2019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AD3C54-A03B-4C21-BA2A-3BF4F78D38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140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D3C54-A03B-4C21-BA2A-3BF4F78D38D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360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D3C54-A03B-4C21-BA2A-3BF4F78D38D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375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D3C54-A03B-4C21-BA2A-3BF4F78D38D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367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7200800" cy="1728192"/>
          </a:xfrm>
        </p:spPr>
        <p:txBody>
          <a:bodyPr anchor="b"/>
          <a:lstStyle>
            <a:lvl1pPr>
              <a:defRPr baseline="0">
                <a:solidFill>
                  <a:srgbClr val="0A648F"/>
                </a:solidFill>
                <a:latin typeface="Georgia"/>
                <a:cs typeface="Georgia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394841" y="3212852"/>
            <a:ext cx="7201495" cy="1152525"/>
          </a:xfrm>
        </p:spPr>
        <p:txBody>
          <a:bodyPr/>
          <a:lstStyle>
            <a:lvl1pPr marL="0" indent="0">
              <a:buNone/>
              <a:defRPr sz="2400" b="0"/>
            </a:lvl1pPr>
            <a:lvl2pPr marL="457200" indent="0">
              <a:buNone/>
              <a:defRPr b="0"/>
            </a:lvl2pPr>
            <a:lvl3pPr marL="914400" indent="0">
              <a:buNone/>
              <a:defRPr b="0"/>
            </a:lvl3pPr>
            <a:lvl4pPr marL="1371600" indent="0">
              <a:buNone/>
              <a:defRPr b="0"/>
            </a:lvl4pPr>
            <a:lvl5pPr marL="1828800" indent="0">
              <a:buNone/>
              <a:defRPr b="0"/>
            </a:lvl5pPr>
          </a:lstStyle>
          <a:p>
            <a:pPr lvl="0"/>
            <a:r>
              <a:rPr lang="en-GB" dirty="0" smtClean="0"/>
              <a:t>Click to edit Master text style</a:t>
            </a:r>
          </a:p>
        </p:txBody>
      </p:sp>
      <p:pic>
        <p:nvPicPr>
          <p:cNvPr id="6" name="Picture 5" descr="https://upload.wikimedia.org/wikipedia/en/thumb/5/5d/Birmingham_logo.svg/1280px-Birmingham_logo.sv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5895"/>
            <a:ext cx="2835397" cy="708849"/>
          </a:xfrm>
          <a:prstGeom prst="rect">
            <a:avLst/>
          </a:prstGeom>
          <a:solidFill>
            <a:srgbClr val="FBFBFB"/>
          </a:solidFill>
        </p:spPr>
      </p:pic>
    </p:spTree>
    <p:extLst>
      <p:ext uri="{BB962C8B-B14F-4D97-AF65-F5344CB8AC3E}">
        <p14:creationId xmlns:p14="http://schemas.microsoft.com/office/powerpoint/2010/main" val="4224589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476672"/>
            <a:ext cx="7772400" cy="1143000"/>
          </a:xfrm>
        </p:spPr>
        <p:txBody>
          <a:bodyPr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844824"/>
            <a:ext cx="7772400" cy="3888432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6348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6875" y="10525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2424113"/>
            <a:ext cx="7772400" cy="365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85" r:id="rId1"/>
    <p:sldLayoutId id="2147483886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A648F"/>
          </a:solidFill>
          <a:latin typeface="Georgia"/>
          <a:ea typeface="MS PGothic" pitchFamily="34" charset="-128"/>
          <a:cs typeface="Georgia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A648F"/>
          </a:solidFill>
          <a:latin typeface="Georgia" charset="0"/>
          <a:ea typeface="MS PGothic" pitchFamily="34" charset="-128"/>
          <a:cs typeface="Georg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A648F"/>
          </a:solidFill>
          <a:latin typeface="Georgia" charset="0"/>
          <a:ea typeface="MS PGothic" pitchFamily="34" charset="-128"/>
          <a:cs typeface="Georg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A648F"/>
          </a:solidFill>
          <a:latin typeface="Georgia" charset="0"/>
          <a:ea typeface="MS PGothic" pitchFamily="34" charset="-128"/>
          <a:cs typeface="Georg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A648F"/>
          </a:solidFill>
          <a:latin typeface="Georgia" charset="0"/>
          <a:ea typeface="MS PGothic" pitchFamily="34" charset="-128"/>
          <a:cs typeface="Georg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A648F"/>
        </a:buClr>
        <a:buSzPct val="80000"/>
        <a:buFont typeface="Wingdings" panose="05000000000000000000" pitchFamily="2" charset="2"/>
        <a:buChar char="o"/>
        <a:defRPr sz="2800">
          <a:solidFill>
            <a:schemeClr val="bg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A648F"/>
        </a:buClr>
        <a:buChar char="–"/>
        <a:defRPr sz="2800">
          <a:solidFill>
            <a:schemeClr val="bg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A648F"/>
        </a:buClr>
        <a:buSzPct val="65000"/>
        <a:buFont typeface="Wingdings" panose="05000000000000000000" pitchFamily="2" charset="2"/>
        <a:buChar char="o"/>
        <a:defRPr sz="2800">
          <a:solidFill>
            <a:schemeClr val="bg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A648F"/>
        </a:buClr>
        <a:buSzPct val="80000"/>
        <a:buChar char="–"/>
        <a:defRPr sz="2800">
          <a:solidFill>
            <a:schemeClr val="bg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A648F"/>
        </a:buClr>
        <a:buSzPct val="90000"/>
        <a:buChar char="»"/>
        <a:defRPr sz="2800">
          <a:solidFill>
            <a:schemeClr val="bg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-243408"/>
            <a:ext cx="8351590" cy="1143000"/>
          </a:xfrm>
        </p:spPr>
        <p:txBody>
          <a:bodyPr/>
          <a:lstStyle/>
          <a:p>
            <a:r>
              <a:rPr lang="en-US" altLang="en-US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WP structure</a:t>
            </a:r>
            <a:endParaRPr lang="en-US" altLang="en-US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692696"/>
            <a:ext cx="8286510" cy="3888432"/>
          </a:xfrm>
        </p:spPr>
        <p:txBody>
          <a:bodyPr/>
          <a:lstStyle/>
          <a:p>
            <a:r>
              <a:rPr lang="en-GB" sz="1800" dirty="0" smtClean="0"/>
              <a:t>Suggestion to expand work breakdown structure by </a:t>
            </a:r>
            <a:r>
              <a:rPr lang="en-GB" sz="1800" dirty="0" smtClean="0"/>
              <a:t>splitting WP-AI</a:t>
            </a:r>
          </a:p>
          <a:p>
            <a:endParaRPr lang="en-GB" sz="1800" dirty="0"/>
          </a:p>
          <a:p>
            <a:pPr lvl="1"/>
            <a:r>
              <a:rPr lang="en-GB" sz="1800" dirty="0" smtClean="0"/>
              <a:t>WP1 – Physics: understanding the physics case and what scientific objectives can be achieved by AI-10, 100, 1000</a:t>
            </a:r>
          </a:p>
          <a:p>
            <a:pPr lvl="1"/>
            <a:endParaRPr lang="en-GB" sz="1800" dirty="0"/>
          </a:p>
          <a:p>
            <a:pPr lvl="1"/>
            <a:r>
              <a:rPr lang="en-GB" sz="1800" dirty="0" smtClean="0"/>
              <a:t>WP2 – MAGIS: collaboration with MAGIS, building atom sources for return and implementation in WP3</a:t>
            </a:r>
          </a:p>
          <a:p>
            <a:pPr lvl="1"/>
            <a:endParaRPr lang="en-GB" sz="1800" dirty="0"/>
          </a:p>
          <a:p>
            <a:pPr lvl="1"/>
            <a:r>
              <a:rPr lang="en-GB" sz="1800" dirty="0" smtClean="0"/>
              <a:t>WP3 – AION10: setting up facility for AION-10, then integrating the atom sources from WP2 and later testing scientific improvements from WP4</a:t>
            </a:r>
          </a:p>
          <a:p>
            <a:pPr lvl="1"/>
            <a:endParaRPr lang="en-GB" sz="1800" dirty="0"/>
          </a:p>
          <a:p>
            <a:pPr lvl="1"/>
            <a:r>
              <a:rPr lang="en-GB" sz="1800" dirty="0" smtClean="0"/>
              <a:t>WP4 – AION1: developing modules and techniques for enabling the performance of AION100 and 1000, pushing for improvements required to meet scientific objectives</a:t>
            </a:r>
          </a:p>
          <a:p>
            <a:pPr lvl="1"/>
            <a:endParaRPr lang="en-GB" sz="1800" dirty="0"/>
          </a:p>
          <a:p>
            <a:pPr lvl="1"/>
            <a:r>
              <a:rPr lang="en-GB" sz="1800" dirty="0" smtClean="0"/>
              <a:t>WP5 – AION100: investigating sites for the AION100 and 1000 instruments, and considering issues around integration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13993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ight Arrow 28"/>
          <p:cNvSpPr/>
          <p:nvPr/>
        </p:nvSpPr>
        <p:spPr bwMode="auto">
          <a:xfrm flipH="1">
            <a:off x="3654700" y="4879753"/>
            <a:ext cx="1656184" cy="720080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-243408"/>
            <a:ext cx="8351590" cy="1143000"/>
          </a:xfrm>
        </p:spPr>
        <p:txBody>
          <a:bodyPr/>
          <a:lstStyle/>
          <a:p>
            <a:r>
              <a:rPr lang="en-US" altLang="en-US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WP structure</a:t>
            </a:r>
            <a:endParaRPr lang="en-US" altLang="en-US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3419872" y="2636912"/>
            <a:ext cx="2448272" cy="1656184"/>
          </a:xfrm>
          <a:prstGeom prst="ellipse">
            <a:avLst/>
          </a:prstGeom>
          <a:solidFill>
            <a:srgbClr val="00638D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05845" y="2924944"/>
            <a:ext cx="14763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WP3</a:t>
            </a:r>
          </a:p>
          <a:p>
            <a:pPr algn="ctr"/>
            <a:r>
              <a:rPr lang="en-GB" dirty="0" smtClean="0"/>
              <a:t>AION10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6091281" y="1035314"/>
            <a:ext cx="2448272" cy="1656184"/>
            <a:chOff x="728614" y="1412776"/>
            <a:chExt cx="2448272" cy="1656184"/>
          </a:xfrm>
        </p:grpSpPr>
        <p:sp>
          <p:nvSpPr>
            <p:cNvPr id="9" name="Oval 8"/>
            <p:cNvSpPr/>
            <p:nvPr/>
          </p:nvSpPr>
          <p:spPr bwMode="auto">
            <a:xfrm>
              <a:off x="728614" y="1412776"/>
              <a:ext cx="2448272" cy="1656184"/>
            </a:xfrm>
            <a:prstGeom prst="ellipse">
              <a:avLst/>
            </a:prstGeom>
            <a:solidFill>
              <a:srgbClr val="00638D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74143" y="1682805"/>
              <a:ext cx="155721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WP1</a:t>
              </a:r>
            </a:p>
            <a:p>
              <a:pPr algn="ctr"/>
              <a:r>
                <a:rPr lang="en-GB" dirty="0" smtClean="0"/>
                <a:t>Physics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185555" y="4085231"/>
            <a:ext cx="2448272" cy="1656184"/>
            <a:chOff x="5903318" y="1340768"/>
            <a:chExt cx="2448272" cy="1656184"/>
          </a:xfrm>
        </p:grpSpPr>
        <p:sp>
          <p:nvSpPr>
            <p:cNvPr id="11" name="Oval 10"/>
            <p:cNvSpPr/>
            <p:nvPr/>
          </p:nvSpPr>
          <p:spPr bwMode="auto">
            <a:xfrm>
              <a:off x="5903318" y="1340768"/>
              <a:ext cx="2448272" cy="1656184"/>
            </a:xfrm>
            <a:prstGeom prst="ellipse">
              <a:avLst/>
            </a:prstGeom>
            <a:solidFill>
              <a:srgbClr val="00638D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89291" y="1628800"/>
              <a:ext cx="147632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WP2</a:t>
              </a:r>
            </a:p>
            <a:p>
              <a:pPr algn="ctr"/>
              <a:r>
                <a:rPr lang="en-GB" dirty="0" smtClean="0"/>
                <a:t>MAGIS</a:t>
              </a:r>
            </a:p>
          </p:txBody>
        </p:sp>
      </p:grpSp>
      <p:sp>
        <p:nvSpPr>
          <p:cNvPr id="13" name="Oval 12"/>
          <p:cNvSpPr/>
          <p:nvPr/>
        </p:nvSpPr>
        <p:spPr bwMode="auto">
          <a:xfrm>
            <a:off x="645206" y="4318744"/>
            <a:ext cx="2448272" cy="1656184"/>
          </a:xfrm>
          <a:prstGeom prst="ellipse">
            <a:avLst/>
          </a:prstGeom>
          <a:solidFill>
            <a:srgbClr val="00638D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31179" y="4606776"/>
            <a:ext cx="14763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WP4</a:t>
            </a:r>
          </a:p>
          <a:p>
            <a:pPr algn="ctr"/>
            <a:r>
              <a:rPr lang="en-GB" dirty="0" smtClean="0"/>
              <a:t>AION1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426056" y="1245126"/>
            <a:ext cx="2448272" cy="1656184"/>
            <a:chOff x="6084168" y="4301651"/>
            <a:chExt cx="2448272" cy="1656184"/>
          </a:xfrm>
        </p:grpSpPr>
        <p:sp>
          <p:nvSpPr>
            <p:cNvPr id="15" name="Oval 14"/>
            <p:cNvSpPr/>
            <p:nvPr/>
          </p:nvSpPr>
          <p:spPr bwMode="auto">
            <a:xfrm>
              <a:off x="6084168" y="4301651"/>
              <a:ext cx="2448272" cy="1656184"/>
            </a:xfrm>
            <a:prstGeom prst="ellipse">
              <a:avLst/>
            </a:prstGeom>
            <a:solidFill>
              <a:srgbClr val="00638D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67069" y="4581558"/>
              <a:ext cx="188247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WP5</a:t>
              </a:r>
            </a:p>
            <a:p>
              <a:pPr algn="ctr"/>
              <a:r>
                <a:rPr lang="en-GB" dirty="0" smtClean="0"/>
                <a:t>AION100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 rot="19262569">
            <a:off x="2433597" y="3769493"/>
            <a:ext cx="2232248" cy="720080"/>
            <a:chOff x="4181589" y="5085184"/>
            <a:chExt cx="2232248" cy="720080"/>
          </a:xfrm>
        </p:grpSpPr>
        <p:sp>
          <p:nvSpPr>
            <p:cNvPr id="6" name="Right Arrow 5"/>
            <p:cNvSpPr/>
            <p:nvPr/>
          </p:nvSpPr>
          <p:spPr bwMode="auto">
            <a:xfrm>
              <a:off x="4211960" y="5085184"/>
              <a:ext cx="1656184" cy="720080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81589" y="5245169"/>
              <a:ext cx="2232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chemeClr val="bg1"/>
                  </a:solidFill>
                </a:rPr>
                <a:t>techniques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 rot="12363484">
            <a:off x="4988722" y="4093042"/>
            <a:ext cx="2554516" cy="720080"/>
            <a:chOff x="3069634" y="5645279"/>
            <a:chExt cx="2554516" cy="720080"/>
          </a:xfrm>
        </p:grpSpPr>
        <p:sp>
          <p:nvSpPr>
            <p:cNvPr id="20" name="Right Arrow 19"/>
            <p:cNvSpPr/>
            <p:nvPr/>
          </p:nvSpPr>
          <p:spPr bwMode="auto">
            <a:xfrm>
              <a:off x="3967966" y="5645279"/>
              <a:ext cx="1656184" cy="720080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0778125">
              <a:off x="3069634" y="5841718"/>
              <a:ext cx="2232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chemeClr val="bg1"/>
                  </a:solidFill>
                </a:rPr>
                <a:t>hardware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976667" y="4883740"/>
            <a:ext cx="2232248" cy="720080"/>
            <a:chOff x="4181589" y="5085184"/>
            <a:chExt cx="2232248" cy="720080"/>
          </a:xfrm>
        </p:grpSpPr>
        <p:sp>
          <p:nvSpPr>
            <p:cNvPr id="26" name="Right Arrow 25"/>
            <p:cNvSpPr/>
            <p:nvPr/>
          </p:nvSpPr>
          <p:spPr bwMode="auto">
            <a:xfrm>
              <a:off x="4211960" y="5085184"/>
              <a:ext cx="1656184" cy="720080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181589" y="5245169"/>
              <a:ext cx="2232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chemeClr val="bg1"/>
                  </a:solidFill>
                </a:rPr>
                <a:t>techniques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rot="16200000">
            <a:off x="642523" y="3041957"/>
            <a:ext cx="2232248" cy="720080"/>
            <a:chOff x="4181589" y="5085184"/>
            <a:chExt cx="2232248" cy="720080"/>
          </a:xfrm>
        </p:grpSpPr>
        <p:sp>
          <p:nvSpPr>
            <p:cNvPr id="32" name="Right Arrow 31"/>
            <p:cNvSpPr/>
            <p:nvPr/>
          </p:nvSpPr>
          <p:spPr bwMode="auto">
            <a:xfrm>
              <a:off x="4211960" y="5085184"/>
              <a:ext cx="1656184" cy="720080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181589" y="5245169"/>
              <a:ext cx="2232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chemeClr val="bg1"/>
                  </a:solidFill>
                </a:rPr>
                <a:t>techniques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 rot="5400000">
            <a:off x="6164439" y="3404584"/>
            <a:ext cx="2554215" cy="724067"/>
            <a:chOff x="6541105" y="3126881"/>
            <a:chExt cx="2554215" cy="724067"/>
          </a:xfrm>
        </p:grpSpPr>
        <p:sp>
          <p:nvSpPr>
            <p:cNvPr id="34" name="Right Arrow 33"/>
            <p:cNvSpPr/>
            <p:nvPr/>
          </p:nvSpPr>
          <p:spPr bwMode="auto">
            <a:xfrm flipH="1">
              <a:off x="6541105" y="3126881"/>
              <a:ext cx="1656184" cy="720080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863072" y="3130868"/>
              <a:ext cx="2232248" cy="720080"/>
              <a:chOff x="4181589" y="5085184"/>
              <a:chExt cx="2232248" cy="720080"/>
            </a:xfrm>
          </p:grpSpPr>
          <p:sp>
            <p:nvSpPr>
              <p:cNvPr id="36" name="Right Arrow 35"/>
              <p:cNvSpPr/>
              <p:nvPr/>
            </p:nvSpPr>
            <p:spPr bwMode="auto">
              <a:xfrm>
                <a:off x="4211960" y="5085184"/>
                <a:ext cx="1656184" cy="720080"/>
              </a:xfrm>
              <a:prstGeom prst="rightArrow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181589" y="5245169"/>
                <a:ext cx="22322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>
                    <a:solidFill>
                      <a:schemeClr val="bg1"/>
                    </a:solidFill>
                  </a:rPr>
                  <a:t>  science</a:t>
                </a:r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3618781" y="1626942"/>
            <a:ext cx="2417902" cy="720080"/>
            <a:chOff x="4211960" y="5085184"/>
            <a:chExt cx="2417902" cy="720080"/>
          </a:xfrm>
        </p:grpSpPr>
        <p:sp>
          <p:nvSpPr>
            <p:cNvPr id="42" name="Right Arrow 41"/>
            <p:cNvSpPr/>
            <p:nvPr/>
          </p:nvSpPr>
          <p:spPr bwMode="auto">
            <a:xfrm flipH="1">
              <a:off x="4211960" y="5085184"/>
              <a:ext cx="1656184" cy="720080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97614" y="5245169"/>
              <a:ext cx="2232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chemeClr val="bg1"/>
                  </a:solidFill>
                </a:rPr>
                <a:t>  science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 rot="19650891">
            <a:off x="5013386" y="2191288"/>
            <a:ext cx="2417902" cy="720080"/>
            <a:chOff x="4211960" y="5085184"/>
            <a:chExt cx="2417902" cy="720080"/>
          </a:xfrm>
        </p:grpSpPr>
        <p:sp>
          <p:nvSpPr>
            <p:cNvPr id="45" name="Right Arrow 44"/>
            <p:cNvSpPr/>
            <p:nvPr/>
          </p:nvSpPr>
          <p:spPr bwMode="auto">
            <a:xfrm flipH="1">
              <a:off x="4211960" y="5085184"/>
              <a:ext cx="1656184" cy="720080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397614" y="5245169"/>
              <a:ext cx="2232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chemeClr val="bg1"/>
                  </a:solidFill>
                </a:rPr>
                <a:t>  science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 rot="1951187">
            <a:off x="2302257" y="2726200"/>
            <a:ext cx="2417902" cy="720080"/>
            <a:chOff x="4211960" y="5085184"/>
            <a:chExt cx="2417902" cy="720080"/>
          </a:xfrm>
        </p:grpSpPr>
        <p:sp>
          <p:nvSpPr>
            <p:cNvPr id="48" name="Right Arrow 47"/>
            <p:cNvSpPr/>
            <p:nvPr/>
          </p:nvSpPr>
          <p:spPr bwMode="auto">
            <a:xfrm flipH="1">
              <a:off x="4211960" y="5085184"/>
              <a:ext cx="1656184" cy="720080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97614" y="5245169"/>
              <a:ext cx="2232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chemeClr val="bg1"/>
                  </a:solidFill>
                </a:rPr>
                <a:t>   inform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040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-243408"/>
            <a:ext cx="8351590" cy="1143000"/>
          </a:xfrm>
        </p:spPr>
        <p:txBody>
          <a:bodyPr/>
          <a:lstStyle/>
          <a:p>
            <a:r>
              <a:rPr lang="en-US" altLang="en-US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WP4</a:t>
            </a:r>
            <a:endParaRPr lang="en-US" altLang="en-US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692696"/>
            <a:ext cx="8286510" cy="3888432"/>
          </a:xfrm>
        </p:spPr>
        <p:txBody>
          <a:bodyPr/>
          <a:lstStyle/>
          <a:p>
            <a:r>
              <a:rPr lang="en-GB" sz="1800" dirty="0" smtClean="0"/>
              <a:t>Act as demonstrators for improving future performance of AION-10, 100, 1000 and synergy with MAGIS, form network and community within UK </a:t>
            </a:r>
          </a:p>
          <a:p>
            <a:endParaRPr lang="en-GB" sz="1050" dirty="0" smtClean="0"/>
          </a:p>
          <a:p>
            <a:r>
              <a:rPr lang="en-GB" sz="1800" dirty="0" smtClean="0"/>
              <a:t>Technology priorities:</a:t>
            </a:r>
          </a:p>
          <a:p>
            <a:pPr lvl="1"/>
            <a:r>
              <a:rPr lang="en-GB" sz="1800" dirty="0" smtClean="0"/>
              <a:t>Atom sources:</a:t>
            </a:r>
          </a:p>
          <a:p>
            <a:pPr lvl="2"/>
            <a:r>
              <a:rPr lang="en-GB" sz="1800" dirty="0" smtClean="0"/>
              <a:t>High flux sources</a:t>
            </a:r>
          </a:p>
          <a:p>
            <a:pPr lvl="2"/>
            <a:r>
              <a:rPr lang="en-GB" sz="1800" dirty="0" smtClean="0"/>
              <a:t>Atom selection (experimental investigation of </a:t>
            </a:r>
            <a:r>
              <a:rPr lang="en-GB" sz="1800" dirty="0" err="1" smtClean="0"/>
              <a:t>Yb</a:t>
            </a:r>
            <a:r>
              <a:rPr lang="en-GB" sz="1800" dirty="0" smtClean="0"/>
              <a:t> and </a:t>
            </a:r>
            <a:r>
              <a:rPr lang="en-GB" sz="1800" dirty="0" err="1" smtClean="0"/>
              <a:t>Sr</a:t>
            </a:r>
            <a:r>
              <a:rPr lang="en-GB" sz="1800" dirty="0" smtClean="0"/>
              <a:t> and good candidates) for long baseline systems</a:t>
            </a:r>
          </a:p>
          <a:p>
            <a:pPr lvl="2"/>
            <a:r>
              <a:rPr lang="en-GB" sz="1800" dirty="0" smtClean="0"/>
              <a:t>Cooling and focusing techniques (such as delta-kick, evaporation schemes)</a:t>
            </a:r>
          </a:p>
          <a:p>
            <a:pPr lvl="2"/>
            <a:r>
              <a:rPr lang="en-GB" sz="1800" dirty="0" smtClean="0"/>
              <a:t>Cloud manipulation schemes, such as conveyors, atom launch</a:t>
            </a:r>
          </a:p>
          <a:p>
            <a:pPr lvl="1"/>
            <a:r>
              <a:rPr lang="en-GB" sz="1800" dirty="0" smtClean="0"/>
              <a:t>Atom interferometry:</a:t>
            </a:r>
          </a:p>
          <a:p>
            <a:pPr lvl="2"/>
            <a:r>
              <a:rPr lang="en-GB" sz="1800" dirty="0" smtClean="0"/>
              <a:t>Large momentum transfer (such as single photon schemes)</a:t>
            </a:r>
          </a:p>
          <a:p>
            <a:pPr lvl="2"/>
            <a:r>
              <a:rPr lang="en-GB" sz="1800" dirty="0" smtClean="0"/>
              <a:t>Beam geometries (wave front quality, beam shaping)</a:t>
            </a:r>
          </a:p>
          <a:p>
            <a:pPr lvl="2"/>
            <a:r>
              <a:rPr lang="en-GB" sz="1800" dirty="0" smtClean="0"/>
              <a:t>High fidelity pulses (such as composite pulses)</a:t>
            </a:r>
          </a:p>
          <a:p>
            <a:pPr lvl="2"/>
            <a:r>
              <a:rPr lang="en-GB" sz="1800" dirty="0" smtClean="0"/>
              <a:t>Detection schemes (such as squeezing and non-demolition)</a:t>
            </a:r>
          </a:p>
          <a:p>
            <a:pPr lvl="2"/>
            <a:r>
              <a:rPr lang="en-GB" sz="1800" dirty="0" smtClean="0"/>
              <a:t>Investigate schemes for suppressing GGN or other systematics</a:t>
            </a:r>
          </a:p>
          <a:p>
            <a:pPr lvl="2"/>
            <a:endParaRPr lang="en-GB" sz="2000" dirty="0" smtClean="0"/>
          </a:p>
          <a:p>
            <a:pPr lvl="2"/>
            <a:endParaRPr lang="en-GB" sz="2000" dirty="0" smtClean="0"/>
          </a:p>
          <a:p>
            <a:pPr lvl="2"/>
            <a:endParaRPr lang="en-GB" sz="2000" dirty="0" smtClean="0"/>
          </a:p>
          <a:p>
            <a:pPr lvl="2"/>
            <a:endParaRPr lang="en-GB" sz="2000" dirty="0" smtClean="0"/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003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2">
      <a:dk1>
        <a:srgbClr val="91C8E1"/>
      </a:dk1>
      <a:lt1>
        <a:srgbClr val="ECECEC"/>
      </a:lt1>
      <a:dk2>
        <a:srgbClr val="000000"/>
      </a:dk2>
      <a:lt2>
        <a:srgbClr val="91C8E1"/>
      </a:lt2>
      <a:accent1>
        <a:srgbClr val="000000"/>
      </a:accent1>
      <a:accent2>
        <a:srgbClr val="ECECEC"/>
      </a:accent2>
      <a:accent3>
        <a:srgbClr val="AAAAAA"/>
      </a:accent3>
      <a:accent4>
        <a:srgbClr val="C9C9C9"/>
      </a:accent4>
      <a:accent5>
        <a:srgbClr val="AAAAAA"/>
      </a:accent5>
      <a:accent6>
        <a:srgbClr val="D6D6D6"/>
      </a:accent6>
      <a:hlink>
        <a:srgbClr val="91C8E1"/>
      </a:hlink>
      <a:folHlink>
        <a:srgbClr val="91C8E1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12913</TotalTime>
  <Words>265</Words>
  <Application>Microsoft Office PowerPoint</Application>
  <PresentationFormat>On-screen Show (4:3)</PresentationFormat>
  <Paragraphs>54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MS PGothic</vt:lpstr>
      <vt:lpstr>MS PGothic</vt:lpstr>
      <vt:lpstr>Arial</vt:lpstr>
      <vt:lpstr>Calibri</vt:lpstr>
      <vt:lpstr>Georgia</vt:lpstr>
      <vt:lpstr>Tahoma</vt:lpstr>
      <vt:lpstr>Times New Roman</vt:lpstr>
      <vt:lpstr>Wingdings</vt:lpstr>
      <vt:lpstr>Default Design</vt:lpstr>
      <vt:lpstr>WP structure</vt:lpstr>
      <vt:lpstr>WP structure</vt:lpstr>
      <vt:lpstr>WP4</vt:lpstr>
    </vt:vector>
  </TitlesOfParts>
  <Company>The University of Birmingham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 and Publications</dc:creator>
  <cp:lastModifiedBy>Michael Holynski</cp:lastModifiedBy>
  <cp:revision>125</cp:revision>
  <dcterms:created xsi:type="dcterms:W3CDTF">2005-06-08T11:15:47Z</dcterms:created>
  <dcterms:modified xsi:type="dcterms:W3CDTF">2019-02-22T13:18:59Z</dcterms:modified>
</cp:coreProperties>
</file>