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2"/>
  </p:notesMasterIdLst>
  <p:handoutMasterIdLst>
    <p:handoutMasterId r:id="rId13"/>
  </p:handoutMasterIdLst>
  <p:sldIdLst>
    <p:sldId id="1954" r:id="rId2"/>
    <p:sldId id="1943" r:id="rId3"/>
    <p:sldId id="1949" r:id="rId4"/>
    <p:sldId id="1953" r:id="rId5"/>
    <p:sldId id="1950" r:id="rId6"/>
    <p:sldId id="1951" r:id="rId7"/>
    <p:sldId id="1952" r:id="rId8"/>
    <p:sldId id="1944" r:id="rId9"/>
    <p:sldId id="1946" r:id="rId10"/>
    <p:sldId id="1948" r:id="rId11"/>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13" autoAdjust="0"/>
    <p:restoredTop sz="89251" autoAdjust="0"/>
  </p:normalViewPr>
  <p:slideViewPr>
    <p:cSldViewPr>
      <p:cViewPr>
        <p:scale>
          <a:sx n="100" d="100"/>
          <a:sy n="100" d="100"/>
        </p:scale>
        <p:origin x="-1048" y="-200"/>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8E801A9-2AA2-FA4A-90DB-4BA82C5BB312}" type="slidenum">
              <a:rPr lang="en-US" smtClean="0"/>
              <a:pPr>
                <a:defRPr/>
              </a:pPr>
              <a:t>2</a:t>
            </a:fld>
            <a:endParaRPr lang="en-US" dirty="0"/>
          </a:p>
        </p:txBody>
      </p:sp>
    </p:spTree>
    <p:extLst>
      <p:ext uri="{BB962C8B-B14F-4D97-AF65-F5344CB8AC3E}">
        <p14:creationId xmlns:p14="http://schemas.microsoft.com/office/powerpoint/2010/main" val="2042989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smtClean="0"/>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smtClean="0"/>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smtClean="0">
                <a:latin typeface="Tahoma" charset="0"/>
              </a:rPr>
              <a:t>  O. Buchmueller  AION Working Meeting</a:t>
            </a:r>
            <a:r>
              <a:rPr lang="en-GB" sz="1100" i="0" noProof="0" dirty="0" smtClean="0">
                <a:latin typeface="Tahoma" charset="0"/>
              </a:rPr>
              <a:t>    </a:t>
            </a:r>
            <a:endParaRPr lang="en-GB" sz="1100" i="0" noProof="0" dirty="0" smtClean="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8496" y="-419100"/>
            <a:ext cx="9361016" cy="7478970"/>
          </a:xfrm>
          <a:prstGeom prst="rect">
            <a:avLst/>
          </a:prstGeom>
          <a:solidFill>
            <a:srgbClr val="FFFFFF"/>
          </a:solidFill>
        </p:spPr>
        <p:txBody>
          <a:bodyPr wrap="square" rtlCol="0">
            <a:spAutoFit/>
          </a:bodyPr>
          <a:lstStyle/>
          <a:p>
            <a:endParaRPr lang="en-US" sz="6000" dirty="0" smtClean="0"/>
          </a:p>
          <a:p>
            <a:endParaRPr lang="en-US" sz="6000" dirty="0"/>
          </a:p>
          <a:p>
            <a:endParaRPr lang="en-US" sz="6000" dirty="0" smtClean="0"/>
          </a:p>
          <a:p>
            <a:endParaRPr lang="en-US" sz="6000" dirty="0"/>
          </a:p>
          <a:p>
            <a:endParaRPr lang="en-US" sz="6000" dirty="0" smtClean="0"/>
          </a:p>
          <a:p>
            <a:endParaRPr lang="en-US" sz="6000" dirty="0"/>
          </a:p>
          <a:p>
            <a:endParaRPr lang="en-US" sz="6000" dirty="0" smtClean="0"/>
          </a:p>
          <a:p>
            <a:endParaRPr lang="en-US" sz="6000" dirty="0"/>
          </a:p>
        </p:txBody>
      </p:sp>
      <p:sp>
        <p:nvSpPr>
          <p:cNvPr id="2" name="Title 1"/>
          <p:cNvSpPr>
            <a:spLocks noGrp="1"/>
          </p:cNvSpPr>
          <p:nvPr>
            <p:ph type="title"/>
          </p:nvPr>
        </p:nvSpPr>
        <p:spPr>
          <a:xfrm>
            <a:off x="561975" y="188640"/>
            <a:ext cx="8020050" cy="1656184"/>
          </a:xfrm>
        </p:spPr>
        <p:txBody>
          <a:bodyPr/>
          <a:lstStyle/>
          <a:p>
            <a:r>
              <a:rPr lang="en-US" dirty="0"/>
              <a:t>W</a:t>
            </a:r>
            <a:r>
              <a:rPr lang="en-US" dirty="0" smtClean="0"/>
              <a:t>orkshop on the phenomenology of</a:t>
            </a:r>
            <a:br>
              <a:rPr lang="en-US" dirty="0" smtClean="0"/>
            </a:br>
            <a:r>
              <a:rPr lang="en-US" dirty="0" smtClean="0"/>
              <a:t> dark matter searches with quantum sensors</a:t>
            </a:r>
            <a:br>
              <a:rPr lang="en-US" dirty="0" smtClean="0"/>
            </a:br>
            <a:r>
              <a:rPr lang="en-US" sz="6000" dirty="0" smtClean="0"/>
              <a:t>AION</a:t>
            </a:r>
            <a:endParaRPr lang="en-US" sz="6000" dirty="0"/>
          </a:p>
        </p:txBody>
      </p:sp>
      <p:sp>
        <p:nvSpPr>
          <p:cNvPr id="3" name="Content Placeholder 2"/>
          <p:cNvSpPr>
            <a:spLocks noGrp="1"/>
          </p:cNvSpPr>
          <p:nvPr>
            <p:ph idx="1"/>
          </p:nvPr>
        </p:nvSpPr>
        <p:spPr>
          <a:xfrm>
            <a:off x="457200" y="2204864"/>
            <a:ext cx="8229600" cy="3921305"/>
          </a:xfrm>
        </p:spPr>
        <p:txBody>
          <a:bodyPr/>
          <a:lstStyle/>
          <a:p>
            <a:r>
              <a:rPr lang="en-US" dirty="0" smtClean="0"/>
              <a:t>	Brainstorm options </a:t>
            </a:r>
            <a:r>
              <a:rPr lang="en-US" dirty="0"/>
              <a:t>for Dark Sector searches with Quantum Sensors in categories like:</a:t>
            </a:r>
            <a:br>
              <a:rPr lang="en-US" dirty="0"/>
            </a:br>
            <a:r>
              <a:rPr lang="en-US" dirty="0"/>
              <a:t/>
            </a:r>
            <a:br>
              <a:rPr lang="en-US" dirty="0"/>
            </a:br>
            <a:r>
              <a:rPr lang="en-US" dirty="0"/>
              <a:t>- light DM (&lt; </a:t>
            </a:r>
            <a:r>
              <a:rPr lang="en-US" dirty="0" err="1"/>
              <a:t>GeV</a:t>
            </a:r>
            <a:r>
              <a:rPr lang="en-US" dirty="0"/>
              <a:t> </a:t>
            </a:r>
            <a:r>
              <a:rPr lang="en-US" dirty="0" smtClean="0"/>
              <a:t>scale, hard to see in DD or at the LHC because of negligible nuclear recoil or missing energy, respectively.</a:t>
            </a:r>
            <a:br>
              <a:rPr lang="en-US" dirty="0" smtClean="0"/>
            </a:br>
            <a:r>
              <a:rPr lang="en-US" dirty="0" smtClean="0"/>
              <a:t/>
            </a:r>
            <a:br>
              <a:rPr lang="en-US" dirty="0" smtClean="0"/>
            </a:br>
            <a:r>
              <a:rPr lang="en-US" dirty="0" smtClean="0"/>
              <a:t>- </a:t>
            </a:r>
            <a:r>
              <a:rPr lang="en-US" dirty="0" err="1"/>
              <a:t>ultralight</a:t>
            </a:r>
            <a:r>
              <a:rPr lang="en-US" dirty="0"/>
              <a:t> (fuzzy) DM (~10^-22 </a:t>
            </a:r>
            <a:r>
              <a:rPr lang="en-US" dirty="0" err="1"/>
              <a:t>eV</a:t>
            </a:r>
            <a:r>
              <a:rPr lang="en-US" dirty="0"/>
              <a:t>) that behaves more like a classical wave </a:t>
            </a:r>
            <a:r>
              <a:rPr lang="en-US" dirty="0" smtClean="0"/>
              <a:t>and modifies </a:t>
            </a:r>
            <a:r>
              <a:rPr lang="en-US" dirty="0"/>
              <a:t>fundamental constants through oscillations.</a:t>
            </a:r>
            <a:br>
              <a:rPr lang="en-US" dirty="0"/>
            </a:br>
            <a:r>
              <a:rPr lang="en-US" dirty="0"/>
              <a:t/>
            </a:r>
            <a:br>
              <a:rPr lang="en-US" dirty="0"/>
            </a:br>
            <a:r>
              <a:rPr lang="en-US" dirty="0" smtClean="0"/>
              <a:t>Objectives:</a:t>
            </a:r>
          </a:p>
          <a:p>
            <a:r>
              <a:rPr lang="en-US" dirty="0"/>
              <a:t>	</a:t>
            </a:r>
            <a:r>
              <a:rPr lang="en-US" dirty="0" smtClean="0"/>
              <a:t>- Phenomenological </a:t>
            </a:r>
            <a:r>
              <a:rPr lang="en-US" dirty="0"/>
              <a:t>input for </a:t>
            </a:r>
            <a:r>
              <a:rPr lang="en-US" dirty="0" smtClean="0"/>
              <a:t>Quantum Sensors for Future Physics, to </a:t>
            </a:r>
            <a:r>
              <a:rPr lang="en-US" dirty="0"/>
              <a:t>strengthen and refine the physics case for forthcoming funding </a:t>
            </a:r>
            <a:r>
              <a:rPr lang="en-US" dirty="0" smtClean="0"/>
              <a:t>proposals.</a:t>
            </a:r>
          </a:p>
          <a:p>
            <a:r>
              <a:rPr lang="en-US" dirty="0"/>
              <a:t>	</a:t>
            </a:r>
            <a:r>
              <a:rPr lang="en-US" dirty="0" smtClean="0"/>
              <a:t>- White paper?</a:t>
            </a:r>
            <a:endParaRPr lang="en-US" dirty="0"/>
          </a:p>
          <a:p>
            <a:endParaRPr lang="en-US" dirty="0"/>
          </a:p>
        </p:txBody>
      </p:sp>
    </p:spTree>
    <p:extLst>
      <p:ext uri="{BB962C8B-B14F-4D97-AF65-F5344CB8AC3E}">
        <p14:creationId xmlns:p14="http://schemas.microsoft.com/office/powerpoint/2010/main" val="108404180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44008" y="1196752"/>
            <a:ext cx="4320480" cy="4525963"/>
          </a:xfrm>
        </p:spPr>
        <p:txBody>
          <a:bodyPr/>
          <a:lstStyle/>
          <a:p>
            <a:r>
              <a:rPr lang="en-GB" dirty="0" smtClean="0"/>
              <a:t>     </a:t>
            </a:r>
          </a:p>
          <a:p>
            <a:pPr algn="just"/>
            <a:r>
              <a:rPr lang="en-GB" sz="1400" dirty="0" smtClean="0"/>
              <a:t>	</a:t>
            </a:r>
            <a:r>
              <a:rPr lang="en-GB" sz="1400" dirty="0" smtClean="0">
                <a:solidFill>
                  <a:srgbClr val="3333CC"/>
                </a:solidFill>
              </a:rPr>
              <a:t>In </a:t>
            </a:r>
            <a:r>
              <a:rPr lang="en-GB" sz="1400" dirty="0">
                <a:solidFill>
                  <a:srgbClr val="3333CC"/>
                </a:solidFill>
              </a:rPr>
              <a:t>preparation of this proposal we have broadly consulted with the relevant UK science communities and have received very positive feedback. The support is across several fields, ranging from fundamental particle physics, over atom interferometry to gravitational wave physics. The support also covers both experimental as well as theory communities in the UK.  So far, </a:t>
            </a:r>
            <a:r>
              <a:rPr lang="en-GB" sz="1400" dirty="0" smtClean="0">
                <a:solidFill>
                  <a:schemeClr val="accent2"/>
                </a:solidFill>
              </a:rPr>
              <a:t>more than</a:t>
            </a:r>
            <a:r>
              <a:rPr lang="en-GB" sz="1400" dirty="0" smtClean="0">
                <a:solidFill>
                  <a:srgbClr val="FF0000"/>
                </a:solidFill>
              </a:rPr>
              <a:t> </a:t>
            </a:r>
            <a:r>
              <a:rPr lang="en-GB" sz="1400" dirty="0">
                <a:solidFill>
                  <a:srgbClr val="FF0000"/>
                </a:solidFill>
              </a:rPr>
              <a:t>70 members</a:t>
            </a:r>
            <a:r>
              <a:rPr lang="en-GB" sz="1400" dirty="0">
                <a:solidFill>
                  <a:srgbClr val="3333CC"/>
                </a:solidFill>
              </a:rPr>
              <a:t> from </a:t>
            </a:r>
            <a:r>
              <a:rPr lang="en-GB" sz="1400" dirty="0" smtClean="0">
                <a:solidFill>
                  <a:srgbClr val="FF0000"/>
                </a:solidFill>
              </a:rPr>
              <a:t>20 UK institutions</a:t>
            </a:r>
            <a:r>
              <a:rPr lang="en-GB" sz="1400" dirty="0" smtClean="0">
                <a:solidFill>
                  <a:srgbClr val="3333CC"/>
                </a:solidFill>
              </a:rPr>
              <a:t> </a:t>
            </a:r>
            <a:r>
              <a:rPr lang="en-GB" sz="1400" dirty="0">
                <a:solidFill>
                  <a:srgbClr val="3333CC"/>
                </a:solidFill>
              </a:rPr>
              <a:t>have provided explicit support for this proposal:   </a:t>
            </a:r>
          </a:p>
          <a:p>
            <a:endParaRPr lang="en-GB" sz="1400" dirty="0"/>
          </a:p>
          <a:p>
            <a:pPr algn="just"/>
            <a:r>
              <a:rPr lang="en-GB" sz="1400" dirty="0" smtClean="0"/>
              <a:t>	</a:t>
            </a:r>
            <a:r>
              <a:rPr lang="en-GB" sz="1400" i="1" dirty="0"/>
              <a:t>Aberdeen, Birmingham, Bristol, Brunel, Durham, Glasgow, Imperial College, Kings College London, University College London, Liverpool, Nottingham, Open University, Oxford, RAL, Sheffield, Strathclyde, Sussex, Swansea and </a:t>
            </a:r>
            <a:r>
              <a:rPr lang="en-GB" sz="1400" i="1" dirty="0" smtClean="0"/>
              <a:t>NPL</a:t>
            </a:r>
            <a:endParaRPr lang="en-GB" i="1" dirty="0"/>
          </a:p>
        </p:txBody>
      </p:sp>
      <p:pic>
        <p:nvPicPr>
          <p:cNvPr id="8" name="Picture 7" descr="Screen Shot 2018-10-15 at 10.51.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5733256"/>
            <a:ext cx="3187700" cy="1016000"/>
          </a:xfrm>
          <a:prstGeom prst="rect">
            <a:avLst/>
          </a:prstGeom>
        </p:spPr>
      </p:pic>
      <p:pic>
        <p:nvPicPr>
          <p:cNvPr id="9" name="Picture 8" descr="Screen Shot 2018-10-15 at 10.5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1" y="-26767"/>
            <a:ext cx="4904099" cy="6858000"/>
          </a:xfrm>
          <a:prstGeom prst="rect">
            <a:avLst/>
          </a:prstGeom>
        </p:spPr>
      </p:pic>
      <p:pic>
        <p:nvPicPr>
          <p:cNvPr id="10" name="Picture 9" descr="Screen Shot 2018-10-15 at 10.51.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7384"/>
            <a:ext cx="4261894" cy="1008000"/>
          </a:xfrm>
          <a:prstGeom prst="rect">
            <a:avLst/>
          </a:prstGeom>
        </p:spPr>
      </p:pic>
      <p:sp>
        <p:nvSpPr>
          <p:cNvPr id="4" name="TextBox 3"/>
          <p:cNvSpPr txBox="1"/>
          <p:nvPr/>
        </p:nvSpPr>
        <p:spPr>
          <a:xfrm>
            <a:off x="334004" y="1484784"/>
            <a:ext cx="8486468" cy="2954655"/>
          </a:xfrm>
          <a:prstGeom prst="rect">
            <a:avLst/>
          </a:prstGeom>
          <a:solidFill>
            <a:srgbClr val="FFFFCC"/>
          </a:solidFill>
        </p:spPr>
        <p:txBody>
          <a:bodyPr wrap="none" rtlCol="0">
            <a:spAutoFit/>
          </a:bodyPr>
          <a:lstStyle/>
          <a:p>
            <a:pPr algn="ctr"/>
            <a:r>
              <a:rPr lang="en-GB" sz="2800" dirty="0" smtClean="0"/>
              <a:t>If you are interested to follow the AION activity </a:t>
            </a:r>
          </a:p>
          <a:p>
            <a:pPr algn="ctr"/>
            <a:r>
              <a:rPr lang="en-GB" sz="2800" dirty="0" smtClean="0"/>
              <a:t>you can subscribe to the AION Email list: </a:t>
            </a:r>
          </a:p>
          <a:p>
            <a:pPr algn="ctr"/>
            <a:r>
              <a:rPr lang="en-GB" sz="2800" u="sng" dirty="0" err="1" smtClean="0"/>
              <a:t>aion</a:t>
            </a:r>
            <a:r>
              <a:rPr lang="en-GB" sz="2800" u="sng" dirty="0" err="1"/>
              <a:t>-project@</a:t>
            </a:r>
            <a:r>
              <a:rPr lang="en-GB" sz="2800" u="sng" dirty="0" err="1" smtClean="0"/>
              <a:t>imperial.ac.uk</a:t>
            </a:r>
            <a:endParaRPr lang="en-GB" sz="2800" dirty="0" smtClean="0"/>
          </a:p>
          <a:p>
            <a:pPr algn="ctr"/>
            <a:endParaRPr lang="en-GB" sz="2800" dirty="0" smtClean="0"/>
          </a:p>
          <a:p>
            <a:pPr algn="ctr"/>
            <a:r>
              <a:rPr lang="en-GB" sz="2800" dirty="0" smtClean="0"/>
              <a:t>via</a:t>
            </a:r>
            <a:r>
              <a:rPr lang="en-GB" sz="2800" dirty="0"/>
              <a:t>: </a:t>
            </a:r>
          </a:p>
          <a:p>
            <a:pPr algn="ctr"/>
            <a:r>
              <a:rPr lang="en-GB" sz="2800" dirty="0" smtClean="0"/>
              <a:t>https</a:t>
            </a:r>
            <a:r>
              <a:rPr lang="en-GB" sz="2800" dirty="0"/>
              <a:t>://</a:t>
            </a:r>
            <a:r>
              <a:rPr lang="en-GB" sz="2800" dirty="0" err="1"/>
              <a:t>mailman.ic.ac.uk</a:t>
            </a:r>
            <a:r>
              <a:rPr lang="en-GB" sz="2800" dirty="0"/>
              <a:t>/mailman/</a:t>
            </a:r>
            <a:r>
              <a:rPr lang="en-GB" sz="2800" dirty="0" err="1"/>
              <a:t>listinfo</a:t>
            </a:r>
            <a:r>
              <a:rPr lang="en-GB" sz="2800" dirty="0"/>
              <a:t>/</a:t>
            </a:r>
            <a:r>
              <a:rPr lang="en-GB" sz="2800" dirty="0" err="1"/>
              <a:t>aion</a:t>
            </a:r>
            <a:r>
              <a:rPr lang="en-GB" sz="2800" dirty="0"/>
              <a:t>-</a:t>
            </a:r>
            <a:r>
              <a:rPr lang="en-GB" sz="2800" dirty="0" smtClean="0"/>
              <a:t>project </a:t>
            </a:r>
            <a:endParaRPr lang="en-GB" sz="2800" dirty="0"/>
          </a:p>
          <a:p>
            <a:pPr algn="ctr"/>
            <a:endParaRPr lang="en-GB" dirty="0"/>
          </a:p>
        </p:txBody>
      </p:sp>
    </p:spTree>
    <p:extLst>
      <p:ext uri="{BB962C8B-B14F-4D97-AF65-F5344CB8AC3E}">
        <p14:creationId xmlns:p14="http://schemas.microsoft.com/office/powerpoint/2010/main" val="41530576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AION (in a nutshell)?</a:t>
            </a:r>
            <a:endParaRPr lang="en-GB" dirty="0"/>
          </a:p>
        </p:txBody>
      </p:sp>
      <p:sp>
        <p:nvSpPr>
          <p:cNvPr id="3" name="Content Placeholder 2"/>
          <p:cNvSpPr>
            <a:spLocks noGrp="1"/>
          </p:cNvSpPr>
          <p:nvPr>
            <p:ph idx="1"/>
          </p:nvPr>
        </p:nvSpPr>
        <p:spPr>
          <a:xfrm>
            <a:off x="457200" y="1124744"/>
            <a:ext cx="8507288" cy="4525963"/>
          </a:xfrm>
        </p:spPr>
        <p:txBody>
          <a:bodyPr/>
          <a:lstStyle/>
          <a:p>
            <a:pPr lvl="0">
              <a:buFont typeface="Arial"/>
              <a:buChar char="•"/>
            </a:pPr>
            <a:r>
              <a:rPr lang="en-GB" sz="2200" dirty="0" smtClean="0">
                <a:solidFill>
                  <a:schemeClr val="accent2"/>
                </a:solidFill>
              </a:rPr>
              <a:t>The proposal is to construct and operate a next generation Atomic </a:t>
            </a:r>
            <a:r>
              <a:rPr lang="en-GB" sz="2200" dirty="0" err="1" smtClean="0">
                <a:solidFill>
                  <a:schemeClr val="accent2"/>
                </a:solidFill>
              </a:rPr>
              <a:t>Interferometric</a:t>
            </a:r>
            <a:r>
              <a:rPr lang="en-GB" sz="2200" dirty="0" smtClean="0">
                <a:solidFill>
                  <a:schemeClr val="accent2"/>
                </a:solidFill>
              </a:rPr>
              <a:t> Observatory and Network (AION) in the UK that will enable the exploration of properties of dark matter as well as searches for new fundamental interactions. </a:t>
            </a:r>
          </a:p>
          <a:p>
            <a:pPr lvl="0">
              <a:buFont typeface="Arial"/>
              <a:buChar char="•"/>
            </a:pPr>
            <a:r>
              <a:rPr lang="en-GB" sz="2200" dirty="0" smtClean="0"/>
              <a:t>It will provide a pathway for detecting gravitational waves from the very early universe in the, as yet mostly unexplored, mid-frequency band, ranging from several </a:t>
            </a:r>
            <a:r>
              <a:rPr lang="en-GB" sz="2200" dirty="0" err="1" smtClean="0"/>
              <a:t>milliHertz</a:t>
            </a:r>
            <a:r>
              <a:rPr lang="en-GB" sz="2200" dirty="0" smtClean="0"/>
              <a:t> to a few Hertz.</a:t>
            </a:r>
          </a:p>
          <a:p>
            <a:pPr lvl="0">
              <a:buFont typeface="Arial"/>
              <a:buChar char="•"/>
            </a:pPr>
            <a:r>
              <a:rPr lang="en-GB" sz="2200" dirty="0" smtClean="0">
                <a:solidFill>
                  <a:srgbClr val="3333CC"/>
                </a:solidFill>
              </a:rPr>
              <a:t>The proposed project spans several science areas ranging </a:t>
            </a:r>
            <a:r>
              <a:rPr lang="en-US" sz="2200" dirty="0" smtClean="0">
                <a:solidFill>
                  <a:srgbClr val="3333CC"/>
                </a:solidFill>
              </a:rPr>
              <a:t>fundamental particle physics over astrophysics to cosmology and, thus, connects these communities. </a:t>
            </a:r>
            <a:endParaRPr lang="en-GB" sz="2200" dirty="0" smtClean="0">
              <a:solidFill>
                <a:srgbClr val="3333CC"/>
              </a:solidFill>
            </a:endParaRPr>
          </a:p>
          <a:p>
            <a:pPr lvl="0">
              <a:buFont typeface="Arial"/>
              <a:buChar char="•"/>
            </a:pPr>
            <a:r>
              <a:rPr lang="en-GB" sz="2200" dirty="0" smtClean="0"/>
              <a:t>Following the “Big Ideas” call, the project was selected by PAAP and STFC as a high priority for the community. It was provisionally classified as a medium scale project.</a:t>
            </a:r>
          </a:p>
          <a:p>
            <a:pPr lvl="0">
              <a:buFont typeface="Arial"/>
              <a:buChar char="•"/>
            </a:pPr>
            <a:r>
              <a:rPr lang="en-GB" sz="2200" dirty="0" smtClean="0">
                <a:solidFill>
                  <a:schemeClr val="accent2"/>
                </a:solidFill>
              </a:rPr>
              <a:t>AION is also a Work Package of the QSFP proposal </a:t>
            </a:r>
          </a:p>
          <a:p>
            <a:endParaRPr lang="en-GB" dirty="0"/>
          </a:p>
        </p:txBody>
      </p:sp>
    </p:spTree>
    <p:extLst>
      <p:ext uri="{BB962C8B-B14F-4D97-AF65-F5344CB8AC3E}">
        <p14:creationId xmlns:p14="http://schemas.microsoft.com/office/powerpoint/2010/main" val="42882128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TextBox 4"/>
          <p:cNvSpPr txBox="1"/>
          <p:nvPr/>
        </p:nvSpPr>
        <p:spPr>
          <a:xfrm>
            <a:off x="-776784" y="-305554"/>
            <a:ext cx="10749384" cy="7478970"/>
          </a:xfrm>
          <a:prstGeom prst="rect">
            <a:avLst/>
          </a:prstGeom>
          <a:noFill/>
        </p:spPr>
        <p:txBody>
          <a:bodyPr wrap="square" rtlCol="0">
            <a:spAutoFit/>
          </a:bodyPr>
          <a:lstStyle/>
          <a:p>
            <a:endParaRPr lang="en-US" sz="6000" dirty="0" smtClean="0"/>
          </a:p>
          <a:p>
            <a:endParaRPr lang="en-US" sz="6000" dirty="0"/>
          </a:p>
          <a:p>
            <a:endParaRPr lang="en-US" sz="6000" dirty="0" smtClean="0"/>
          </a:p>
          <a:p>
            <a:endParaRPr lang="en-US" sz="6000" dirty="0"/>
          </a:p>
          <a:p>
            <a:endParaRPr lang="en-US" sz="6000" dirty="0" smtClean="0"/>
          </a:p>
          <a:p>
            <a:endParaRPr lang="en-US" sz="6000" dirty="0"/>
          </a:p>
          <a:p>
            <a:endParaRPr lang="en-US" sz="6000" dirty="0" smtClean="0"/>
          </a:p>
          <a:p>
            <a:endParaRPr lang="en-US" sz="6000" dirty="0"/>
          </a:p>
        </p:txBody>
      </p:sp>
      <p:sp>
        <p:nvSpPr>
          <p:cNvPr id="7" name="TextBox 6"/>
          <p:cNvSpPr txBox="1"/>
          <p:nvPr/>
        </p:nvSpPr>
        <p:spPr>
          <a:xfrm>
            <a:off x="-108496" y="-419100"/>
            <a:ext cx="9361016" cy="7478970"/>
          </a:xfrm>
          <a:prstGeom prst="rect">
            <a:avLst/>
          </a:prstGeom>
          <a:solidFill>
            <a:srgbClr val="FFFFFF"/>
          </a:solidFill>
        </p:spPr>
        <p:txBody>
          <a:bodyPr wrap="square" rtlCol="0">
            <a:spAutoFit/>
          </a:bodyPr>
          <a:lstStyle/>
          <a:p>
            <a:endParaRPr lang="en-US" sz="6000" dirty="0" smtClean="0"/>
          </a:p>
          <a:p>
            <a:endParaRPr lang="en-US" sz="6000" dirty="0"/>
          </a:p>
          <a:p>
            <a:endParaRPr lang="en-US" sz="6000" dirty="0" smtClean="0"/>
          </a:p>
          <a:p>
            <a:endParaRPr lang="en-US" sz="6000" dirty="0"/>
          </a:p>
          <a:p>
            <a:endParaRPr lang="en-US" sz="6000" dirty="0" smtClean="0"/>
          </a:p>
          <a:p>
            <a:endParaRPr lang="en-US" sz="6000" dirty="0"/>
          </a:p>
          <a:p>
            <a:endParaRPr lang="en-US" sz="6000" dirty="0" smtClean="0"/>
          </a:p>
          <a:p>
            <a:endParaRPr lang="en-US" sz="6000" dirty="0"/>
          </a:p>
        </p:txBody>
      </p:sp>
      <p:pic>
        <p:nvPicPr>
          <p:cNvPr id="6" name="Picture 5" descr="Shipsey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0728"/>
            <a:ext cx="9144000" cy="5220000"/>
          </a:xfrm>
          <a:prstGeom prst="rect">
            <a:avLst/>
          </a:prstGeom>
        </p:spPr>
      </p:pic>
    </p:spTree>
    <p:extLst>
      <p:ext uri="{BB962C8B-B14F-4D97-AF65-F5344CB8AC3E}">
        <p14:creationId xmlns:p14="http://schemas.microsoft.com/office/powerpoint/2010/main" val="10329683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TextBox 4"/>
          <p:cNvSpPr txBox="1"/>
          <p:nvPr/>
        </p:nvSpPr>
        <p:spPr>
          <a:xfrm>
            <a:off x="-108496" y="-419100"/>
            <a:ext cx="9361016" cy="7478970"/>
          </a:xfrm>
          <a:prstGeom prst="rect">
            <a:avLst/>
          </a:prstGeom>
          <a:solidFill>
            <a:srgbClr val="FFFFFF"/>
          </a:solidFill>
        </p:spPr>
        <p:txBody>
          <a:bodyPr wrap="square" rtlCol="0">
            <a:spAutoFit/>
          </a:bodyPr>
          <a:lstStyle/>
          <a:p>
            <a:endParaRPr lang="en-US" sz="6000" dirty="0" smtClean="0"/>
          </a:p>
          <a:p>
            <a:endParaRPr lang="en-US" sz="6000" dirty="0"/>
          </a:p>
          <a:p>
            <a:endParaRPr lang="en-US" sz="6000" dirty="0" smtClean="0"/>
          </a:p>
          <a:p>
            <a:endParaRPr lang="en-US" sz="6000" dirty="0"/>
          </a:p>
          <a:p>
            <a:endParaRPr lang="en-US" sz="6000" dirty="0" smtClean="0"/>
          </a:p>
          <a:p>
            <a:endParaRPr lang="en-US" sz="6000" dirty="0"/>
          </a:p>
          <a:p>
            <a:endParaRPr lang="en-US" sz="6000" dirty="0" smtClean="0"/>
          </a:p>
          <a:p>
            <a:endParaRPr lang="en-US" sz="6000" dirty="0"/>
          </a:p>
        </p:txBody>
      </p:sp>
      <p:pic>
        <p:nvPicPr>
          <p:cNvPr id="4" name="Picture 3" descr="Shipsey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2736"/>
            <a:ext cx="9144000" cy="5186419"/>
          </a:xfrm>
          <a:prstGeom prst="rect">
            <a:avLst/>
          </a:prstGeom>
        </p:spPr>
      </p:pic>
    </p:spTree>
    <p:extLst>
      <p:ext uri="{BB962C8B-B14F-4D97-AF65-F5344CB8AC3E}">
        <p14:creationId xmlns:p14="http://schemas.microsoft.com/office/powerpoint/2010/main" val="49068732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TextBox 4"/>
          <p:cNvSpPr txBox="1"/>
          <p:nvPr/>
        </p:nvSpPr>
        <p:spPr>
          <a:xfrm>
            <a:off x="-108496" y="-419100"/>
            <a:ext cx="9361016" cy="7478970"/>
          </a:xfrm>
          <a:prstGeom prst="rect">
            <a:avLst/>
          </a:prstGeom>
          <a:solidFill>
            <a:srgbClr val="FFFFFF"/>
          </a:solidFill>
        </p:spPr>
        <p:txBody>
          <a:bodyPr wrap="square" rtlCol="0">
            <a:spAutoFit/>
          </a:bodyPr>
          <a:lstStyle/>
          <a:p>
            <a:endParaRPr lang="en-US" sz="6000" dirty="0" smtClean="0"/>
          </a:p>
          <a:p>
            <a:endParaRPr lang="en-US" sz="6000" dirty="0"/>
          </a:p>
          <a:p>
            <a:endParaRPr lang="en-US" sz="6000" dirty="0" smtClean="0"/>
          </a:p>
          <a:p>
            <a:endParaRPr lang="en-US" sz="6000" dirty="0"/>
          </a:p>
          <a:p>
            <a:endParaRPr lang="en-US" sz="6000" dirty="0" smtClean="0"/>
          </a:p>
          <a:p>
            <a:endParaRPr lang="en-US" sz="6000" dirty="0"/>
          </a:p>
          <a:p>
            <a:endParaRPr lang="en-US" sz="6000" dirty="0" smtClean="0"/>
          </a:p>
          <a:p>
            <a:endParaRPr lang="en-US" sz="6000" dirty="0"/>
          </a:p>
        </p:txBody>
      </p:sp>
      <p:pic>
        <p:nvPicPr>
          <p:cNvPr id="4" name="Picture 3" descr="Shipsey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0728"/>
            <a:ext cx="9144000" cy="5174652"/>
          </a:xfrm>
          <a:prstGeom prst="rect">
            <a:avLst/>
          </a:prstGeom>
        </p:spPr>
      </p:pic>
    </p:spTree>
    <p:extLst>
      <p:ext uri="{BB962C8B-B14F-4D97-AF65-F5344CB8AC3E}">
        <p14:creationId xmlns:p14="http://schemas.microsoft.com/office/powerpoint/2010/main" val="199426088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TextBox 4"/>
          <p:cNvSpPr txBox="1"/>
          <p:nvPr/>
        </p:nvSpPr>
        <p:spPr>
          <a:xfrm>
            <a:off x="-108496" y="-419100"/>
            <a:ext cx="9361016" cy="7478970"/>
          </a:xfrm>
          <a:prstGeom prst="rect">
            <a:avLst/>
          </a:prstGeom>
          <a:solidFill>
            <a:srgbClr val="FFFFFF"/>
          </a:solidFill>
        </p:spPr>
        <p:txBody>
          <a:bodyPr wrap="square" rtlCol="0">
            <a:spAutoFit/>
          </a:bodyPr>
          <a:lstStyle/>
          <a:p>
            <a:endParaRPr lang="en-US" sz="6000" dirty="0" smtClean="0"/>
          </a:p>
          <a:p>
            <a:endParaRPr lang="en-US" sz="6000" dirty="0"/>
          </a:p>
          <a:p>
            <a:endParaRPr lang="en-US" sz="6000" dirty="0" smtClean="0"/>
          </a:p>
          <a:p>
            <a:endParaRPr lang="en-US" sz="6000" dirty="0"/>
          </a:p>
          <a:p>
            <a:endParaRPr lang="en-US" sz="6000" dirty="0" smtClean="0"/>
          </a:p>
          <a:p>
            <a:endParaRPr lang="en-US" sz="6000" dirty="0"/>
          </a:p>
          <a:p>
            <a:endParaRPr lang="en-US" sz="6000" dirty="0" smtClean="0"/>
          </a:p>
          <a:p>
            <a:endParaRPr lang="en-US" sz="6000" dirty="0"/>
          </a:p>
        </p:txBody>
      </p:sp>
      <p:pic>
        <p:nvPicPr>
          <p:cNvPr id="4" name="Picture 3" descr="Shipsey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2105"/>
            <a:ext cx="9144000" cy="5185207"/>
          </a:xfrm>
          <a:prstGeom prst="rect">
            <a:avLst/>
          </a:prstGeom>
        </p:spPr>
      </p:pic>
    </p:spTree>
    <p:extLst>
      <p:ext uri="{BB962C8B-B14F-4D97-AF65-F5344CB8AC3E}">
        <p14:creationId xmlns:p14="http://schemas.microsoft.com/office/powerpoint/2010/main" val="49068732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TextBox 4"/>
          <p:cNvSpPr txBox="1"/>
          <p:nvPr/>
        </p:nvSpPr>
        <p:spPr>
          <a:xfrm>
            <a:off x="-108496" y="-419100"/>
            <a:ext cx="9361016" cy="7478970"/>
          </a:xfrm>
          <a:prstGeom prst="rect">
            <a:avLst/>
          </a:prstGeom>
          <a:solidFill>
            <a:srgbClr val="FFFFFF"/>
          </a:solidFill>
        </p:spPr>
        <p:txBody>
          <a:bodyPr wrap="square" rtlCol="0">
            <a:spAutoFit/>
          </a:bodyPr>
          <a:lstStyle/>
          <a:p>
            <a:endParaRPr lang="en-US" sz="6000" dirty="0" smtClean="0"/>
          </a:p>
          <a:p>
            <a:endParaRPr lang="en-US" sz="6000" dirty="0"/>
          </a:p>
          <a:p>
            <a:endParaRPr lang="en-US" sz="6000" dirty="0" smtClean="0"/>
          </a:p>
          <a:p>
            <a:endParaRPr lang="en-US" sz="6000" dirty="0"/>
          </a:p>
          <a:p>
            <a:endParaRPr lang="en-US" sz="6000" dirty="0" smtClean="0"/>
          </a:p>
          <a:p>
            <a:endParaRPr lang="en-US" sz="6000" dirty="0"/>
          </a:p>
          <a:p>
            <a:endParaRPr lang="en-US" sz="6000" dirty="0" smtClean="0"/>
          </a:p>
          <a:p>
            <a:endParaRPr lang="en-US" sz="6000" dirty="0"/>
          </a:p>
        </p:txBody>
      </p:sp>
      <p:pic>
        <p:nvPicPr>
          <p:cNvPr id="4" name="Picture 3" descr="Shipsey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63852"/>
            <a:ext cx="9144000" cy="5173460"/>
          </a:xfrm>
          <a:prstGeom prst="rect">
            <a:avLst/>
          </a:prstGeom>
        </p:spPr>
      </p:pic>
    </p:spTree>
    <p:extLst>
      <p:ext uri="{BB962C8B-B14F-4D97-AF65-F5344CB8AC3E}">
        <p14:creationId xmlns:p14="http://schemas.microsoft.com/office/powerpoint/2010/main" val="4906873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A7DF1187-A191-477D-8890-39B5F57CDA4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00392" y="1124744"/>
            <a:ext cx="935999" cy="5256584"/>
          </a:xfrm>
          <a:prstGeom prst="rect">
            <a:avLst/>
          </a:prstGeom>
        </p:spPr>
      </p:pic>
      <p:sp>
        <p:nvSpPr>
          <p:cNvPr id="2" name="Title 1"/>
          <p:cNvSpPr>
            <a:spLocks noGrp="1"/>
          </p:cNvSpPr>
          <p:nvPr>
            <p:ph type="title"/>
          </p:nvPr>
        </p:nvSpPr>
        <p:spPr/>
        <p:txBody>
          <a:bodyPr/>
          <a:lstStyle/>
          <a:p>
            <a:r>
              <a:rPr lang="en-GB" dirty="0" smtClean="0"/>
              <a:t>Proposed AION Programme</a:t>
            </a:r>
            <a:endParaRPr lang="en-GB" dirty="0"/>
          </a:p>
        </p:txBody>
      </p:sp>
      <p:sp>
        <p:nvSpPr>
          <p:cNvPr id="3" name="Content Placeholder 2"/>
          <p:cNvSpPr>
            <a:spLocks noGrp="1"/>
          </p:cNvSpPr>
          <p:nvPr>
            <p:ph idx="1"/>
          </p:nvPr>
        </p:nvSpPr>
        <p:spPr>
          <a:xfrm>
            <a:off x="395536" y="1196752"/>
            <a:ext cx="6048672" cy="5073433"/>
          </a:xfrm>
        </p:spPr>
        <p:txBody>
          <a:bodyPr/>
          <a:lstStyle/>
          <a:p>
            <a:r>
              <a:rPr lang="en-GB" sz="2400" i="1" dirty="0" smtClean="0"/>
              <a:t>The AION Project is foreseen as</a:t>
            </a:r>
            <a:endParaRPr lang="en-GB" sz="2400" i="1" dirty="0"/>
          </a:p>
          <a:p>
            <a:r>
              <a:rPr lang="en-GB" sz="2400" i="1" dirty="0" smtClean="0"/>
              <a:t>a </a:t>
            </a:r>
            <a:r>
              <a:rPr lang="en-GB" sz="2400" i="1" dirty="0"/>
              <a:t>4</a:t>
            </a:r>
            <a:r>
              <a:rPr lang="en-GB" sz="2400" i="1" dirty="0" smtClean="0"/>
              <a:t>-</a:t>
            </a:r>
            <a:r>
              <a:rPr lang="en-GB" sz="2400" i="1" dirty="0"/>
              <a:t>stage </a:t>
            </a:r>
            <a:r>
              <a:rPr lang="en-GB" sz="2400" i="1" dirty="0" smtClean="0"/>
              <a:t>programme: </a:t>
            </a:r>
          </a:p>
          <a:p>
            <a:endParaRPr lang="en-GB" dirty="0"/>
          </a:p>
          <a:p>
            <a:pPr>
              <a:buFont typeface="Arial"/>
              <a:buChar char="•"/>
            </a:pPr>
            <a:r>
              <a:rPr lang="en-GB" b="1" dirty="0" smtClean="0">
                <a:solidFill>
                  <a:srgbClr val="FF0000"/>
                </a:solidFill>
              </a:rPr>
              <a:t>The </a:t>
            </a:r>
            <a:r>
              <a:rPr lang="en-GB" b="1" dirty="0">
                <a:solidFill>
                  <a:srgbClr val="FF0000"/>
                </a:solidFill>
              </a:rPr>
              <a:t>first </a:t>
            </a:r>
            <a:r>
              <a:rPr lang="en-GB" b="1" dirty="0" smtClean="0">
                <a:solidFill>
                  <a:srgbClr val="FF0000"/>
                </a:solidFill>
              </a:rPr>
              <a:t>stage </a:t>
            </a:r>
            <a:r>
              <a:rPr lang="en-GB" dirty="0" smtClean="0"/>
              <a:t>develops </a:t>
            </a:r>
            <a:r>
              <a:rPr lang="en-GB" dirty="0"/>
              <a:t>existing </a:t>
            </a:r>
            <a:r>
              <a:rPr lang="en-GB" dirty="0" smtClean="0"/>
              <a:t>technology </a:t>
            </a:r>
            <a:r>
              <a:rPr lang="en-US" dirty="0"/>
              <a:t>(Laser systems, vacuum, magnetic shielding etc.</a:t>
            </a:r>
            <a:r>
              <a:rPr lang="en-US" dirty="0" smtClean="0"/>
              <a:t>)</a:t>
            </a:r>
            <a:r>
              <a:rPr lang="en-GB" dirty="0" smtClean="0"/>
              <a:t> and </a:t>
            </a:r>
            <a:r>
              <a:rPr lang="en-GB" dirty="0"/>
              <a:t>the infrastructure for the 100m </a:t>
            </a:r>
            <a:r>
              <a:rPr lang="en-GB" dirty="0" smtClean="0"/>
              <a:t>detector</a:t>
            </a:r>
            <a:r>
              <a:rPr lang="en-US" dirty="0"/>
              <a:t> </a:t>
            </a:r>
            <a:r>
              <a:rPr lang="en-US" dirty="0" smtClean="0"/>
              <a:t> </a:t>
            </a:r>
            <a:r>
              <a:rPr lang="en-US" dirty="0"/>
              <a:t>and produces detailed </a:t>
            </a:r>
            <a:r>
              <a:rPr lang="en-US" dirty="0" smtClean="0"/>
              <a:t>plan </a:t>
            </a:r>
            <a:r>
              <a:rPr lang="en-US" dirty="0"/>
              <a:t>resulting in an accurate assessment of the expected performance in Stage 2.</a:t>
            </a:r>
            <a:endParaRPr lang="en-GB" dirty="0"/>
          </a:p>
          <a:p>
            <a:pPr marL="0" indent="0"/>
            <a:endParaRPr lang="en-GB" dirty="0" smtClean="0"/>
          </a:p>
          <a:p>
            <a:pPr>
              <a:buFont typeface="Arial"/>
              <a:buChar char="•"/>
            </a:pPr>
            <a:r>
              <a:rPr lang="en-GB" b="1" dirty="0" smtClean="0">
                <a:solidFill>
                  <a:srgbClr val="FF0000"/>
                </a:solidFill>
              </a:rPr>
              <a:t>The </a:t>
            </a:r>
            <a:r>
              <a:rPr lang="en-GB" b="1" dirty="0">
                <a:solidFill>
                  <a:srgbClr val="FF0000"/>
                </a:solidFill>
              </a:rPr>
              <a:t>second </a:t>
            </a:r>
            <a:r>
              <a:rPr lang="en-GB" b="1" dirty="0" smtClean="0">
                <a:solidFill>
                  <a:srgbClr val="FF0000"/>
                </a:solidFill>
              </a:rPr>
              <a:t>stage </a:t>
            </a:r>
            <a:r>
              <a:rPr lang="en-GB" dirty="0" smtClean="0"/>
              <a:t>builds</a:t>
            </a:r>
            <a:r>
              <a:rPr lang="en-GB" dirty="0"/>
              <a:t>, commissions and exploits the 100m detector and also prepares design studies for the km-scale. </a:t>
            </a:r>
            <a:endParaRPr lang="en-GB" dirty="0" smtClean="0"/>
          </a:p>
          <a:p>
            <a:pPr>
              <a:buFont typeface="Arial"/>
              <a:buChar char="•"/>
            </a:pPr>
            <a:endParaRPr lang="en-GB" dirty="0" smtClean="0"/>
          </a:p>
          <a:p>
            <a:pPr>
              <a:buFont typeface="Arial"/>
              <a:buChar char="•"/>
            </a:pPr>
            <a:r>
              <a:rPr lang="en-GB" b="1" dirty="0" smtClean="0"/>
              <a:t>The third and fourth stage </a:t>
            </a:r>
            <a:r>
              <a:rPr lang="en-GB" dirty="0" smtClean="0"/>
              <a:t>prepare </a:t>
            </a:r>
            <a:r>
              <a:rPr lang="en-GB" dirty="0"/>
              <a:t>the groundwork for the continuing </a:t>
            </a:r>
            <a:r>
              <a:rPr lang="en-GB" dirty="0" smtClean="0"/>
              <a:t>programme:</a:t>
            </a:r>
          </a:p>
          <a:p>
            <a:pPr lvl="1">
              <a:buFont typeface="Arial"/>
              <a:buChar char="•"/>
            </a:pPr>
            <a:r>
              <a:rPr lang="en-GB" dirty="0" smtClean="0"/>
              <a:t>Stage 3: Terrestrial km-scale detector</a:t>
            </a:r>
          </a:p>
          <a:p>
            <a:pPr lvl="1">
              <a:buFont typeface="Arial"/>
              <a:buChar char="•"/>
            </a:pPr>
            <a:r>
              <a:rPr lang="en-GB" dirty="0" smtClean="0"/>
              <a:t>Stage 4: space based detector</a:t>
            </a:r>
            <a:endParaRPr lang="en-GB" dirty="0"/>
          </a:p>
        </p:txBody>
      </p:sp>
      <p:sp>
        <p:nvSpPr>
          <p:cNvPr id="5" name="TextBox 4"/>
          <p:cNvSpPr txBox="1"/>
          <p:nvPr/>
        </p:nvSpPr>
        <p:spPr>
          <a:xfrm>
            <a:off x="8604448" y="2852936"/>
            <a:ext cx="313044" cy="369332"/>
          </a:xfrm>
          <a:prstGeom prst="rect">
            <a:avLst/>
          </a:prstGeom>
          <a:noFill/>
        </p:spPr>
        <p:txBody>
          <a:bodyPr wrap="none" rtlCol="0">
            <a:spAutoFit/>
          </a:bodyPr>
          <a:lstStyle/>
          <a:p>
            <a:r>
              <a:rPr lang="en-GB" dirty="0" smtClean="0"/>
              <a:t>L</a:t>
            </a:r>
            <a:endParaRPr lang="en-GB" dirty="0"/>
          </a:p>
        </p:txBody>
      </p:sp>
      <p:sp>
        <p:nvSpPr>
          <p:cNvPr id="6" name="TextBox 5"/>
          <p:cNvSpPr txBox="1"/>
          <p:nvPr/>
        </p:nvSpPr>
        <p:spPr>
          <a:xfrm>
            <a:off x="6418514" y="2555612"/>
            <a:ext cx="1659429" cy="369332"/>
          </a:xfrm>
          <a:prstGeom prst="rect">
            <a:avLst/>
          </a:prstGeom>
          <a:noFill/>
        </p:spPr>
        <p:txBody>
          <a:bodyPr wrap="none" rtlCol="0">
            <a:spAutoFit/>
          </a:bodyPr>
          <a:lstStyle/>
          <a:p>
            <a:r>
              <a:rPr lang="en-GB" dirty="0" smtClean="0"/>
              <a:t>L ~ 1m to 10m</a:t>
            </a:r>
            <a:endParaRPr lang="en-GB" dirty="0"/>
          </a:p>
        </p:txBody>
      </p:sp>
      <p:sp>
        <p:nvSpPr>
          <p:cNvPr id="7" name="TextBox 6"/>
          <p:cNvSpPr txBox="1"/>
          <p:nvPr/>
        </p:nvSpPr>
        <p:spPr>
          <a:xfrm>
            <a:off x="6417300" y="3923764"/>
            <a:ext cx="1146468" cy="369332"/>
          </a:xfrm>
          <a:prstGeom prst="rect">
            <a:avLst/>
          </a:prstGeom>
          <a:noFill/>
        </p:spPr>
        <p:txBody>
          <a:bodyPr wrap="none" rtlCol="0">
            <a:spAutoFit/>
          </a:bodyPr>
          <a:lstStyle/>
          <a:p>
            <a:r>
              <a:rPr lang="en-GB" dirty="0" smtClean="0"/>
              <a:t>L ~ 100m</a:t>
            </a:r>
            <a:endParaRPr lang="en-GB" dirty="0"/>
          </a:p>
        </p:txBody>
      </p:sp>
      <p:sp>
        <p:nvSpPr>
          <p:cNvPr id="8" name="TextBox 7"/>
          <p:cNvSpPr txBox="1"/>
          <p:nvPr/>
        </p:nvSpPr>
        <p:spPr>
          <a:xfrm>
            <a:off x="6516216" y="5579948"/>
            <a:ext cx="1492716" cy="369332"/>
          </a:xfrm>
          <a:prstGeom prst="rect">
            <a:avLst/>
          </a:prstGeom>
          <a:noFill/>
        </p:spPr>
        <p:txBody>
          <a:bodyPr wrap="none" rtlCol="0">
            <a:spAutoFit/>
          </a:bodyPr>
          <a:lstStyle/>
          <a:p>
            <a:r>
              <a:rPr lang="en-GB" dirty="0" smtClean="0"/>
              <a:t>L ~ km-scale</a:t>
            </a:r>
            <a:endParaRPr lang="en-GB" dirty="0"/>
          </a:p>
        </p:txBody>
      </p:sp>
      <p:sp>
        <p:nvSpPr>
          <p:cNvPr id="9" name="TextBox 8"/>
          <p:cNvSpPr txBox="1"/>
          <p:nvPr/>
        </p:nvSpPr>
        <p:spPr>
          <a:xfrm>
            <a:off x="6516216" y="6011996"/>
            <a:ext cx="1261884" cy="369332"/>
          </a:xfrm>
          <a:prstGeom prst="rect">
            <a:avLst/>
          </a:prstGeom>
          <a:noFill/>
        </p:spPr>
        <p:txBody>
          <a:bodyPr wrap="none" rtlCol="0">
            <a:spAutoFit/>
          </a:bodyPr>
          <a:lstStyle/>
          <a:p>
            <a:r>
              <a:rPr lang="en-GB" dirty="0" smtClean="0"/>
              <a:t>L ~ 10</a:t>
            </a:r>
            <a:r>
              <a:rPr lang="en-GB" baseline="30000" dirty="0" smtClean="0"/>
              <a:t>4 </a:t>
            </a:r>
            <a:r>
              <a:rPr lang="en-GB" dirty="0" smtClean="0"/>
              <a:t>km</a:t>
            </a:r>
            <a:endParaRPr lang="en-GB" dirty="0"/>
          </a:p>
        </p:txBody>
      </p:sp>
    </p:spTree>
    <p:extLst>
      <p:ext uri="{BB962C8B-B14F-4D97-AF65-F5344CB8AC3E}">
        <p14:creationId xmlns:p14="http://schemas.microsoft.com/office/powerpoint/2010/main" val="290894841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a:t>
            </a:r>
            <a:r>
              <a:rPr lang="mr-IN" dirty="0" smtClean="0"/>
              <a:t>–</a:t>
            </a:r>
            <a:r>
              <a:rPr lang="en-GB" dirty="0" smtClean="0"/>
              <a:t> A Staged Programme** </a:t>
            </a:r>
            <a:endParaRPr lang="en-GB" dirty="0"/>
          </a:p>
        </p:txBody>
      </p:sp>
      <p:sp>
        <p:nvSpPr>
          <p:cNvPr id="3" name="Content Placeholder 2"/>
          <p:cNvSpPr>
            <a:spLocks noGrp="1"/>
          </p:cNvSpPr>
          <p:nvPr>
            <p:ph idx="1"/>
          </p:nvPr>
        </p:nvSpPr>
        <p:spPr>
          <a:xfrm>
            <a:off x="611560" y="1351309"/>
            <a:ext cx="8229600" cy="4525963"/>
          </a:xfrm>
        </p:spPr>
        <p:txBody>
          <a:bodyPr/>
          <a:lstStyle/>
          <a:p>
            <a:r>
              <a:rPr lang="en-GB" sz="2800" b="1" dirty="0" smtClean="0"/>
              <a:t>AION-10:  Stage 1 [</a:t>
            </a:r>
            <a:r>
              <a:rPr lang="en-GB" sz="2800" b="1" dirty="0"/>
              <a:t>year 1 to </a:t>
            </a:r>
            <a:r>
              <a:rPr lang="en-GB" sz="2800" b="1" dirty="0" smtClean="0"/>
              <a:t>3]</a:t>
            </a:r>
          </a:p>
          <a:p>
            <a:pPr marL="342900" indent="-342900">
              <a:buFont typeface="Wingdings" charset="2"/>
              <a:buChar char="§"/>
            </a:pPr>
            <a:r>
              <a:rPr lang="en-GB" sz="2800" b="1" dirty="0" smtClean="0">
                <a:solidFill>
                  <a:schemeClr val="accent2"/>
                </a:solidFill>
              </a:rPr>
              <a:t> 1 </a:t>
            </a:r>
            <a:r>
              <a:rPr lang="en-GB" sz="2800" b="1" dirty="0">
                <a:solidFill>
                  <a:schemeClr val="accent2"/>
                </a:solidFill>
              </a:rPr>
              <a:t>&amp; 10 m Interferometers &amp; Site Development for 100m </a:t>
            </a:r>
            <a:r>
              <a:rPr lang="en-GB" sz="2800" b="1" dirty="0" smtClean="0">
                <a:solidFill>
                  <a:schemeClr val="accent2"/>
                </a:solidFill>
              </a:rPr>
              <a:t>Baseline</a:t>
            </a:r>
            <a:endParaRPr lang="en-GB" sz="2800" b="1" dirty="0"/>
          </a:p>
          <a:p>
            <a:r>
              <a:rPr lang="en-GB" sz="2800" b="1" dirty="0" smtClean="0"/>
              <a:t>AION-100: Stage </a:t>
            </a:r>
            <a:r>
              <a:rPr lang="en-GB" sz="2800" b="1" dirty="0"/>
              <a:t>2 [year 3 to </a:t>
            </a:r>
            <a:r>
              <a:rPr lang="en-GB" sz="2800" b="1" dirty="0" smtClean="0"/>
              <a:t>6] </a:t>
            </a:r>
          </a:p>
          <a:p>
            <a:pPr marL="342900" indent="-342900">
              <a:buFont typeface="Wingdings" charset="2"/>
              <a:buChar char="§"/>
            </a:pPr>
            <a:r>
              <a:rPr lang="en-GB" sz="2800" b="1" dirty="0" smtClean="0">
                <a:solidFill>
                  <a:srgbClr val="3333CC"/>
                </a:solidFill>
              </a:rPr>
              <a:t>100m </a:t>
            </a:r>
            <a:r>
              <a:rPr lang="en-GB" sz="2800" b="1" dirty="0">
                <a:solidFill>
                  <a:srgbClr val="3333CC"/>
                </a:solidFill>
              </a:rPr>
              <a:t>Construction &amp; </a:t>
            </a:r>
            <a:r>
              <a:rPr lang="en-GB" sz="2800" b="1" dirty="0" smtClean="0">
                <a:solidFill>
                  <a:srgbClr val="3333CC"/>
                </a:solidFill>
              </a:rPr>
              <a:t>Commissioning</a:t>
            </a:r>
          </a:p>
          <a:p>
            <a:pPr marL="0" indent="0"/>
            <a:endParaRPr lang="en-GB" sz="2800" b="1" dirty="0"/>
          </a:p>
          <a:p>
            <a:r>
              <a:rPr lang="en-GB" sz="2800" b="1" dirty="0" smtClean="0"/>
              <a:t>AION-KM: Stage </a:t>
            </a:r>
            <a:r>
              <a:rPr lang="en-GB" sz="2800" b="1" dirty="0"/>
              <a:t>3 </a:t>
            </a:r>
            <a:r>
              <a:rPr lang="en-GB" sz="2800" b="1" dirty="0" smtClean="0"/>
              <a:t>[ &gt; year 6 ] </a:t>
            </a:r>
          </a:p>
          <a:p>
            <a:pPr marL="342900" indent="-342900">
              <a:buFont typeface="Wingdings" charset="2"/>
              <a:buChar char="§"/>
            </a:pPr>
            <a:r>
              <a:rPr lang="en-GB" sz="2800" b="1" dirty="0" smtClean="0">
                <a:solidFill>
                  <a:srgbClr val="3333CC"/>
                </a:solidFill>
              </a:rPr>
              <a:t>Operating AION-100 and planning </a:t>
            </a:r>
            <a:r>
              <a:rPr lang="en-GB" sz="2800" b="1" dirty="0">
                <a:solidFill>
                  <a:srgbClr val="3333CC"/>
                </a:solidFill>
              </a:rPr>
              <a:t>for 1 km &amp; </a:t>
            </a:r>
            <a:r>
              <a:rPr lang="en-GB" sz="2800" b="1" dirty="0" smtClean="0">
                <a:solidFill>
                  <a:srgbClr val="3333CC"/>
                </a:solidFill>
              </a:rPr>
              <a:t>Beyond</a:t>
            </a:r>
          </a:p>
          <a:p>
            <a:r>
              <a:rPr lang="en-GB" sz="2800" b="1" dirty="0" smtClean="0"/>
              <a:t>AION-SPACE: </a:t>
            </a:r>
            <a:r>
              <a:rPr lang="en-GB" sz="2800" b="1" dirty="0"/>
              <a:t>Stage </a:t>
            </a:r>
            <a:r>
              <a:rPr lang="en-GB" sz="2800" b="1" dirty="0" smtClean="0"/>
              <a:t>4 </a:t>
            </a:r>
            <a:r>
              <a:rPr lang="en-GB" sz="2800" b="1" dirty="0"/>
              <a:t>[ </a:t>
            </a:r>
            <a:r>
              <a:rPr lang="en-GB" sz="2800" b="1" dirty="0" smtClean="0"/>
              <a:t>after AION-KM </a:t>
            </a:r>
            <a:r>
              <a:rPr lang="en-GB" sz="2800" b="1" dirty="0"/>
              <a:t>] </a:t>
            </a:r>
          </a:p>
          <a:p>
            <a:pPr marL="342900" indent="-342900">
              <a:buFont typeface="Wingdings" charset="2"/>
              <a:buChar char="§"/>
            </a:pPr>
            <a:r>
              <a:rPr lang="en-GB" sz="2800" b="1" dirty="0" smtClean="0">
                <a:solidFill>
                  <a:srgbClr val="3333CC"/>
                </a:solidFill>
              </a:rPr>
              <a:t>Space based version </a:t>
            </a:r>
            <a:endParaRPr lang="en-GB" sz="2800" dirty="0">
              <a:solidFill>
                <a:srgbClr val="3333CC"/>
              </a:solidFill>
            </a:endParaRPr>
          </a:p>
          <a:p>
            <a:pPr marL="342900" indent="-342900">
              <a:buFont typeface="Wingdings" charset="2"/>
              <a:buChar char="§"/>
            </a:pPr>
            <a:endParaRPr lang="en-GB" sz="2800" dirty="0">
              <a:solidFill>
                <a:srgbClr val="3333CC"/>
              </a:solidFill>
            </a:endParaRPr>
          </a:p>
          <a:p>
            <a:endParaRPr lang="en-GB" sz="2000" dirty="0"/>
          </a:p>
        </p:txBody>
      </p:sp>
      <p:sp>
        <p:nvSpPr>
          <p:cNvPr id="4" name="TextBox 3"/>
          <p:cNvSpPr txBox="1"/>
          <p:nvPr/>
        </p:nvSpPr>
        <p:spPr>
          <a:xfrm>
            <a:off x="5220072" y="6372036"/>
            <a:ext cx="3392876" cy="369332"/>
          </a:xfrm>
          <a:prstGeom prst="rect">
            <a:avLst/>
          </a:prstGeom>
          <a:noFill/>
        </p:spPr>
        <p:txBody>
          <a:bodyPr wrap="none" rtlCol="0">
            <a:spAutoFit/>
          </a:bodyPr>
          <a:lstStyle/>
          <a:p>
            <a:r>
              <a:rPr lang="en-GB" dirty="0" smtClean="0"/>
              <a:t>**outlined in Big Ideas proposal</a:t>
            </a:r>
            <a:endParaRPr lang="en-GB" dirty="0"/>
          </a:p>
        </p:txBody>
      </p:sp>
      <p:sp>
        <p:nvSpPr>
          <p:cNvPr id="5" name="Rectangle 4"/>
          <p:cNvSpPr/>
          <p:nvPr/>
        </p:nvSpPr>
        <p:spPr bwMode="auto">
          <a:xfrm>
            <a:off x="539552" y="1268760"/>
            <a:ext cx="8424936" cy="2664296"/>
          </a:xfrm>
          <a:prstGeom prst="rect">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68188744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417976</TotalTime>
  <Words>391</Words>
  <Application>Microsoft Macintosh PowerPoint</Application>
  <PresentationFormat>Overhead</PresentationFormat>
  <Paragraphs>90</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Blank Presentation</vt:lpstr>
      <vt:lpstr>Workshop on the phenomenology of  dark matter searches with quantum sensors AION</vt:lpstr>
      <vt:lpstr>What is AION (in a nutshell)?</vt:lpstr>
      <vt:lpstr>PowerPoint Presentation</vt:lpstr>
      <vt:lpstr>PowerPoint Presentation</vt:lpstr>
      <vt:lpstr>PowerPoint Presentation</vt:lpstr>
      <vt:lpstr>PowerPoint Presentation</vt:lpstr>
      <vt:lpstr>PowerPoint Presentation</vt:lpstr>
      <vt:lpstr>Proposed AION Programme</vt:lpstr>
      <vt:lpstr>AION – A Staged Programme** </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CERN User</cp:lastModifiedBy>
  <cp:revision>2974</cp:revision>
  <cp:lastPrinted>2019-01-17T11:01:34Z</cp:lastPrinted>
  <dcterms:created xsi:type="dcterms:W3CDTF">2012-08-23T09:50:06Z</dcterms:created>
  <dcterms:modified xsi:type="dcterms:W3CDTF">2019-03-06T10:22:24Z</dcterms:modified>
</cp:coreProperties>
</file>