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4c89a46f5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4c89a46f5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4c76f987ec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4c76f987e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4c76f987ec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4c76f987ec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4e39f8821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4e39f882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 Id="rId4" Type="http://schemas.openxmlformats.org/officeDocument/2006/relationships/image" Target="../media/image9.jpg"/><Relationship Id="rId5"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g"/><Relationship Id="rId6" Type="http://schemas.openxmlformats.org/officeDocument/2006/relationships/image" Target="../media/image2.jpg"/><Relationship Id="rId7" Type="http://schemas.openxmlformats.org/officeDocument/2006/relationships/image" Target="../media/image3.jpg"/><Relationship Id="rId8"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t>AION-10 location at RAL</a:t>
            </a:r>
            <a:endParaRPr/>
          </a:p>
          <a:p>
            <a:pPr indent="0" lvl="0" marL="0" rtl="0" algn="ctr">
              <a:spcBef>
                <a:spcPts val="0"/>
              </a:spcBef>
              <a:spcAft>
                <a:spcPts val="0"/>
              </a:spcAft>
              <a:buNone/>
            </a:pPr>
            <a:r>
              <a:t/>
            </a:r>
            <a:endParaRPr sz="2400"/>
          </a:p>
          <a:p>
            <a:pPr indent="0" lvl="0" marL="0" rtl="0" algn="ctr">
              <a:spcBef>
                <a:spcPts val="0"/>
              </a:spcBef>
              <a:spcAft>
                <a:spcPts val="0"/>
              </a:spcAft>
              <a:buNone/>
            </a:pPr>
            <a:r>
              <a:rPr lang="en-GB" sz="2400"/>
              <a:t>Pawel and Tristan</a:t>
            </a:r>
            <a:endParaRPr sz="2400"/>
          </a:p>
        </p:txBody>
      </p:sp>
      <p:sp>
        <p:nvSpPr>
          <p:cNvPr id="55" name="Google Shape;55;p13"/>
          <p:cNvSpPr txBox="1"/>
          <p:nvPr>
            <p:ph idx="1" type="subTitle"/>
          </p:nvPr>
        </p:nvSpPr>
        <p:spPr>
          <a:xfrm>
            <a:off x="311700" y="41967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a:t>25 January 2019</a:t>
            </a:r>
            <a:endParaRPr/>
          </a:p>
        </p:txBody>
      </p:sp>
      <p:sp>
        <p:nvSpPr>
          <p:cNvPr id="56" name="Google Shape;56;p1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GB"/>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4"/>
          <p:cNvSpPr txBox="1"/>
          <p:nvPr>
            <p:ph type="title"/>
          </p:nvPr>
        </p:nvSpPr>
        <p:spPr>
          <a:xfrm>
            <a:off x="106550" y="151675"/>
            <a:ext cx="2333400" cy="145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Map of RAL</a:t>
            </a:r>
            <a:endParaRPr/>
          </a:p>
        </p:txBody>
      </p:sp>
      <p:pic>
        <p:nvPicPr>
          <p:cNvPr id="62" name="Google Shape;62;p14"/>
          <p:cNvPicPr preferRelativeResize="0"/>
          <p:nvPr/>
        </p:nvPicPr>
        <p:blipFill>
          <a:blip r:embed="rId3">
            <a:alphaModFix/>
          </a:blip>
          <a:stretch>
            <a:fillRect/>
          </a:stretch>
        </p:blipFill>
        <p:spPr>
          <a:xfrm>
            <a:off x="2439875" y="151675"/>
            <a:ext cx="6559100" cy="4584526"/>
          </a:xfrm>
          <a:prstGeom prst="rect">
            <a:avLst/>
          </a:prstGeom>
          <a:noFill/>
          <a:ln>
            <a:noFill/>
          </a:ln>
        </p:spPr>
      </p:pic>
      <p:sp>
        <p:nvSpPr>
          <p:cNvPr id="63" name="Google Shape;63;p14"/>
          <p:cNvSpPr/>
          <p:nvPr/>
        </p:nvSpPr>
        <p:spPr>
          <a:xfrm rot="-2382532">
            <a:off x="4119197" y="3803471"/>
            <a:ext cx="1069673" cy="212414"/>
          </a:xfrm>
          <a:prstGeom prst="rightArrow">
            <a:avLst>
              <a:gd fmla="val 50000" name="adj1"/>
              <a:gd fmla="val 50000" name="adj2"/>
            </a:avLst>
          </a:prstGeom>
          <a:solidFill>
            <a:srgbClr val="4A86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4"/>
          <p:cNvSpPr txBox="1"/>
          <p:nvPr/>
        </p:nvSpPr>
        <p:spPr>
          <a:xfrm>
            <a:off x="2820600" y="3781600"/>
            <a:ext cx="1354200" cy="954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GB"/>
              <a:t>AION-10</a:t>
            </a:r>
            <a:endParaRPr/>
          </a:p>
          <a:p>
            <a:pPr indent="0" lvl="0" marL="0" rtl="0" algn="l">
              <a:spcBef>
                <a:spcPts val="0"/>
              </a:spcBef>
              <a:spcAft>
                <a:spcPts val="0"/>
              </a:spcAft>
              <a:buNone/>
            </a:pPr>
            <a:r>
              <a:rPr lang="en-GB"/>
              <a:t>proposed </a:t>
            </a:r>
            <a:endParaRPr/>
          </a:p>
          <a:p>
            <a:pPr indent="0" lvl="0" marL="0" rtl="0" algn="l">
              <a:spcBef>
                <a:spcPts val="0"/>
              </a:spcBef>
              <a:spcAft>
                <a:spcPts val="0"/>
              </a:spcAft>
              <a:buNone/>
            </a:pPr>
            <a:r>
              <a:rPr lang="en-GB"/>
              <a:t>location</a:t>
            </a:r>
            <a:endParaRPr/>
          </a:p>
          <a:p>
            <a:pPr indent="0" lvl="0" marL="0" rtl="0" algn="l">
              <a:spcBef>
                <a:spcPts val="0"/>
              </a:spcBef>
              <a:spcAft>
                <a:spcPts val="0"/>
              </a:spcAft>
              <a:buNone/>
            </a:pPr>
            <a:r>
              <a:rPr lang="en-GB"/>
              <a:t>at RAL in R72</a:t>
            </a:r>
            <a:endParaRPr/>
          </a:p>
        </p:txBody>
      </p:sp>
      <p:sp>
        <p:nvSpPr>
          <p:cNvPr id="65" name="Google Shape;65;p14"/>
          <p:cNvSpPr/>
          <p:nvPr/>
        </p:nvSpPr>
        <p:spPr>
          <a:xfrm>
            <a:off x="5138000" y="3599375"/>
            <a:ext cx="628800" cy="551100"/>
          </a:xfrm>
          <a:prstGeom prst="rect">
            <a:avLst/>
          </a:prstGeom>
          <a:noFill/>
          <a:ln cap="flat" cmpd="sng" w="9525">
            <a:solidFill>
              <a:schemeClr val="dk2"/>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4"/>
          <p:cNvSpPr txBox="1"/>
          <p:nvPr/>
        </p:nvSpPr>
        <p:spPr>
          <a:xfrm>
            <a:off x="6620000" y="4333125"/>
            <a:ext cx="2232600" cy="395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GB"/>
              <a:t>Future construction site</a:t>
            </a:r>
            <a:endParaRPr/>
          </a:p>
        </p:txBody>
      </p:sp>
      <p:sp>
        <p:nvSpPr>
          <p:cNvPr id="67" name="Google Shape;67;p14"/>
          <p:cNvSpPr/>
          <p:nvPr/>
        </p:nvSpPr>
        <p:spPr>
          <a:xfrm rot="-8704508">
            <a:off x="5585880" y="4270262"/>
            <a:ext cx="1069516" cy="212394"/>
          </a:xfrm>
          <a:prstGeom prst="rightArrow">
            <a:avLst>
              <a:gd fmla="val 50000" name="adj1"/>
              <a:gd fmla="val 50000" name="adj2"/>
            </a:avLst>
          </a:prstGeom>
          <a:solidFill>
            <a:srgbClr val="4A86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4"/>
          <p:cNvSpPr txBox="1"/>
          <p:nvPr/>
        </p:nvSpPr>
        <p:spPr>
          <a:xfrm>
            <a:off x="4262850" y="229000"/>
            <a:ext cx="1410600" cy="395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GB"/>
              <a:t>Main entrance</a:t>
            </a:r>
            <a:endParaRPr/>
          </a:p>
        </p:txBody>
      </p:sp>
      <p:sp>
        <p:nvSpPr>
          <p:cNvPr id="69" name="Google Shape;69;p14"/>
          <p:cNvSpPr/>
          <p:nvPr/>
        </p:nvSpPr>
        <p:spPr>
          <a:xfrm rot="1925126">
            <a:off x="5585816" y="853898"/>
            <a:ext cx="1069687" cy="212329"/>
          </a:xfrm>
          <a:prstGeom prst="rightArrow">
            <a:avLst>
              <a:gd fmla="val 50000" name="adj1"/>
              <a:gd fmla="val 50000" name="adj2"/>
            </a:avLst>
          </a:prstGeom>
          <a:solidFill>
            <a:srgbClr val="4A86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5"/>
          <p:cNvSpPr txBox="1"/>
          <p:nvPr>
            <p:ph type="title"/>
          </p:nvPr>
        </p:nvSpPr>
        <p:spPr>
          <a:xfrm>
            <a:off x="0" y="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AION-10 at RAL</a:t>
            </a:r>
            <a:endParaRPr/>
          </a:p>
        </p:txBody>
      </p:sp>
      <p:pic>
        <p:nvPicPr>
          <p:cNvPr id="76" name="Google Shape;76;p15"/>
          <p:cNvPicPr preferRelativeResize="0"/>
          <p:nvPr/>
        </p:nvPicPr>
        <p:blipFill>
          <a:blip r:embed="rId3">
            <a:alphaModFix/>
          </a:blip>
          <a:stretch>
            <a:fillRect/>
          </a:stretch>
        </p:blipFill>
        <p:spPr>
          <a:xfrm>
            <a:off x="311700" y="1444350"/>
            <a:ext cx="3479799" cy="2609850"/>
          </a:xfrm>
          <a:prstGeom prst="rect">
            <a:avLst/>
          </a:prstGeom>
          <a:noFill/>
          <a:ln>
            <a:noFill/>
          </a:ln>
        </p:spPr>
      </p:pic>
      <p:pic>
        <p:nvPicPr>
          <p:cNvPr id="77" name="Google Shape;77;p15"/>
          <p:cNvPicPr preferRelativeResize="0"/>
          <p:nvPr/>
        </p:nvPicPr>
        <p:blipFill>
          <a:blip r:embed="rId4">
            <a:alphaModFix/>
          </a:blip>
          <a:stretch>
            <a:fillRect/>
          </a:stretch>
        </p:blipFill>
        <p:spPr>
          <a:xfrm>
            <a:off x="3866749" y="233225"/>
            <a:ext cx="2865733" cy="3820977"/>
          </a:xfrm>
          <a:prstGeom prst="rect">
            <a:avLst/>
          </a:prstGeom>
          <a:noFill/>
          <a:ln>
            <a:noFill/>
          </a:ln>
        </p:spPr>
      </p:pic>
      <p:pic>
        <p:nvPicPr>
          <p:cNvPr id="78" name="Google Shape;78;p15"/>
          <p:cNvPicPr preferRelativeResize="0"/>
          <p:nvPr/>
        </p:nvPicPr>
        <p:blipFill>
          <a:blip r:embed="rId5">
            <a:alphaModFix/>
          </a:blip>
          <a:stretch>
            <a:fillRect/>
          </a:stretch>
        </p:blipFill>
        <p:spPr>
          <a:xfrm>
            <a:off x="6807732" y="1245250"/>
            <a:ext cx="2106718" cy="2808958"/>
          </a:xfrm>
          <a:prstGeom prst="rect">
            <a:avLst/>
          </a:prstGeom>
          <a:noFill/>
          <a:ln>
            <a:noFill/>
          </a:ln>
        </p:spPr>
      </p:pic>
      <p:sp>
        <p:nvSpPr>
          <p:cNvPr id="79" name="Google Shape;79;p15"/>
          <p:cNvSpPr txBox="1"/>
          <p:nvPr/>
        </p:nvSpPr>
        <p:spPr>
          <a:xfrm>
            <a:off x="346150" y="4154900"/>
            <a:ext cx="8653200" cy="95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a:t>R72</a:t>
            </a:r>
            <a:r>
              <a:rPr lang="en-GB"/>
              <a:t> - stand-alone building housing compressors used for activities in the adjacent building R25</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GB"/>
              <a:t>Advantages:</a:t>
            </a:r>
            <a:r>
              <a:rPr lang="en-GB"/>
              <a:t> single user, easy access, overhead crane, ladder and internal metal structure giving access to different heights, can become available for adaptation work as soon as it is accepted by the project   </a:t>
            </a:r>
            <a:endParaRPr/>
          </a:p>
        </p:txBody>
      </p:sp>
      <p:sp>
        <p:nvSpPr>
          <p:cNvPr id="80" name="Google Shape;80;p15"/>
          <p:cNvSpPr txBox="1"/>
          <p:nvPr/>
        </p:nvSpPr>
        <p:spPr>
          <a:xfrm>
            <a:off x="830050" y="925725"/>
            <a:ext cx="2865600" cy="47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t>R72                        R25         R46</a:t>
            </a:r>
            <a:endParaRPr/>
          </a:p>
        </p:txBody>
      </p:sp>
      <p:cxnSp>
        <p:nvCxnSpPr>
          <p:cNvPr id="81" name="Google Shape;81;p15"/>
          <p:cNvCxnSpPr/>
          <p:nvPr/>
        </p:nvCxnSpPr>
        <p:spPr>
          <a:xfrm>
            <a:off x="1081800" y="1276300"/>
            <a:ext cx="309000" cy="397500"/>
          </a:xfrm>
          <a:prstGeom prst="straightConnector1">
            <a:avLst/>
          </a:prstGeom>
          <a:noFill/>
          <a:ln cap="flat" cmpd="sng" w="38100">
            <a:solidFill>
              <a:schemeClr val="dk2"/>
            </a:solidFill>
            <a:prstDash val="solid"/>
            <a:round/>
            <a:headEnd len="med" w="med" type="none"/>
            <a:tailEnd len="med" w="med" type="triangle"/>
          </a:ln>
        </p:spPr>
      </p:cxnSp>
      <p:cxnSp>
        <p:nvCxnSpPr>
          <p:cNvPr id="82" name="Google Shape;82;p15"/>
          <p:cNvCxnSpPr/>
          <p:nvPr/>
        </p:nvCxnSpPr>
        <p:spPr>
          <a:xfrm>
            <a:off x="2628200" y="1254425"/>
            <a:ext cx="300600" cy="919800"/>
          </a:xfrm>
          <a:prstGeom prst="straightConnector1">
            <a:avLst/>
          </a:prstGeom>
          <a:noFill/>
          <a:ln cap="flat" cmpd="sng" w="38100">
            <a:solidFill>
              <a:schemeClr val="dk2"/>
            </a:solidFill>
            <a:prstDash val="solid"/>
            <a:round/>
            <a:headEnd len="med" w="med" type="none"/>
            <a:tailEnd len="med" w="med" type="triangle"/>
          </a:ln>
        </p:spPr>
      </p:cxnSp>
      <p:sp>
        <p:nvSpPr>
          <p:cNvPr id="83" name="Google Shape;83;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GB"/>
              <a:t>‹#›</a:t>
            </a:fld>
            <a:endParaRPr/>
          </a:p>
        </p:txBody>
      </p:sp>
      <p:cxnSp>
        <p:nvCxnSpPr>
          <p:cNvPr id="84" name="Google Shape;84;p15"/>
          <p:cNvCxnSpPr/>
          <p:nvPr/>
        </p:nvCxnSpPr>
        <p:spPr>
          <a:xfrm>
            <a:off x="3399425" y="1278150"/>
            <a:ext cx="136500" cy="504300"/>
          </a:xfrm>
          <a:prstGeom prst="straightConnector1">
            <a:avLst/>
          </a:prstGeom>
          <a:noFill/>
          <a:ln cap="flat" cmpd="sng" w="38100">
            <a:solidFill>
              <a:schemeClr val="dk2"/>
            </a:solidFill>
            <a:prstDash val="solid"/>
            <a:round/>
            <a:headEnd len="med" w="med" type="none"/>
            <a:tailEnd len="med" w="med" type="triangl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6"/>
          <p:cNvSpPr txBox="1"/>
          <p:nvPr>
            <p:ph type="title"/>
          </p:nvPr>
        </p:nvSpPr>
        <p:spPr>
          <a:xfrm>
            <a:off x="3875" y="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AION-10 at RAL</a:t>
            </a:r>
            <a:endParaRPr/>
          </a:p>
        </p:txBody>
      </p:sp>
      <p:sp>
        <p:nvSpPr>
          <p:cNvPr id="90" name="Google Shape;90;p16"/>
          <p:cNvSpPr txBox="1"/>
          <p:nvPr/>
        </p:nvSpPr>
        <p:spPr>
          <a:xfrm>
            <a:off x="3875" y="572700"/>
            <a:ext cx="2484600" cy="457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a:t>R72 building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Footprint:  7 m x 5 m</a:t>
            </a:r>
            <a:endParaRPr/>
          </a:p>
          <a:p>
            <a:pPr indent="0" lvl="0" marL="0" rtl="0" algn="l">
              <a:spcBef>
                <a:spcPts val="0"/>
              </a:spcBef>
              <a:spcAft>
                <a:spcPts val="0"/>
              </a:spcAft>
              <a:buNone/>
            </a:pPr>
            <a:r>
              <a:rPr lang="en-GB"/>
              <a:t>Height : 9 m</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It requires:</a:t>
            </a:r>
            <a:endParaRPr/>
          </a:p>
          <a:p>
            <a:pPr indent="0" lvl="0" marL="0" rtl="0" algn="l">
              <a:lnSpc>
                <a:spcPct val="150000"/>
              </a:lnSpc>
              <a:spcBef>
                <a:spcPts val="0"/>
              </a:spcBef>
              <a:spcAft>
                <a:spcPts val="0"/>
              </a:spcAft>
              <a:buNone/>
            </a:pPr>
            <a:r>
              <a:t/>
            </a:r>
            <a:endParaRPr/>
          </a:p>
          <a:p>
            <a:pPr indent="-317500" lvl="0" marL="457200" rtl="0" algn="l">
              <a:lnSpc>
                <a:spcPct val="200000"/>
              </a:lnSpc>
              <a:spcBef>
                <a:spcPts val="0"/>
              </a:spcBef>
              <a:spcAft>
                <a:spcPts val="0"/>
              </a:spcAft>
              <a:buSzPts val="1400"/>
              <a:buChar char="●"/>
            </a:pPr>
            <a:r>
              <a:rPr lang="en-GB"/>
              <a:t>Asbestos survey </a:t>
            </a:r>
            <a:endParaRPr/>
          </a:p>
          <a:p>
            <a:pPr indent="-317500" lvl="0" marL="457200" rtl="0" algn="l">
              <a:lnSpc>
                <a:spcPct val="200000"/>
              </a:lnSpc>
              <a:spcBef>
                <a:spcPts val="0"/>
              </a:spcBef>
              <a:spcAft>
                <a:spcPts val="0"/>
              </a:spcAft>
              <a:buSzPts val="1400"/>
              <a:buChar char="●"/>
            </a:pPr>
            <a:r>
              <a:rPr lang="en-GB"/>
              <a:t>Relocation of the compressors</a:t>
            </a:r>
            <a:endParaRPr/>
          </a:p>
          <a:p>
            <a:pPr indent="-317500" lvl="0" marL="457200" rtl="0" algn="l">
              <a:lnSpc>
                <a:spcPct val="200000"/>
              </a:lnSpc>
              <a:spcBef>
                <a:spcPts val="0"/>
              </a:spcBef>
              <a:spcAft>
                <a:spcPts val="0"/>
              </a:spcAft>
              <a:buSzPts val="1400"/>
              <a:buChar char="●"/>
            </a:pPr>
            <a:r>
              <a:rPr lang="en-GB"/>
              <a:t>Adaptation to the project requirements i.e. thermal insulation</a:t>
            </a:r>
            <a:endParaRPr/>
          </a:p>
          <a:p>
            <a:pPr indent="-317500" lvl="0" marL="457200" rtl="0" algn="l">
              <a:lnSpc>
                <a:spcPct val="200000"/>
              </a:lnSpc>
              <a:spcBef>
                <a:spcPts val="0"/>
              </a:spcBef>
              <a:spcAft>
                <a:spcPts val="0"/>
              </a:spcAft>
              <a:buSzPts val="1400"/>
              <a:buChar char="●"/>
            </a:pPr>
            <a:r>
              <a:rPr lang="en-GB"/>
              <a:t>Refurbishment </a:t>
            </a:r>
            <a:endParaRPr/>
          </a:p>
          <a:p>
            <a:pPr indent="0" lvl="0" marL="0" rtl="0" algn="l">
              <a:lnSpc>
                <a:spcPct val="150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91" name="Google Shape;91;p16"/>
          <p:cNvPicPr preferRelativeResize="0"/>
          <p:nvPr/>
        </p:nvPicPr>
        <p:blipFill>
          <a:blip r:embed="rId3">
            <a:alphaModFix/>
          </a:blip>
          <a:stretch>
            <a:fillRect/>
          </a:stretch>
        </p:blipFill>
        <p:spPr>
          <a:xfrm>
            <a:off x="4565100" y="537100"/>
            <a:ext cx="2061404" cy="1546053"/>
          </a:xfrm>
          <a:prstGeom prst="rect">
            <a:avLst/>
          </a:prstGeom>
          <a:noFill/>
          <a:ln>
            <a:noFill/>
          </a:ln>
        </p:spPr>
      </p:pic>
      <p:pic>
        <p:nvPicPr>
          <p:cNvPr id="92" name="Google Shape;92;p16"/>
          <p:cNvPicPr preferRelativeResize="0"/>
          <p:nvPr/>
        </p:nvPicPr>
        <p:blipFill>
          <a:blip r:embed="rId4">
            <a:alphaModFix/>
          </a:blip>
          <a:stretch>
            <a:fillRect/>
          </a:stretch>
        </p:blipFill>
        <p:spPr>
          <a:xfrm>
            <a:off x="2361300" y="537089"/>
            <a:ext cx="2061404" cy="1546022"/>
          </a:xfrm>
          <a:prstGeom prst="rect">
            <a:avLst/>
          </a:prstGeom>
          <a:noFill/>
          <a:ln>
            <a:noFill/>
          </a:ln>
        </p:spPr>
      </p:pic>
      <p:pic>
        <p:nvPicPr>
          <p:cNvPr id="93" name="Google Shape;93;p16"/>
          <p:cNvPicPr preferRelativeResize="0"/>
          <p:nvPr/>
        </p:nvPicPr>
        <p:blipFill>
          <a:blip r:embed="rId5">
            <a:alphaModFix/>
          </a:blip>
          <a:stretch>
            <a:fillRect/>
          </a:stretch>
        </p:blipFill>
        <p:spPr>
          <a:xfrm>
            <a:off x="4565100" y="2216900"/>
            <a:ext cx="2092850" cy="2790483"/>
          </a:xfrm>
          <a:prstGeom prst="rect">
            <a:avLst/>
          </a:prstGeom>
          <a:noFill/>
          <a:ln>
            <a:noFill/>
          </a:ln>
        </p:spPr>
      </p:pic>
      <p:pic>
        <p:nvPicPr>
          <p:cNvPr id="94" name="Google Shape;94;p16"/>
          <p:cNvPicPr preferRelativeResize="0"/>
          <p:nvPr/>
        </p:nvPicPr>
        <p:blipFill>
          <a:blip r:embed="rId6">
            <a:alphaModFix/>
          </a:blip>
          <a:stretch>
            <a:fillRect/>
          </a:stretch>
        </p:blipFill>
        <p:spPr>
          <a:xfrm>
            <a:off x="2345575" y="2183475"/>
            <a:ext cx="2092850" cy="2790475"/>
          </a:xfrm>
          <a:prstGeom prst="rect">
            <a:avLst/>
          </a:prstGeom>
          <a:noFill/>
          <a:ln>
            <a:noFill/>
          </a:ln>
        </p:spPr>
      </p:pic>
      <p:pic>
        <p:nvPicPr>
          <p:cNvPr id="95" name="Google Shape;95;p16"/>
          <p:cNvPicPr preferRelativeResize="0"/>
          <p:nvPr/>
        </p:nvPicPr>
        <p:blipFill>
          <a:blip r:embed="rId7">
            <a:alphaModFix/>
          </a:blip>
          <a:stretch>
            <a:fillRect/>
          </a:stretch>
        </p:blipFill>
        <p:spPr>
          <a:xfrm>
            <a:off x="6848925" y="2615650"/>
            <a:ext cx="1793803" cy="2391729"/>
          </a:xfrm>
          <a:prstGeom prst="rect">
            <a:avLst/>
          </a:prstGeom>
          <a:noFill/>
          <a:ln>
            <a:noFill/>
          </a:ln>
        </p:spPr>
      </p:pic>
      <p:pic>
        <p:nvPicPr>
          <p:cNvPr id="96" name="Google Shape;96;p16"/>
          <p:cNvPicPr preferRelativeResize="0"/>
          <p:nvPr/>
        </p:nvPicPr>
        <p:blipFill>
          <a:blip r:embed="rId8">
            <a:alphaModFix/>
          </a:blip>
          <a:stretch>
            <a:fillRect/>
          </a:stretch>
        </p:blipFill>
        <p:spPr>
          <a:xfrm>
            <a:off x="6737724" y="40125"/>
            <a:ext cx="1905003" cy="2540012"/>
          </a:xfrm>
          <a:prstGeom prst="rect">
            <a:avLst/>
          </a:prstGeom>
          <a:noFill/>
          <a:ln>
            <a:noFill/>
          </a:ln>
        </p:spPr>
      </p:pic>
      <p:sp>
        <p:nvSpPr>
          <p:cNvPr id="97" name="Google Shape;97;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GB"/>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7"/>
          <p:cNvSpPr txBox="1"/>
          <p:nvPr>
            <p:ph type="title"/>
          </p:nvPr>
        </p:nvSpPr>
        <p:spPr>
          <a:xfrm>
            <a:off x="83600" y="84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Requirements for the AION-10 m site</a:t>
            </a:r>
            <a:endParaRPr/>
          </a:p>
        </p:txBody>
      </p:sp>
      <p:sp>
        <p:nvSpPr>
          <p:cNvPr id="103" name="Google Shape;103;p17"/>
          <p:cNvSpPr txBox="1"/>
          <p:nvPr>
            <p:ph idx="1" type="body"/>
          </p:nvPr>
        </p:nvSpPr>
        <p:spPr>
          <a:xfrm>
            <a:off x="0" y="777175"/>
            <a:ext cx="9144000" cy="3950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GB"/>
              <a:t>Feasibility studies</a:t>
            </a:r>
            <a:endParaRPr/>
          </a:p>
          <a:p>
            <a:pPr indent="-317500" lvl="1" marL="914400" rtl="0" algn="l">
              <a:spcBef>
                <a:spcPts val="0"/>
              </a:spcBef>
              <a:spcAft>
                <a:spcPts val="0"/>
              </a:spcAft>
              <a:buSzPts val="1400"/>
              <a:buAutoNum type="alphaLcPeriod"/>
            </a:pPr>
            <a:r>
              <a:rPr lang="en-GB"/>
              <a:t>List of requirements for the site to achieve science goal by AION-10 </a:t>
            </a:r>
            <a:endParaRPr/>
          </a:p>
          <a:p>
            <a:pPr indent="-317500" lvl="2" marL="1371600" rtl="0" algn="l">
              <a:spcBef>
                <a:spcPts val="0"/>
              </a:spcBef>
              <a:spcAft>
                <a:spcPts val="0"/>
              </a:spcAft>
              <a:buSzPts val="1400"/>
              <a:buAutoNum type="romanLcPeriod"/>
            </a:pPr>
            <a:r>
              <a:rPr lang="en-GB"/>
              <a:t>Height for interferometer and total footprint of the experiment  </a:t>
            </a:r>
            <a:endParaRPr/>
          </a:p>
          <a:p>
            <a:pPr indent="-317500" lvl="2" marL="1371600" rtl="0" algn="l">
              <a:spcBef>
                <a:spcPts val="0"/>
              </a:spcBef>
              <a:spcAft>
                <a:spcPts val="0"/>
              </a:spcAft>
              <a:buSzPts val="1400"/>
              <a:buAutoNum type="romanLcPeriod"/>
            </a:pPr>
            <a:r>
              <a:rPr lang="en-GB"/>
              <a:t>External electromagnetic interference level (activities around R-72 i.e. big car park, ISIS, mobile phone relay station - to be relocated in the near future)</a:t>
            </a:r>
            <a:endParaRPr/>
          </a:p>
          <a:p>
            <a:pPr indent="-317500" lvl="2" marL="1371600" rtl="0" algn="l">
              <a:spcBef>
                <a:spcPts val="0"/>
              </a:spcBef>
              <a:spcAft>
                <a:spcPts val="0"/>
              </a:spcAft>
              <a:buSzPts val="1400"/>
              <a:buAutoNum type="romanLcPeriod"/>
            </a:pPr>
            <a:r>
              <a:rPr lang="en-GB"/>
              <a:t>External vibration interference level (activities around R-72 i.e. future construction site, big car park)</a:t>
            </a:r>
            <a:endParaRPr/>
          </a:p>
          <a:p>
            <a:pPr indent="-317500" lvl="2" marL="1371600" rtl="0" algn="l">
              <a:spcBef>
                <a:spcPts val="0"/>
              </a:spcBef>
              <a:spcAft>
                <a:spcPts val="0"/>
              </a:spcAft>
              <a:buSzPts val="1400"/>
              <a:buAutoNum type="romanLcPeriod"/>
            </a:pPr>
            <a:r>
              <a:rPr lang="en-GB"/>
              <a:t>…. Probably more to add here</a:t>
            </a:r>
            <a:endParaRPr/>
          </a:p>
          <a:p>
            <a:pPr indent="-342900" lvl="0" marL="457200" rtl="0" algn="l">
              <a:spcBef>
                <a:spcPts val="0"/>
              </a:spcBef>
              <a:spcAft>
                <a:spcPts val="0"/>
              </a:spcAft>
              <a:buSzPts val="1800"/>
              <a:buAutoNum type="arabicPeriod"/>
            </a:pPr>
            <a:r>
              <a:rPr lang="en-GB"/>
              <a:t>Possible in kind contribution from the host institution to adaptation of the site to AION-10 requirements</a:t>
            </a:r>
            <a:endParaRPr/>
          </a:p>
          <a:p>
            <a:pPr indent="-317500" lvl="1" marL="914400" rtl="0" algn="l">
              <a:spcBef>
                <a:spcPts val="0"/>
              </a:spcBef>
              <a:spcAft>
                <a:spcPts val="0"/>
              </a:spcAft>
              <a:buSzPts val="1400"/>
              <a:buAutoNum type="alphaLcPeriod"/>
            </a:pPr>
            <a:r>
              <a:rPr lang="en-GB"/>
              <a:t>Decision of the director of the host institution on the evaluation of the adaptation cost </a:t>
            </a:r>
            <a:endParaRPr/>
          </a:p>
          <a:p>
            <a:pPr indent="-317500" lvl="2" marL="1371600" rtl="0" algn="l">
              <a:spcBef>
                <a:spcPts val="0"/>
              </a:spcBef>
              <a:spcAft>
                <a:spcPts val="0"/>
              </a:spcAft>
              <a:buSzPts val="1400"/>
              <a:buAutoNum type="romanLcPeriod"/>
            </a:pPr>
            <a:r>
              <a:rPr lang="en-GB"/>
              <a:t>High likelihood that in kind contribution from RAL will be accepted by the director of the lab</a:t>
            </a:r>
            <a:endParaRPr/>
          </a:p>
          <a:p>
            <a:pPr indent="0" lvl="0" marL="457200" rtl="0" algn="l">
              <a:spcBef>
                <a:spcPts val="1600"/>
              </a:spcBef>
              <a:spcAft>
                <a:spcPts val="0"/>
              </a:spcAft>
              <a:buNone/>
            </a:pPr>
            <a:r>
              <a:rPr b="1" lang="en-GB"/>
              <a:t>AION-10 site decision should be based on fulfilling (1) and (2) </a:t>
            </a:r>
            <a:endParaRPr b="1"/>
          </a:p>
          <a:p>
            <a:pPr indent="0" lvl="0" marL="457200" rtl="0" algn="l">
              <a:spcBef>
                <a:spcPts val="1600"/>
              </a:spcBef>
              <a:spcAft>
                <a:spcPts val="1600"/>
              </a:spcAft>
              <a:buNone/>
            </a:pPr>
            <a:r>
              <a:t/>
            </a:r>
            <a:endParaRPr/>
          </a:p>
        </p:txBody>
      </p:sp>
      <p:sp>
        <p:nvSpPr>
          <p:cNvPr id="104" name="Google Shape;104;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GB"/>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