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70" r:id="rId4"/>
    <p:sldId id="273" r:id="rId5"/>
    <p:sldId id="269" r:id="rId6"/>
    <p:sldId id="274" r:id="rId7"/>
    <p:sldId id="261" r:id="rId8"/>
    <p:sldId id="260" r:id="rId9"/>
    <p:sldId id="263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DDC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1EA661D-B962-C2D3-E5FD-45AD6019CEFF}" v="5" dt="2019-01-24T21:53:49.915"/>
    <p1510:client id="{15F29079-A242-4FA3-AD3D-AC1F0256F6D2}" v="7" dt="2019-01-24T21:41:29.6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49" autoAdjust="0"/>
    <p:restoredTop sz="94660"/>
  </p:normalViewPr>
  <p:slideViewPr>
    <p:cSldViewPr snapToGrid="0">
      <p:cViewPr varScale="1">
        <p:scale>
          <a:sx n="23" d="100"/>
          <a:sy n="23" d="100"/>
        </p:scale>
        <p:origin x="-112" y="-11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7" Type="http://schemas.microsoft.com/office/2016/11/relationships/changesInfo" Target="changesInfos/changesInfo1.xml"/><Relationship Id="rId18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opher Foot" userId="S::foot@ox.ac.uk::ea6bc9dd-8db3-4f82-8dad-163b1b49b96f" providerId="AD" clId="Web-{86CB87B1-A5A9-2934-29FC-29E680C15DD8}"/>
    <pc:docChg chg="delSld modSld">
      <pc:chgData name="Christopher Foot" userId="S::foot@ox.ac.uk::ea6bc9dd-8db3-4f82-8dad-163b1b49b96f" providerId="AD" clId="Web-{86CB87B1-A5A9-2934-29FC-29E680C15DD8}" dt="2019-01-25T11:15:43.071" v="22"/>
      <pc:docMkLst>
        <pc:docMk/>
      </pc:docMkLst>
      <pc:sldChg chg="del">
        <pc:chgData name="Christopher Foot" userId="S::foot@ox.ac.uk::ea6bc9dd-8db3-4f82-8dad-163b1b49b96f" providerId="AD" clId="Web-{86CB87B1-A5A9-2934-29FC-29E680C15DD8}" dt="2019-01-25T11:15:36.008" v="20"/>
        <pc:sldMkLst>
          <pc:docMk/>
          <pc:sldMk cId="4008950277" sldId="265"/>
        </pc:sldMkLst>
      </pc:sldChg>
      <pc:sldChg chg="del">
        <pc:chgData name="Christopher Foot" userId="S::foot@ox.ac.uk::ea6bc9dd-8db3-4f82-8dad-163b1b49b96f" providerId="AD" clId="Web-{86CB87B1-A5A9-2934-29FC-29E680C15DD8}" dt="2019-01-25T11:15:37.946" v="21"/>
        <pc:sldMkLst>
          <pc:docMk/>
          <pc:sldMk cId="884550478" sldId="268"/>
        </pc:sldMkLst>
      </pc:sldChg>
      <pc:sldChg chg="del">
        <pc:chgData name="Christopher Foot" userId="S::foot@ox.ac.uk::ea6bc9dd-8db3-4f82-8dad-163b1b49b96f" providerId="AD" clId="Web-{86CB87B1-A5A9-2934-29FC-29E680C15DD8}" dt="2019-01-25T11:15:43.071" v="22"/>
        <pc:sldMkLst>
          <pc:docMk/>
          <pc:sldMk cId="1776739126" sldId="271"/>
        </pc:sldMkLst>
      </pc:sldChg>
      <pc:sldChg chg="del">
        <pc:chgData name="Christopher Foot" userId="S::foot@ox.ac.uk::ea6bc9dd-8db3-4f82-8dad-163b1b49b96f" providerId="AD" clId="Web-{86CB87B1-A5A9-2934-29FC-29E680C15DD8}" dt="2019-01-25T11:14:58.148" v="19"/>
        <pc:sldMkLst>
          <pc:docMk/>
          <pc:sldMk cId="4124429142" sldId="272"/>
        </pc:sldMkLst>
      </pc:sldChg>
      <pc:sldChg chg="delSp modSp">
        <pc:chgData name="Christopher Foot" userId="S::foot@ox.ac.uk::ea6bc9dd-8db3-4f82-8dad-163b1b49b96f" providerId="AD" clId="Web-{86CB87B1-A5A9-2934-29FC-29E680C15DD8}" dt="2019-01-25T11:13:37.914" v="18"/>
        <pc:sldMkLst>
          <pc:docMk/>
          <pc:sldMk cId="1423179744" sldId="273"/>
        </pc:sldMkLst>
        <pc:spChg chg="del">
          <ac:chgData name="Christopher Foot" userId="S::foot@ox.ac.uk::ea6bc9dd-8db3-4f82-8dad-163b1b49b96f" providerId="AD" clId="Web-{86CB87B1-A5A9-2934-29FC-29E680C15DD8}" dt="2019-01-25T11:13:35.258" v="17"/>
          <ac:spMkLst>
            <pc:docMk/>
            <pc:sldMk cId="1423179744" sldId="273"/>
            <ac:spMk id="4" creationId="{00000000-0000-0000-0000-000000000000}"/>
          </ac:spMkLst>
        </pc:spChg>
        <pc:spChg chg="del">
          <ac:chgData name="Christopher Foot" userId="S::foot@ox.ac.uk::ea6bc9dd-8db3-4f82-8dad-163b1b49b96f" providerId="AD" clId="Web-{86CB87B1-A5A9-2934-29FC-29E680C15DD8}" dt="2019-01-25T11:11:57.132" v="0"/>
          <ac:spMkLst>
            <pc:docMk/>
            <pc:sldMk cId="1423179744" sldId="273"/>
            <ac:spMk id="14" creationId="{00000000-0000-0000-0000-000000000000}"/>
          </ac:spMkLst>
        </pc:spChg>
        <pc:spChg chg="del">
          <ac:chgData name="Christopher Foot" userId="S::foot@ox.ac.uk::ea6bc9dd-8db3-4f82-8dad-163b1b49b96f" providerId="AD" clId="Web-{86CB87B1-A5A9-2934-29FC-29E680C15DD8}" dt="2019-01-25T11:13:06.726" v="11"/>
          <ac:spMkLst>
            <pc:docMk/>
            <pc:sldMk cId="1423179744" sldId="273"/>
            <ac:spMk id="39" creationId="{00000000-0000-0000-0000-000000000000}"/>
          </ac:spMkLst>
        </pc:spChg>
        <pc:spChg chg="del">
          <ac:chgData name="Christopher Foot" userId="S::foot@ox.ac.uk::ea6bc9dd-8db3-4f82-8dad-163b1b49b96f" providerId="AD" clId="Web-{86CB87B1-A5A9-2934-29FC-29E680C15DD8}" dt="2019-01-25T11:13:17.711" v="14"/>
          <ac:spMkLst>
            <pc:docMk/>
            <pc:sldMk cId="1423179744" sldId="273"/>
            <ac:spMk id="40" creationId="{00000000-0000-0000-0000-000000000000}"/>
          </ac:spMkLst>
        </pc:spChg>
        <pc:spChg chg="del">
          <ac:chgData name="Christopher Foot" userId="S::foot@ox.ac.uk::ea6bc9dd-8db3-4f82-8dad-163b1b49b96f" providerId="AD" clId="Web-{86CB87B1-A5A9-2934-29FC-29E680C15DD8}" dt="2019-01-25T11:13:21.007" v="15"/>
          <ac:spMkLst>
            <pc:docMk/>
            <pc:sldMk cId="1423179744" sldId="273"/>
            <ac:spMk id="41" creationId="{00000000-0000-0000-0000-000000000000}"/>
          </ac:spMkLst>
        </pc:spChg>
        <pc:spChg chg="del">
          <ac:chgData name="Christopher Foot" userId="S::foot@ox.ac.uk::ea6bc9dd-8db3-4f82-8dad-163b1b49b96f" providerId="AD" clId="Web-{86CB87B1-A5A9-2934-29FC-29E680C15DD8}" dt="2019-01-25T11:13:14.117" v="13"/>
          <ac:spMkLst>
            <pc:docMk/>
            <pc:sldMk cId="1423179744" sldId="273"/>
            <ac:spMk id="42" creationId="{00000000-0000-0000-0000-000000000000}"/>
          </ac:spMkLst>
        </pc:spChg>
        <pc:spChg chg="mod">
          <ac:chgData name="Christopher Foot" userId="S::foot@ox.ac.uk::ea6bc9dd-8db3-4f82-8dad-163b1b49b96f" providerId="AD" clId="Web-{86CB87B1-A5A9-2934-29FC-29E680C15DD8}" dt="2019-01-25T11:12:12.570" v="2" actId="1076"/>
          <ac:spMkLst>
            <pc:docMk/>
            <pc:sldMk cId="1423179744" sldId="273"/>
            <ac:spMk id="44" creationId="{00000000-0000-0000-0000-000000000000}"/>
          </ac:spMkLst>
        </pc:spChg>
        <pc:spChg chg="mod">
          <ac:chgData name="Christopher Foot" userId="S::foot@ox.ac.uk::ea6bc9dd-8db3-4f82-8dad-163b1b49b96f" providerId="AD" clId="Web-{86CB87B1-A5A9-2934-29FC-29E680C15DD8}" dt="2019-01-25T11:12:23.820" v="5" actId="1076"/>
          <ac:spMkLst>
            <pc:docMk/>
            <pc:sldMk cId="1423179744" sldId="273"/>
            <ac:spMk id="45" creationId="{00000000-0000-0000-0000-000000000000}"/>
          </ac:spMkLst>
        </pc:spChg>
        <pc:spChg chg="del">
          <ac:chgData name="Christopher Foot" userId="S::foot@ox.ac.uk::ea6bc9dd-8db3-4f82-8dad-163b1b49b96f" providerId="AD" clId="Web-{86CB87B1-A5A9-2934-29FC-29E680C15DD8}" dt="2019-01-25T11:12:55.789" v="8"/>
          <ac:spMkLst>
            <pc:docMk/>
            <pc:sldMk cId="1423179744" sldId="273"/>
            <ac:spMk id="48" creationId="{00000000-0000-0000-0000-000000000000}"/>
          </ac:spMkLst>
        </pc:spChg>
        <pc:spChg chg="del">
          <ac:chgData name="Christopher Foot" userId="S::foot@ox.ac.uk::ea6bc9dd-8db3-4f82-8dad-163b1b49b96f" providerId="AD" clId="Web-{86CB87B1-A5A9-2934-29FC-29E680C15DD8}" dt="2019-01-25T11:13:02.929" v="10"/>
          <ac:spMkLst>
            <pc:docMk/>
            <pc:sldMk cId="1423179744" sldId="273"/>
            <ac:spMk id="49" creationId="{00000000-0000-0000-0000-000000000000}"/>
          </ac:spMkLst>
        </pc:spChg>
        <pc:spChg chg="del">
          <ac:chgData name="Christopher Foot" userId="S::foot@ox.ac.uk::ea6bc9dd-8db3-4f82-8dad-163b1b49b96f" providerId="AD" clId="Web-{86CB87B1-A5A9-2934-29FC-29E680C15DD8}" dt="2019-01-25T11:12:59.851" v="9"/>
          <ac:spMkLst>
            <pc:docMk/>
            <pc:sldMk cId="1423179744" sldId="273"/>
            <ac:spMk id="50" creationId="{00000000-0000-0000-0000-000000000000}"/>
          </ac:spMkLst>
        </pc:spChg>
        <pc:spChg chg="del">
          <ac:chgData name="Christopher Foot" userId="S::foot@ox.ac.uk::ea6bc9dd-8db3-4f82-8dad-163b1b49b96f" providerId="AD" clId="Web-{86CB87B1-A5A9-2934-29FC-29E680C15DD8}" dt="2019-01-25T11:12:52.007" v="7"/>
          <ac:spMkLst>
            <pc:docMk/>
            <pc:sldMk cId="1423179744" sldId="273"/>
            <ac:spMk id="51" creationId="{00000000-0000-0000-0000-000000000000}"/>
          </ac:spMkLst>
        </pc:spChg>
        <pc:spChg chg="del">
          <ac:chgData name="Christopher Foot" userId="S::foot@ox.ac.uk::ea6bc9dd-8db3-4f82-8dad-163b1b49b96f" providerId="AD" clId="Web-{86CB87B1-A5A9-2934-29FC-29E680C15DD8}" dt="2019-01-25T11:12:19.507" v="4"/>
          <ac:spMkLst>
            <pc:docMk/>
            <pc:sldMk cId="1423179744" sldId="273"/>
            <ac:spMk id="56" creationId="{00000000-0000-0000-0000-000000000000}"/>
          </ac:spMkLst>
        </pc:spChg>
        <pc:spChg chg="del">
          <ac:chgData name="Christopher Foot" userId="S::foot@ox.ac.uk::ea6bc9dd-8db3-4f82-8dad-163b1b49b96f" providerId="AD" clId="Web-{86CB87B1-A5A9-2934-29FC-29E680C15DD8}" dt="2019-01-25T11:13:37.914" v="18"/>
          <ac:spMkLst>
            <pc:docMk/>
            <pc:sldMk cId="1423179744" sldId="273"/>
            <ac:spMk id="101" creationId="{117E4F90-FDF6-4278-8DD7-A9F77816BE03}"/>
          </ac:spMkLst>
        </pc:spChg>
        <pc:picChg chg="mod">
          <ac:chgData name="Christopher Foot" userId="S::foot@ox.ac.uk::ea6bc9dd-8db3-4f82-8dad-163b1b49b96f" providerId="AD" clId="Web-{86CB87B1-A5A9-2934-29FC-29E680C15DD8}" dt="2019-01-25T11:13:26.836" v="16" actId="1076"/>
          <ac:picMkLst>
            <pc:docMk/>
            <pc:sldMk cId="1423179744" sldId="273"/>
            <ac:picMk id="61" creationId="{00000000-0000-0000-0000-000000000000}"/>
          </ac:picMkLst>
        </pc:picChg>
        <pc:cxnChg chg="del">
          <ac:chgData name="Christopher Foot" userId="S::foot@ox.ac.uk::ea6bc9dd-8db3-4f82-8dad-163b1b49b96f" providerId="AD" clId="Web-{86CB87B1-A5A9-2934-29FC-29E680C15DD8}" dt="2019-01-25T11:12:15.960" v="3"/>
          <ac:cxnSpMkLst>
            <pc:docMk/>
            <pc:sldMk cId="1423179744" sldId="273"/>
            <ac:cxnSpMk id="57" creationId="{00000000-0000-0000-0000-00000000000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26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21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285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441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137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562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931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149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013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332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256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D408-F092-489E-9306-C00999936E9B}" type="datetimeFigureOut">
              <a:rPr lang="en-GB" smtClean="0"/>
              <a:t>25/01/19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2AB47-F8EA-4778-BCC8-80FC73DAB8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144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Sketches for AION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Chris Foot, 21 Jan 2019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385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770" t="34864" r="20783" b="19887"/>
          <a:stretch/>
        </p:blipFill>
        <p:spPr>
          <a:xfrm>
            <a:off x="0" y="-236608"/>
            <a:ext cx="12283440" cy="702564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178231" y="2929180"/>
            <a:ext cx="0" cy="3270142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0" y="4379585"/>
            <a:ext cx="94769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7.765 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84891" y="6419700"/>
            <a:ext cx="7136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5.4 m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758698" y="6540284"/>
            <a:ext cx="2262753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33245" y="6419700"/>
            <a:ext cx="7136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5.4 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5021451" y="6543684"/>
            <a:ext cx="2262753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500102" y="3711844"/>
            <a:ext cx="142891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Beecroft:</a:t>
            </a:r>
          </a:p>
          <a:p>
            <a:r>
              <a:rPr lang="en-GB" sz="2400" dirty="0">
                <a:solidFill>
                  <a:srgbClr val="FF0000"/>
                </a:solidFill>
              </a:rPr>
              <a:t>lower</a:t>
            </a:r>
          </a:p>
          <a:p>
            <a:r>
              <a:rPr lang="en-GB" sz="2400" dirty="0">
                <a:solidFill>
                  <a:srgbClr val="FF0000"/>
                </a:solidFill>
              </a:rPr>
              <a:t>basement</a:t>
            </a:r>
          </a:p>
          <a:p>
            <a:r>
              <a:rPr lang="en-GB" sz="2400" dirty="0">
                <a:solidFill>
                  <a:srgbClr val="FF0000"/>
                </a:solidFill>
              </a:rPr>
              <a:t>labs.</a:t>
            </a:r>
          </a:p>
        </p:txBody>
      </p:sp>
    </p:spTree>
    <p:extLst>
      <p:ext uri="{BB962C8B-B14F-4D97-AF65-F5344CB8AC3E}">
        <p14:creationId xmlns:p14="http://schemas.microsoft.com/office/powerpoint/2010/main" val="2856690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>
            <a:spLocks/>
          </p:cNvSpPr>
          <p:nvPr/>
        </p:nvSpPr>
        <p:spPr>
          <a:xfrm rot="17457955">
            <a:off x="4450056" y="2666046"/>
            <a:ext cx="269113" cy="303944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Connector 72"/>
          <p:cNvCxnSpPr/>
          <p:nvPr/>
        </p:nvCxnSpPr>
        <p:spPr>
          <a:xfrm>
            <a:off x="4040242" y="3124381"/>
            <a:ext cx="1720343" cy="73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>
            <a:spLocks/>
          </p:cNvSpPr>
          <p:nvPr/>
        </p:nvSpPr>
        <p:spPr>
          <a:xfrm rot="17457955">
            <a:off x="4458866" y="597263"/>
            <a:ext cx="269113" cy="303944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296000" y="1080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96000" y="1080000"/>
            <a:ext cx="216000" cy="50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309579" y="1075074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flipH="1">
            <a:off x="7948602" y="2106611"/>
            <a:ext cx="35677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Heights (approx.)</a:t>
            </a:r>
          </a:p>
          <a:p>
            <a:r>
              <a:rPr lang="en-GB" dirty="0"/>
              <a:t>5 floors slabs: 	 5x0.6 = 3m</a:t>
            </a:r>
          </a:p>
          <a:p>
            <a:r>
              <a:rPr lang="en-GB" dirty="0"/>
              <a:t>2 labs:		 2x2.5 = 5m</a:t>
            </a:r>
          </a:p>
          <a:p>
            <a:r>
              <a:rPr lang="en-GB" u="sng" dirty="0"/>
              <a:t>3 interstitial spaces: 3x2.0 = 6m</a:t>
            </a:r>
          </a:p>
          <a:p>
            <a:r>
              <a:rPr lang="en-GB" dirty="0"/>
              <a:t>Void to ground =     	             14m</a:t>
            </a:r>
          </a:p>
          <a:p>
            <a:endParaRPr lang="en-GB" dirty="0"/>
          </a:p>
          <a:p>
            <a:r>
              <a:rPr lang="en-GB" dirty="0"/>
              <a:t>[ 6 stair flights: 11.4/6 = 1.9m each]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70851" y="1077526"/>
            <a:ext cx="0" cy="504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96000" y="2016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296000" y="3132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291028" y="4068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296000" y="5184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291028" y="1296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291028" y="3348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291028" y="5400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291028" y="2232000"/>
            <a:ext cx="0" cy="90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294276" y="4284000"/>
            <a:ext cx="0" cy="90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296000" y="6120000"/>
            <a:ext cx="54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312000" y="5184000"/>
            <a:ext cx="252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111653" y="2448000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319674" y="3191350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110252" y="4500000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1525402" y="1484668"/>
            <a:ext cx="12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Services B1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522784" y="5575334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Keel slabs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03300" y="3504480"/>
            <a:ext cx="12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Services B2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232726" y="2285747"/>
            <a:ext cx="898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Labs B1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60720" y="4551762"/>
            <a:ext cx="898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Labs B2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305390" y="2771681"/>
            <a:ext cx="1296000" cy="216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Optical table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503301" y="2987681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752098" y="142200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3856" y="351863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5614" y="5615262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65211" y="453133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2.5 m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45683" y="2512835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2.5 m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037754" y="2499834"/>
            <a:ext cx="0" cy="360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26022" y="2577467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2.1m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2886521" y="2368381"/>
            <a:ext cx="0" cy="756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406882" y="2771681"/>
            <a:ext cx="0" cy="36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250493" y="2995300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4945604" y="3441375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 m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353" y="350316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 m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6802745" y="1059834"/>
            <a:ext cx="0" cy="504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780356" y="1271982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 m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844677" y="1080000"/>
            <a:ext cx="216000" cy="50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/>
          <p:cNvCxnSpPr/>
          <p:nvPr/>
        </p:nvCxnSpPr>
        <p:spPr>
          <a:xfrm>
            <a:off x="363420" y="1075074"/>
            <a:ext cx="6703063" cy="0"/>
          </a:xfrm>
          <a:prstGeom prst="line">
            <a:avLst/>
          </a:prstGeom>
          <a:ln w="127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498674" y="755789"/>
            <a:ext cx="142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Ground Level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 flipH="1">
            <a:off x="5659049" y="1070274"/>
            <a:ext cx="9535" cy="4104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874895" y="148466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11.4 m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86912" y="146916"/>
            <a:ext cx="936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Stairwell in Beecroft (ultralow vibration building): side view</a:t>
            </a:r>
          </a:p>
        </p:txBody>
      </p:sp>
      <p:sp>
        <p:nvSpPr>
          <p:cNvPr id="77" name="Down Arrow 76"/>
          <p:cNvSpPr/>
          <p:nvPr/>
        </p:nvSpPr>
        <p:spPr>
          <a:xfrm>
            <a:off x="4630994" y="814691"/>
            <a:ext cx="269419" cy="5498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6689943" y="711425"/>
            <a:ext cx="142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Ground Level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293169" y="5562246"/>
            <a:ext cx="602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Void</a:t>
            </a:r>
          </a:p>
        </p:txBody>
      </p:sp>
      <p:cxnSp>
        <p:nvCxnSpPr>
          <p:cNvPr id="80" name="Straight Connector 79"/>
          <p:cNvCxnSpPr/>
          <p:nvPr/>
        </p:nvCxnSpPr>
        <p:spPr>
          <a:xfrm>
            <a:off x="6049462" y="5185275"/>
            <a:ext cx="802552" cy="73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6103900" y="4859171"/>
            <a:ext cx="994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Floor of stairwell</a:t>
            </a:r>
          </a:p>
        </p:txBody>
      </p:sp>
      <p:sp>
        <p:nvSpPr>
          <p:cNvPr id="84" name="TextBox 83"/>
          <p:cNvSpPr txBox="1"/>
          <p:nvPr/>
        </p:nvSpPr>
        <p:spPr>
          <a:xfrm rot="1210445">
            <a:off x="3596043" y="1639486"/>
            <a:ext cx="67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stairs</a:t>
            </a:r>
          </a:p>
        </p:txBody>
      </p:sp>
      <p:sp>
        <p:nvSpPr>
          <p:cNvPr id="87" name="TextBox 86"/>
          <p:cNvSpPr txBox="1"/>
          <p:nvPr/>
        </p:nvSpPr>
        <p:spPr>
          <a:xfrm rot="1210445">
            <a:off x="3587233" y="3708269"/>
            <a:ext cx="67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stairs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2"/>
          <a:srcRect l="28424" t="8831" r="59459" b="4666"/>
          <a:stretch/>
        </p:blipFill>
        <p:spPr>
          <a:xfrm>
            <a:off x="4169516" y="2348360"/>
            <a:ext cx="843910" cy="37652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5400000">
            <a:off x="3376040" y="1033405"/>
            <a:ext cx="101945" cy="2704733"/>
          </a:xfrm>
          <a:prstGeom prst="rect">
            <a:avLst/>
          </a:prstGeom>
          <a:solidFill>
            <a:srgbClr val="66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/>
          <p:cNvSpPr txBox="1"/>
          <p:nvPr/>
        </p:nvSpPr>
        <p:spPr>
          <a:xfrm>
            <a:off x="7961280" y="4978090"/>
            <a:ext cx="3992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ultralow vibration floor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708678" y="5272233"/>
            <a:ext cx="1239924" cy="9432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9051402" y="6081333"/>
            <a:ext cx="26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Scale: 1:100 in PowerPoint</a:t>
            </a:r>
          </a:p>
        </p:txBody>
      </p:sp>
    </p:spTree>
    <p:extLst>
      <p:ext uri="{BB962C8B-B14F-4D97-AF65-F5344CB8AC3E}">
        <p14:creationId xmlns:p14="http://schemas.microsoft.com/office/powerpoint/2010/main" val="1604352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>
            <a:extLst>
              <a:ext uri="{FF2B5EF4-FFF2-40B4-BE49-F238E27FC236}">
                <a16:creationId xmlns:a16="http://schemas.microsoft.com/office/drawing/2014/main" xmlns="" id="{117E4F90-FDF6-4278-8DD7-A9F77816BE03}"/>
              </a:ext>
            </a:extLst>
          </p:cNvPr>
          <p:cNvSpPr/>
          <p:nvPr/>
        </p:nvSpPr>
        <p:spPr>
          <a:xfrm rot="16140000" flipH="1">
            <a:off x="5676917" y="3823996"/>
            <a:ext cx="74068" cy="1961317"/>
          </a:xfrm>
          <a:prstGeom prst="rect">
            <a:avLst/>
          </a:prstGeom>
          <a:solidFill>
            <a:srgbClr val="66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>
            <a:spLocks/>
          </p:cNvSpPr>
          <p:nvPr/>
        </p:nvSpPr>
        <p:spPr>
          <a:xfrm rot="17457955">
            <a:off x="4450056" y="2666046"/>
            <a:ext cx="269113" cy="303944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Connector 72"/>
          <p:cNvCxnSpPr/>
          <p:nvPr/>
        </p:nvCxnSpPr>
        <p:spPr>
          <a:xfrm>
            <a:off x="4040242" y="3124381"/>
            <a:ext cx="1720343" cy="73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>
            <a:spLocks/>
          </p:cNvSpPr>
          <p:nvPr/>
        </p:nvSpPr>
        <p:spPr>
          <a:xfrm rot="17457955">
            <a:off x="4458866" y="597263"/>
            <a:ext cx="269113" cy="303944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296000" y="1080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96000" y="1080000"/>
            <a:ext cx="216000" cy="50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flipH="1">
            <a:off x="8626968" y="768465"/>
            <a:ext cx="35677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Heights (approx.)</a:t>
            </a:r>
          </a:p>
          <a:p>
            <a:r>
              <a:rPr lang="en-GB" dirty="0"/>
              <a:t>5 floors slabs: 	 5x0.6 = 3m</a:t>
            </a:r>
          </a:p>
          <a:p>
            <a:r>
              <a:rPr lang="en-GB" dirty="0"/>
              <a:t>2 labs:		 2x2.5 = 5m</a:t>
            </a:r>
          </a:p>
          <a:p>
            <a:r>
              <a:rPr lang="en-GB" u="sng" dirty="0"/>
              <a:t>3 interstitial spaces: 3x2.0 = 6m</a:t>
            </a:r>
          </a:p>
          <a:p>
            <a:r>
              <a:rPr lang="en-GB" dirty="0"/>
              <a:t>Void to ground =     	             14m</a:t>
            </a:r>
          </a:p>
          <a:p>
            <a:endParaRPr lang="en-GB" dirty="0"/>
          </a:p>
          <a:p>
            <a:r>
              <a:rPr lang="en-GB" dirty="0"/>
              <a:t>[ 6 stair flights: 11.4/6 = 1.9m each]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70851" y="1077526"/>
            <a:ext cx="0" cy="504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96000" y="2016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296000" y="3132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291028" y="4068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296000" y="5184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291028" y="1296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291028" y="3348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291028" y="5400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291028" y="2232000"/>
            <a:ext cx="0" cy="90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294276" y="4284000"/>
            <a:ext cx="0" cy="90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296000" y="6120000"/>
            <a:ext cx="54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312000" y="5184000"/>
            <a:ext cx="252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111653" y="2448000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110252" y="4500000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1525402" y="1484668"/>
            <a:ext cx="12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Services B1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522784" y="5575334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Keel slabs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03300" y="3504480"/>
            <a:ext cx="12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Services B2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232726" y="2285747"/>
            <a:ext cx="898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Labs B1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60720" y="4551762"/>
            <a:ext cx="898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Labs B2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305390" y="2771681"/>
            <a:ext cx="1296000" cy="216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Optical table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503301" y="2987681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752098" y="142200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3856" y="351863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5614" y="5615262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65211" y="453133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2.5 m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45683" y="2512835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2.5 m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037754" y="2499834"/>
            <a:ext cx="0" cy="360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526022" y="2577467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2.1m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2886521" y="2368381"/>
            <a:ext cx="0" cy="756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406882" y="2771681"/>
            <a:ext cx="0" cy="36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250493" y="2995300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4945604" y="3441375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 m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353" y="350316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 m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844677" y="1080000"/>
            <a:ext cx="216000" cy="50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/>
          <p:cNvCxnSpPr/>
          <p:nvPr/>
        </p:nvCxnSpPr>
        <p:spPr>
          <a:xfrm>
            <a:off x="363420" y="1075074"/>
            <a:ext cx="6703063" cy="0"/>
          </a:xfrm>
          <a:prstGeom prst="line">
            <a:avLst/>
          </a:prstGeom>
          <a:ln w="127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5659049" y="1070274"/>
            <a:ext cx="9535" cy="4104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874895" y="148466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11.4 m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86912" y="146916"/>
            <a:ext cx="936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Stairwell in Beecroft (ultralow vibration building): side view</a:t>
            </a:r>
          </a:p>
        </p:txBody>
      </p:sp>
      <p:sp>
        <p:nvSpPr>
          <p:cNvPr id="77" name="Down Arrow 76"/>
          <p:cNvSpPr/>
          <p:nvPr/>
        </p:nvSpPr>
        <p:spPr>
          <a:xfrm>
            <a:off x="4677457" y="749642"/>
            <a:ext cx="269419" cy="5498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3214480" y="757888"/>
            <a:ext cx="142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Ground Level</a:t>
            </a:r>
          </a:p>
        </p:txBody>
      </p:sp>
      <p:cxnSp>
        <p:nvCxnSpPr>
          <p:cNvPr id="80" name="Straight Connector 79"/>
          <p:cNvCxnSpPr/>
          <p:nvPr/>
        </p:nvCxnSpPr>
        <p:spPr>
          <a:xfrm>
            <a:off x="6049462" y="5185275"/>
            <a:ext cx="802552" cy="73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 rot="1210445">
            <a:off x="3596043" y="1639486"/>
            <a:ext cx="67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stairs</a:t>
            </a:r>
          </a:p>
        </p:txBody>
      </p:sp>
      <p:sp>
        <p:nvSpPr>
          <p:cNvPr id="87" name="TextBox 86"/>
          <p:cNvSpPr txBox="1"/>
          <p:nvPr/>
        </p:nvSpPr>
        <p:spPr>
          <a:xfrm rot="1210445">
            <a:off x="3587233" y="3708269"/>
            <a:ext cx="67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stairs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2"/>
          <a:srcRect l="28424" t="8831" r="59459" b="4666"/>
          <a:stretch/>
        </p:blipFill>
        <p:spPr>
          <a:xfrm>
            <a:off x="3930292" y="1418395"/>
            <a:ext cx="843910" cy="37652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10800000">
            <a:off x="4710614" y="1507163"/>
            <a:ext cx="64775" cy="3364512"/>
          </a:xfrm>
          <a:prstGeom prst="rect">
            <a:avLst/>
          </a:prstGeom>
          <a:solidFill>
            <a:srgbClr val="66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xtBox 68"/>
          <p:cNvSpPr txBox="1"/>
          <p:nvPr/>
        </p:nvSpPr>
        <p:spPr>
          <a:xfrm>
            <a:off x="9051402" y="6081333"/>
            <a:ext cx="26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Scale: 1:100 in PowerPoint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E9CB0205-F85E-480A-829C-A941FAEC6B44}"/>
              </a:ext>
            </a:extLst>
          </p:cNvPr>
          <p:cNvSpPr/>
          <p:nvPr/>
        </p:nvSpPr>
        <p:spPr>
          <a:xfrm>
            <a:off x="6063146" y="1089292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23C2AF1A-866A-4345-BBAA-DCB257CF8DDA}"/>
              </a:ext>
            </a:extLst>
          </p:cNvPr>
          <p:cNvSpPr/>
          <p:nvPr/>
        </p:nvSpPr>
        <p:spPr>
          <a:xfrm>
            <a:off x="6063146" y="2025292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8AEE596-D784-4A8A-B021-14C1603422CD}"/>
              </a:ext>
            </a:extLst>
          </p:cNvPr>
          <p:cNvSpPr/>
          <p:nvPr/>
        </p:nvSpPr>
        <p:spPr>
          <a:xfrm>
            <a:off x="6063146" y="3141292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xmlns="" id="{8C6EBAE0-9D75-4285-884B-0D8C3E915636}"/>
              </a:ext>
            </a:extLst>
          </p:cNvPr>
          <p:cNvSpPr/>
          <p:nvPr/>
        </p:nvSpPr>
        <p:spPr>
          <a:xfrm>
            <a:off x="6058174" y="4077292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726CCEB4-2C58-4EE8-85BD-44548991A277}"/>
              </a:ext>
            </a:extLst>
          </p:cNvPr>
          <p:cNvSpPr/>
          <p:nvPr/>
        </p:nvSpPr>
        <p:spPr>
          <a:xfrm>
            <a:off x="6342024" y="4825363"/>
            <a:ext cx="1296000" cy="216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Optical table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783621CC-0A00-4D8B-918B-6AFC90B89ED2}"/>
              </a:ext>
            </a:extLst>
          </p:cNvPr>
          <p:cNvSpPr/>
          <p:nvPr/>
        </p:nvSpPr>
        <p:spPr>
          <a:xfrm>
            <a:off x="6539935" y="5041363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D61C90AE-7811-4556-9873-CB19925E6815}"/>
              </a:ext>
            </a:extLst>
          </p:cNvPr>
          <p:cNvSpPr txBox="1"/>
          <p:nvPr/>
        </p:nvSpPr>
        <p:spPr>
          <a:xfrm>
            <a:off x="7562656" y="4631149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2.1m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xmlns="" id="{2007D1C9-01DE-40EC-B8C7-8013F61BB5DC}"/>
              </a:ext>
            </a:extLst>
          </p:cNvPr>
          <p:cNvCxnSpPr>
            <a:cxnSpLocks/>
          </p:cNvCxnSpPr>
          <p:nvPr/>
        </p:nvCxnSpPr>
        <p:spPr>
          <a:xfrm>
            <a:off x="7923155" y="4422063"/>
            <a:ext cx="0" cy="756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xmlns="" id="{B3D1F4A1-58CA-41EC-A672-8B0D8740BDF5}"/>
              </a:ext>
            </a:extLst>
          </p:cNvPr>
          <p:cNvCxnSpPr>
            <a:cxnSpLocks/>
          </p:cNvCxnSpPr>
          <p:nvPr/>
        </p:nvCxnSpPr>
        <p:spPr>
          <a:xfrm>
            <a:off x="6443516" y="4825363"/>
            <a:ext cx="0" cy="36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C1636C88-4584-4DDF-BE72-93C795B9C412}"/>
              </a:ext>
            </a:extLst>
          </p:cNvPr>
          <p:cNvSpPr/>
          <p:nvPr/>
        </p:nvSpPr>
        <p:spPr>
          <a:xfrm>
            <a:off x="7287127" y="5048982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A825D38A-F922-421A-B365-9D430BC3E15F}"/>
              </a:ext>
            </a:extLst>
          </p:cNvPr>
          <p:cNvSpPr/>
          <p:nvPr/>
        </p:nvSpPr>
        <p:spPr>
          <a:xfrm>
            <a:off x="6063146" y="5193292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309579" y="1075074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319674" y="3191350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334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>
            <a:spLocks/>
          </p:cNvSpPr>
          <p:nvPr/>
        </p:nvSpPr>
        <p:spPr>
          <a:xfrm rot="17457955">
            <a:off x="4450056" y="2666046"/>
            <a:ext cx="269113" cy="303944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Connector 72"/>
          <p:cNvCxnSpPr/>
          <p:nvPr/>
        </p:nvCxnSpPr>
        <p:spPr>
          <a:xfrm>
            <a:off x="4040242" y="3124381"/>
            <a:ext cx="1720343" cy="73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>
            <a:spLocks/>
          </p:cNvSpPr>
          <p:nvPr/>
        </p:nvSpPr>
        <p:spPr>
          <a:xfrm rot="17457955">
            <a:off x="4458866" y="597263"/>
            <a:ext cx="269113" cy="3039448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296000" y="1080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96000" y="1080000"/>
            <a:ext cx="216000" cy="50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flipH="1">
            <a:off x="8626968" y="768465"/>
            <a:ext cx="35677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Heights (approx.)</a:t>
            </a:r>
          </a:p>
          <a:p>
            <a:r>
              <a:rPr lang="en-GB" dirty="0"/>
              <a:t>5 floors slabs: 	 5x0.6 = 3m</a:t>
            </a:r>
          </a:p>
          <a:p>
            <a:r>
              <a:rPr lang="en-GB" dirty="0"/>
              <a:t>2 labs:		 2x2.5 = 5m</a:t>
            </a:r>
          </a:p>
          <a:p>
            <a:r>
              <a:rPr lang="en-GB" u="sng" dirty="0"/>
              <a:t>3 interstitial spaces: 3x2.0 = 6m</a:t>
            </a:r>
          </a:p>
          <a:p>
            <a:r>
              <a:rPr lang="en-GB" dirty="0"/>
              <a:t>Void to ground =     	             14m</a:t>
            </a:r>
          </a:p>
          <a:p>
            <a:endParaRPr lang="en-GB" dirty="0"/>
          </a:p>
          <a:p>
            <a:r>
              <a:rPr lang="en-GB" dirty="0"/>
              <a:t>[ 6 stair flights: 11.4/6 = 1.9m each]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70851" y="1077526"/>
            <a:ext cx="0" cy="504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296000" y="3132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291028" y="4068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296000" y="5184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291028" y="1296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291028" y="3348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291028" y="5400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291028" y="2232000"/>
            <a:ext cx="0" cy="90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294276" y="4284000"/>
            <a:ext cx="0" cy="90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296000" y="6120000"/>
            <a:ext cx="54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312000" y="5184000"/>
            <a:ext cx="252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111653" y="2448000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110252" y="4500000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1525402" y="1484668"/>
            <a:ext cx="12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Services B1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184206" y="2742926"/>
            <a:ext cx="778415" cy="23037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Optical table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310230" y="2987681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752098" y="142200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5037754" y="2499834"/>
            <a:ext cx="0" cy="360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406882" y="2771681"/>
            <a:ext cx="0" cy="36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726743" y="2995300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4945604" y="3441375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 m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353" y="350316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 m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844677" y="1080000"/>
            <a:ext cx="216000" cy="50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/>
          <p:cNvCxnSpPr/>
          <p:nvPr/>
        </p:nvCxnSpPr>
        <p:spPr>
          <a:xfrm>
            <a:off x="363420" y="1075074"/>
            <a:ext cx="6703063" cy="0"/>
          </a:xfrm>
          <a:prstGeom prst="line">
            <a:avLst/>
          </a:prstGeom>
          <a:ln w="127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H="1">
            <a:off x="5659049" y="1070274"/>
            <a:ext cx="9535" cy="4104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874895" y="148466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11.4 m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86912" y="146916"/>
            <a:ext cx="9363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Stairwell in Beecroft (ultralow vibration building): side view</a:t>
            </a:r>
          </a:p>
        </p:txBody>
      </p:sp>
      <p:sp>
        <p:nvSpPr>
          <p:cNvPr id="77" name="Down Arrow 76"/>
          <p:cNvSpPr/>
          <p:nvPr/>
        </p:nvSpPr>
        <p:spPr>
          <a:xfrm>
            <a:off x="4677457" y="749642"/>
            <a:ext cx="269419" cy="5498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3214480" y="757888"/>
            <a:ext cx="142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Ground Level</a:t>
            </a:r>
          </a:p>
        </p:txBody>
      </p:sp>
      <p:cxnSp>
        <p:nvCxnSpPr>
          <p:cNvPr id="80" name="Straight Connector 79"/>
          <p:cNvCxnSpPr/>
          <p:nvPr/>
        </p:nvCxnSpPr>
        <p:spPr>
          <a:xfrm>
            <a:off x="6049462" y="5185275"/>
            <a:ext cx="802552" cy="73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 rot="1210445">
            <a:off x="3596043" y="1639486"/>
            <a:ext cx="67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stairs</a:t>
            </a:r>
          </a:p>
        </p:txBody>
      </p:sp>
      <p:sp>
        <p:nvSpPr>
          <p:cNvPr id="87" name="TextBox 86"/>
          <p:cNvSpPr txBox="1"/>
          <p:nvPr/>
        </p:nvSpPr>
        <p:spPr>
          <a:xfrm rot="1210445">
            <a:off x="3587233" y="3708269"/>
            <a:ext cx="675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stairs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2"/>
          <a:srcRect l="28424" t="8831" r="59459" b="4666"/>
          <a:stretch/>
        </p:blipFill>
        <p:spPr>
          <a:xfrm>
            <a:off x="1218852" y="2364849"/>
            <a:ext cx="843910" cy="3765292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9051402" y="6081333"/>
            <a:ext cx="26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Scale: 1:100 in PowerPoint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E9CB0205-F85E-480A-829C-A941FAEC6B44}"/>
              </a:ext>
            </a:extLst>
          </p:cNvPr>
          <p:cNvSpPr/>
          <p:nvPr/>
        </p:nvSpPr>
        <p:spPr>
          <a:xfrm>
            <a:off x="6063146" y="1089292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xmlns="" id="{23C2AF1A-866A-4345-BBAA-DCB257CF8DDA}"/>
              </a:ext>
            </a:extLst>
          </p:cNvPr>
          <p:cNvSpPr/>
          <p:nvPr/>
        </p:nvSpPr>
        <p:spPr>
          <a:xfrm>
            <a:off x="6063146" y="2025292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58AEE596-D784-4A8A-B021-14C1603422CD}"/>
              </a:ext>
            </a:extLst>
          </p:cNvPr>
          <p:cNvSpPr/>
          <p:nvPr/>
        </p:nvSpPr>
        <p:spPr>
          <a:xfrm>
            <a:off x="6063146" y="3141292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xmlns="" id="{8C6EBAE0-9D75-4285-884B-0D8C3E915636}"/>
              </a:ext>
            </a:extLst>
          </p:cNvPr>
          <p:cNvSpPr/>
          <p:nvPr/>
        </p:nvSpPr>
        <p:spPr>
          <a:xfrm>
            <a:off x="6058174" y="4077292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xmlns="" id="{726CCEB4-2C58-4EE8-85BD-44548991A277}"/>
              </a:ext>
            </a:extLst>
          </p:cNvPr>
          <p:cNvSpPr/>
          <p:nvPr/>
        </p:nvSpPr>
        <p:spPr>
          <a:xfrm>
            <a:off x="6342024" y="4825363"/>
            <a:ext cx="1296000" cy="216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Optical table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xmlns="" id="{783621CC-0A00-4D8B-918B-6AFC90B89ED2}"/>
              </a:ext>
            </a:extLst>
          </p:cNvPr>
          <p:cNvSpPr/>
          <p:nvPr/>
        </p:nvSpPr>
        <p:spPr>
          <a:xfrm>
            <a:off x="6539935" y="5041363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D61C90AE-7811-4556-9873-CB19925E6815}"/>
              </a:ext>
            </a:extLst>
          </p:cNvPr>
          <p:cNvSpPr txBox="1"/>
          <p:nvPr/>
        </p:nvSpPr>
        <p:spPr>
          <a:xfrm>
            <a:off x="7562656" y="4631149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2.1m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xmlns="" id="{2007D1C9-01DE-40EC-B8C7-8013F61BB5DC}"/>
              </a:ext>
            </a:extLst>
          </p:cNvPr>
          <p:cNvCxnSpPr>
            <a:cxnSpLocks/>
          </p:cNvCxnSpPr>
          <p:nvPr/>
        </p:nvCxnSpPr>
        <p:spPr>
          <a:xfrm>
            <a:off x="7923155" y="4422063"/>
            <a:ext cx="0" cy="756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xmlns="" id="{B3D1F4A1-58CA-41EC-A672-8B0D8740BDF5}"/>
              </a:ext>
            </a:extLst>
          </p:cNvPr>
          <p:cNvCxnSpPr>
            <a:cxnSpLocks/>
          </p:cNvCxnSpPr>
          <p:nvPr/>
        </p:nvCxnSpPr>
        <p:spPr>
          <a:xfrm>
            <a:off x="6443516" y="4825363"/>
            <a:ext cx="0" cy="36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C1636C88-4584-4DDF-BE72-93C795B9C412}"/>
              </a:ext>
            </a:extLst>
          </p:cNvPr>
          <p:cNvSpPr/>
          <p:nvPr/>
        </p:nvSpPr>
        <p:spPr>
          <a:xfrm>
            <a:off x="7287127" y="5048982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xmlns="" id="{A825D38A-F922-421A-B365-9D430BC3E15F}"/>
              </a:ext>
            </a:extLst>
          </p:cNvPr>
          <p:cNvSpPr/>
          <p:nvPr/>
        </p:nvSpPr>
        <p:spPr>
          <a:xfrm>
            <a:off x="6063146" y="5193292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309579" y="1075074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3319674" y="3191350"/>
            <a:ext cx="720000" cy="684000"/>
          </a:xfrm>
          <a:prstGeom prst="rect">
            <a:avLst/>
          </a:prstGeom>
          <a:pattFill prst="ltHorz">
            <a:fgClr>
              <a:schemeClr val="accent1"/>
            </a:fgClr>
            <a:bgClr>
              <a:schemeClr val="bg1"/>
            </a:bgClr>
          </a:patt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179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832" t="7391" r="5185" b="30336"/>
          <a:stretch/>
        </p:blipFill>
        <p:spPr>
          <a:xfrm>
            <a:off x="1169046" y="590315"/>
            <a:ext cx="11134846" cy="619245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5956597" y="6306430"/>
            <a:ext cx="1944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012597" y="6306430"/>
            <a:ext cx="1944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41419" y="6359935"/>
            <a:ext cx="7136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5.4 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86545" y="6359935"/>
            <a:ext cx="7136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5.4 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75497" y="6359935"/>
            <a:ext cx="26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Scale: 1:100 in PowerPoint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49935" y="51124"/>
            <a:ext cx="8796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Beecroft: upper basement labs. Plan view of AION apparatus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6016469" y="4133615"/>
            <a:ext cx="720000" cy="72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ctagon 15"/>
          <p:cNvSpPr>
            <a:spLocks noChangeAspect="1"/>
          </p:cNvSpPr>
          <p:nvPr/>
        </p:nvSpPr>
        <p:spPr>
          <a:xfrm>
            <a:off x="6322469" y="4428040"/>
            <a:ext cx="108000" cy="108000"/>
          </a:xfrm>
          <a:prstGeom prst="octago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 rot="529254">
            <a:off x="6488344" y="4601665"/>
            <a:ext cx="1800000" cy="10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49255" y="941983"/>
            <a:ext cx="2323541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Key:</a:t>
            </a:r>
          </a:p>
          <a:p>
            <a:r>
              <a:rPr lang="en-GB" dirty="0"/>
              <a:t>Beam pipe + </a:t>
            </a:r>
          </a:p>
          <a:p>
            <a:r>
              <a:rPr lang="en-GB" dirty="0"/>
              <a:t>magnetic shield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Enclosure</a:t>
            </a:r>
          </a:p>
          <a:p>
            <a:r>
              <a:rPr lang="en-GB" dirty="0"/>
              <a:t>(reasonable value?)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Vacuum tube from </a:t>
            </a:r>
          </a:p>
          <a:p>
            <a:r>
              <a:rPr lang="en-GB" dirty="0"/>
              <a:t>laser lab. – spatial filtering of the laser beam by propagation over 5 m.   </a:t>
            </a:r>
            <a:endParaRPr lang="en-GB" sz="2400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-1424824" y="6896174"/>
            <a:ext cx="1944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195131" y="2335972"/>
            <a:ext cx="5389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377022" y="2153459"/>
            <a:ext cx="720000" cy="72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ctagon 29"/>
          <p:cNvSpPr>
            <a:spLocks noChangeAspect="1"/>
          </p:cNvSpPr>
          <p:nvPr/>
        </p:nvSpPr>
        <p:spPr>
          <a:xfrm>
            <a:off x="962936" y="1151327"/>
            <a:ext cx="108000" cy="108000"/>
          </a:xfrm>
          <a:prstGeom prst="octago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 rot="529254">
            <a:off x="219990" y="4545634"/>
            <a:ext cx="1800000" cy="10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77022" y="3021148"/>
            <a:ext cx="7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>
            <a:off x="835132" y="2520638"/>
            <a:ext cx="7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78006" y="3032967"/>
            <a:ext cx="5389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95131" y="1051438"/>
            <a:ext cx="76199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0.3m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6200000">
            <a:off x="1080000" y="1320947"/>
            <a:ext cx="108000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 flipV="1">
            <a:off x="1080000" y="1080000"/>
            <a:ext cx="108000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185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832" t="7391" r="5185" b="30336"/>
          <a:stretch/>
        </p:blipFill>
        <p:spPr>
          <a:xfrm>
            <a:off x="1169046" y="590315"/>
            <a:ext cx="11134846" cy="619245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5956597" y="6306430"/>
            <a:ext cx="1944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012597" y="6306430"/>
            <a:ext cx="1944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41419" y="6359935"/>
            <a:ext cx="7136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5.4 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86545" y="6359935"/>
            <a:ext cx="7136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5.4 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75497" y="6359935"/>
            <a:ext cx="2670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Scale: 1:100 in PowerPoint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349935" y="51124"/>
            <a:ext cx="8796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Beecroft: upper basement labs. Plan view of AION apparatus</a:t>
            </a:r>
          </a:p>
        </p:txBody>
      </p:sp>
      <p:sp>
        <p:nvSpPr>
          <p:cNvPr id="16" name="Octagon 15"/>
          <p:cNvSpPr>
            <a:spLocks noChangeAspect="1"/>
          </p:cNvSpPr>
          <p:nvPr/>
        </p:nvSpPr>
        <p:spPr>
          <a:xfrm>
            <a:off x="6322469" y="4428040"/>
            <a:ext cx="108000" cy="108000"/>
          </a:xfrm>
          <a:prstGeom prst="octago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 rot="529254">
            <a:off x="6488344" y="4601665"/>
            <a:ext cx="1800000" cy="10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49255" y="941983"/>
            <a:ext cx="2323541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Key:</a:t>
            </a:r>
          </a:p>
          <a:p>
            <a:r>
              <a:rPr lang="en-GB" dirty="0"/>
              <a:t>Beam pipe + </a:t>
            </a:r>
          </a:p>
          <a:p>
            <a:r>
              <a:rPr lang="en-GB" dirty="0"/>
              <a:t>magnetic shield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Enclosure</a:t>
            </a:r>
          </a:p>
          <a:p>
            <a:r>
              <a:rPr lang="en-GB" dirty="0"/>
              <a:t>(reasonable value?)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Vacuum tube from </a:t>
            </a:r>
          </a:p>
          <a:p>
            <a:r>
              <a:rPr lang="en-GB" dirty="0"/>
              <a:t>laser lab. – spatial filtering of the laser beam by propagation over 5 m.   </a:t>
            </a:r>
            <a:endParaRPr lang="en-GB" sz="2400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-1424824" y="6896174"/>
            <a:ext cx="1944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195131" y="2335972"/>
            <a:ext cx="5389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377022" y="2153459"/>
            <a:ext cx="720000" cy="720000"/>
          </a:xfrm>
          <a:prstGeom prst="round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ctagon 29"/>
          <p:cNvSpPr>
            <a:spLocks noChangeAspect="1"/>
          </p:cNvSpPr>
          <p:nvPr/>
        </p:nvSpPr>
        <p:spPr>
          <a:xfrm>
            <a:off x="962936" y="1151327"/>
            <a:ext cx="108000" cy="108000"/>
          </a:xfrm>
          <a:prstGeom prst="octagon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 rot="529254">
            <a:off x="219990" y="4545634"/>
            <a:ext cx="1800000" cy="1080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77022" y="3021148"/>
            <a:ext cx="7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>
            <a:off x="835132" y="2520638"/>
            <a:ext cx="72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78006" y="3032967"/>
            <a:ext cx="5389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195131" y="1051438"/>
            <a:ext cx="76199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0.3m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6200000">
            <a:off x="1080000" y="1320947"/>
            <a:ext cx="108000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 flipV="1">
            <a:off x="1080000" y="1080000"/>
            <a:ext cx="108000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xmlns="" id="{B52E85F7-8179-4077-830A-3179631382B3}"/>
              </a:ext>
            </a:extLst>
          </p:cNvPr>
          <p:cNvSpPr/>
          <p:nvPr/>
        </p:nvSpPr>
        <p:spPr>
          <a:xfrm>
            <a:off x="2937163" y="5197186"/>
            <a:ext cx="455469" cy="4641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54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187" y="0"/>
            <a:ext cx="2842813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99"/>
          <a:stretch/>
        </p:blipFill>
        <p:spPr>
          <a:xfrm>
            <a:off x="0" y="-28016"/>
            <a:ext cx="6443246" cy="6886016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>
            <a:off x="3899234" y="963559"/>
            <a:ext cx="0" cy="504000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886501" y="1889630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14 m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658344" y="943895"/>
            <a:ext cx="0" cy="410400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52776" y="877873"/>
            <a:ext cx="3348617" cy="157316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63645" y="594227"/>
            <a:ext cx="142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Ground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51070" y="186944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11.4 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27220" y="4297140"/>
            <a:ext cx="686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Keel slab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66875" y="5540921"/>
            <a:ext cx="1012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Keel slab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55805" y="4586230"/>
            <a:ext cx="2674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Ultralow vibration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 plant isolated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Thick concrete walls</a:t>
            </a:r>
          </a:p>
        </p:txBody>
      </p:sp>
      <p:sp>
        <p:nvSpPr>
          <p:cNvPr id="14" name="TextBox 13"/>
          <p:cNvSpPr txBox="1"/>
          <p:nvPr/>
        </p:nvSpPr>
        <p:spPr>
          <a:xfrm rot="1673764">
            <a:off x="644609" y="5953777"/>
            <a:ext cx="2378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filled with polystyrene?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83616" y="5509560"/>
            <a:ext cx="1833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Void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641003" y="5819614"/>
            <a:ext cx="735466" cy="67290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5275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7236" t="8390" r="20676" b="2863"/>
          <a:stretch/>
        </p:blipFill>
        <p:spPr>
          <a:xfrm>
            <a:off x="4478217" y="269630"/>
            <a:ext cx="6142892" cy="65414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424" t="8831" r="59459" b="4666"/>
          <a:stretch/>
        </p:blipFill>
        <p:spPr>
          <a:xfrm>
            <a:off x="1742837" y="2480244"/>
            <a:ext cx="843910" cy="3765292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2335130" y="2829165"/>
            <a:ext cx="108000" cy="1440000"/>
          </a:xfrm>
          <a:custGeom>
            <a:avLst/>
            <a:gdLst>
              <a:gd name="connsiteX0" fmla="*/ 0 w 807868"/>
              <a:gd name="connsiteY0" fmla="*/ 3639844 h 3648722"/>
              <a:gd name="connsiteX1" fmla="*/ 381740 w 807868"/>
              <a:gd name="connsiteY1" fmla="*/ 0 h 3648722"/>
              <a:gd name="connsiteX2" fmla="*/ 807868 w 807868"/>
              <a:gd name="connsiteY2" fmla="*/ 3648722 h 364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7868" h="3648722">
                <a:moveTo>
                  <a:pt x="0" y="3639844"/>
                </a:moveTo>
                <a:cubicBezTo>
                  <a:pt x="123547" y="1819182"/>
                  <a:pt x="247095" y="-1480"/>
                  <a:pt x="381740" y="0"/>
                </a:cubicBezTo>
                <a:cubicBezTo>
                  <a:pt x="516385" y="1480"/>
                  <a:pt x="662126" y="1825101"/>
                  <a:pt x="807868" y="3648722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2344006" y="4419747"/>
            <a:ext cx="108000" cy="1440000"/>
          </a:xfrm>
          <a:custGeom>
            <a:avLst/>
            <a:gdLst>
              <a:gd name="connsiteX0" fmla="*/ 0 w 807868"/>
              <a:gd name="connsiteY0" fmla="*/ 3639844 h 3648722"/>
              <a:gd name="connsiteX1" fmla="*/ 381740 w 807868"/>
              <a:gd name="connsiteY1" fmla="*/ 0 h 3648722"/>
              <a:gd name="connsiteX2" fmla="*/ 807868 w 807868"/>
              <a:gd name="connsiteY2" fmla="*/ 3648722 h 3648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7868" h="3648722">
                <a:moveTo>
                  <a:pt x="0" y="3639844"/>
                </a:moveTo>
                <a:cubicBezTo>
                  <a:pt x="123547" y="1819182"/>
                  <a:pt x="247095" y="-1480"/>
                  <a:pt x="381740" y="0"/>
                </a:cubicBezTo>
                <a:cubicBezTo>
                  <a:pt x="516385" y="1480"/>
                  <a:pt x="662126" y="1825101"/>
                  <a:pt x="807868" y="3648722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674479" y="3364499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 m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668077" y="2829165"/>
            <a:ext cx="6402" cy="144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74479" y="494620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 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668077" y="4410870"/>
            <a:ext cx="6402" cy="144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67508" y="612895"/>
            <a:ext cx="39352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Determine scale of the Stanford poster:</a:t>
            </a:r>
          </a:p>
          <a:p>
            <a:r>
              <a:rPr lang="en-GB" dirty="0"/>
              <a:t>Free-fall time = 0.9 s</a:t>
            </a:r>
          </a:p>
          <a:p>
            <a:r>
              <a:rPr lang="en-GB" dirty="0"/>
              <a:t>Fountain height = 4 m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213409" y="2633844"/>
            <a:ext cx="0" cy="36000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169624" y="4050415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 m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2247751" y="2633844"/>
            <a:ext cx="1162469" cy="0"/>
          </a:xfrm>
          <a:prstGeom prst="line">
            <a:avLst/>
          </a:prstGeom>
          <a:ln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335130" y="6233844"/>
            <a:ext cx="1162469" cy="0"/>
          </a:xfrm>
          <a:prstGeom prst="line">
            <a:avLst/>
          </a:prstGeom>
          <a:ln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512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2"/>
          <a:srcRect l="28424" t="8831" r="59459" b="4666"/>
          <a:stretch/>
        </p:blipFill>
        <p:spPr>
          <a:xfrm>
            <a:off x="4231101" y="2341053"/>
            <a:ext cx="843910" cy="3765292"/>
          </a:xfrm>
          <a:prstGeom prst="rect">
            <a:avLst/>
          </a:prstGeom>
        </p:spPr>
      </p:pic>
      <p:cxnSp>
        <p:nvCxnSpPr>
          <p:cNvPr id="73" name="Straight Connector 72"/>
          <p:cNvCxnSpPr/>
          <p:nvPr/>
        </p:nvCxnSpPr>
        <p:spPr>
          <a:xfrm>
            <a:off x="3316574" y="3124381"/>
            <a:ext cx="2518755" cy="73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296000" y="1080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096000" y="1080000"/>
            <a:ext cx="216000" cy="50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 flipH="1">
            <a:off x="8499561" y="755621"/>
            <a:ext cx="356772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Heights (estimated)</a:t>
            </a:r>
          </a:p>
          <a:p>
            <a:r>
              <a:rPr lang="en-GB" dirty="0"/>
              <a:t>5 floors slabs: 	5x0.6= 3m</a:t>
            </a:r>
          </a:p>
          <a:p>
            <a:r>
              <a:rPr lang="en-GB" dirty="0"/>
              <a:t>2 labs:		2x2.5= 5m</a:t>
            </a:r>
          </a:p>
          <a:p>
            <a:r>
              <a:rPr lang="en-GB" u="sng" dirty="0"/>
              <a:t>3 spaces:		3x2.0=  6m</a:t>
            </a:r>
          </a:p>
          <a:p>
            <a:r>
              <a:rPr lang="en-GB" dirty="0"/>
              <a:t>Void to ground =     	14m</a:t>
            </a:r>
          </a:p>
          <a:p>
            <a:endParaRPr lang="en-GB" dirty="0"/>
          </a:p>
          <a:p>
            <a:r>
              <a:rPr lang="en-GB" dirty="0"/>
              <a:t>6 stair flights: 11.4/6=1.9m each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70851" y="1077526"/>
            <a:ext cx="0" cy="504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96000" y="2016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296000" y="3132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291028" y="4068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296000" y="5184000"/>
            <a:ext cx="18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291028" y="1296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291028" y="3348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291028" y="5400000"/>
            <a:ext cx="0" cy="72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291028" y="2232000"/>
            <a:ext cx="0" cy="90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1294276" y="4284000"/>
            <a:ext cx="0" cy="90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296000" y="6120000"/>
            <a:ext cx="540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312000" y="5184000"/>
            <a:ext cx="25200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1525402" y="1484668"/>
            <a:ext cx="12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Services B1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522784" y="5575334"/>
            <a:ext cx="1101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Keel slabs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503300" y="3504480"/>
            <a:ext cx="1243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Services B2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232726" y="2285747"/>
            <a:ext cx="898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Labs B1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360720" y="4551762"/>
            <a:ext cx="898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Labs B2</a:t>
            </a:r>
          </a:p>
        </p:txBody>
      </p:sp>
      <p:sp>
        <p:nvSpPr>
          <p:cNvPr id="44" name="Rectangle 43"/>
          <p:cNvSpPr/>
          <p:nvPr/>
        </p:nvSpPr>
        <p:spPr>
          <a:xfrm>
            <a:off x="1305390" y="2771681"/>
            <a:ext cx="1296000" cy="216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Optical table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1503301" y="2987681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752098" y="142200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3856" y="351863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35614" y="5615262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m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65211" y="4531334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2.5 m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45683" y="2512835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2.5 m</a:t>
            </a:r>
          </a:p>
        </p:txBody>
      </p:sp>
      <p:sp>
        <p:nvSpPr>
          <p:cNvPr id="4" name="Rectangle 3"/>
          <p:cNvSpPr/>
          <p:nvPr/>
        </p:nvSpPr>
        <p:spPr>
          <a:xfrm rot="5400000">
            <a:off x="3376039" y="1033405"/>
            <a:ext cx="101945" cy="2704733"/>
          </a:xfrm>
          <a:prstGeom prst="rect">
            <a:avLst/>
          </a:prstGeom>
          <a:solidFill>
            <a:srgbClr val="66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2526022" y="2577467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2.1m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2886521" y="2368381"/>
            <a:ext cx="0" cy="756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1406882" y="2771681"/>
            <a:ext cx="0" cy="36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2250493" y="2995300"/>
            <a:ext cx="115166" cy="13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9353" y="350316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 m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6506353" y="1070274"/>
            <a:ext cx="0" cy="5040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523316" y="1340069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 m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844677" y="1080000"/>
            <a:ext cx="216000" cy="50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Connector 66"/>
          <p:cNvCxnSpPr/>
          <p:nvPr/>
        </p:nvCxnSpPr>
        <p:spPr>
          <a:xfrm>
            <a:off x="363420" y="1075074"/>
            <a:ext cx="6703063" cy="0"/>
          </a:xfrm>
          <a:prstGeom prst="line">
            <a:avLst/>
          </a:prstGeom>
          <a:ln w="12700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498674" y="755789"/>
            <a:ext cx="142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Ground Level</a:t>
            </a:r>
          </a:p>
        </p:txBody>
      </p:sp>
      <p:cxnSp>
        <p:nvCxnSpPr>
          <p:cNvPr id="70" name="Straight Arrow Connector 69"/>
          <p:cNvCxnSpPr/>
          <p:nvPr/>
        </p:nvCxnSpPr>
        <p:spPr>
          <a:xfrm flipH="1">
            <a:off x="5727629" y="1070274"/>
            <a:ext cx="9535" cy="4104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996815" y="145418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11.4 m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3294339" y="228157"/>
            <a:ext cx="7655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Stairwell in Beecroft (ultralow vibration building)</a:t>
            </a:r>
          </a:p>
        </p:txBody>
      </p:sp>
      <p:sp>
        <p:nvSpPr>
          <p:cNvPr id="77" name="Down Arrow 76"/>
          <p:cNvSpPr/>
          <p:nvPr/>
        </p:nvSpPr>
        <p:spPr>
          <a:xfrm>
            <a:off x="4630994" y="814691"/>
            <a:ext cx="269419" cy="5498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6689943" y="711425"/>
            <a:ext cx="142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Ground Level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293169" y="5562246"/>
            <a:ext cx="602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Void</a:t>
            </a:r>
          </a:p>
        </p:txBody>
      </p:sp>
      <p:cxnSp>
        <p:nvCxnSpPr>
          <p:cNvPr id="80" name="Straight Connector 79"/>
          <p:cNvCxnSpPr/>
          <p:nvPr/>
        </p:nvCxnSpPr>
        <p:spPr>
          <a:xfrm>
            <a:off x="5658932" y="5185275"/>
            <a:ext cx="1563948" cy="730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6008093" y="4869409"/>
            <a:ext cx="994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Floor of stairwell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5153330" y="2499834"/>
            <a:ext cx="6402" cy="2664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108789" y="2587015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7.4 m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 rotWithShape="1">
          <a:blip r:embed="rId3"/>
          <a:srcRect l="41435" t="36830" r="47642" b="16745"/>
          <a:stretch/>
        </p:blipFill>
        <p:spPr>
          <a:xfrm>
            <a:off x="3327262" y="2209656"/>
            <a:ext cx="1120140" cy="297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71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3451</TotalTime>
  <Words>422</Words>
  <Application>Microsoft Macintosh PowerPoint</Application>
  <PresentationFormat>Custom</PresentationFormat>
  <Paragraphs>180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Sketches for AION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CJ Foot</dc:creator>
  <cp:lastModifiedBy>Oliver Buchmueller</cp:lastModifiedBy>
  <cp:revision>204</cp:revision>
  <dcterms:created xsi:type="dcterms:W3CDTF">2019-01-19T13:44:15Z</dcterms:created>
  <dcterms:modified xsi:type="dcterms:W3CDTF">2019-01-25T11:21:17Z</dcterms:modified>
</cp:coreProperties>
</file>