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56"/>
  </p:notesMasterIdLst>
  <p:handoutMasterIdLst>
    <p:handoutMasterId r:id="rId57"/>
  </p:handoutMasterIdLst>
  <p:sldIdLst>
    <p:sldId id="1908" r:id="rId2"/>
    <p:sldId id="1909" r:id="rId3"/>
    <p:sldId id="1910" r:id="rId4"/>
    <p:sldId id="1911" r:id="rId5"/>
    <p:sldId id="1912" r:id="rId6"/>
    <p:sldId id="1913" r:id="rId7"/>
    <p:sldId id="1914" r:id="rId8"/>
    <p:sldId id="1915" r:id="rId9"/>
    <p:sldId id="1916" r:id="rId10"/>
    <p:sldId id="1917" r:id="rId11"/>
    <p:sldId id="1841" r:id="rId12"/>
    <p:sldId id="1885" r:id="rId13"/>
    <p:sldId id="1877" r:id="rId14"/>
    <p:sldId id="1870" r:id="rId15"/>
    <p:sldId id="1874" r:id="rId16"/>
    <p:sldId id="1905" r:id="rId17"/>
    <p:sldId id="1886" r:id="rId18"/>
    <p:sldId id="1887" r:id="rId19"/>
    <p:sldId id="1867" r:id="rId20"/>
    <p:sldId id="1878" r:id="rId21"/>
    <p:sldId id="1880" r:id="rId22"/>
    <p:sldId id="1884" r:id="rId23"/>
    <p:sldId id="1873" r:id="rId24"/>
    <p:sldId id="1907" r:id="rId25"/>
    <p:sldId id="1864" r:id="rId26"/>
    <p:sldId id="1865" r:id="rId27"/>
    <p:sldId id="1866" r:id="rId28"/>
    <p:sldId id="1881" r:id="rId29"/>
    <p:sldId id="1882" r:id="rId30"/>
    <p:sldId id="1883" r:id="rId31"/>
    <p:sldId id="1906" r:id="rId32"/>
    <p:sldId id="1869" r:id="rId33"/>
    <p:sldId id="1888" r:id="rId34"/>
    <p:sldId id="1889" r:id="rId35"/>
    <p:sldId id="1890" r:id="rId36"/>
    <p:sldId id="1891" r:id="rId37"/>
    <p:sldId id="1892" r:id="rId38"/>
    <p:sldId id="1893" r:id="rId39"/>
    <p:sldId id="1894" r:id="rId40"/>
    <p:sldId id="1872" r:id="rId41"/>
    <p:sldId id="1857" r:id="rId42"/>
    <p:sldId id="1850" r:id="rId43"/>
    <p:sldId id="1852" r:id="rId44"/>
    <p:sldId id="1902" r:id="rId45"/>
    <p:sldId id="1904" r:id="rId46"/>
    <p:sldId id="1903" r:id="rId47"/>
    <p:sldId id="1842" r:id="rId48"/>
    <p:sldId id="1895" r:id="rId49"/>
    <p:sldId id="1896" r:id="rId50"/>
    <p:sldId id="1897" r:id="rId51"/>
    <p:sldId id="1898" r:id="rId52"/>
    <p:sldId id="1899" r:id="rId53"/>
    <p:sldId id="1900" r:id="rId54"/>
    <p:sldId id="1901" r:id="rId55"/>
  </p:sldIdLst>
  <p:sldSz cx="9144000" cy="6858000" type="overhead"/>
  <p:notesSz cx="9144000" cy="6858000"/>
  <p:defaultTextStyle>
    <a:defPPr>
      <a:defRPr lang="en-US"/>
    </a:defPPr>
    <a:lvl1pPr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1pPr>
    <a:lvl2pPr marL="405216"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2pPr>
    <a:lvl3pPr marL="810433"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3pPr>
    <a:lvl4pPr marL="1215649"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4pPr>
    <a:lvl5pPr marL="1620865"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5pPr>
    <a:lvl6pPr marL="2026082"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6pPr>
    <a:lvl7pPr marL="2431298"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7pPr>
    <a:lvl8pPr marL="2836515"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8pPr>
    <a:lvl9pPr marL="3241731"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useTimings="0">
    <p:present/>
    <p:sldRg st="1" end="109"/>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E7FF"/>
    <a:srgbClr val="1C951F"/>
    <a:srgbClr val="FF9F82"/>
    <a:srgbClr val="FF8581"/>
    <a:srgbClr val="FF0000"/>
    <a:srgbClr val="FF2F39"/>
    <a:srgbClr val="FF1E30"/>
    <a:srgbClr val="FF5823"/>
    <a:srgbClr val="22FF31"/>
    <a:srgbClr val="D315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3" autoAdjust="0"/>
    <p:restoredTop sz="89251" autoAdjust="0"/>
  </p:normalViewPr>
  <p:slideViewPr>
    <p:cSldViewPr>
      <p:cViewPr>
        <p:scale>
          <a:sx n="120" d="100"/>
          <a:sy n="120" d="100"/>
        </p:scale>
        <p:origin x="-1000" y="176"/>
      </p:cViewPr>
      <p:guideLst>
        <p:guide orient="horz" pos="2160"/>
        <p:guide pos="2880"/>
      </p:guideLst>
    </p:cSldViewPr>
  </p:slideViewPr>
  <p:outlineViewPr>
    <p:cViewPr>
      <p:scale>
        <a:sx n="33" d="100"/>
        <a:sy n="33" d="100"/>
      </p:scale>
      <p:origin x="0" y="8696"/>
    </p:cViewPr>
  </p:outlineViewPr>
  <p:notesTextViewPr>
    <p:cViewPr>
      <p:scale>
        <a:sx n="100" d="100"/>
        <a:sy n="100" d="100"/>
      </p:scale>
      <p:origin x="0" y="0"/>
    </p:cViewPr>
  </p:notesTextViewPr>
  <p:sorterViewPr>
    <p:cViewPr>
      <p:scale>
        <a:sx n="75" d="100"/>
        <a:sy n="75" d="100"/>
      </p:scale>
      <p:origin x="0" y="0"/>
    </p:cViewPr>
  </p:sorterViewPr>
  <p:notesViewPr>
    <p:cSldViewPr>
      <p:cViewPr varScale="1">
        <p:scale>
          <a:sx n="77" d="100"/>
          <a:sy n="77" d="100"/>
        </p:scale>
        <p:origin x="-1552" y="-104"/>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notesMaster" Target="notesMasters/notesMaster1.xml"/><Relationship Id="rId57" Type="http://schemas.openxmlformats.org/officeDocument/2006/relationships/handoutMaster" Target="handoutMasters/handoutMaster1.xml"/><Relationship Id="rId58" Type="http://schemas.openxmlformats.org/officeDocument/2006/relationships/printerSettings" Target="printerSettings/printerSettings1.bin"/><Relationship Id="rId59" Type="http://schemas.openxmlformats.org/officeDocument/2006/relationships/presProps" Target="presProp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viewProps" Target="viewProps.xml"/><Relationship Id="rId61" Type="http://schemas.openxmlformats.org/officeDocument/2006/relationships/theme" Target="theme/theme1.xml"/><Relationship Id="rId6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pitchFamily="1" charset="0"/>
              </a:defRPr>
            </a:lvl1pPr>
          </a:lstStyle>
          <a:p>
            <a:pPr>
              <a:defRPr/>
            </a:pPr>
            <a:endParaRPr lang="en-US" dirty="0"/>
          </a:p>
        </p:txBody>
      </p:sp>
      <p:sp>
        <p:nvSpPr>
          <p:cNvPr id="8195" name="Rectangle 3"/>
          <p:cNvSpPr>
            <a:spLocks noGrp="1" noChangeArrowheads="1"/>
          </p:cNvSpPr>
          <p:nvPr>
            <p:ph type="dt" sz="quarter"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pitchFamily="1" charset="0"/>
              </a:defRPr>
            </a:lvl1pPr>
          </a:lstStyle>
          <a:p>
            <a:pPr>
              <a:defRPr/>
            </a:pPr>
            <a:endParaRPr lang="en-US" dirty="0"/>
          </a:p>
        </p:txBody>
      </p:sp>
      <p:sp>
        <p:nvSpPr>
          <p:cNvPr id="8196" name="Rectangle 4"/>
          <p:cNvSpPr>
            <a:spLocks noGrp="1" noChangeArrowheads="1"/>
          </p:cNvSpPr>
          <p:nvPr>
            <p:ph type="ftr" sz="quarter" idx="2"/>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pitchFamily="1" charset="0"/>
              </a:defRPr>
            </a:lvl1pPr>
          </a:lstStyle>
          <a:p>
            <a:pPr>
              <a:defRPr/>
            </a:pPr>
            <a:endParaRPr lang="en-US" dirty="0"/>
          </a:p>
        </p:txBody>
      </p:sp>
      <p:sp>
        <p:nvSpPr>
          <p:cNvPr id="8197" name="Rectangle 5"/>
          <p:cNvSpPr>
            <a:spLocks noGrp="1" noChangeArrowheads="1"/>
          </p:cNvSpPr>
          <p:nvPr>
            <p:ph type="sldNum" sz="quarter" idx="3"/>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imes" pitchFamily="1" charset="0"/>
              </a:defRPr>
            </a:lvl1pPr>
          </a:lstStyle>
          <a:p>
            <a:pPr>
              <a:defRPr/>
            </a:pPr>
            <a:fld id="{5D1F2373-68BE-524B-9229-C170FF0C03BA}" type="slidenum">
              <a:rPr lang="en-US"/>
              <a:pPr>
                <a:defRPr/>
              </a:pPr>
              <a:t>‹#›</a:t>
            </a:fld>
            <a:endParaRPr lang="en-US" dirty="0"/>
          </a:p>
        </p:txBody>
      </p:sp>
    </p:spTree>
    <p:extLst>
      <p:ext uri="{BB962C8B-B14F-4D97-AF65-F5344CB8AC3E}">
        <p14:creationId xmlns:p14="http://schemas.microsoft.com/office/powerpoint/2010/main" val="1980195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pitchFamily="1" charset="0"/>
              </a:defRPr>
            </a:lvl1pPr>
          </a:lstStyle>
          <a:p>
            <a:pPr>
              <a:defRPr/>
            </a:pPr>
            <a:endParaRPr lang="en-US" dirty="0"/>
          </a:p>
        </p:txBody>
      </p:sp>
      <p:sp>
        <p:nvSpPr>
          <p:cNvPr id="6147" name="Rectangle 3"/>
          <p:cNvSpPr>
            <a:spLocks noGrp="1" noChangeArrowheads="1"/>
          </p:cNvSpPr>
          <p:nvPr>
            <p:ph type="dt"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pitchFamily="1" charset="0"/>
              </a:defRPr>
            </a:lvl1pPr>
          </a:lstStyle>
          <a:p>
            <a:pPr>
              <a:defRPr/>
            </a:pPr>
            <a:endParaRPr lang="en-US" dirty="0"/>
          </a:p>
        </p:txBody>
      </p:sp>
      <p:sp>
        <p:nvSpPr>
          <p:cNvPr id="14340" name="Rectangle 4"/>
          <p:cNvSpPr>
            <a:spLocks noGrp="1" noRot="1" noChangeAspect="1" noChangeArrowheads="1" noTextEdit="1"/>
          </p:cNvSpPr>
          <p:nvPr>
            <p:ph type="sldImg" idx="2"/>
          </p:nvPr>
        </p:nvSpPr>
        <p:spPr bwMode="auto">
          <a:xfrm>
            <a:off x="2857500" y="514350"/>
            <a:ext cx="3430588" cy="2571750"/>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1219200" y="3257550"/>
            <a:ext cx="67056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150"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pitchFamily="1" charset="0"/>
              </a:defRPr>
            </a:lvl1pPr>
          </a:lstStyle>
          <a:p>
            <a:pPr>
              <a:defRPr/>
            </a:pPr>
            <a:endParaRPr lang="en-US" dirty="0"/>
          </a:p>
        </p:txBody>
      </p:sp>
      <p:sp>
        <p:nvSpPr>
          <p:cNvPr id="6151"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imes" pitchFamily="1" charset="0"/>
              </a:defRPr>
            </a:lvl1pPr>
          </a:lstStyle>
          <a:p>
            <a:pPr>
              <a:defRPr/>
            </a:pPr>
            <a:fld id="{D8E801A9-2AA2-FA4A-90DB-4BA82C5BB312}" type="slidenum">
              <a:rPr lang="en-US"/>
              <a:pPr>
                <a:defRPr/>
              </a:pPr>
              <a:t>‹#›</a:t>
            </a:fld>
            <a:endParaRPr lang="en-US" dirty="0"/>
          </a:p>
        </p:txBody>
      </p:sp>
    </p:spTree>
    <p:extLst>
      <p:ext uri="{BB962C8B-B14F-4D97-AF65-F5344CB8AC3E}">
        <p14:creationId xmlns:p14="http://schemas.microsoft.com/office/powerpoint/2010/main" val="1550380937"/>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100" kern="1200">
        <a:solidFill>
          <a:schemeClr val="tx1"/>
        </a:solidFill>
        <a:latin typeface="Times" charset="0"/>
        <a:ea typeface="ＭＳ Ｐゴシック" charset="-128"/>
        <a:cs typeface="ＭＳ Ｐゴシック" charset="-128"/>
      </a:defRPr>
    </a:lvl1pPr>
    <a:lvl2pPr marL="405216" algn="l" rtl="0" eaLnBrk="0" fontAlgn="base" hangingPunct="0">
      <a:spcBef>
        <a:spcPct val="30000"/>
      </a:spcBef>
      <a:spcAft>
        <a:spcPct val="0"/>
      </a:spcAft>
      <a:defRPr sz="1100" kern="1200">
        <a:solidFill>
          <a:schemeClr val="tx1"/>
        </a:solidFill>
        <a:latin typeface="Times" charset="0"/>
        <a:ea typeface="ＭＳ Ｐゴシック" charset="-128"/>
        <a:cs typeface="+mn-cs"/>
      </a:defRPr>
    </a:lvl2pPr>
    <a:lvl3pPr marL="810433" algn="l" rtl="0" eaLnBrk="0" fontAlgn="base" hangingPunct="0">
      <a:spcBef>
        <a:spcPct val="30000"/>
      </a:spcBef>
      <a:spcAft>
        <a:spcPct val="0"/>
      </a:spcAft>
      <a:defRPr sz="1100" kern="1200">
        <a:solidFill>
          <a:schemeClr val="tx1"/>
        </a:solidFill>
        <a:latin typeface="Times" charset="0"/>
        <a:ea typeface="ＭＳ Ｐゴシック" charset="-128"/>
        <a:cs typeface="+mn-cs"/>
      </a:defRPr>
    </a:lvl3pPr>
    <a:lvl4pPr marL="1215649" algn="l" rtl="0" eaLnBrk="0" fontAlgn="base" hangingPunct="0">
      <a:spcBef>
        <a:spcPct val="30000"/>
      </a:spcBef>
      <a:spcAft>
        <a:spcPct val="0"/>
      </a:spcAft>
      <a:defRPr sz="1100" kern="1200">
        <a:solidFill>
          <a:schemeClr val="tx1"/>
        </a:solidFill>
        <a:latin typeface="Times" charset="0"/>
        <a:ea typeface="ＭＳ Ｐゴシック" charset="-128"/>
        <a:cs typeface="+mn-cs"/>
      </a:defRPr>
    </a:lvl4pPr>
    <a:lvl5pPr marL="1620865" algn="l" rtl="0" eaLnBrk="0" fontAlgn="base" hangingPunct="0">
      <a:spcBef>
        <a:spcPct val="30000"/>
      </a:spcBef>
      <a:spcAft>
        <a:spcPct val="0"/>
      </a:spcAft>
      <a:defRPr sz="1100" kern="1200">
        <a:solidFill>
          <a:schemeClr val="tx1"/>
        </a:solidFill>
        <a:latin typeface="Times" charset="0"/>
        <a:ea typeface="ＭＳ Ｐゴシック" charset="-128"/>
        <a:cs typeface="+mn-cs"/>
      </a:defRPr>
    </a:lvl5pPr>
    <a:lvl6pPr marL="2026082" algn="l" defTabSz="405216" rtl="0" eaLnBrk="1" latinLnBrk="0" hangingPunct="1">
      <a:defRPr sz="1100" kern="1200">
        <a:solidFill>
          <a:schemeClr val="tx1"/>
        </a:solidFill>
        <a:latin typeface="+mn-lt"/>
        <a:ea typeface="+mn-ea"/>
        <a:cs typeface="+mn-cs"/>
      </a:defRPr>
    </a:lvl6pPr>
    <a:lvl7pPr marL="2431298" algn="l" defTabSz="405216" rtl="0" eaLnBrk="1" latinLnBrk="0" hangingPunct="1">
      <a:defRPr sz="1100" kern="1200">
        <a:solidFill>
          <a:schemeClr val="tx1"/>
        </a:solidFill>
        <a:latin typeface="+mn-lt"/>
        <a:ea typeface="+mn-ea"/>
        <a:cs typeface="+mn-cs"/>
      </a:defRPr>
    </a:lvl7pPr>
    <a:lvl8pPr marL="2836515" algn="l" defTabSz="405216" rtl="0" eaLnBrk="1" latinLnBrk="0" hangingPunct="1">
      <a:defRPr sz="1100" kern="1200">
        <a:solidFill>
          <a:schemeClr val="tx1"/>
        </a:solidFill>
        <a:latin typeface="+mn-lt"/>
        <a:ea typeface="+mn-ea"/>
        <a:cs typeface="+mn-cs"/>
      </a:defRPr>
    </a:lvl8pPr>
    <a:lvl9pPr marL="3241731" algn="l" defTabSz="405216"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D8E801A9-2AA2-FA4A-90DB-4BA82C5BB312}" type="slidenum">
              <a:rPr lang="en-US" smtClean="0"/>
              <a:pPr>
                <a:defRPr/>
              </a:pPr>
              <a:t>13</a:t>
            </a:fld>
            <a:endParaRPr lang="en-US" dirty="0"/>
          </a:p>
        </p:txBody>
      </p:sp>
    </p:spTree>
    <p:extLst>
      <p:ext uri="{BB962C8B-B14F-4D97-AF65-F5344CB8AC3E}">
        <p14:creationId xmlns:p14="http://schemas.microsoft.com/office/powerpoint/2010/main" val="20429896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F51EA0F-C86F-433F-AFA2-4AFB5A97C65C}" type="slidenum">
              <a:rPr lang="en-US" smtClean="0"/>
              <a:pPr/>
              <a:t>52</a:t>
            </a:fld>
            <a:endParaRPr lang="en-US" dirty="0"/>
          </a:p>
        </p:txBody>
      </p:sp>
    </p:spTree>
    <p:extLst>
      <p:ext uri="{BB962C8B-B14F-4D97-AF65-F5344CB8AC3E}">
        <p14:creationId xmlns:p14="http://schemas.microsoft.com/office/powerpoint/2010/main" val="23467478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F51EA0F-C86F-433F-AFA2-4AFB5A97C65C}" type="slidenum">
              <a:rPr lang="en-US" smtClean="0"/>
              <a:pPr/>
              <a:t>54</a:t>
            </a:fld>
            <a:endParaRPr lang="en-US"/>
          </a:p>
        </p:txBody>
      </p:sp>
    </p:spTree>
    <p:extLst>
      <p:ext uri="{BB962C8B-B14F-4D97-AF65-F5344CB8AC3E}">
        <p14:creationId xmlns:p14="http://schemas.microsoft.com/office/powerpoint/2010/main" val="28204490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a:xfrm>
            <a:off x="457200" y="1600206"/>
            <a:ext cx="8229600" cy="4525963"/>
          </a:xfrm>
          <a:prstGeom prst="rect">
            <a:avLst/>
          </a:prstGeom>
        </p:spPr>
        <p:txBody>
          <a:bodyPr vert="horz" lIns="81043" tIns="40522" rIns="81043" bIns="40522"/>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81023"/>
            <a:ext cx="2057400" cy="5745163"/>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8" y="381023"/>
            <a:ext cx="6031523" cy="5745163"/>
          </a:xfrm>
          <a:prstGeom prst="rect">
            <a:avLst/>
          </a:prstGeom>
        </p:spPr>
        <p:txBody>
          <a:bodyPr vert="eaVert" lIns="81043" tIns="40522" rIns="81043" bIns="40522"/>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22"/>
            <a:ext cx="7772400" cy="1362076"/>
          </a:xfrm>
        </p:spPr>
        <p:txBody>
          <a:bodyPr anchor="t"/>
          <a:lstStyle>
            <a:lvl1pPr algn="l">
              <a:defRPr sz="3500" b="1" cap="all"/>
            </a:lvl1pPr>
          </a:lstStyle>
          <a:p>
            <a:r>
              <a:rPr lang="en-GB" smtClean="0"/>
              <a:t>Click to edit Master title style</a:t>
            </a:r>
            <a:endParaRPr lang="en-US"/>
          </a:p>
        </p:txBody>
      </p:sp>
      <p:sp>
        <p:nvSpPr>
          <p:cNvPr id="3" name="Text Placeholder 2"/>
          <p:cNvSpPr>
            <a:spLocks noGrp="1"/>
          </p:cNvSpPr>
          <p:nvPr>
            <p:ph type="body" idx="1"/>
          </p:nvPr>
        </p:nvSpPr>
        <p:spPr>
          <a:xfrm>
            <a:off x="722435" y="2906713"/>
            <a:ext cx="7772400" cy="1500187"/>
          </a:xfrm>
          <a:prstGeom prst="rect">
            <a:avLst/>
          </a:prstGeom>
        </p:spPr>
        <p:txBody>
          <a:bodyPr vert="horz" lIns="81043" tIns="40522" rIns="81043" bIns="40522" anchor="b"/>
          <a:lstStyle>
            <a:lvl1pPr marL="0" indent="0">
              <a:buNone/>
              <a:defRPr sz="1800"/>
            </a:lvl1pPr>
            <a:lvl2pPr marL="405216" indent="0">
              <a:buNone/>
              <a:defRPr sz="1600"/>
            </a:lvl2pPr>
            <a:lvl3pPr marL="810433" indent="0">
              <a:buNone/>
              <a:defRPr sz="1400"/>
            </a:lvl3pPr>
            <a:lvl4pPr marL="1215649" indent="0">
              <a:buNone/>
              <a:defRPr sz="1200"/>
            </a:lvl4pPr>
            <a:lvl5pPr marL="1620865" indent="0">
              <a:buNone/>
              <a:defRPr sz="1200"/>
            </a:lvl5pPr>
            <a:lvl6pPr marL="2026082" indent="0">
              <a:buNone/>
              <a:defRPr sz="1200"/>
            </a:lvl6pPr>
            <a:lvl7pPr marL="2431298" indent="0">
              <a:buNone/>
              <a:defRPr sz="1200"/>
            </a:lvl7pPr>
            <a:lvl8pPr marL="2836515" indent="0">
              <a:buNone/>
              <a:defRPr sz="1200"/>
            </a:lvl8pPr>
            <a:lvl9pPr marL="3241731" indent="0">
              <a:buNone/>
              <a:defRPr sz="1200"/>
            </a:lvl9pPr>
          </a:lstStyle>
          <a:p>
            <a:pPr lvl="0"/>
            <a:r>
              <a:rPr lang="en-GB" smtClean="0"/>
              <a:t>Click to edit Master text styles</a:t>
            </a:r>
          </a:p>
        </p:txBody>
      </p:sp>
      <p:sp>
        <p:nvSpPr>
          <p:cNvPr id="7"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3" y="1600206"/>
            <a:ext cx="4044462" cy="4525963"/>
          </a:xfrm>
          <a:prstGeom prst="rect">
            <a:avLst/>
          </a:prstGeom>
        </p:spPr>
        <p:txBody>
          <a:bodyPr vert="horz" lIns="81043" tIns="40522" rIns="81043" bIns="40522"/>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2338" y="1600206"/>
            <a:ext cx="4044462" cy="4525963"/>
          </a:xfrm>
          <a:prstGeom prst="rect">
            <a:avLst/>
          </a:prstGeom>
        </p:spPr>
        <p:txBody>
          <a:bodyPr vert="horz" lIns="81043" tIns="40522" rIns="81043" bIns="40522"/>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8"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4"/>
            <a:ext cx="4040066" cy="639762"/>
          </a:xfrm>
          <a:prstGeom prst="rect">
            <a:avLst/>
          </a:prstGeom>
        </p:spPr>
        <p:txBody>
          <a:bodyPr vert="horz" lIns="81043" tIns="40522" rIns="81043" bIns="40522" anchor="b"/>
          <a:lstStyle>
            <a:lvl1pPr marL="0" indent="0">
              <a:buNone/>
              <a:defRPr sz="2100" b="1"/>
            </a:lvl1pPr>
            <a:lvl2pPr marL="405216" indent="0">
              <a:buNone/>
              <a:defRPr sz="1800" b="1"/>
            </a:lvl2pPr>
            <a:lvl3pPr marL="810433" indent="0">
              <a:buNone/>
              <a:defRPr sz="1600" b="1"/>
            </a:lvl3pPr>
            <a:lvl4pPr marL="1215649" indent="0">
              <a:buNone/>
              <a:defRPr sz="1400" b="1"/>
            </a:lvl4pPr>
            <a:lvl5pPr marL="1620865" indent="0">
              <a:buNone/>
              <a:defRPr sz="1400" b="1"/>
            </a:lvl5pPr>
            <a:lvl6pPr marL="2026082" indent="0">
              <a:buNone/>
              <a:defRPr sz="1400" b="1"/>
            </a:lvl6pPr>
            <a:lvl7pPr marL="2431298" indent="0">
              <a:buNone/>
              <a:defRPr sz="1400" b="1"/>
            </a:lvl7pPr>
            <a:lvl8pPr marL="2836515" indent="0">
              <a:buNone/>
              <a:defRPr sz="1400" b="1"/>
            </a:lvl8pPr>
            <a:lvl9pPr marL="3241731" indent="0">
              <a:buNone/>
              <a:defRPr sz="14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066" cy="3951288"/>
          </a:xfrm>
          <a:prstGeom prst="rect">
            <a:avLst/>
          </a:prstGeom>
        </p:spPr>
        <p:txBody>
          <a:bodyPr vert="horz" lIns="81043" tIns="40522" rIns="81043" bIns="40522"/>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282" y="1535114"/>
            <a:ext cx="4041531" cy="639762"/>
          </a:xfrm>
          <a:prstGeom prst="rect">
            <a:avLst/>
          </a:prstGeom>
        </p:spPr>
        <p:txBody>
          <a:bodyPr vert="horz" lIns="81043" tIns="40522" rIns="81043" bIns="40522" anchor="b"/>
          <a:lstStyle>
            <a:lvl1pPr marL="0" indent="0">
              <a:buNone/>
              <a:defRPr sz="2100" b="1"/>
            </a:lvl1pPr>
            <a:lvl2pPr marL="405216" indent="0">
              <a:buNone/>
              <a:defRPr sz="1800" b="1"/>
            </a:lvl2pPr>
            <a:lvl3pPr marL="810433" indent="0">
              <a:buNone/>
              <a:defRPr sz="1600" b="1"/>
            </a:lvl3pPr>
            <a:lvl4pPr marL="1215649" indent="0">
              <a:buNone/>
              <a:defRPr sz="1400" b="1"/>
            </a:lvl4pPr>
            <a:lvl5pPr marL="1620865" indent="0">
              <a:buNone/>
              <a:defRPr sz="1400" b="1"/>
            </a:lvl5pPr>
            <a:lvl6pPr marL="2026082" indent="0">
              <a:buNone/>
              <a:defRPr sz="1400" b="1"/>
            </a:lvl6pPr>
            <a:lvl7pPr marL="2431298" indent="0">
              <a:buNone/>
              <a:defRPr sz="1400" b="1"/>
            </a:lvl7pPr>
            <a:lvl8pPr marL="2836515" indent="0">
              <a:buNone/>
              <a:defRPr sz="1400" b="1"/>
            </a:lvl8pPr>
            <a:lvl9pPr marL="3241731" indent="0">
              <a:buNone/>
              <a:defRPr sz="1400" b="1"/>
            </a:lvl9pPr>
          </a:lstStyle>
          <a:p>
            <a:pPr lvl="0"/>
            <a:r>
              <a:rPr lang="en-GB" smtClean="0"/>
              <a:t>Click to edit Master text styles</a:t>
            </a:r>
          </a:p>
        </p:txBody>
      </p:sp>
      <p:sp>
        <p:nvSpPr>
          <p:cNvPr id="6" name="Content Placeholder 5"/>
          <p:cNvSpPr>
            <a:spLocks noGrp="1"/>
          </p:cNvSpPr>
          <p:nvPr>
            <p:ph sz="quarter" idx="4"/>
          </p:nvPr>
        </p:nvSpPr>
        <p:spPr>
          <a:xfrm>
            <a:off x="4645282" y="2174875"/>
            <a:ext cx="4041531" cy="3951288"/>
          </a:xfrm>
          <a:prstGeom prst="rect">
            <a:avLst/>
          </a:prstGeom>
        </p:spPr>
        <p:txBody>
          <a:bodyPr vert="horz" lIns="81043" tIns="40522" rIns="81043" bIns="40522"/>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10"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6"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8" y="273051"/>
            <a:ext cx="3008435" cy="1162050"/>
          </a:xfrm>
        </p:spPr>
        <p:txBody>
          <a:bodyPr anchor="b"/>
          <a:lstStyle>
            <a:lvl1pPr algn="l">
              <a:defRPr sz="1800" b="1"/>
            </a:lvl1pPr>
          </a:lstStyle>
          <a:p>
            <a:r>
              <a:rPr lang="en-GB" smtClean="0"/>
              <a:t>Click to edit Master title style</a:t>
            </a:r>
            <a:endParaRPr lang="en-US"/>
          </a:p>
        </p:txBody>
      </p:sp>
      <p:sp>
        <p:nvSpPr>
          <p:cNvPr id="3" name="Content Placeholder 2"/>
          <p:cNvSpPr>
            <a:spLocks noGrp="1"/>
          </p:cNvSpPr>
          <p:nvPr>
            <p:ph idx="1"/>
          </p:nvPr>
        </p:nvSpPr>
        <p:spPr>
          <a:xfrm>
            <a:off x="3575538" y="273073"/>
            <a:ext cx="5111262" cy="5853113"/>
          </a:xfrm>
          <a:prstGeom prst="rect">
            <a:avLst/>
          </a:prstGeom>
        </p:spPr>
        <p:txBody>
          <a:bodyPr vert="horz" lIns="81043" tIns="40522" rIns="81043" bIns="40522"/>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8" y="1435104"/>
            <a:ext cx="3008435" cy="4691063"/>
          </a:xfrm>
          <a:prstGeom prst="rect">
            <a:avLst/>
          </a:prstGeom>
        </p:spPr>
        <p:txBody>
          <a:bodyPr vert="horz" lIns="81043" tIns="40522" rIns="81043" bIns="40522"/>
          <a:lstStyle>
            <a:lvl1pPr marL="0" indent="0">
              <a:buNone/>
              <a:defRPr sz="1200"/>
            </a:lvl1pPr>
            <a:lvl2pPr marL="405216" indent="0">
              <a:buNone/>
              <a:defRPr sz="1100"/>
            </a:lvl2pPr>
            <a:lvl3pPr marL="810433" indent="0">
              <a:buNone/>
              <a:defRPr sz="900"/>
            </a:lvl3pPr>
            <a:lvl4pPr marL="1215649" indent="0">
              <a:buNone/>
              <a:defRPr sz="800"/>
            </a:lvl4pPr>
            <a:lvl5pPr marL="1620865" indent="0">
              <a:buNone/>
              <a:defRPr sz="800"/>
            </a:lvl5pPr>
            <a:lvl6pPr marL="2026082" indent="0">
              <a:buNone/>
              <a:defRPr sz="800"/>
            </a:lvl6pPr>
            <a:lvl7pPr marL="2431298" indent="0">
              <a:buNone/>
              <a:defRPr sz="800"/>
            </a:lvl7pPr>
            <a:lvl8pPr marL="2836515" indent="0">
              <a:buNone/>
              <a:defRPr sz="800"/>
            </a:lvl8pPr>
            <a:lvl9pPr marL="3241731" indent="0">
              <a:buNone/>
              <a:defRPr sz="800"/>
            </a:lvl9pPr>
          </a:lstStyle>
          <a:p>
            <a:pPr lvl="0"/>
            <a:r>
              <a:rPr lang="en-GB"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1800" b="1"/>
            </a:lvl1pPr>
          </a:lstStyle>
          <a:p>
            <a:r>
              <a:rPr lang="en-GB" smtClean="0"/>
              <a:t>Click to edit Master title style</a:t>
            </a:r>
            <a:endParaRPr lang="en-US"/>
          </a:p>
        </p:txBody>
      </p:sp>
      <p:sp>
        <p:nvSpPr>
          <p:cNvPr id="3" name="Picture Placeholder 2"/>
          <p:cNvSpPr>
            <a:spLocks noGrp="1"/>
          </p:cNvSpPr>
          <p:nvPr>
            <p:ph type="pic" idx="1"/>
          </p:nvPr>
        </p:nvSpPr>
        <p:spPr>
          <a:xfrm>
            <a:off x="1792166" y="612775"/>
            <a:ext cx="5486400" cy="4114800"/>
          </a:xfrm>
          <a:prstGeom prst="rect">
            <a:avLst/>
          </a:prstGeom>
        </p:spPr>
        <p:txBody>
          <a:bodyPr vert="horz" lIns="81043" tIns="40522" rIns="81043" bIns="40522"/>
          <a:lstStyle>
            <a:lvl1pPr marL="0" indent="0">
              <a:buNone/>
              <a:defRPr sz="2800"/>
            </a:lvl1pPr>
            <a:lvl2pPr marL="405216" indent="0">
              <a:buNone/>
              <a:defRPr sz="2500"/>
            </a:lvl2pPr>
            <a:lvl3pPr marL="810433" indent="0">
              <a:buNone/>
              <a:defRPr sz="2100"/>
            </a:lvl3pPr>
            <a:lvl4pPr marL="1215649" indent="0">
              <a:buNone/>
              <a:defRPr sz="1800"/>
            </a:lvl4pPr>
            <a:lvl5pPr marL="1620865" indent="0">
              <a:buNone/>
              <a:defRPr sz="1800"/>
            </a:lvl5pPr>
            <a:lvl6pPr marL="2026082" indent="0">
              <a:buNone/>
              <a:defRPr sz="1800"/>
            </a:lvl6pPr>
            <a:lvl7pPr marL="2431298" indent="0">
              <a:buNone/>
              <a:defRPr sz="1800"/>
            </a:lvl7pPr>
            <a:lvl8pPr marL="2836515" indent="0">
              <a:buNone/>
              <a:defRPr sz="1800"/>
            </a:lvl8pPr>
            <a:lvl9pPr marL="3241731" indent="0">
              <a:buNone/>
              <a:defRPr sz="1800"/>
            </a:lvl9pPr>
          </a:lstStyle>
          <a:p>
            <a:pPr lvl="0"/>
            <a:endParaRPr lang="en-US" noProof="0" dirty="0" smtClean="0"/>
          </a:p>
        </p:txBody>
      </p:sp>
      <p:sp>
        <p:nvSpPr>
          <p:cNvPr id="4" name="Text Placeholder 3"/>
          <p:cNvSpPr>
            <a:spLocks noGrp="1"/>
          </p:cNvSpPr>
          <p:nvPr>
            <p:ph type="body" sz="half" idx="2"/>
          </p:nvPr>
        </p:nvSpPr>
        <p:spPr>
          <a:xfrm>
            <a:off x="1792166" y="5367338"/>
            <a:ext cx="5486400" cy="804862"/>
          </a:xfrm>
          <a:prstGeom prst="rect">
            <a:avLst/>
          </a:prstGeom>
        </p:spPr>
        <p:txBody>
          <a:bodyPr vert="horz" lIns="81043" tIns="40522" rIns="81043" bIns="40522"/>
          <a:lstStyle>
            <a:lvl1pPr marL="0" indent="0">
              <a:buNone/>
              <a:defRPr sz="1200"/>
            </a:lvl1pPr>
            <a:lvl2pPr marL="405216" indent="0">
              <a:buNone/>
              <a:defRPr sz="1100"/>
            </a:lvl2pPr>
            <a:lvl3pPr marL="810433" indent="0">
              <a:buNone/>
              <a:defRPr sz="900"/>
            </a:lvl3pPr>
            <a:lvl4pPr marL="1215649" indent="0">
              <a:buNone/>
              <a:defRPr sz="800"/>
            </a:lvl4pPr>
            <a:lvl5pPr marL="1620865" indent="0">
              <a:buNone/>
              <a:defRPr sz="800"/>
            </a:lvl5pPr>
            <a:lvl6pPr marL="2026082" indent="0">
              <a:buNone/>
              <a:defRPr sz="800"/>
            </a:lvl6pPr>
            <a:lvl7pPr marL="2431298" indent="0">
              <a:buNone/>
              <a:defRPr sz="800"/>
            </a:lvl7pPr>
            <a:lvl8pPr marL="2836515" indent="0">
              <a:buNone/>
              <a:defRPr sz="800"/>
            </a:lvl8pPr>
            <a:lvl9pPr marL="3241731" indent="0">
              <a:buNone/>
              <a:defRPr sz="800"/>
            </a:lvl9pPr>
          </a:lstStyle>
          <a:p>
            <a:pPr lvl="0"/>
            <a:r>
              <a:rPr lang="en-GB"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1600206"/>
            <a:ext cx="8229600" cy="4525963"/>
          </a:xfrm>
          <a:prstGeom prst="rect">
            <a:avLst/>
          </a:prstGeom>
        </p:spPr>
        <p:txBody>
          <a:bodyPr vert="eaVert" lIns="81043" tIns="40522" rIns="81043" bIns="40522"/>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image" Target="../media/image1.png"/><Relationship Id="rId13"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4" name="Rectangle 10"/>
          <p:cNvSpPr>
            <a:spLocks noChangeArrowheads="1"/>
          </p:cNvSpPr>
          <p:nvPr/>
        </p:nvSpPr>
        <p:spPr bwMode="auto">
          <a:xfrm>
            <a:off x="352431" y="304821"/>
            <a:ext cx="8439150" cy="619126"/>
          </a:xfrm>
          <a:prstGeom prst="rect">
            <a:avLst/>
          </a:prstGeom>
          <a:gradFill rotWithShape="0">
            <a:gsLst>
              <a:gs pos="0">
                <a:srgbClr val="FFFFFF"/>
              </a:gs>
              <a:gs pos="100000">
                <a:srgbClr val="97C1E1"/>
              </a:gs>
            </a:gsLst>
            <a:lin ang="0" scaled="1"/>
          </a:gradFill>
          <a:ln w="9525">
            <a:noFill/>
            <a:miter lim="800000"/>
            <a:headEnd/>
            <a:tailEnd/>
          </a:ln>
          <a:effectLst/>
        </p:spPr>
        <p:txBody>
          <a:bodyPr wrap="none" lIns="81043" tIns="40522" rIns="81043" bIns="40522" anchor="ctr">
            <a:prstTxWarp prst="textNoShape">
              <a:avLst/>
            </a:prstTxWarp>
          </a:bodyPr>
          <a:lstStyle/>
          <a:p>
            <a:pPr algn="ctr" eaLnBrk="0" hangingPunct="0">
              <a:defRPr/>
            </a:pPr>
            <a:endParaRPr lang="en-US" dirty="0"/>
          </a:p>
        </p:txBody>
      </p:sp>
      <p:sp>
        <p:nvSpPr>
          <p:cNvPr id="1035" name="Line 11"/>
          <p:cNvSpPr>
            <a:spLocks noChangeShapeType="1"/>
          </p:cNvSpPr>
          <p:nvPr/>
        </p:nvSpPr>
        <p:spPr bwMode="auto">
          <a:xfrm>
            <a:off x="609600" y="990600"/>
            <a:ext cx="7924800" cy="0"/>
          </a:xfrm>
          <a:prstGeom prst="line">
            <a:avLst/>
          </a:prstGeom>
          <a:noFill/>
          <a:ln w="3175">
            <a:solidFill>
              <a:schemeClr val="tx1"/>
            </a:solidFill>
            <a:round/>
            <a:headEnd/>
            <a:tailEnd/>
          </a:ln>
          <a:effectLst/>
        </p:spPr>
        <p:txBody>
          <a:bodyPr wrap="none" lIns="81043" tIns="40522" rIns="81043" bIns="40522" anchor="ctr">
            <a:prstTxWarp prst="textNoShape">
              <a:avLst/>
            </a:prstTxWarp>
          </a:bodyPr>
          <a:lstStyle/>
          <a:p>
            <a:pPr algn="ctr" eaLnBrk="0" hangingPunct="0">
              <a:defRPr/>
            </a:pPr>
            <a:endParaRPr lang="en-US" dirty="0">
              <a:latin typeface="Helvetica" charset="0"/>
              <a:ea typeface="+mn-ea"/>
              <a:cs typeface="+mn-cs"/>
            </a:endParaRPr>
          </a:p>
        </p:txBody>
      </p:sp>
      <p:sp>
        <p:nvSpPr>
          <p:cNvPr id="1030" name="Rectangle 18"/>
          <p:cNvSpPr>
            <a:spLocks noGrp="1" noChangeArrowheads="1"/>
          </p:cNvSpPr>
          <p:nvPr>
            <p:ph type="title"/>
          </p:nvPr>
        </p:nvSpPr>
        <p:spPr bwMode="auto">
          <a:xfrm>
            <a:off x="561975" y="381000"/>
            <a:ext cx="8020050" cy="457200"/>
          </a:xfrm>
          <a:prstGeom prst="rect">
            <a:avLst/>
          </a:prstGeom>
          <a:noFill/>
          <a:ln w="9525">
            <a:noFill/>
            <a:miter lim="800000"/>
            <a:headEnd/>
            <a:tailEnd/>
          </a:ln>
        </p:spPr>
        <p:txBody>
          <a:bodyPr vert="horz" wrap="square" lIns="81043" tIns="40522" rIns="81043" bIns="40522" numCol="1" anchor="ctr" anchorCtr="0" compatLnSpc="1">
            <a:prstTxWarp prst="textNoShape">
              <a:avLst/>
            </a:prstTxWarp>
          </a:bodyPr>
          <a:lstStyle/>
          <a:p>
            <a:pPr lvl="0"/>
            <a:r>
              <a:rPr lang="en-GB"/>
              <a:t>Click to edit Master title style</a:t>
            </a:r>
          </a:p>
        </p:txBody>
      </p:sp>
      <p:pic>
        <p:nvPicPr>
          <p:cNvPr id="1032" name="Picture 24"/>
          <p:cNvPicPr>
            <a:picLocks noChangeAspect="1"/>
          </p:cNvPicPr>
          <p:nvPr userDrawn="1"/>
        </p:nvPicPr>
        <p:blipFill>
          <a:blip r:embed="rId12"/>
          <a:srcRect/>
          <a:stretch>
            <a:fillRect/>
          </a:stretch>
        </p:blipFill>
        <p:spPr bwMode="auto">
          <a:xfrm>
            <a:off x="0" y="0"/>
            <a:ext cx="1055688" cy="338138"/>
          </a:xfrm>
          <a:prstGeom prst="rect">
            <a:avLst/>
          </a:prstGeom>
          <a:noFill/>
          <a:ln w="9525">
            <a:noFill/>
            <a:miter lim="800000"/>
            <a:headEnd/>
            <a:tailEnd/>
          </a:ln>
        </p:spPr>
      </p:pic>
      <p:sp>
        <p:nvSpPr>
          <p:cNvPr id="8" name="Text Box 7"/>
          <p:cNvSpPr txBox="1">
            <a:spLocks noChangeArrowheads="1"/>
          </p:cNvSpPr>
          <p:nvPr userDrawn="1"/>
        </p:nvSpPr>
        <p:spPr bwMode="auto">
          <a:xfrm rot="16200000">
            <a:off x="-1584197" y="1592310"/>
            <a:ext cx="3600399" cy="505028"/>
          </a:xfrm>
          <a:prstGeom prst="rect">
            <a:avLst/>
          </a:prstGeom>
          <a:noFill/>
          <a:ln w="9525">
            <a:noFill/>
            <a:miter lim="800000"/>
            <a:headEnd/>
            <a:tailEnd/>
          </a:ln>
          <a:effectLst/>
        </p:spPr>
        <p:txBody>
          <a:bodyPr wrap="square" lIns="81043" tIns="40522" rIns="81043" bIns="40522">
            <a:prstTxWarp prst="textNoShape">
              <a:avLst/>
            </a:prstTxWarp>
            <a:spAutoFit/>
          </a:bodyPr>
          <a:lstStyle/>
          <a:p>
            <a:pPr>
              <a:spcBef>
                <a:spcPct val="50000"/>
              </a:spcBef>
            </a:pPr>
            <a:r>
              <a:rPr lang="en-GB" sz="1100" i="0" baseline="0" noProof="0" dirty="0" smtClean="0">
                <a:latin typeface="Tahoma" charset="0"/>
              </a:rPr>
              <a:t>  O. Buchmueller  AION </a:t>
            </a:r>
            <a:r>
              <a:rPr lang="en-GB" sz="1100" i="0" baseline="0" noProof="0" dirty="0" smtClean="0">
                <a:latin typeface="Tahoma" charset="0"/>
              </a:rPr>
              <a:t>Working Meeting</a:t>
            </a:r>
            <a:r>
              <a:rPr lang="en-GB" sz="1100" i="0" noProof="0" dirty="0" smtClean="0">
                <a:latin typeface="Tahoma" charset="0"/>
              </a:rPr>
              <a:t>    </a:t>
            </a:r>
            <a:endParaRPr lang="en-GB" sz="1100" i="0" noProof="0" dirty="0" smtClean="0">
              <a:solidFill>
                <a:schemeClr val="accent2"/>
              </a:solidFill>
              <a:latin typeface="Tahoma" charset="0"/>
            </a:endParaRPr>
          </a:p>
          <a:p>
            <a:pPr>
              <a:spcBef>
                <a:spcPct val="50000"/>
              </a:spcBef>
            </a:pPr>
            <a:endParaRPr lang="en-GB" sz="1100" i="0" noProof="0" dirty="0">
              <a:solidFill>
                <a:schemeClr val="accent2"/>
              </a:solidFill>
              <a:latin typeface="Tahoma" charset="0"/>
            </a:endParaRPr>
          </a:p>
        </p:txBody>
      </p:sp>
      <p:sp>
        <p:nvSpPr>
          <p:cNvPr id="9"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pic>
        <p:nvPicPr>
          <p:cNvPr id="2" name="Picture 1" descr="Screen Shot 2018-10-15 at 10.45.42.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796080" y="-27384"/>
            <a:ext cx="384432" cy="452509"/>
          </a:xfrm>
          <a:prstGeom prst="rect">
            <a:avLst/>
          </a:prstGeom>
        </p:spPr>
      </p:pic>
    </p:spTree>
  </p:cSld>
  <p:clrMap bg1="lt1" tx1="dk1" bg2="lt2" tx2="dk2" accent1="accent1" accent2="accent2" accent3="accent3" accent4="accent4" accent5="accent5" accent6="accent6" hlink="hlink" folHlink="folHlink"/>
  <p:sldLayoutIdLst>
    <p:sldLayoutId id="2147484219" r:id="rId1"/>
    <p:sldLayoutId id="2147484220" r:id="rId2"/>
    <p:sldLayoutId id="2147484221" r:id="rId3"/>
    <p:sldLayoutId id="2147484222" r:id="rId4"/>
    <p:sldLayoutId id="2147484223" r:id="rId5"/>
    <p:sldLayoutId id="2147484224" r:id="rId6"/>
    <p:sldLayoutId id="2147484225" r:id="rId7"/>
    <p:sldLayoutId id="2147484226" r:id="rId8"/>
    <p:sldLayoutId id="2147484227" r:id="rId9"/>
    <p:sldLayoutId id="2147484228" r:id="rId10"/>
  </p:sldLayoutIdLst>
  <p:timing>
    <p:tnLst>
      <p:par>
        <p:cTn xmlns:p14="http://schemas.microsoft.com/office/powerpoint/2010/main" id="1" dur="indefinite" restart="never" nodeType="tmRoot"/>
      </p:par>
    </p:tnLst>
  </p:timing>
  <p:hf hdr="0" dt="0"/>
  <p:txStyles>
    <p:titleStyle>
      <a:lvl1pPr algn="ctr" rtl="0" eaLnBrk="0" fontAlgn="base" hangingPunct="0">
        <a:spcBef>
          <a:spcPct val="0"/>
        </a:spcBef>
        <a:spcAft>
          <a:spcPct val="0"/>
        </a:spcAft>
        <a:defRPr sz="2500" b="1">
          <a:solidFill>
            <a:srgbClr val="006699"/>
          </a:solidFill>
          <a:latin typeface="+mj-lt"/>
          <a:ea typeface="ＭＳ Ｐゴシック" charset="-128"/>
          <a:cs typeface="ＭＳ Ｐゴシック" charset="-128"/>
        </a:defRPr>
      </a:lvl1pPr>
      <a:lvl2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2pPr>
      <a:lvl3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3pPr>
      <a:lvl4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4pPr>
      <a:lvl5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5pPr>
      <a:lvl6pPr marL="405216" algn="ctr" rtl="0" eaLnBrk="0" fontAlgn="base" hangingPunct="0">
        <a:spcBef>
          <a:spcPct val="0"/>
        </a:spcBef>
        <a:spcAft>
          <a:spcPct val="0"/>
        </a:spcAft>
        <a:defRPr sz="2500" b="1">
          <a:solidFill>
            <a:srgbClr val="006699"/>
          </a:solidFill>
          <a:latin typeface="Helvetica" charset="0"/>
        </a:defRPr>
      </a:lvl6pPr>
      <a:lvl7pPr marL="810433" algn="ctr" rtl="0" eaLnBrk="0" fontAlgn="base" hangingPunct="0">
        <a:spcBef>
          <a:spcPct val="0"/>
        </a:spcBef>
        <a:spcAft>
          <a:spcPct val="0"/>
        </a:spcAft>
        <a:defRPr sz="2500" b="1">
          <a:solidFill>
            <a:srgbClr val="006699"/>
          </a:solidFill>
          <a:latin typeface="Helvetica" charset="0"/>
        </a:defRPr>
      </a:lvl7pPr>
      <a:lvl8pPr marL="1215649" algn="ctr" rtl="0" eaLnBrk="0" fontAlgn="base" hangingPunct="0">
        <a:spcBef>
          <a:spcPct val="0"/>
        </a:spcBef>
        <a:spcAft>
          <a:spcPct val="0"/>
        </a:spcAft>
        <a:defRPr sz="2500" b="1">
          <a:solidFill>
            <a:srgbClr val="006699"/>
          </a:solidFill>
          <a:latin typeface="Helvetica" charset="0"/>
        </a:defRPr>
      </a:lvl8pPr>
      <a:lvl9pPr marL="1620865" algn="ctr" rtl="0" eaLnBrk="0" fontAlgn="base" hangingPunct="0">
        <a:spcBef>
          <a:spcPct val="0"/>
        </a:spcBef>
        <a:spcAft>
          <a:spcPct val="0"/>
        </a:spcAft>
        <a:defRPr sz="2500" b="1">
          <a:solidFill>
            <a:srgbClr val="006699"/>
          </a:solidFill>
          <a:latin typeface="Helvetica" charset="0"/>
        </a:defRPr>
      </a:lvl9pPr>
    </p:titleStyle>
    <p:bodyStyle>
      <a:lvl1pPr marL="303912" indent="-303912" algn="l" rtl="0" eaLnBrk="0" fontAlgn="base" hangingPunct="0">
        <a:spcBef>
          <a:spcPct val="20000"/>
        </a:spcBef>
        <a:spcAft>
          <a:spcPct val="0"/>
        </a:spcAft>
        <a:defRPr>
          <a:solidFill>
            <a:schemeClr val="tx1"/>
          </a:solidFill>
          <a:latin typeface="+mn-lt"/>
          <a:ea typeface="ＭＳ Ｐゴシック" charset="-128"/>
          <a:cs typeface="ＭＳ Ｐゴシック" charset="-128"/>
        </a:defRPr>
      </a:lvl1pPr>
      <a:lvl2pPr marL="658477" indent="-253260" algn="l" rtl="0" eaLnBrk="0" fontAlgn="base" hangingPunct="0">
        <a:spcBef>
          <a:spcPct val="20000"/>
        </a:spcBef>
        <a:spcAft>
          <a:spcPct val="0"/>
        </a:spcAft>
        <a:defRPr>
          <a:solidFill>
            <a:schemeClr val="tx1"/>
          </a:solidFill>
          <a:latin typeface="+mn-lt"/>
          <a:ea typeface="ＭＳ Ｐゴシック" charset="-128"/>
        </a:defRPr>
      </a:lvl2pPr>
      <a:lvl3pPr marL="1013041" indent="-202608" algn="l" rtl="0" eaLnBrk="0" fontAlgn="base" hangingPunct="0">
        <a:spcBef>
          <a:spcPct val="20000"/>
        </a:spcBef>
        <a:spcAft>
          <a:spcPct val="0"/>
        </a:spcAft>
        <a:defRPr>
          <a:solidFill>
            <a:schemeClr val="tx1"/>
          </a:solidFill>
          <a:latin typeface="+mn-lt"/>
          <a:ea typeface="ＭＳ Ｐゴシック" charset="-128"/>
        </a:defRPr>
      </a:lvl3pPr>
      <a:lvl4pPr marL="1418257" indent="-202608" algn="l" rtl="0" eaLnBrk="0" fontAlgn="base" hangingPunct="0">
        <a:spcBef>
          <a:spcPct val="20000"/>
        </a:spcBef>
        <a:spcAft>
          <a:spcPct val="0"/>
        </a:spcAft>
        <a:defRPr>
          <a:solidFill>
            <a:schemeClr val="tx1"/>
          </a:solidFill>
          <a:latin typeface="+mn-lt"/>
          <a:ea typeface="ＭＳ Ｐゴシック" charset="-128"/>
        </a:defRPr>
      </a:lvl4pPr>
      <a:lvl5pPr marL="1823474" indent="-202608" algn="l" rtl="0" eaLnBrk="0" fontAlgn="base" hangingPunct="0">
        <a:spcBef>
          <a:spcPct val="20000"/>
        </a:spcBef>
        <a:spcAft>
          <a:spcPct val="0"/>
        </a:spcAft>
        <a:defRPr>
          <a:solidFill>
            <a:schemeClr val="tx1"/>
          </a:solidFill>
          <a:latin typeface="+mn-lt"/>
          <a:ea typeface="ＭＳ Ｐゴシック" charset="-128"/>
        </a:defRPr>
      </a:lvl5pPr>
      <a:lvl6pPr marL="2228690" indent="-202608" algn="l" rtl="0" eaLnBrk="0" fontAlgn="base" hangingPunct="0">
        <a:spcBef>
          <a:spcPct val="20000"/>
        </a:spcBef>
        <a:spcAft>
          <a:spcPct val="0"/>
        </a:spcAft>
        <a:defRPr>
          <a:solidFill>
            <a:schemeClr val="tx1"/>
          </a:solidFill>
          <a:latin typeface="+mn-lt"/>
          <a:ea typeface="ＭＳ Ｐゴシック" charset="-128"/>
        </a:defRPr>
      </a:lvl6pPr>
      <a:lvl7pPr marL="2633906" indent="-202608" algn="l" rtl="0" eaLnBrk="0" fontAlgn="base" hangingPunct="0">
        <a:spcBef>
          <a:spcPct val="20000"/>
        </a:spcBef>
        <a:spcAft>
          <a:spcPct val="0"/>
        </a:spcAft>
        <a:defRPr>
          <a:solidFill>
            <a:schemeClr val="tx1"/>
          </a:solidFill>
          <a:latin typeface="+mn-lt"/>
          <a:ea typeface="ＭＳ Ｐゴシック" charset="-128"/>
        </a:defRPr>
      </a:lvl7pPr>
      <a:lvl8pPr marL="3039123" indent="-202608" algn="l" rtl="0" eaLnBrk="0" fontAlgn="base" hangingPunct="0">
        <a:spcBef>
          <a:spcPct val="20000"/>
        </a:spcBef>
        <a:spcAft>
          <a:spcPct val="0"/>
        </a:spcAft>
        <a:defRPr>
          <a:solidFill>
            <a:schemeClr val="tx1"/>
          </a:solidFill>
          <a:latin typeface="+mn-lt"/>
          <a:ea typeface="ＭＳ Ｐゴシック" charset="-128"/>
        </a:defRPr>
      </a:lvl8pPr>
      <a:lvl9pPr marL="3444339" indent="-202608" algn="l" rtl="0" eaLnBrk="0" fontAlgn="base" hangingPunct="0">
        <a:spcBef>
          <a:spcPct val="20000"/>
        </a:spcBef>
        <a:spcAft>
          <a:spcPct val="0"/>
        </a:spcAft>
        <a:defRPr>
          <a:solidFill>
            <a:schemeClr val="tx1"/>
          </a:solidFill>
          <a:latin typeface="+mn-lt"/>
          <a:ea typeface="ＭＳ Ｐゴシック" charset="-128"/>
        </a:defRPr>
      </a:lvl9pPr>
    </p:bodyStyle>
    <p:otherStyle>
      <a:defPPr>
        <a:defRPr lang="en-US"/>
      </a:defPPr>
      <a:lvl1pPr marL="0" algn="l" defTabSz="405216" rtl="0" eaLnBrk="1" latinLnBrk="0" hangingPunct="1">
        <a:defRPr sz="1600" kern="1200">
          <a:solidFill>
            <a:schemeClr val="tx1"/>
          </a:solidFill>
          <a:latin typeface="+mn-lt"/>
          <a:ea typeface="+mn-ea"/>
          <a:cs typeface="+mn-cs"/>
        </a:defRPr>
      </a:lvl1pPr>
      <a:lvl2pPr marL="405216" algn="l" defTabSz="405216" rtl="0" eaLnBrk="1" latinLnBrk="0" hangingPunct="1">
        <a:defRPr sz="1600" kern="1200">
          <a:solidFill>
            <a:schemeClr val="tx1"/>
          </a:solidFill>
          <a:latin typeface="+mn-lt"/>
          <a:ea typeface="+mn-ea"/>
          <a:cs typeface="+mn-cs"/>
        </a:defRPr>
      </a:lvl2pPr>
      <a:lvl3pPr marL="810433" algn="l" defTabSz="405216" rtl="0" eaLnBrk="1" latinLnBrk="0" hangingPunct="1">
        <a:defRPr sz="1600" kern="1200">
          <a:solidFill>
            <a:schemeClr val="tx1"/>
          </a:solidFill>
          <a:latin typeface="+mn-lt"/>
          <a:ea typeface="+mn-ea"/>
          <a:cs typeface="+mn-cs"/>
        </a:defRPr>
      </a:lvl3pPr>
      <a:lvl4pPr marL="1215649" algn="l" defTabSz="405216" rtl="0" eaLnBrk="1" latinLnBrk="0" hangingPunct="1">
        <a:defRPr sz="1600" kern="1200">
          <a:solidFill>
            <a:schemeClr val="tx1"/>
          </a:solidFill>
          <a:latin typeface="+mn-lt"/>
          <a:ea typeface="+mn-ea"/>
          <a:cs typeface="+mn-cs"/>
        </a:defRPr>
      </a:lvl4pPr>
      <a:lvl5pPr marL="1620865" algn="l" defTabSz="405216" rtl="0" eaLnBrk="1" latinLnBrk="0" hangingPunct="1">
        <a:defRPr sz="1600" kern="1200">
          <a:solidFill>
            <a:schemeClr val="tx1"/>
          </a:solidFill>
          <a:latin typeface="+mn-lt"/>
          <a:ea typeface="+mn-ea"/>
          <a:cs typeface="+mn-cs"/>
        </a:defRPr>
      </a:lvl5pPr>
      <a:lvl6pPr marL="2026082" algn="l" defTabSz="405216" rtl="0" eaLnBrk="1" latinLnBrk="0" hangingPunct="1">
        <a:defRPr sz="1600" kern="1200">
          <a:solidFill>
            <a:schemeClr val="tx1"/>
          </a:solidFill>
          <a:latin typeface="+mn-lt"/>
          <a:ea typeface="+mn-ea"/>
          <a:cs typeface="+mn-cs"/>
        </a:defRPr>
      </a:lvl6pPr>
      <a:lvl7pPr marL="2431298" algn="l" defTabSz="405216" rtl="0" eaLnBrk="1" latinLnBrk="0" hangingPunct="1">
        <a:defRPr sz="1600" kern="1200">
          <a:solidFill>
            <a:schemeClr val="tx1"/>
          </a:solidFill>
          <a:latin typeface="+mn-lt"/>
          <a:ea typeface="+mn-ea"/>
          <a:cs typeface="+mn-cs"/>
        </a:defRPr>
      </a:lvl7pPr>
      <a:lvl8pPr marL="2836515" algn="l" defTabSz="405216" rtl="0" eaLnBrk="1" latinLnBrk="0" hangingPunct="1">
        <a:defRPr sz="1600" kern="1200">
          <a:solidFill>
            <a:schemeClr val="tx1"/>
          </a:solidFill>
          <a:latin typeface="+mn-lt"/>
          <a:ea typeface="+mn-ea"/>
          <a:cs typeface="+mn-cs"/>
        </a:defRPr>
      </a:lvl8pPr>
      <a:lvl9pPr marL="3241731" algn="l" defTabSz="405216"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9.emf"/></Relationships>
</file>

<file path=ppt/slides/_rels/slide23.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jpg"/><Relationship Id="rId5" Type="http://schemas.openxmlformats.org/officeDocument/2006/relationships/image" Target="../media/image13.png"/><Relationship Id="rId1" Type="http://schemas.openxmlformats.org/officeDocument/2006/relationships/slideLayout" Target="../slideLayouts/slideLayout1.xml"/><Relationship Id="rId2" Type="http://schemas.openxmlformats.org/officeDocument/2006/relationships/image" Target="../media/image10.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5.emf"/><Relationship Id="rId3" Type="http://schemas.openxmlformats.org/officeDocument/2006/relationships/image" Target="../media/image9.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6.emf"/></Relationships>
</file>

<file path=ppt/slides/_rels/slide27.xml.rels><?xml version="1.0" encoding="UTF-8" standalone="yes"?>
<Relationships xmlns="http://schemas.openxmlformats.org/package/2006/relationships"><Relationship Id="rId3" Type="http://schemas.openxmlformats.org/officeDocument/2006/relationships/image" Target="../media/image17.emf"/><Relationship Id="rId4" Type="http://schemas.openxmlformats.org/officeDocument/2006/relationships/image" Target="../media/image18.emf"/><Relationship Id="rId1" Type="http://schemas.openxmlformats.org/officeDocument/2006/relationships/slideLayout" Target="../slideLayouts/slideLayout5.xml"/><Relationship Id="rId2" Type="http://schemas.openxmlformats.org/officeDocument/2006/relationships/image" Target="../media/image16.e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9.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9.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9.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0.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0.png"/></Relationships>
</file>

<file path=ppt/slides/_rels/slide36.xml.rels><?xml version="1.0" encoding="UTF-8" standalone="yes"?>
<Relationships xmlns="http://schemas.openxmlformats.org/package/2006/relationships"><Relationship Id="rId3" Type="http://schemas.openxmlformats.org/officeDocument/2006/relationships/image" Target="../media/image22.jpeg"/><Relationship Id="rId4" Type="http://schemas.openxmlformats.org/officeDocument/2006/relationships/image" Target="../media/image23.jpeg"/><Relationship Id="rId5" Type="http://schemas.openxmlformats.org/officeDocument/2006/relationships/image" Target="../media/image24.png"/><Relationship Id="rId1" Type="http://schemas.openxmlformats.org/officeDocument/2006/relationships/slideLayout" Target="../slideLayouts/slideLayout5.xml"/><Relationship Id="rId2" Type="http://schemas.openxmlformats.org/officeDocument/2006/relationships/image" Target="../media/image21.png"/></Relationships>
</file>

<file path=ppt/slides/_rels/slide37.xml.rels><?xml version="1.0" encoding="UTF-8" standalone="yes"?>
<Relationships xmlns="http://schemas.openxmlformats.org/package/2006/relationships"><Relationship Id="rId3" Type="http://schemas.openxmlformats.org/officeDocument/2006/relationships/image" Target="../media/image22.jpeg"/><Relationship Id="rId4" Type="http://schemas.openxmlformats.org/officeDocument/2006/relationships/image" Target="../media/image23.jpeg"/><Relationship Id="rId5" Type="http://schemas.openxmlformats.org/officeDocument/2006/relationships/image" Target="../media/image24.png"/><Relationship Id="rId6" Type="http://schemas.openxmlformats.org/officeDocument/2006/relationships/image" Target="../media/image25.jpg"/><Relationship Id="rId1" Type="http://schemas.openxmlformats.org/officeDocument/2006/relationships/slideLayout" Target="../slideLayouts/slideLayout5.xml"/><Relationship Id="rId2" Type="http://schemas.openxmlformats.org/officeDocument/2006/relationships/image" Target="../media/image21.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6.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7.png"/><Relationship Id="rId3" Type="http://schemas.openxmlformats.org/officeDocument/2006/relationships/image" Target="../media/image28.emf"/></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3" Type="http://schemas.openxmlformats.org/officeDocument/2006/relationships/package" Target="../embeddings/Microsoft_Word_Document2.docx"/><Relationship Id="rId4" Type="http://schemas.openxmlformats.org/officeDocument/2006/relationships/image" Target="../media/image3.png"/><Relationship Id="rId1" Type="http://schemas.openxmlformats.org/officeDocument/2006/relationships/vmlDrawing" Target="../drawings/vmlDrawing2.vml"/><Relationship Id="rId2"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9.png"/><Relationship Id="rId3" Type="http://schemas.openxmlformats.org/officeDocument/2006/relationships/image" Target="../media/image2.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0.png"/><Relationship Id="rId3" Type="http://schemas.openxmlformats.org/officeDocument/2006/relationships/image" Target="../media/image31.png"/></Relationships>
</file>

<file path=ppt/slides/_rels/slide49.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5" Type="http://schemas.openxmlformats.org/officeDocument/2006/relationships/image" Target="../media/image34.png"/><Relationship Id="rId6" Type="http://schemas.openxmlformats.org/officeDocument/2006/relationships/image" Target="../media/image35.png"/><Relationship Id="rId1" Type="http://schemas.openxmlformats.org/officeDocument/2006/relationships/tags" Target="../tags/tag1.xml"/><Relationship Id="rId2"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3.png"/><Relationship Id="rId5" Type="http://schemas.openxmlformats.org/officeDocument/2006/relationships/image" Target="../media/image32.png"/><Relationship Id="rId6" Type="http://schemas.openxmlformats.org/officeDocument/2006/relationships/image" Target="../media/image34.png"/><Relationship Id="rId7" Type="http://schemas.openxmlformats.org/officeDocument/2006/relationships/image" Target="../media/image35.png"/><Relationship Id="rId8" Type="http://schemas.openxmlformats.org/officeDocument/2006/relationships/image" Target="../media/image37.png"/><Relationship Id="rId9" Type="http://schemas.openxmlformats.org/officeDocument/2006/relationships/image" Target="../media/image38.png"/><Relationship Id="rId1" Type="http://schemas.openxmlformats.org/officeDocument/2006/relationships/tags" Target="../tags/tag2.xml"/><Relationship Id="rId2"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39.png"/><Relationship Id="rId5" Type="http://schemas.openxmlformats.org/officeDocument/2006/relationships/image" Target="../media/image40.png"/><Relationship Id="rId6" Type="http://schemas.openxmlformats.org/officeDocument/2006/relationships/image" Target="../media/image35.png"/><Relationship Id="rId1" Type="http://schemas.openxmlformats.org/officeDocument/2006/relationships/tags" Target="../tags/tag3.xml"/><Relationship Id="rId2"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3" Type="http://schemas.openxmlformats.org/officeDocument/2006/relationships/image" Target="../media/image41.emf"/><Relationship Id="rId4" Type="http://schemas.openxmlformats.org/officeDocument/2006/relationships/image" Target="../media/image42.emf"/><Relationship Id="rId5" Type="http://schemas.openxmlformats.org/officeDocument/2006/relationships/image" Target="../media/image43.emf"/><Relationship Id="rId6" Type="http://schemas.openxmlformats.org/officeDocument/2006/relationships/image" Target="../media/image44.emf"/><Relationship Id="rId7" Type="http://schemas.openxmlformats.org/officeDocument/2006/relationships/image" Target="../media/image32.png"/><Relationship Id="rId8" Type="http://schemas.openxmlformats.org/officeDocument/2006/relationships/image" Target="../media/image33.png"/><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53.xml.rels><?xml version="1.0" encoding="UTF-8" standalone="yes"?>
<Relationships xmlns="http://schemas.openxmlformats.org/package/2006/relationships"><Relationship Id="rId3" Type="http://schemas.openxmlformats.org/officeDocument/2006/relationships/image" Target="../media/image46.emf"/><Relationship Id="rId4" Type="http://schemas.openxmlformats.org/officeDocument/2006/relationships/image" Target="../media/image47.emf"/><Relationship Id="rId5" Type="http://schemas.openxmlformats.org/officeDocument/2006/relationships/image" Target="../media/image48.emf"/><Relationship Id="rId6" Type="http://schemas.openxmlformats.org/officeDocument/2006/relationships/image" Target="../media/image49.emf"/><Relationship Id="rId7" Type="http://schemas.openxmlformats.org/officeDocument/2006/relationships/image" Target="../media/image32.png"/><Relationship Id="rId8" Type="http://schemas.openxmlformats.org/officeDocument/2006/relationships/image" Target="../media/image33.png"/><Relationship Id="rId1" Type="http://schemas.openxmlformats.org/officeDocument/2006/relationships/slideLayout" Target="../slideLayouts/slideLayout5.xml"/><Relationship Id="rId2" Type="http://schemas.openxmlformats.org/officeDocument/2006/relationships/image" Target="../media/image45.png"/></Relationships>
</file>

<file path=ppt/slides/_rels/slide54.xml.rels><?xml version="1.0" encoding="UTF-8" standalone="yes"?>
<Relationships xmlns="http://schemas.openxmlformats.org/package/2006/relationships"><Relationship Id="rId3" Type="http://schemas.openxmlformats.org/officeDocument/2006/relationships/image" Target="../media/image50.png"/><Relationship Id="rId4" Type="http://schemas.openxmlformats.org/officeDocument/2006/relationships/image" Target="../media/image51.emf"/><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package" Target="../embeddings/Microsoft_Word_Document1.docx"/><Relationship Id="rId4" Type="http://schemas.openxmlformats.org/officeDocument/2006/relationships/image" Target="../media/image3.png"/><Relationship Id="rId1" Type="http://schemas.openxmlformats.org/officeDocument/2006/relationships/vmlDrawing" Target="../drawings/vmlDrawing1.vml"/><Relationship Id="rId2"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484784"/>
            <a:ext cx="8060432" cy="1362076"/>
          </a:xfrm>
        </p:spPr>
        <p:txBody>
          <a:bodyPr/>
          <a:lstStyle/>
          <a:p>
            <a:pPr algn="ctr"/>
            <a:r>
              <a:rPr lang="en-GB" sz="4000" i="1" dirty="0" smtClean="0"/>
              <a:t>AION Working Meeting </a:t>
            </a:r>
            <a:r>
              <a:rPr lang="en-GB" sz="4000" i="1" dirty="0"/>
              <a:t/>
            </a:r>
            <a:br>
              <a:rPr lang="en-GB" sz="4000" i="1" dirty="0"/>
            </a:br>
            <a:r>
              <a:rPr lang="en-GB" sz="4000" dirty="0"/>
              <a:t/>
            </a:r>
            <a:br>
              <a:rPr lang="en-GB" sz="4000" dirty="0"/>
            </a:br>
            <a:r>
              <a:rPr lang="en-GB" sz="3200" i="1" dirty="0" smtClean="0">
                <a:solidFill>
                  <a:srgbClr val="FF0000"/>
                </a:solidFill>
              </a:rPr>
              <a:t>January 25, 2019  </a:t>
            </a:r>
            <a:endParaRPr lang="en-US" sz="3200" i="1" dirty="0">
              <a:solidFill>
                <a:srgbClr val="FF0000"/>
              </a:solidFill>
            </a:endParaRPr>
          </a:p>
        </p:txBody>
      </p:sp>
      <p:sp>
        <p:nvSpPr>
          <p:cNvPr id="3" name="Text Placeholder 2"/>
          <p:cNvSpPr>
            <a:spLocks noGrp="1"/>
          </p:cNvSpPr>
          <p:nvPr>
            <p:ph type="body" idx="1"/>
          </p:nvPr>
        </p:nvSpPr>
        <p:spPr>
          <a:xfrm>
            <a:off x="683568" y="3861048"/>
            <a:ext cx="7772400" cy="1716211"/>
          </a:xfrm>
        </p:spPr>
        <p:txBody>
          <a:bodyPr/>
          <a:lstStyle/>
          <a:p>
            <a:pPr algn="ctr" defTabSz="467359">
              <a:defRPr sz="2960"/>
            </a:pPr>
            <a:r>
              <a:rPr lang="en-US" sz="2400" dirty="0" smtClean="0"/>
              <a:t>Oliver Buchmueller, Imperial College </a:t>
            </a:r>
            <a:r>
              <a:rPr lang="en-US" sz="2400" dirty="0" smtClean="0"/>
              <a:t>London</a:t>
            </a:r>
          </a:p>
          <a:p>
            <a:pPr algn="ctr" defTabSz="467359">
              <a:defRPr sz="2960"/>
            </a:pPr>
            <a:r>
              <a:rPr lang="en-US" sz="2400" dirty="0"/>
              <a:t>a</a:t>
            </a:r>
            <a:r>
              <a:rPr lang="en-US" sz="2400" dirty="0" smtClean="0"/>
              <a:t>nd </a:t>
            </a:r>
          </a:p>
          <a:p>
            <a:pPr algn="ctr" defTabSz="467359">
              <a:defRPr sz="2960"/>
            </a:pPr>
            <a:r>
              <a:rPr lang="en-US" sz="2400" dirty="0" smtClean="0"/>
              <a:t>Jon Coleman, Liverpool University</a:t>
            </a:r>
            <a:endParaRPr lang="en-US" sz="2400" dirty="0"/>
          </a:p>
        </p:txBody>
      </p:sp>
    </p:spTree>
    <p:extLst>
      <p:ext uri="{BB962C8B-B14F-4D97-AF65-F5344CB8AC3E}">
        <p14:creationId xmlns:p14="http://schemas.microsoft.com/office/powerpoint/2010/main" val="3821381941"/>
      </p:ext>
    </p:extLst>
  </p:cSld>
  <p:clrMapOvr>
    <a:masterClrMapping/>
  </p:clrMapOvr>
  <mc:AlternateContent xmlns:mc="http://schemas.openxmlformats.org/markup-compatibility/2006" xmlns:p14="http://schemas.microsoft.com/office/powerpoint/2010/main">
    <mc:Choice Requires="p14">
      <p:transition spd="slow" p14:dur="2000" advTm="11236"/>
    </mc:Choice>
    <mc:Fallback xmlns="">
      <p:transition xmlns:p14="http://schemas.microsoft.com/office/powerpoint/2010/main" spd="slow" advTm="11236"/>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BACKUP</a:t>
            </a:r>
            <a:endParaRPr lang="en-GB" dirty="0"/>
          </a:p>
        </p:txBody>
      </p:sp>
      <p:sp>
        <p:nvSpPr>
          <p:cNvPr id="3" name="Text Placeholder 2"/>
          <p:cNvSpPr>
            <a:spLocks noGrp="1"/>
          </p:cNvSpPr>
          <p:nvPr>
            <p:ph type="body" idx="1"/>
          </p:nvPr>
        </p:nvSpPr>
        <p:spPr/>
        <p:txBody>
          <a:bodyPr/>
          <a:lstStyle/>
          <a:p>
            <a:r>
              <a:rPr lang="en-GB" dirty="0" smtClean="0"/>
              <a:t>Slides from </a:t>
            </a:r>
            <a:r>
              <a:rPr lang="en-GB" smtClean="0"/>
              <a:t>Oxford Meeting January 17th </a:t>
            </a:r>
            <a:endParaRPr lang="en-GB" dirty="0"/>
          </a:p>
        </p:txBody>
      </p:sp>
    </p:spTree>
    <p:extLst>
      <p:ext uri="{BB962C8B-B14F-4D97-AF65-F5344CB8AC3E}">
        <p14:creationId xmlns:p14="http://schemas.microsoft.com/office/powerpoint/2010/main" val="12959315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484784"/>
            <a:ext cx="8060432" cy="1362076"/>
          </a:xfrm>
        </p:spPr>
        <p:txBody>
          <a:bodyPr/>
          <a:lstStyle/>
          <a:p>
            <a:pPr algn="ctr"/>
            <a:r>
              <a:rPr lang="en-GB" sz="4000" i="1" dirty="0"/>
              <a:t>A UK </a:t>
            </a:r>
            <a:r>
              <a:rPr lang="en-GB" sz="4000" i="1" dirty="0" smtClean="0"/>
              <a:t/>
            </a:r>
            <a:br>
              <a:rPr lang="en-GB" sz="4000" i="1" dirty="0" smtClean="0"/>
            </a:br>
            <a:r>
              <a:rPr lang="en-GB" sz="4000" i="1" dirty="0" smtClean="0"/>
              <a:t>Atom </a:t>
            </a:r>
            <a:r>
              <a:rPr lang="en-GB" sz="4000" i="1" dirty="0"/>
              <a:t>Interferometer Observatory </a:t>
            </a:r>
            <a:r>
              <a:rPr lang="en-GB" sz="4000" i="1" dirty="0" smtClean="0"/>
              <a:t>and Network </a:t>
            </a:r>
            <a:r>
              <a:rPr lang="en-GB" sz="4000" i="1" dirty="0"/>
              <a:t/>
            </a:r>
            <a:br>
              <a:rPr lang="en-GB" sz="4000" i="1" dirty="0"/>
            </a:br>
            <a:r>
              <a:rPr lang="en-GB" sz="4000" dirty="0"/>
              <a:t/>
            </a:r>
            <a:br>
              <a:rPr lang="en-GB" sz="4000" dirty="0"/>
            </a:br>
            <a:r>
              <a:rPr lang="en-GB" sz="3200" i="1" dirty="0" smtClean="0">
                <a:solidFill>
                  <a:srgbClr val="FF0000"/>
                </a:solidFill>
              </a:rPr>
              <a:t>QSFP WP3 Report, January 17, 2019  </a:t>
            </a:r>
            <a:endParaRPr lang="en-US" sz="3200" i="1" dirty="0">
              <a:solidFill>
                <a:srgbClr val="FF0000"/>
              </a:solidFill>
            </a:endParaRPr>
          </a:p>
        </p:txBody>
      </p:sp>
      <p:sp>
        <p:nvSpPr>
          <p:cNvPr id="3" name="Text Placeholder 2"/>
          <p:cNvSpPr>
            <a:spLocks noGrp="1"/>
          </p:cNvSpPr>
          <p:nvPr>
            <p:ph type="body" idx="1"/>
          </p:nvPr>
        </p:nvSpPr>
        <p:spPr>
          <a:xfrm>
            <a:off x="755576" y="4797152"/>
            <a:ext cx="7772400" cy="1716211"/>
          </a:xfrm>
        </p:spPr>
        <p:txBody>
          <a:bodyPr/>
          <a:lstStyle/>
          <a:p>
            <a:pPr algn="ctr" defTabSz="467359">
              <a:defRPr sz="2960"/>
            </a:pPr>
            <a:r>
              <a:rPr lang="en-US" sz="2400" dirty="0" smtClean="0"/>
              <a:t>Oliver Buchmueller, Imperial College </a:t>
            </a:r>
            <a:r>
              <a:rPr lang="en-US" sz="2400" dirty="0" smtClean="0"/>
              <a:t>London</a:t>
            </a:r>
          </a:p>
          <a:p>
            <a:pPr algn="ctr" defTabSz="467359">
              <a:defRPr sz="2960"/>
            </a:pPr>
            <a:r>
              <a:rPr lang="en-US" sz="2400" dirty="0"/>
              <a:t>a</a:t>
            </a:r>
            <a:r>
              <a:rPr lang="en-US" sz="2400" dirty="0" smtClean="0"/>
              <a:t>nd </a:t>
            </a:r>
          </a:p>
          <a:p>
            <a:pPr algn="ctr" defTabSz="467359">
              <a:defRPr sz="2960"/>
            </a:pPr>
            <a:r>
              <a:rPr lang="en-US" sz="2400" dirty="0" smtClean="0"/>
              <a:t>Jon Coleman, Liverpool University</a:t>
            </a:r>
            <a:endParaRPr lang="en-US" sz="2400" dirty="0"/>
          </a:p>
        </p:txBody>
      </p:sp>
    </p:spTree>
    <p:extLst>
      <p:ext uri="{BB962C8B-B14F-4D97-AF65-F5344CB8AC3E}">
        <p14:creationId xmlns:p14="http://schemas.microsoft.com/office/powerpoint/2010/main" val="426533459"/>
      </p:ext>
    </p:extLst>
  </p:cSld>
  <p:clrMapOvr>
    <a:masterClrMapping/>
  </p:clrMapOvr>
  <mc:AlternateContent xmlns:mc="http://schemas.openxmlformats.org/markup-compatibility/2006" xmlns:p14="http://schemas.microsoft.com/office/powerpoint/2010/main">
    <mc:Choice Requires="p14">
      <p:transition spd="slow" p14:dur="2000" advTm="11236"/>
    </mc:Choice>
    <mc:Fallback xmlns="">
      <p:transition xmlns:p14="http://schemas.microsoft.com/office/powerpoint/2010/main" spd="slow" advTm="11236"/>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is AION</a:t>
            </a:r>
            <a:endParaRPr lang="en-GB" dirty="0"/>
          </a:p>
        </p:txBody>
      </p:sp>
      <p:sp>
        <p:nvSpPr>
          <p:cNvPr id="3" name="Text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28738103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is AION (in a nutshell)?</a:t>
            </a:r>
            <a:endParaRPr lang="en-GB" dirty="0"/>
          </a:p>
        </p:txBody>
      </p:sp>
      <p:sp>
        <p:nvSpPr>
          <p:cNvPr id="3" name="Content Placeholder 2"/>
          <p:cNvSpPr>
            <a:spLocks noGrp="1"/>
          </p:cNvSpPr>
          <p:nvPr>
            <p:ph idx="1"/>
          </p:nvPr>
        </p:nvSpPr>
        <p:spPr>
          <a:xfrm>
            <a:off x="457200" y="1124744"/>
            <a:ext cx="8507288" cy="4525963"/>
          </a:xfrm>
        </p:spPr>
        <p:txBody>
          <a:bodyPr/>
          <a:lstStyle/>
          <a:p>
            <a:pPr lvl="0">
              <a:buFont typeface="Arial"/>
              <a:buChar char="•"/>
            </a:pPr>
            <a:r>
              <a:rPr lang="en-GB" sz="2200" dirty="0" smtClean="0">
                <a:solidFill>
                  <a:schemeClr val="accent2"/>
                </a:solidFill>
              </a:rPr>
              <a:t>The proposal is to construct and operate a next generation Atomic </a:t>
            </a:r>
            <a:r>
              <a:rPr lang="en-GB" sz="2200" dirty="0" err="1" smtClean="0">
                <a:solidFill>
                  <a:schemeClr val="accent2"/>
                </a:solidFill>
              </a:rPr>
              <a:t>Interferometric</a:t>
            </a:r>
            <a:r>
              <a:rPr lang="en-GB" sz="2200" dirty="0" smtClean="0">
                <a:solidFill>
                  <a:schemeClr val="accent2"/>
                </a:solidFill>
              </a:rPr>
              <a:t> Observatory and Network (AION) in the UK that will enable the exploration of properties of dark matter as well as searches for new fundamental interactions. </a:t>
            </a:r>
          </a:p>
          <a:p>
            <a:pPr lvl="0">
              <a:buFont typeface="Arial"/>
              <a:buChar char="•"/>
            </a:pPr>
            <a:r>
              <a:rPr lang="en-GB" sz="2200" dirty="0" smtClean="0"/>
              <a:t>It will provide a pathway for detecting gravitational waves from the very early universe in the, as yet mostly unexplored, mid-frequency band, ranging from several </a:t>
            </a:r>
            <a:r>
              <a:rPr lang="en-GB" sz="2200" dirty="0" err="1" smtClean="0"/>
              <a:t>milliHertz</a:t>
            </a:r>
            <a:r>
              <a:rPr lang="en-GB" sz="2200" dirty="0" smtClean="0"/>
              <a:t> to a few Hertz.</a:t>
            </a:r>
          </a:p>
          <a:p>
            <a:pPr lvl="0">
              <a:buFont typeface="Arial"/>
              <a:buChar char="•"/>
            </a:pPr>
            <a:r>
              <a:rPr lang="en-GB" sz="2200" dirty="0" smtClean="0">
                <a:solidFill>
                  <a:srgbClr val="3333CC"/>
                </a:solidFill>
              </a:rPr>
              <a:t>The proposed project spans </a:t>
            </a:r>
            <a:r>
              <a:rPr lang="en-GB" sz="2200" dirty="0" smtClean="0">
                <a:solidFill>
                  <a:srgbClr val="3333CC"/>
                </a:solidFill>
              </a:rPr>
              <a:t>several </a:t>
            </a:r>
            <a:r>
              <a:rPr lang="en-GB" sz="2200" dirty="0" smtClean="0">
                <a:solidFill>
                  <a:srgbClr val="3333CC"/>
                </a:solidFill>
              </a:rPr>
              <a:t>science areas ranging </a:t>
            </a:r>
            <a:r>
              <a:rPr lang="en-US" sz="2200" dirty="0" smtClean="0">
                <a:solidFill>
                  <a:srgbClr val="3333CC"/>
                </a:solidFill>
              </a:rPr>
              <a:t>fundamental particle physics over astrophysics to cosmology and, thus, connects these communities. </a:t>
            </a:r>
            <a:endParaRPr lang="en-GB" sz="2200" dirty="0" smtClean="0">
              <a:solidFill>
                <a:srgbClr val="3333CC"/>
              </a:solidFill>
            </a:endParaRPr>
          </a:p>
          <a:p>
            <a:pPr lvl="0">
              <a:buFont typeface="Arial"/>
              <a:buChar char="•"/>
            </a:pPr>
            <a:r>
              <a:rPr lang="en-GB" sz="2200" dirty="0" smtClean="0"/>
              <a:t>Following the “Big Ideas” call, the project was selected by PAAP and STFC as a high priority for the community. It was provisionally classified as a medium scale project.</a:t>
            </a:r>
          </a:p>
          <a:p>
            <a:pPr lvl="0">
              <a:buFont typeface="Arial"/>
              <a:buChar char="•"/>
            </a:pPr>
            <a:r>
              <a:rPr lang="en-GB" sz="2200" dirty="0" smtClean="0">
                <a:solidFill>
                  <a:schemeClr val="accent2"/>
                </a:solidFill>
              </a:rPr>
              <a:t>AION is also a Work Package of the QSFP proposal </a:t>
            </a:r>
          </a:p>
          <a:p>
            <a:endParaRPr lang="en-GB" dirty="0"/>
          </a:p>
        </p:txBody>
      </p:sp>
    </p:spTree>
    <p:extLst>
      <p:ext uri="{BB962C8B-B14F-4D97-AF65-F5344CB8AC3E}">
        <p14:creationId xmlns:p14="http://schemas.microsoft.com/office/powerpoint/2010/main" val="136004978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 xmlns:a16="http://schemas.microsoft.com/office/drawing/2014/main" id="{A7DF1187-A191-477D-8890-39B5F57CDA4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100392" y="1124744"/>
            <a:ext cx="935999" cy="5256584"/>
          </a:xfrm>
          <a:prstGeom prst="rect">
            <a:avLst/>
          </a:prstGeom>
        </p:spPr>
      </p:pic>
      <p:sp>
        <p:nvSpPr>
          <p:cNvPr id="2" name="Title 1"/>
          <p:cNvSpPr>
            <a:spLocks noGrp="1"/>
          </p:cNvSpPr>
          <p:nvPr>
            <p:ph type="title"/>
          </p:nvPr>
        </p:nvSpPr>
        <p:spPr/>
        <p:txBody>
          <a:bodyPr/>
          <a:lstStyle/>
          <a:p>
            <a:r>
              <a:rPr lang="en-GB" dirty="0" smtClean="0"/>
              <a:t>Proposed AION Programme</a:t>
            </a:r>
            <a:endParaRPr lang="en-GB" dirty="0"/>
          </a:p>
        </p:txBody>
      </p:sp>
      <p:sp>
        <p:nvSpPr>
          <p:cNvPr id="3" name="Content Placeholder 2"/>
          <p:cNvSpPr>
            <a:spLocks noGrp="1"/>
          </p:cNvSpPr>
          <p:nvPr>
            <p:ph idx="1"/>
          </p:nvPr>
        </p:nvSpPr>
        <p:spPr>
          <a:xfrm>
            <a:off x="395536" y="1196752"/>
            <a:ext cx="6048672" cy="5073433"/>
          </a:xfrm>
        </p:spPr>
        <p:txBody>
          <a:bodyPr/>
          <a:lstStyle/>
          <a:p>
            <a:r>
              <a:rPr lang="en-GB" sz="2400" i="1" dirty="0" smtClean="0"/>
              <a:t>The </a:t>
            </a:r>
            <a:r>
              <a:rPr lang="en-GB" sz="2400" i="1" dirty="0" smtClean="0"/>
              <a:t>AION Project is foreseen as</a:t>
            </a:r>
            <a:endParaRPr lang="en-GB" sz="2400" i="1" dirty="0"/>
          </a:p>
          <a:p>
            <a:r>
              <a:rPr lang="en-GB" sz="2400" i="1" dirty="0" smtClean="0"/>
              <a:t>a </a:t>
            </a:r>
            <a:r>
              <a:rPr lang="en-GB" sz="2400" i="1" dirty="0"/>
              <a:t>4</a:t>
            </a:r>
            <a:r>
              <a:rPr lang="en-GB" sz="2400" i="1" dirty="0" smtClean="0"/>
              <a:t>-</a:t>
            </a:r>
            <a:r>
              <a:rPr lang="en-GB" sz="2400" i="1" dirty="0"/>
              <a:t>stage </a:t>
            </a:r>
            <a:r>
              <a:rPr lang="en-GB" sz="2400" i="1" dirty="0" smtClean="0"/>
              <a:t>programme: </a:t>
            </a:r>
            <a:endParaRPr lang="en-GB" sz="2400" i="1" dirty="0" smtClean="0"/>
          </a:p>
          <a:p>
            <a:endParaRPr lang="en-GB" dirty="0"/>
          </a:p>
          <a:p>
            <a:pPr>
              <a:buFont typeface="Arial"/>
              <a:buChar char="•"/>
            </a:pPr>
            <a:r>
              <a:rPr lang="en-GB" b="1" dirty="0" smtClean="0">
                <a:solidFill>
                  <a:srgbClr val="FF0000"/>
                </a:solidFill>
              </a:rPr>
              <a:t>The </a:t>
            </a:r>
            <a:r>
              <a:rPr lang="en-GB" b="1" dirty="0">
                <a:solidFill>
                  <a:srgbClr val="FF0000"/>
                </a:solidFill>
              </a:rPr>
              <a:t>first </a:t>
            </a:r>
            <a:r>
              <a:rPr lang="en-GB" b="1" dirty="0" smtClean="0">
                <a:solidFill>
                  <a:srgbClr val="FF0000"/>
                </a:solidFill>
              </a:rPr>
              <a:t>stage </a:t>
            </a:r>
            <a:r>
              <a:rPr lang="en-GB" dirty="0" smtClean="0"/>
              <a:t>develops </a:t>
            </a:r>
            <a:r>
              <a:rPr lang="en-GB" dirty="0"/>
              <a:t>existing </a:t>
            </a:r>
            <a:r>
              <a:rPr lang="en-GB" dirty="0" smtClean="0"/>
              <a:t>technology </a:t>
            </a:r>
            <a:r>
              <a:rPr lang="en-US" dirty="0"/>
              <a:t>(Laser systems, vacuum, magnetic shielding etc.</a:t>
            </a:r>
            <a:r>
              <a:rPr lang="en-US" dirty="0" smtClean="0"/>
              <a:t>)</a:t>
            </a:r>
            <a:r>
              <a:rPr lang="en-GB" dirty="0" smtClean="0"/>
              <a:t> </a:t>
            </a:r>
            <a:r>
              <a:rPr lang="en-GB" dirty="0" smtClean="0"/>
              <a:t>and </a:t>
            </a:r>
            <a:r>
              <a:rPr lang="en-GB" dirty="0"/>
              <a:t>the infrastructure for the 100m </a:t>
            </a:r>
            <a:r>
              <a:rPr lang="en-GB" dirty="0" smtClean="0"/>
              <a:t>detector</a:t>
            </a:r>
            <a:r>
              <a:rPr lang="en-US" dirty="0"/>
              <a:t> </a:t>
            </a:r>
            <a:r>
              <a:rPr lang="en-US" dirty="0" smtClean="0"/>
              <a:t> </a:t>
            </a:r>
            <a:r>
              <a:rPr lang="en-US" dirty="0"/>
              <a:t>and produces detailed </a:t>
            </a:r>
            <a:r>
              <a:rPr lang="en-US" dirty="0" smtClean="0"/>
              <a:t>plan </a:t>
            </a:r>
            <a:r>
              <a:rPr lang="en-US" dirty="0"/>
              <a:t>resulting in an accurate assessment of the expected performance in Stage 2.</a:t>
            </a:r>
            <a:endParaRPr lang="en-GB" dirty="0"/>
          </a:p>
          <a:p>
            <a:pPr marL="0" indent="0"/>
            <a:endParaRPr lang="en-GB" dirty="0" smtClean="0"/>
          </a:p>
          <a:p>
            <a:pPr>
              <a:buFont typeface="Arial"/>
              <a:buChar char="•"/>
            </a:pPr>
            <a:r>
              <a:rPr lang="en-GB" b="1" dirty="0" smtClean="0">
                <a:solidFill>
                  <a:srgbClr val="FF0000"/>
                </a:solidFill>
              </a:rPr>
              <a:t>The </a:t>
            </a:r>
            <a:r>
              <a:rPr lang="en-GB" b="1" dirty="0">
                <a:solidFill>
                  <a:srgbClr val="FF0000"/>
                </a:solidFill>
              </a:rPr>
              <a:t>second </a:t>
            </a:r>
            <a:r>
              <a:rPr lang="en-GB" b="1" dirty="0" smtClean="0">
                <a:solidFill>
                  <a:srgbClr val="FF0000"/>
                </a:solidFill>
              </a:rPr>
              <a:t>stage </a:t>
            </a:r>
            <a:r>
              <a:rPr lang="en-GB" dirty="0" smtClean="0"/>
              <a:t>builds</a:t>
            </a:r>
            <a:r>
              <a:rPr lang="en-GB" dirty="0"/>
              <a:t>, commissions and exploits the 100m detector and also prepares design studies for the km-scale. </a:t>
            </a:r>
            <a:endParaRPr lang="en-GB" dirty="0" smtClean="0"/>
          </a:p>
          <a:p>
            <a:pPr>
              <a:buFont typeface="Arial"/>
              <a:buChar char="•"/>
            </a:pPr>
            <a:endParaRPr lang="en-GB" dirty="0" smtClean="0"/>
          </a:p>
          <a:p>
            <a:pPr>
              <a:buFont typeface="Arial"/>
              <a:buChar char="•"/>
            </a:pPr>
            <a:r>
              <a:rPr lang="en-GB" b="1" dirty="0" smtClean="0"/>
              <a:t>The </a:t>
            </a:r>
            <a:r>
              <a:rPr lang="en-GB" b="1" dirty="0" smtClean="0"/>
              <a:t>third and fourth stage </a:t>
            </a:r>
            <a:r>
              <a:rPr lang="en-GB" dirty="0" smtClean="0"/>
              <a:t>prepare </a:t>
            </a:r>
            <a:r>
              <a:rPr lang="en-GB" dirty="0"/>
              <a:t>the groundwork for the continuing </a:t>
            </a:r>
            <a:r>
              <a:rPr lang="en-GB" dirty="0" smtClean="0"/>
              <a:t>programme:</a:t>
            </a:r>
          </a:p>
          <a:p>
            <a:pPr lvl="1">
              <a:buFont typeface="Arial"/>
              <a:buChar char="•"/>
            </a:pPr>
            <a:r>
              <a:rPr lang="en-GB" dirty="0" smtClean="0"/>
              <a:t>Stage 3: Terrestrial km-scale detector</a:t>
            </a:r>
          </a:p>
          <a:p>
            <a:pPr lvl="1">
              <a:buFont typeface="Arial"/>
              <a:buChar char="•"/>
            </a:pPr>
            <a:r>
              <a:rPr lang="en-GB" dirty="0" smtClean="0"/>
              <a:t>Stage 4: space based detector</a:t>
            </a:r>
            <a:endParaRPr lang="en-GB" dirty="0"/>
          </a:p>
        </p:txBody>
      </p:sp>
      <p:sp>
        <p:nvSpPr>
          <p:cNvPr id="5" name="TextBox 4"/>
          <p:cNvSpPr txBox="1"/>
          <p:nvPr/>
        </p:nvSpPr>
        <p:spPr>
          <a:xfrm>
            <a:off x="8604448" y="2852936"/>
            <a:ext cx="313044" cy="369332"/>
          </a:xfrm>
          <a:prstGeom prst="rect">
            <a:avLst/>
          </a:prstGeom>
          <a:noFill/>
        </p:spPr>
        <p:txBody>
          <a:bodyPr wrap="none" rtlCol="0">
            <a:spAutoFit/>
          </a:bodyPr>
          <a:lstStyle/>
          <a:p>
            <a:r>
              <a:rPr lang="en-GB" dirty="0" smtClean="0"/>
              <a:t>L</a:t>
            </a:r>
            <a:endParaRPr lang="en-GB" dirty="0"/>
          </a:p>
        </p:txBody>
      </p:sp>
      <p:sp>
        <p:nvSpPr>
          <p:cNvPr id="6" name="TextBox 5"/>
          <p:cNvSpPr txBox="1"/>
          <p:nvPr/>
        </p:nvSpPr>
        <p:spPr>
          <a:xfrm>
            <a:off x="6418514" y="2555612"/>
            <a:ext cx="1659429" cy="369332"/>
          </a:xfrm>
          <a:prstGeom prst="rect">
            <a:avLst/>
          </a:prstGeom>
          <a:noFill/>
        </p:spPr>
        <p:txBody>
          <a:bodyPr wrap="none" rtlCol="0">
            <a:spAutoFit/>
          </a:bodyPr>
          <a:lstStyle/>
          <a:p>
            <a:r>
              <a:rPr lang="en-GB" dirty="0" smtClean="0"/>
              <a:t>L ~ 1m to 10m</a:t>
            </a:r>
            <a:endParaRPr lang="en-GB" dirty="0"/>
          </a:p>
        </p:txBody>
      </p:sp>
      <p:sp>
        <p:nvSpPr>
          <p:cNvPr id="7" name="TextBox 6"/>
          <p:cNvSpPr txBox="1"/>
          <p:nvPr/>
        </p:nvSpPr>
        <p:spPr>
          <a:xfrm>
            <a:off x="6417300" y="3923764"/>
            <a:ext cx="1146468" cy="369332"/>
          </a:xfrm>
          <a:prstGeom prst="rect">
            <a:avLst/>
          </a:prstGeom>
          <a:noFill/>
        </p:spPr>
        <p:txBody>
          <a:bodyPr wrap="none" rtlCol="0">
            <a:spAutoFit/>
          </a:bodyPr>
          <a:lstStyle/>
          <a:p>
            <a:r>
              <a:rPr lang="en-GB" dirty="0" smtClean="0"/>
              <a:t>L ~ 100m</a:t>
            </a:r>
            <a:endParaRPr lang="en-GB" dirty="0"/>
          </a:p>
        </p:txBody>
      </p:sp>
      <p:sp>
        <p:nvSpPr>
          <p:cNvPr id="8" name="TextBox 7"/>
          <p:cNvSpPr txBox="1"/>
          <p:nvPr/>
        </p:nvSpPr>
        <p:spPr>
          <a:xfrm>
            <a:off x="6516216" y="5579948"/>
            <a:ext cx="1492716" cy="369332"/>
          </a:xfrm>
          <a:prstGeom prst="rect">
            <a:avLst/>
          </a:prstGeom>
          <a:noFill/>
        </p:spPr>
        <p:txBody>
          <a:bodyPr wrap="none" rtlCol="0">
            <a:spAutoFit/>
          </a:bodyPr>
          <a:lstStyle/>
          <a:p>
            <a:r>
              <a:rPr lang="en-GB" dirty="0" smtClean="0"/>
              <a:t>L ~ km-scale</a:t>
            </a:r>
            <a:endParaRPr lang="en-GB" dirty="0"/>
          </a:p>
        </p:txBody>
      </p:sp>
      <p:sp>
        <p:nvSpPr>
          <p:cNvPr id="9" name="TextBox 8"/>
          <p:cNvSpPr txBox="1"/>
          <p:nvPr/>
        </p:nvSpPr>
        <p:spPr>
          <a:xfrm>
            <a:off x="6516216" y="6011996"/>
            <a:ext cx="1261884" cy="369332"/>
          </a:xfrm>
          <a:prstGeom prst="rect">
            <a:avLst/>
          </a:prstGeom>
          <a:noFill/>
        </p:spPr>
        <p:txBody>
          <a:bodyPr wrap="none" rtlCol="0">
            <a:spAutoFit/>
          </a:bodyPr>
          <a:lstStyle/>
          <a:p>
            <a:r>
              <a:rPr lang="en-GB" dirty="0" smtClean="0"/>
              <a:t>L ~ </a:t>
            </a:r>
            <a:r>
              <a:rPr lang="en-GB" dirty="0" smtClean="0"/>
              <a:t>10</a:t>
            </a:r>
            <a:r>
              <a:rPr lang="en-GB" baseline="30000" dirty="0" smtClean="0"/>
              <a:t>4 </a:t>
            </a:r>
            <a:r>
              <a:rPr lang="en-GB" dirty="0" smtClean="0"/>
              <a:t>km</a:t>
            </a:r>
            <a:endParaRPr lang="en-GB" dirty="0"/>
          </a:p>
        </p:txBody>
      </p:sp>
    </p:spTree>
    <p:extLst>
      <p:ext uri="{BB962C8B-B14F-4D97-AF65-F5344CB8AC3E}">
        <p14:creationId xmlns:p14="http://schemas.microsoft.com/office/powerpoint/2010/main" val="284913644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AION </a:t>
            </a:r>
            <a:r>
              <a:rPr lang="mr-IN" dirty="0" smtClean="0"/>
              <a:t>–</a:t>
            </a:r>
            <a:r>
              <a:rPr lang="en-GB" dirty="0" smtClean="0"/>
              <a:t> A Staged Programme** </a:t>
            </a:r>
            <a:endParaRPr lang="en-GB" dirty="0"/>
          </a:p>
        </p:txBody>
      </p:sp>
      <p:sp>
        <p:nvSpPr>
          <p:cNvPr id="3" name="Content Placeholder 2"/>
          <p:cNvSpPr>
            <a:spLocks noGrp="1"/>
          </p:cNvSpPr>
          <p:nvPr>
            <p:ph idx="1"/>
          </p:nvPr>
        </p:nvSpPr>
        <p:spPr>
          <a:xfrm>
            <a:off x="611560" y="1351309"/>
            <a:ext cx="8229600" cy="4525963"/>
          </a:xfrm>
        </p:spPr>
        <p:txBody>
          <a:bodyPr/>
          <a:lstStyle/>
          <a:p>
            <a:r>
              <a:rPr lang="en-GB" sz="2800" b="1" dirty="0" smtClean="0"/>
              <a:t>AION-10</a:t>
            </a:r>
            <a:r>
              <a:rPr lang="en-GB" sz="2800" b="1" dirty="0" smtClean="0"/>
              <a:t>:  Stage 1 [</a:t>
            </a:r>
            <a:r>
              <a:rPr lang="en-GB" sz="2800" b="1" dirty="0"/>
              <a:t>year 1 to </a:t>
            </a:r>
            <a:r>
              <a:rPr lang="en-GB" sz="2800" b="1" dirty="0" smtClean="0"/>
              <a:t>3]</a:t>
            </a:r>
          </a:p>
          <a:p>
            <a:pPr marL="342900" indent="-342900">
              <a:buFont typeface="Wingdings" charset="2"/>
              <a:buChar char="§"/>
            </a:pPr>
            <a:r>
              <a:rPr lang="en-GB" sz="2800" b="1" dirty="0" smtClean="0">
                <a:solidFill>
                  <a:schemeClr val="accent2"/>
                </a:solidFill>
              </a:rPr>
              <a:t> 1 </a:t>
            </a:r>
            <a:r>
              <a:rPr lang="en-GB" sz="2800" b="1" dirty="0">
                <a:solidFill>
                  <a:schemeClr val="accent2"/>
                </a:solidFill>
              </a:rPr>
              <a:t>&amp; 10 m Interferometers &amp; Site Development for 100m </a:t>
            </a:r>
            <a:r>
              <a:rPr lang="en-GB" sz="2800" b="1" dirty="0" smtClean="0">
                <a:solidFill>
                  <a:schemeClr val="accent2"/>
                </a:solidFill>
              </a:rPr>
              <a:t>Baseline</a:t>
            </a:r>
            <a:endParaRPr lang="en-GB" sz="2800" b="1" dirty="0"/>
          </a:p>
          <a:p>
            <a:r>
              <a:rPr lang="en-GB" sz="2800" b="1" dirty="0" smtClean="0"/>
              <a:t>AION-100</a:t>
            </a:r>
            <a:r>
              <a:rPr lang="en-GB" sz="2800" b="1" dirty="0" smtClean="0"/>
              <a:t>: Stage </a:t>
            </a:r>
            <a:r>
              <a:rPr lang="en-GB" sz="2800" b="1" dirty="0"/>
              <a:t>2 [year 3 to </a:t>
            </a:r>
            <a:r>
              <a:rPr lang="en-GB" sz="2800" b="1" dirty="0" smtClean="0"/>
              <a:t>6] </a:t>
            </a:r>
          </a:p>
          <a:p>
            <a:pPr marL="342900" indent="-342900">
              <a:buFont typeface="Wingdings" charset="2"/>
              <a:buChar char="§"/>
            </a:pPr>
            <a:r>
              <a:rPr lang="en-GB" sz="2800" b="1" dirty="0" smtClean="0">
                <a:solidFill>
                  <a:srgbClr val="3333CC"/>
                </a:solidFill>
              </a:rPr>
              <a:t>100m </a:t>
            </a:r>
            <a:r>
              <a:rPr lang="en-GB" sz="2800" b="1" dirty="0">
                <a:solidFill>
                  <a:srgbClr val="3333CC"/>
                </a:solidFill>
              </a:rPr>
              <a:t>Construction &amp; </a:t>
            </a:r>
            <a:r>
              <a:rPr lang="en-GB" sz="2800" b="1" dirty="0" smtClean="0">
                <a:solidFill>
                  <a:srgbClr val="3333CC"/>
                </a:solidFill>
              </a:rPr>
              <a:t>Commissioning</a:t>
            </a:r>
          </a:p>
          <a:p>
            <a:pPr marL="0" indent="0"/>
            <a:endParaRPr lang="en-GB" sz="2800" b="1" dirty="0"/>
          </a:p>
          <a:p>
            <a:r>
              <a:rPr lang="en-GB" sz="2800" b="1" dirty="0" smtClean="0"/>
              <a:t>AION-KM</a:t>
            </a:r>
            <a:r>
              <a:rPr lang="en-GB" sz="2800" b="1" dirty="0" smtClean="0"/>
              <a:t>: Stage </a:t>
            </a:r>
            <a:r>
              <a:rPr lang="en-GB" sz="2800" b="1" dirty="0"/>
              <a:t>3 </a:t>
            </a:r>
            <a:r>
              <a:rPr lang="en-GB" sz="2800" b="1" dirty="0" smtClean="0"/>
              <a:t>[ &gt; year 6 ] </a:t>
            </a:r>
          </a:p>
          <a:p>
            <a:pPr marL="342900" indent="-342900">
              <a:buFont typeface="Wingdings" charset="2"/>
              <a:buChar char="§"/>
            </a:pPr>
            <a:r>
              <a:rPr lang="en-GB" sz="2800" b="1" dirty="0" smtClean="0">
                <a:solidFill>
                  <a:srgbClr val="3333CC"/>
                </a:solidFill>
              </a:rPr>
              <a:t>Operating </a:t>
            </a:r>
            <a:r>
              <a:rPr lang="en-GB" sz="2800" b="1" dirty="0" smtClean="0">
                <a:solidFill>
                  <a:srgbClr val="3333CC"/>
                </a:solidFill>
              </a:rPr>
              <a:t>AION-100 </a:t>
            </a:r>
            <a:r>
              <a:rPr lang="en-GB" sz="2800" b="1" dirty="0" smtClean="0">
                <a:solidFill>
                  <a:srgbClr val="3333CC"/>
                </a:solidFill>
              </a:rPr>
              <a:t>and planning </a:t>
            </a:r>
            <a:r>
              <a:rPr lang="en-GB" sz="2800" b="1" dirty="0">
                <a:solidFill>
                  <a:srgbClr val="3333CC"/>
                </a:solidFill>
              </a:rPr>
              <a:t>for 1 km &amp; </a:t>
            </a:r>
            <a:r>
              <a:rPr lang="en-GB" sz="2800" b="1" dirty="0" smtClean="0">
                <a:solidFill>
                  <a:srgbClr val="3333CC"/>
                </a:solidFill>
              </a:rPr>
              <a:t>Beyond</a:t>
            </a:r>
          </a:p>
          <a:p>
            <a:r>
              <a:rPr lang="en-GB" sz="2800" b="1" dirty="0" smtClean="0"/>
              <a:t>AION-SPACE: </a:t>
            </a:r>
            <a:r>
              <a:rPr lang="en-GB" sz="2800" b="1" dirty="0"/>
              <a:t>Stage </a:t>
            </a:r>
            <a:r>
              <a:rPr lang="en-GB" sz="2800" b="1" dirty="0" smtClean="0"/>
              <a:t>4 </a:t>
            </a:r>
            <a:r>
              <a:rPr lang="en-GB" sz="2800" b="1" dirty="0"/>
              <a:t>[ </a:t>
            </a:r>
            <a:r>
              <a:rPr lang="en-GB" sz="2800" b="1" dirty="0" smtClean="0"/>
              <a:t>after AION-KM </a:t>
            </a:r>
            <a:r>
              <a:rPr lang="en-GB" sz="2800" b="1" dirty="0"/>
              <a:t>] </a:t>
            </a:r>
          </a:p>
          <a:p>
            <a:pPr marL="342900" indent="-342900">
              <a:buFont typeface="Wingdings" charset="2"/>
              <a:buChar char="§"/>
            </a:pPr>
            <a:r>
              <a:rPr lang="en-GB" sz="2800" b="1" dirty="0" smtClean="0">
                <a:solidFill>
                  <a:srgbClr val="3333CC"/>
                </a:solidFill>
              </a:rPr>
              <a:t>Space based version </a:t>
            </a:r>
            <a:endParaRPr lang="en-GB" sz="2800" dirty="0">
              <a:solidFill>
                <a:srgbClr val="3333CC"/>
              </a:solidFill>
            </a:endParaRPr>
          </a:p>
          <a:p>
            <a:pPr marL="342900" indent="-342900">
              <a:buFont typeface="Wingdings" charset="2"/>
              <a:buChar char="§"/>
            </a:pPr>
            <a:endParaRPr lang="en-GB" sz="2800" dirty="0">
              <a:solidFill>
                <a:srgbClr val="3333CC"/>
              </a:solidFill>
            </a:endParaRPr>
          </a:p>
          <a:p>
            <a:endParaRPr lang="en-GB" sz="2000" dirty="0"/>
          </a:p>
        </p:txBody>
      </p:sp>
      <p:sp>
        <p:nvSpPr>
          <p:cNvPr id="4" name="TextBox 3"/>
          <p:cNvSpPr txBox="1"/>
          <p:nvPr/>
        </p:nvSpPr>
        <p:spPr>
          <a:xfrm>
            <a:off x="5220072" y="6372036"/>
            <a:ext cx="3392876" cy="369332"/>
          </a:xfrm>
          <a:prstGeom prst="rect">
            <a:avLst/>
          </a:prstGeom>
          <a:noFill/>
        </p:spPr>
        <p:txBody>
          <a:bodyPr wrap="none" rtlCol="0">
            <a:spAutoFit/>
          </a:bodyPr>
          <a:lstStyle/>
          <a:p>
            <a:r>
              <a:rPr lang="en-GB" dirty="0" smtClean="0"/>
              <a:t>**outlined in Big Ideas proposal</a:t>
            </a:r>
            <a:endParaRPr lang="en-GB" dirty="0"/>
          </a:p>
        </p:txBody>
      </p:sp>
    </p:spTree>
    <p:extLst>
      <p:ext uri="{BB962C8B-B14F-4D97-AF65-F5344CB8AC3E}">
        <p14:creationId xmlns:p14="http://schemas.microsoft.com/office/powerpoint/2010/main" val="21364252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AION </a:t>
            </a:r>
            <a:r>
              <a:rPr lang="mr-IN" dirty="0" smtClean="0"/>
              <a:t>–</a:t>
            </a:r>
            <a:r>
              <a:rPr lang="en-GB" dirty="0" smtClean="0"/>
              <a:t> A Staged Programme** </a:t>
            </a:r>
            <a:endParaRPr lang="en-GB" dirty="0"/>
          </a:p>
        </p:txBody>
      </p:sp>
      <p:sp>
        <p:nvSpPr>
          <p:cNvPr id="3" name="Content Placeholder 2"/>
          <p:cNvSpPr>
            <a:spLocks noGrp="1"/>
          </p:cNvSpPr>
          <p:nvPr>
            <p:ph idx="1"/>
          </p:nvPr>
        </p:nvSpPr>
        <p:spPr>
          <a:xfrm>
            <a:off x="611560" y="1351309"/>
            <a:ext cx="8229600" cy="4525963"/>
          </a:xfrm>
        </p:spPr>
        <p:txBody>
          <a:bodyPr/>
          <a:lstStyle/>
          <a:p>
            <a:r>
              <a:rPr lang="en-GB" sz="2800" b="1" dirty="0" smtClean="0"/>
              <a:t>AION-10</a:t>
            </a:r>
            <a:r>
              <a:rPr lang="en-GB" sz="2800" b="1" dirty="0" smtClean="0"/>
              <a:t>:  Stage 1 [</a:t>
            </a:r>
            <a:r>
              <a:rPr lang="en-GB" sz="2800" b="1" dirty="0"/>
              <a:t>year 1 to </a:t>
            </a:r>
            <a:r>
              <a:rPr lang="en-GB" sz="2800" b="1" dirty="0" smtClean="0"/>
              <a:t>3]</a:t>
            </a:r>
          </a:p>
          <a:p>
            <a:pPr marL="342900" indent="-342900">
              <a:buFont typeface="Wingdings" charset="2"/>
              <a:buChar char="§"/>
            </a:pPr>
            <a:r>
              <a:rPr lang="en-GB" sz="2800" b="1" dirty="0" smtClean="0">
                <a:solidFill>
                  <a:schemeClr val="accent2"/>
                </a:solidFill>
              </a:rPr>
              <a:t> 1 </a:t>
            </a:r>
            <a:r>
              <a:rPr lang="en-GB" sz="2800" b="1" dirty="0">
                <a:solidFill>
                  <a:schemeClr val="accent2"/>
                </a:solidFill>
              </a:rPr>
              <a:t>&amp; 10 m Interferometers &amp; Site Development for 100m </a:t>
            </a:r>
            <a:r>
              <a:rPr lang="en-GB" sz="2800" b="1" dirty="0" smtClean="0">
                <a:solidFill>
                  <a:schemeClr val="accent2"/>
                </a:solidFill>
              </a:rPr>
              <a:t>Baseline</a:t>
            </a:r>
            <a:endParaRPr lang="en-GB" sz="2800" b="1" dirty="0"/>
          </a:p>
          <a:p>
            <a:r>
              <a:rPr lang="en-GB" sz="2800" b="1" dirty="0" smtClean="0"/>
              <a:t>AION-100</a:t>
            </a:r>
            <a:r>
              <a:rPr lang="en-GB" sz="2800" b="1" dirty="0" smtClean="0"/>
              <a:t>: Stage </a:t>
            </a:r>
            <a:r>
              <a:rPr lang="en-GB" sz="2800" b="1" dirty="0"/>
              <a:t>2 [year 3 to </a:t>
            </a:r>
            <a:r>
              <a:rPr lang="en-GB" sz="2800" b="1" dirty="0" smtClean="0"/>
              <a:t>6] </a:t>
            </a:r>
          </a:p>
          <a:p>
            <a:pPr marL="342900" indent="-342900">
              <a:buFont typeface="Wingdings" charset="2"/>
              <a:buChar char="§"/>
            </a:pPr>
            <a:r>
              <a:rPr lang="en-GB" sz="2800" b="1" dirty="0" smtClean="0">
                <a:solidFill>
                  <a:srgbClr val="3333CC"/>
                </a:solidFill>
              </a:rPr>
              <a:t>100m </a:t>
            </a:r>
            <a:r>
              <a:rPr lang="en-GB" sz="2800" b="1" dirty="0">
                <a:solidFill>
                  <a:srgbClr val="3333CC"/>
                </a:solidFill>
              </a:rPr>
              <a:t>Construction &amp; </a:t>
            </a:r>
            <a:r>
              <a:rPr lang="en-GB" sz="2800" b="1" dirty="0" smtClean="0">
                <a:solidFill>
                  <a:srgbClr val="3333CC"/>
                </a:solidFill>
              </a:rPr>
              <a:t>Commissioning</a:t>
            </a:r>
          </a:p>
          <a:p>
            <a:pPr marL="0" indent="0"/>
            <a:endParaRPr lang="en-GB" sz="2800" b="1" dirty="0"/>
          </a:p>
          <a:p>
            <a:r>
              <a:rPr lang="en-GB" sz="2800" b="1" dirty="0" smtClean="0"/>
              <a:t>AION-KM</a:t>
            </a:r>
            <a:r>
              <a:rPr lang="en-GB" sz="2800" b="1" dirty="0" smtClean="0"/>
              <a:t>: Stage </a:t>
            </a:r>
            <a:r>
              <a:rPr lang="en-GB" sz="2800" b="1" dirty="0"/>
              <a:t>3 </a:t>
            </a:r>
            <a:r>
              <a:rPr lang="en-GB" sz="2800" b="1" dirty="0" smtClean="0"/>
              <a:t>[ &gt; year 6 ] </a:t>
            </a:r>
          </a:p>
          <a:p>
            <a:pPr marL="342900" indent="-342900">
              <a:buFont typeface="Wingdings" charset="2"/>
              <a:buChar char="§"/>
            </a:pPr>
            <a:r>
              <a:rPr lang="en-GB" sz="2800" b="1" dirty="0" smtClean="0">
                <a:solidFill>
                  <a:srgbClr val="3333CC"/>
                </a:solidFill>
              </a:rPr>
              <a:t>Operating </a:t>
            </a:r>
            <a:r>
              <a:rPr lang="en-GB" sz="2800" b="1" dirty="0" smtClean="0">
                <a:solidFill>
                  <a:srgbClr val="3333CC"/>
                </a:solidFill>
              </a:rPr>
              <a:t>AION-100 </a:t>
            </a:r>
            <a:r>
              <a:rPr lang="en-GB" sz="2800" b="1" dirty="0" smtClean="0">
                <a:solidFill>
                  <a:srgbClr val="3333CC"/>
                </a:solidFill>
              </a:rPr>
              <a:t>and planning </a:t>
            </a:r>
            <a:r>
              <a:rPr lang="en-GB" sz="2800" b="1" dirty="0">
                <a:solidFill>
                  <a:srgbClr val="3333CC"/>
                </a:solidFill>
              </a:rPr>
              <a:t>for 1 km &amp; </a:t>
            </a:r>
            <a:r>
              <a:rPr lang="en-GB" sz="2800" b="1" dirty="0" smtClean="0">
                <a:solidFill>
                  <a:srgbClr val="3333CC"/>
                </a:solidFill>
              </a:rPr>
              <a:t>Beyond</a:t>
            </a:r>
          </a:p>
          <a:p>
            <a:r>
              <a:rPr lang="en-GB" sz="2800" b="1" dirty="0" smtClean="0"/>
              <a:t>AION-SPACE: </a:t>
            </a:r>
            <a:r>
              <a:rPr lang="en-GB" sz="2800" b="1" dirty="0"/>
              <a:t>Stage </a:t>
            </a:r>
            <a:r>
              <a:rPr lang="en-GB" sz="2800" b="1" dirty="0" smtClean="0"/>
              <a:t>4 </a:t>
            </a:r>
            <a:r>
              <a:rPr lang="en-GB" sz="2800" b="1" dirty="0"/>
              <a:t>[ </a:t>
            </a:r>
            <a:r>
              <a:rPr lang="en-GB" sz="2800" b="1" dirty="0" smtClean="0"/>
              <a:t>after AION-KM </a:t>
            </a:r>
            <a:r>
              <a:rPr lang="en-GB" sz="2800" b="1" dirty="0"/>
              <a:t>] </a:t>
            </a:r>
          </a:p>
          <a:p>
            <a:pPr marL="342900" indent="-342900">
              <a:buFont typeface="Wingdings" charset="2"/>
              <a:buChar char="§"/>
            </a:pPr>
            <a:r>
              <a:rPr lang="en-GB" sz="2800" b="1" dirty="0" smtClean="0">
                <a:solidFill>
                  <a:srgbClr val="3333CC"/>
                </a:solidFill>
              </a:rPr>
              <a:t>Space based version </a:t>
            </a:r>
            <a:endParaRPr lang="en-GB" sz="2800" dirty="0">
              <a:solidFill>
                <a:srgbClr val="3333CC"/>
              </a:solidFill>
            </a:endParaRPr>
          </a:p>
          <a:p>
            <a:pPr marL="342900" indent="-342900">
              <a:buFont typeface="Wingdings" charset="2"/>
              <a:buChar char="§"/>
            </a:pPr>
            <a:endParaRPr lang="en-GB" sz="2800" dirty="0">
              <a:solidFill>
                <a:srgbClr val="3333CC"/>
              </a:solidFill>
            </a:endParaRPr>
          </a:p>
          <a:p>
            <a:endParaRPr lang="en-GB" sz="2000" dirty="0"/>
          </a:p>
        </p:txBody>
      </p:sp>
      <p:sp>
        <p:nvSpPr>
          <p:cNvPr id="4" name="TextBox 3"/>
          <p:cNvSpPr txBox="1"/>
          <p:nvPr/>
        </p:nvSpPr>
        <p:spPr>
          <a:xfrm>
            <a:off x="5220072" y="6372036"/>
            <a:ext cx="3392876" cy="369332"/>
          </a:xfrm>
          <a:prstGeom prst="rect">
            <a:avLst/>
          </a:prstGeom>
          <a:noFill/>
        </p:spPr>
        <p:txBody>
          <a:bodyPr wrap="none" rtlCol="0">
            <a:spAutoFit/>
          </a:bodyPr>
          <a:lstStyle/>
          <a:p>
            <a:r>
              <a:rPr lang="en-GB" dirty="0" smtClean="0"/>
              <a:t>**outlined in Big Ideas proposal</a:t>
            </a:r>
            <a:endParaRPr lang="en-GB" dirty="0"/>
          </a:p>
        </p:txBody>
      </p:sp>
      <p:sp>
        <p:nvSpPr>
          <p:cNvPr id="5" name="Rectangle 4"/>
          <p:cNvSpPr/>
          <p:nvPr/>
        </p:nvSpPr>
        <p:spPr bwMode="auto">
          <a:xfrm>
            <a:off x="539552" y="1268760"/>
            <a:ext cx="8424936" cy="2664296"/>
          </a:xfrm>
          <a:prstGeom prst="rect">
            <a:avLst/>
          </a:prstGeom>
          <a:noFill/>
          <a:ln w="571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Helvetica" charset="0"/>
            </a:endParaRPr>
          </a:p>
        </p:txBody>
      </p:sp>
    </p:spTree>
    <p:extLst>
      <p:ext uri="{BB962C8B-B14F-4D97-AF65-F5344CB8AC3E}">
        <p14:creationId xmlns:p14="http://schemas.microsoft.com/office/powerpoint/2010/main" val="254425977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4644008" y="1196752"/>
            <a:ext cx="4320480" cy="4525963"/>
          </a:xfrm>
        </p:spPr>
        <p:txBody>
          <a:bodyPr/>
          <a:lstStyle/>
          <a:p>
            <a:r>
              <a:rPr lang="en-GB" dirty="0" smtClean="0"/>
              <a:t>     </a:t>
            </a:r>
          </a:p>
          <a:p>
            <a:pPr algn="just"/>
            <a:r>
              <a:rPr lang="en-GB" sz="1400" dirty="0" smtClean="0"/>
              <a:t>	</a:t>
            </a:r>
            <a:r>
              <a:rPr lang="en-GB" sz="1400" dirty="0" smtClean="0">
                <a:solidFill>
                  <a:srgbClr val="3333CC"/>
                </a:solidFill>
              </a:rPr>
              <a:t>In </a:t>
            </a:r>
            <a:r>
              <a:rPr lang="en-GB" sz="1400" dirty="0">
                <a:solidFill>
                  <a:srgbClr val="3333CC"/>
                </a:solidFill>
              </a:rPr>
              <a:t>preparation of this proposal we have broadly consulted with the relevant UK science communities and have received very positive feedback. The support is across several fields, ranging from fundamental particle physics, over atom interferometry to gravitational wave physics. The support also covers both experimental as well as theory communities in the UK.  So far, </a:t>
            </a:r>
            <a:r>
              <a:rPr lang="en-GB" sz="1400" dirty="0" smtClean="0">
                <a:solidFill>
                  <a:schemeClr val="accent2"/>
                </a:solidFill>
              </a:rPr>
              <a:t>more than</a:t>
            </a:r>
            <a:r>
              <a:rPr lang="en-GB" sz="1400" dirty="0" smtClean="0">
                <a:solidFill>
                  <a:srgbClr val="FF0000"/>
                </a:solidFill>
              </a:rPr>
              <a:t> </a:t>
            </a:r>
            <a:r>
              <a:rPr lang="en-GB" sz="1400" dirty="0">
                <a:solidFill>
                  <a:srgbClr val="FF0000"/>
                </a:solidFill>
              </a:rPr>
              <a:t>70 members</a:t>
            </a:r>
            <a:r>
              <a:rPr lang="en-GB" sz="1400" dirty="0">
                <a:solidFill>
                  <a:srgbClr val="3333CC"/>
                </a:solidFill>
              </a:rPr>
              <a:t> from </a:t>
            </a:r>
            <a:r>
              <a:rPr lang="en-GB" sz="1400" dirty="0" smtClean="0">
                <a:solidFill>
                  <a:srgbClr val="FF0000"/>
                </a:solidFill>
              </a:rPr>
              <a:t>20</a:t>
            </a:r>
            <a:r>
              <a:rPr lang="en-GB" sz="1400" dirty="0" smtClean="0">
                <a:solidFill>
                  <a:srgbClr val="FF0000"/>
                </a:solidFill>
              </a:rPr>
              <a:t> </a:t>
            </a:r>
            <a:r>
              <a:rPr lang="en-GB" sz="1400" dirty="0" smtClean="0">
                <a:solidFill>
                  <a:srgbClr val="FF0000"/>
                </a:solidFill>
              </a:rPr>
              <a:t>UK institutions</a:t>
            </a:r>
            <a:r>
              <a:rPr lang="en-GB" sz="1400" dirty="0" smtClean="0">
                <a:solidFill>
                  <a:srgbClr val="3333CC"/>
                </a:solidFill>
              </a:rPr>
              <a:t> </a:t>
            </a:r>
            <a:r>
              <a:rPr lang="en-GB" sz="1400" dirty="0">
                <a:solidFill>
                  <a:srgbClr val="3333CC"/>
                </a:solidFill>
              </a:rPr>
              <a:t>have provided explicit support for this proposal:   </a:t>
            </a:r>
          </a:p>
          <a:p>
            <a:endParaRPr lang="en-GB" sz="1400" dirty="0"/>
          </a:p>
          <a:p>
            <a:pPr algn="just"/>
            <a:r>
              <a:rPr lang="en-GB" sz="1400" dirty="0" smtClean="0"/>
              <a:t>	</a:t>
            </a:r>
            <a:r>
              <a:rPr lang="en-GB" sz="1400" i="1" dirty="0"/>
              <a:t>Aberdeen, Birmingham, Bristol, Brunel, Durham, Glasgow, Imperial College, Kings College London, University College London, Liverpool, Nottingham, Open University, Oxford, RAL, Sheffield, Strathclyde, Sussex, Swansea and </a:t>
            </a:r>
            <a:r>
              <a:rPr lang="en-GB" sz="1400" i="1" dirty="0" smtClean="0"/>
              <a:t>NPL</a:t>
            </a:r>
            <a:endParaRPr lang="en-GB" i="1" dirty="0"/>
          </a:p>
        </p:txBody>
      </p:sp>
      <p:pic>
        <p:nvPicPr>
          <p:cNvPr id="8" name="Picture 7" descr="Screen Shot 2018-10-15 at 10.51.2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0032" y="5733256"/>
            <a:ext cx="3187700" cy="1016000"/>
          </a:xfrm>
          <a:prstGeom prst="rect">
            <a:avLst/>
          </a:prstGeom>
        </p:spPr>
      </p:pic>
      <p:pic>
        <p:nvPicPr>
          <p:cNvPr id="9" name="Picture 8" descr="Screen Shot 2018-10-15 at 10.51.1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941" y="-26767"/>
            <a:ext cx="4904099" cy="6858000"/>
          </a:xfrm>
          <a:prstGeom prst="rect">
            <a:avLst/>
          </a:prstGeom>
        </p:spPr>
      </p:pic>
      <p:pic>
        <p:nvPicPr>
          <p:cNvPr id="10" name="Picture 9" descr="Screen Shot 2018-10-15 at 10.51.34.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16016" y="-27384"/>
            <a:ext cx="4261894" cy="1008000"/>
          </a:xfrm>
          <a:prstGeom prst="rect">
            <a:avLst/>
          </a:prstGeom>
        </p:spPr>
      </p:pic>
      <p:sp>
        <p:nvSpPr>
          <p:cNvPr id="4" name="TextBox 3"/>
          <p:cNvSpPr txBox="1"/>
          <p:nvPr/>
        </p:nvSpPr>
        <p:spPr>
          <a:xfrm>
            <a:off x="6444208" y="980728"/>
            <a:ext cx="2609809" cy="523220"/>
          </a:xfrm>
          <a:prstGeom prst="rect">
            <a:avLst/>
          </a:prstGeom>
          <a:solidFill>
            <a:srgbClr val="FFFF00"/>
          </a:solidFill>
        </p:spPr>
        <p:txBody>
          <a:bodyPr wrap="none" rtlCol="0">
            <a:spAutoFit/>
          </a:bodyPr>
          <a:lstStyle/>
          <a:p>
            <a:pPr algn="ctr"/>
            <a:r>
              <a:rPr lang="en-GB" sz="1400" dirty="0" smtClean="0"/>
              <a:t>Status “Big Ideas Call”</a:t>
            </a:r>
          </a:p>
          <a:p>
            <a:pPr algn="ctr"/>
            <a:r>
              <a:rPr lang="en-GB" sz="1400" dirty="0" smtClean="0"/>
              <a:t>Will be updated in March 2019</a:t>
            </a:r>
            <a:endParaRPr lang="en-GB" sz="1400" dirty="0"/>
          </a:p>
        </p:txBody>
      </p:sp>
    </p:spTree>
    <p:extLst>
      <p:ext uri="{BB962C8B-B14F-4D97-AF65-F5344CB8AC3E}">
        <p14:creationId xmlns:p14="http://schemas.microsoft.com/office/powerpoint/2010/main" val="10661281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4644008" y="1196752"/>
            <a:ext cx="4320480" cy="4525963"/>
          </a:xfrm>
        </p:spPr>
        <p:txBody>
          <a:bodyPr/>
          <a:lstStyle/>
          <a:p>
            <a:r>
              <a:rPr lang="en-GB" dirty="0" smtClean="0"/>
              <a:t>     </a:t>
            </a:r>
          </a:p>
          <a:p>
            <a:pPr algn="just"/>
            <a:r>
              <a:rPr lang="en-GB" sz="1400" dirty="0" smtClean="0"/>
              <a:t>	</a:t>
            </a:r>
            <a:r>
              <a:rPr lang="en-GB" sz="1400" dirty="0" smtClean="0">
                <a:solidFill>
                  <a:srgbClr val="3333CC"/>
                </a:solidFill>
              </a:rPr>
              <a:t>In </a:t>
            </a:r>
            <a:r>
              <a:rPr lang="en-GB" sz="1400" dirty="0">
                <a:solidFill>
                  <a:srgbClr val="3333CC"/>
                </a:solidFill>
              </a:rPr>
              <a:t>preparation of this proposal we have broadly consulted with the relevant UK science communities and have received very positive feedback. The support is across several fields, ranging from fundamental particle physics, over atom interferometry to gravitational wave physics. The support also covers both experimental as well as theory communities in the UK.  So far, </a:t>
            </a:r>
            <a:r>
              <a:rPr lang="en-GB" sz="1400" dirty="0" smtClean="0">
                <a:solidFill>
                  <a:schemeClr val="accent2"/>
                </a:solidFill>
              </a:rPr>
              <a:t>more than</a:t>
            </a:r>
            <a:r>
              <a:rPr lang="en-GB" sz="1400" dirty="0" smtClean="0">
                <a:solidFill>
                  <a:srgbClr val="FF0000"/>
                </a:solidFill>
              </a:rPr>
              <a:t> </a:t>
            </a:r>
            <a:r>
              <a:rPr lang="en-GB" sz="1400" dirty="0">
                <a:solidFill>
                  <a:srgbClr val="FF0000"/>
                </a:solidFill>
              </a:rPr>
              <a:t>70 members</a:t>
            </a:r>
            <a:r>
              <a:rPr lang="en-GB" sz="1400" dirty="0">
                <a:solidFill>
                  <a:srgbClr val="3333CC"/>
                </a:solidFill>
              </a:rPr>
              <a:t> from </a:t>
            </a:r>
            <a:r>
              <a:rPr lang="en-GB" sz="1400" dirty="0" smtClean="0">
                <a:solidFill>
                  <a:srgbClr val="FF0000"/>
                </a:solidFill>
              </a:rPr>
              <a:t>20</a:t>
            </a:r>
            <a:r>
              <a:rPr lang="en-GB" sz="1400" dirty="0" smtClean="0">
                <a:solidFill>
                  <a:srgbClr val="FF0000"/>
                </a:solidFill>
              </a:rPr>
              <a:t> </a:t>
            </a:r>
            <a:r>
              <a:rPr lang="en-GB" sz="1400" dirty="0" smtClean="0">
                <a:solidFill>
                  <a:srgbClr val="FF0000"/>
                </a:solidFill>
              </a:rPr>
              <a:t>UK institutions</a:t>
            </a:r>
            <a:r>
              <a:rPr lang="en-GB" sz="1400" dirty="0" smtClean="0">
                <a:solidFill>
                  <a:srgbClr val="3333CC"/>
                </a:solidFill>
              </a:rPr>
              <a:t> </a:t>
            </a:r>
            <a:r>
              <a:rPr lang="en-GB" sz="1400" dirty="0">
                <a:solidFill>
                  <a:srgbClr val="3333CC"/>
                </a:solidFill>
              </a:rPr>
              <a:t>have provided explicit support for this proposal:   </a:t>
            </a:r>
          </a:p>
          <a:p>
            <a:endParaRPr lang="en-GB" sz="1400" dirty="0"/>
          </a:p>
          <a:p>
            <a:pPr algn="just"/>
            <a:r>
              <a:rPr lang="en-GB" sz="1400" dirty="0" smtClean="0"/>
              <a:t>	</a:t>
            </a:r>
            <a:r>
              <a:rPr lang="en-GB" sz="1400" i="1" dirty="0"/>
              <a:t>Aberdeen, Birmingham, Bristol, Brunel, Durham, Glasgow, Imperial College, Kings College London, University College London, Liverpool, Nottingham, Open University, Oxford, RAL, Sheffield, Strathclyde, Sussex, Swansea and </a:t>
            </a:r>
            <a:r>
              <a:rPr lang="en-GB" sz="1400" i="1" dirty="0" smtClean="0"/>
              <a:t>NPL</a:t>
            </a:r>
            <a:endParaRPr lang="en-GB" i="1" dirty="0"/>
          </a:p>
        </p:txBody>
      </p:sp>
      <p:pic>
        <p:nvPicPr>
          <p:cNvPr id="8" name="Picture 7" descr="Screen Shot 2018-10-15 at 10.51.2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0032" y="5733256"/>
            <a:ext cx="3187700" cy="1016000"/>
          </a:xfrm>
          <a:prstGeom prst="rect">
            <a:avLst/>
          </a:prstGeom>
        </p:spPr>
      </p:pic>
      <p:pic>
        <p:nvPicPr>
          <p:cNvPr id="9" name="Picture 8" descr="Screen Shot 2018-10-15 at 10.51.1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941" y="-26767"/>
            <a:ext cx="4904099" cy="6858000"/>
          </a:xfrm>
          <a:prstGeom prst="rect">
            <a:avLst/>
          </a:prstGeom>
        </p:spPr>
      </p:pic>
      <p:pic>
        <p:nvPicPr>
          <p:cNvPr id="10" name="Picture 9" descr="Screen Shot 2018-10-15 at 10.51.34.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16016" y="-27384"/>
            <a:ext cx="4261894" cy="1008000"/>
          </a:xfrm>
          <a:prstGeom prst="rect">
            <a:avLst/>
          </a:prstGeom>
        </p:spPr>
      </p:pic>
      <p:sp>
        <p:nvSpPr>
          <p:cNvPr id="4" name="TextBox 3"/>
          <p:cNvSpPr txBox="1"/>
          <p:nvPr/>
        </p:nvSpPr>
        <p:spPr>
          <a:xfrm>
            <a:off x="334004" y="1484784"/>
            <a:ext cx="8486468" cy="2954655"/>
          </a:xfrm>
          <a:prstGeom prst="rect">
            <a:avLst/>
          </a:prstGeom>
          <a:solidFill>
            <a:srgbClr val="FFFFCC"/>
          </a:solidFill>
        </p:spPr>
        <p:txBody>
          <a:bodyPr wrap="none" rtlCol="0">
            <a:spAutoFit/>
          </a:bodyPr>
          <a:lstStyle/>
          <a:p>
            <a:pPr algn="ctr"/>
            <a:r>
              <a:rPr lang="en-GB" sz="2800" dirty="0" smtClean="0"/>
              <a:t>If you are interested to follow the AION activity </a:t>
            </a:r>
          </a:p>
          <a:p>
            <a:pPr algn="ctr"/>
            <a:r>
              <a:rPr lang="en-GB" sz="2800" dirty="0" smtClean="0"/>
              <a:t>you can subscribe to the AION Email list: </a:t>
            </a:r>
          </a:p>
          <a:p>
            <a:pPr algn="ctr"/>
            <a:r>
              <a:rPr lang="en-GB" sz="2800" u="sng" dirty="0" err="1" smtClean="0"/>
              <a:t>aion</a:t>
            </a:r>
            <a:r>
              <a:rPr lang="en-GB" sz="2800" u="sng" dirty="0" err="1"/>
              <a:t>-project@</a:t>
            </a:r>
            <a:r>
              <a:rPr lang="en-GB" sz="2800" u="sng" dirty="0" err="1" smtClean="0"/>
              <a:t>imperial.ac.uk</a:t>
            </a:r>
            <a:endParaRPr lang="en-GB" sz="2800" dirty="0" smtClean="0"/>
          </a:p>
          <a:p>
            <a:pPr algn="ctr"/>
            <a:endParaRPr lang="en-GB" sz="2800" dirty="0" smtClean="0"/>
          </a:p>
          <a:p>
            <a:pPr algn="ctr"/>
            <a:r>
              <a:rPr lang="en-GB" sz="2800" dirty="0" smtClean="0"/>
              <a:t>via</a:t>
            </a:r>
            <a:r>
              <a:rPr lang="en-GB" sz="2800" dirty="0"/>
              <a:t>: </a:t>
            </a:r>
          </a:p>
          <a:p>
            <a:pPr algn="ctr"/>
            <a:r>
              <a:rPr lang="en-GB" sz="2800" dirty="0" smtClean="0"/>
              <a:t>https</a:t>
            </a:r>
            <a:r>
              <a:rPr lang="en-GB" sz="2800" dirty="0"/>
              <a:t>://</a:t>
            </a:r>
            <a:r>
              <a:rPr lang="en-GB" sz="2800" dirty="0" err="1"/>
              <a:t>mailman.ic.ac.uk</a:t>
            </a:r>
            <a:r>
              <a:rPr lang="en-GB" sz="2800" dirty="0"/>
              <a:t>/mailman/</a:t>
            </a:r>
            <a:r>
              <a:rPr lang="en-GB" sz="2800" dirty="0" err="1"/>
              <a:t>listinfo</a:t>
            </a:r>
            <a:r>
              <a:rPr lang="en-GB" sz="2800" dirty="0"/>
              <a:t>/</a:t>
            </a:r>
            <a:r>
              <a:rPr lang="en-GB" sz="2800" dirty="0" err="1"/>
              <a:t>aion</a:t>
            </a:r>
            <a:r>
              <a:rPr lang="en-GB" sz="2800" dirty="0"/>
              <a:t>-</a:t>
            </a:r>
            <a:r>
              <a:rPr lang="en-GB" sz="2800" dirty="0" smtClean="0"/>
              <a:t>project </a:t>
            </a:r>
            <a:endParaRPr lang="en-GB" sz="2800" dirty="0"/>
          </a:p>
          <a:p>
            <a:pPr algn="ctr"/>
            <a:endParaRPr lang="en-GB" dirty="0"/>
          </a:p>
        </p:txBody>
      </p:sp>
    </p:spTree>
    <p:extLst>
      <p:ext uri="{BB962C8B-B14F-4D97-AF65-F5344CB8AC3E}">
        <p14:creationId xmlns:p14="http://schemas.microsoft.com/office/powerpoint/2010/main" val="317479116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Physics case</a:t>
            </a:r>
            <a:endParaRPr lang="en-GB" dirty="0"/>
          </a:p>
        </p:txBody>
      </p:sp>
      <p:sp>
        <p:nvSpPr>
          <p:cNvPr id="3" name="Text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63807932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Main Discussion Items</a:t>
            </a:r>
            <a:endParaRPr lang="en-GB" dirty="0"/>
          </a:p>
        </p:txBody>
      </p:sp>
      <p:sp>
        <p:nvSpPr>
          <p:cNvPr id="3" name="Content Placeholder 2"/>
          <p:cNvSpPr>
            <a:spLocks noGrp="1"/>
          </p:cNvSpPr>
          <p:nvPr>
            <p:ph idx="1"/>
          </p:nvPr>
        </p:nvSpPr>
        <p:spPr>
          <a:xfrm>
            <a:off x="457200" y="1268760"/>
            <a:ext cx="8229600" cy="4525963"/>
          </a:xfrm>
        </p:spPr>
        <p:txBody>
          <a:bodyPr/>
          <a:lstStyle/>
          <a:p>
            <a:pPr>
              <a:buFont typeface="Wingdings" charset="2"/>
              <a:buChar char="Ø"/>
            </a:pPr>
            <a:r>
              <a:rPr lang="en-GB" sz="4000" dirty="0" smtClean="0"/>
              <a:t>10 m(</a:t>
            </a:r>
            <a:r>
              <a:rPr lang="en-GB" sz="4000" dirty="0" err="1" smtClean="0"/>
              <a:t>ish</a:t>
            </a:r>
            <a:r>
              <a:rPr lang="en-GB" sz="4000" dirty="0" smtClean="0"/>
              <a:t>) Site proposals </a:t>
            </a:r>
          </a:p>
          <a:p>
            <a:pPr marL="0" indent="0"/>
            <a:endParaRPr lang="en-GB" sz="4000" dirty="0" smtClean="0"/>
          </a:p>
          <a:p>
            <a:pPr>
              <a:buFont typeface="Wingdings" charset="2"/>
              <a:buChar char="Ø"/>
            </a:pPr>
            <a:r>
              <a:rPr lang="en-GB" sz="4000" dirty="0" smtClean="0"/>
              <a:t>Work Package Breakdown </a:t>
            </a:r>
          </a:p>
          <a:p>
            <a:pPr marL="0" indent="0"/>
            <a:endParaRPr lang="en-GB" sz="4000" dirty="0" smtClean="0"/>
          </a:p>
          <a:p>
            <a:pPr>
              <a:buFont typeface="Wingdings" charset="2"/>
              <a:buChar char="Ø"/>
            </a:pPr>
            <a:r>
              <a:rPr lang="en-GB" sz="4000" dirty="0" smtClean="0"/>
              <a:t>Regular Meeting</a:t>
            </a:r>
            <a:endParaRPr lang="en-GB" sz="4000" dirty="0"/>
          </a:p>
        </p:txBody>
      </p:sp>
    </p:spTree>
    <p:extLst>
      <p:ext uri="{BB962C8B-B14F-4D97-AF65-F5344CB8AC3E}">
        <p14:creationId xmlns:p14="http://schemas.microsoft.com/office/powerpoint/2010/main" val="26687103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AION: Pathway to the GW Mid-(Frequency) Band </a:t>
            </a:r>
            <a:endParaRPr lang="en-GB" dirty="0"/>
          </a:p>
        </p:txBody>
      </p:sp>
      <p:pic>
        <p:nvPicPr>
          <p:cNvPr id="5" name="Picture 4">
            <a:extLst>
              <a:ext uri="{FF2B5EF4-FFF2-40B4-BE49-F238E27FC236}">
                <a16:creationId xmlns="" xmlns:a16="http://schemas.microsoft.com/office/drawing/2014/main" id="{FF174E16-F524-486E-B962-16E11C06719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67543" y="1610799"/>
            <a:ext cx="6516000" cy="3885579"/>
          </a:xfrm>
          <a:prstGeom prst="rect">
            <a:avLst/>
          </a:prstGeom>
        </p:spPr>
      </p:pic>
      <p:sp>
        <p:nvSpPr>
          <p:cNvPr id="8" name="TextBox 7"/>
          <p:cNvSpPr txBox="1"/>
          <p:nvPr/>
        </p:nvSpPr>
        <p:spPr>
          <a:xfrm>
            <a:off x="1529063" y="1196752"/>
            <a:ext cx="3186953" cy="369332"/>
          </a:xfrm>
          <a:prstGeom prst="rect">
            <a:avLst/>
          </a:prstGeom>
          <a:noFill/>
        </p:spPr>
        <p:txBody>
          <a:bodyPr wrap="none" rtlCol="0">
            <a:spAutoFit/>
          </a:bodyPr>
          <a:lstStyle/>
          <a:p>
            <a:r>
              <a:rPr lang="en-GB" dirty="0" smtClean="0"/>
              <a:t>Experimental GW Landscape </a:t>
            </a:r>
            <a:endParaRPr lang="en-GB" dirty="0"/>
          </a:p>
        </p:txBody>
      </p:sp>
    </p:spTree>
    <p:extLst>
      <p:ext uri="{BB962C8B-B14F-4D97-AF65-F5344CB8AC3E}">
        <p14:creationId xmlns:p14="http://schemas.microsoft.com/office/powerpoint/2010/main" val="1114358510"/>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AION: Pathway to the GW Mid-(Frequency) Band </a:t>
            </a:r>
            <a:endParaRPr lang="en-GB" dirty="0"/>
          </a:p>
        </p:txBody>
      </p:sp>
      <p:grpSp>
        <p:nvGrpSpPr>
          <p:cNvPr id="4" name="Group 3">
            <a:extLst>
              <a:ext uri="{FF2B5EF4-FFF2-40B4-BE49-F238E27FC236}">
                <a16:creationId xmlns="" xmlns:a16="http://schemas.microsoft.com/office/drawing/2014/main" id="{5D5755DE-0763-4893-AA69-62AB91237C76}"/>
              </a:ext>
            </a:extLst>
          </p:cNvPr>
          <p:cNvGrpSpPr/>
          <p:nvPr/>
        </p:nvGrpSpPr>
        <p:grpSpPr>
          <a:xfrm>
            <a:off x="467543" y="1610798"/>
            <a:ext cx="6516000" cy="3885579"/>
            <a:chOff x="5255156" y="-195455"/>
            <a:chExt cx="9644136" cy="6148137"/>
          </a:xfrm>
        </p:grpSpPr>
        <p:pic>
          <p:nvPicPr>
            <p:cNvPr id="5" name="Picture 4">
              <a:extLst>
                <a:ext uri="{FF2B5EF4-FFF2-40B4-BE49-F238E27FC236}">
                  <a16:creationId xmlns="" xmlns:a16="http://schemas.microsoft.com/office/drawing/2014/main" id="{FF174E16-F524-486E-B962-16E11C06719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55156" y="-195455"/>
              <a:ext cx="9644136" cy="6148137"/>
            </a:xfrm>
            <a:prstGeom prst="rect">
              <a:avLst/>
            </a:prstGeom>
          </p:spPr>
        </p:pic>
        <p:sp>
          <p:nvSpPr>
            <p:cNvPr id="7" name="TextBox 6">
              <a:extLst>
                <a:ext uri="{FF2B5EF4-FFF2-40B4-BE49-F238E27FC236}">
                  <a16:creationId xmlns="" xmlns:a16="http://schemas.microsoft.com/office/drawing/2014/main" id="{2B234F07-5636-4E1D-9939-003A1A26DCEA}"/>
                </a:ext>
              </a:extLst>
            </p:cNvPr>
            <p:cNvSpPr txBox="1"/>
            <p:nvPr/>
          </p:nvSpPr>
          <p:spPr>
            <a:xfrm>
              <a:off x="10370848" y="630595"/>
              <a:ext cx="2771067" cy="89606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400" b="1" i="0" u="none" strike="noStrike" kern="1200" cap="none" spc="0" normalizeH="0" baseline="0" noProof="0" dirty="0">
                  <a:ln>
                    <a:noFill/>
                  </a:ln>
                  <a:solidFill>
                    <a:srgbClr val="000000"/>
                  </a:solidFill>
                  <a:effectLst/>
                  <a:uLnTx/>
                  <a:uFillTx/>
                  <a:latin typeface="Tahoma" pitchFamily="34" charset="0"/>
                  <a:ea typeface="+mn-ea"/>
                  <a:cs typeface="Arial" charset="0"/>
                </a:rPr>
                <a:t>Mid-band</a:t>
              </a:r>
              <a:endParaRPr kumimoji="0" lang="en-US" sz="1400" b="0" i="0" u="none" strike="noStrike" kern="1200" cap="none" spc="0" normalizeH="0" baseline="0" noProof="0" dirty="0">
                <a:ln>
                  <a:noFill/>
                </a:ln>
                <a:solidFill>
                  <a:srgbClr val="000000"/>
                </a:solidFill>
                <a:effectLst/>
                <a:uLnTx/>
                <a:uFillTx/>
                <a:latin typeface="Tahoma" pitchFamily="34" charset="0"/>
                <a:ea typeface="+mn-ea"/>
                <a:cs typeface="Arial"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lang="en-US" sz="1400" dirty="0" err="1" smtClean="0">
                  <a:solidFill>
                    <a:srgbClr val="000000"/>
                  </a:solidFill>
                  <a:latin typeface="Tahoma" pitchFamily="34" charset="0"/>
                  <a:ea typeface="+mn-ea"/>
                  <a:cs typeface="Arial" charset="0"/>
                </a:rPr>
                <a:t>decihertz</a:t>
              </a:r>
              <a:r>
                <a:rPr kumimoji="0" lang="en-US" sz="1400" b="0" i="0" u="none" strike="noStrike" kern="1200" cap="none" spc="0" normalizeH="0" baseline="0" noProof="0" dirty="0" smtClean="0">
                  <a:ln>
                    <a:noFill/>
                  </a:ln>
                  <a:solidFill>
                    <a:srgbClr val="000000"/>
                  </a:solidFill>
                  <a:effectLst/>
                  <a:uLnTx/>
                  <a:uFillTx/>
                  <a:latin typeface="Tahoma" pitchFamily="34" charset="0"/>
                  <a:ea typeface="+mn-ea"/>
                  <a:cs typeface="Arial" charset="0"/>
                </a:rPr>
                <a:t> </a:t>
              </a:r>
              <a:r>
                <a:rPr kumimoji="0" lang="en-US" sz="1400" b="0" i="0" u="none" strike="noStrike" kern="1200" cap="none" spc="0" normalizeH="0" baseline="0" noProof="0" dirty="0">
                  <a:ln>
                    <a:noFill/>
                  </a:ln>
                  <a:solidFill>
                    <a:srgbClr val="000000"/>
                  </a:solidFill>
                  <a:effectLst/>
                  <a:uLnTx/>
                  <a:uFillTx/>
                  <a:latin typeface="Tahoma" pitchFamily="34" charset="0"/>
                  <a:ea typeface="+mn-ea"/>
                  <a:cs typeface="Arial" charset="0"/>
                </a:rPr>
                <a:t>to </a:t>
              </a:r>
              <a:r>
                <a:rPr lang="en-US" sz="1400" dirty="0" smtClean="0">
                  <a:solidFill>
                    <a:srgbClr val="000000"/>
                  </a:solidFill>
                  <a:latin typeface="Tahoma" pitchFamily="34" charset="0"/>
                  <a:ea typeface="+mn-ea"/>
                  <a:cs typeface="Arial" charset="0"/>
                </a:rPr>
                <a:t>hertz</a:t>
              </a:r>
              <a:endParaRPr kumimoji="0" lang="en-US" sz="1400" b="0" i="0" u="none" strike="noStrike" kern="1200" cap="none" spc="0" normalizeH="0" baseline="0" noProof="0" dirty="0">
                <a:ln>
                  <a:noFill/>
                </a:ln>
                <a:solidFill>
                  <a:srgbClr val="000000"/>
                </a:solidFill>
                <a:effectLst/>
                <a:uLnTx/>
                <a:uFillTx/>
                <a:latin typeface="Tahoma" pitchFamily="34" charset="0"/>
                <a:ea typeface="+mn-ea"/>
                <a:cs typeface="Arial" charset="0"/>
              </a:endParaRPr>
            </a:p>
          </p:txBody>
        </p:sp>
      </p:grpSp>
      <p:sp>
        <p:nvSpPr>
          <p:cNvPr id="8" name="TextBox 7"/>
          <p:cNvSpPr txBox="1"/>
          <p:nvPr/>
        </p:nvSpPr>
        <p:spPr>
          <a:xfrm>
            <a:off x="1529063" y="1196752"/>
            <a:ext cx="3186953" cy="369332"/>
          </a:xfrm>
          <a:prstGeom prst="rect">
            <a:avLst/>
          </a:prstGeom>
          <a:noFill/>
        </p:spPr>
        <p:txBody>
          <a:bodyPr wrap="none" rtlCol="0">
            <a:spAutoFit/>
          </a:bodyPr>
          <a:lstStyle/>
          <a:p>
            <a:r>
              <a:rPr lang="en-GB" dirty="0" smtClean="0"/>
              <a:t>Experimental GW Landscape </a:t>
            </a:r>
            <a:endParaRPr lang="en-GB" dirty="0"/>
          </a:p>
        </p:txBody>
      </p:sp>
      <p:cxnSp>
        <p:nvCxnSpPr>
          <p:cNvPr id="6" name="Straight Connector 5"/>
          <p:cNvCxnSpPr/>
          <p:nvPr/>
        </p:nvCxnSpPr>
        <p:spPr bwMode="auto">
          <a:xfrm>
            <a:off x="4499992" y="2708920"/>
            <a:ext cx="0" cy="2376000"/>
          </a:xfrm>
          <a:prstGeom prst="line">
            <a:avLst/>
          </a:prstGeom>
          <a:noFill/>
          <a:ln w="76200" cap="flat" cmpd="sng" algn="ctr">
            <a:solidFill>
              <a:srgbClr val="FFFF00"/>
            </a:solidFill>
            <a:prstDash val="dash"/>
            <a:round/>
            <a:headEnd type="none" w="med" len="med"/>
            <a:tailEnd type="none" w="med" len="med"/>
          </a:ln>
          <a:effectLst/>
        </p:spPr>
      </p:cxnSp>
      <p:cxnSp>
        <p:nvCxnSpPr>
          <p:cNvPr id="12" name="Straight Connector 11"/>
          <p:cNvCxnSpPr/>
          <p:nvPr/>
        </p:nvCxnSpPr>
        <p:spPr bwMode="auto">
          <a:xfrm>
            <a:off x="5148064" y="2709184"/>
            <a:ext cx="0" cy="2376000"/>
          </a:xfrm>
          <a:prstGeom prst="line">
            <a:avLst/>
          </a:prstGeom>
          <a:noFill/>
          <a:ln w="76200" cap="flat" cmpd="sng" algn="ctr">
            <a:solidFill>
              <a:srgbClr val="FFFF00"/>
            </a:solidFill>
            <a:prstDash val="dash"/>
            <a:round/>
            <a:headEnd type="none" w="med" len="med"/>
            <a:tailEnd type="none" w="med" len="med"/>
          </a:ln>
          <a:effectLst/>
        </p:spPr>
      </p:cxnSp>
      <p:sp>
        <p:nvSpPr>
          <p:cNvPr id="13" name="Rectangle 12">
            <a:extLst>
              <a:ext uri="{FF2B5EF4-FFF2-40B4-BE49-F238E27FC236}">
                <a16:creationId xmlns="" xmlns:a16="http://schemas.microsoft.com/office/drawing/2014/main" id="{EB6AADB8-A4E8-44A4-A37C-ED570B72569F}"/>
              </a:ext>
            </a:extLst>
          </p:cNvPr>
          <p:cNvSpPr/>
          <p:nvPr/>
        </p:nvSpPr>
        <p:spPr>
          <a:xfrm>
            <a:off x="169619" y="5301208"/>
            <a:ext cx="8794869" cy="1471172"/>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Tahoma" pitchFamily="34" charset="0"/>
                <a:ea typeface="+mn-ea"/>
                <a:cs typeface="Arial" charset="0"/>
              </a:rPr>
              <a:t>Mid-band science</a:t>
            </a:r>
          </a:p>
          <a:p>
            <a:pPr marL="285750" marR="0" lvl="0" indent="-285750" algn="l" defTabSz="914400" rtl="0" eaLnBrk="1" fontAlgn="base" latinLnBrk="0" hangingPunct="1">
              <a:lnSpc>
                <a:spcPct val="100000"/>
              </a:lnSpc>
              <a:spcBef>
                <a:spcPct val="20000"/>
              </a:spcBef>
              <a:spcAft>
                <a:spcPct val="0"/>
              </a:spcAft>
              <a:buClrTx/>
              <a:buSzTx/>
              <a:buFontTx/>
              <a:buChar char="•"/>
              <a:tabLst/>
              <a:defRPr/>
            </a:pPr>
            <a:r>
              <a:rPr lang="en-US" sz="1600" dirty="0" smtClean="0">
                <a:solidFill>
                  <a:srgbClr val="000000"/>
                </a:solidFill>
                <a:latin typeface="Tahoma" pitchFamily="34" charset="0"/>
                <a:ea typeface="+mn-ea"/>
                <a:cs typeface="Arial" charset="0"/>
              </a:rPr>
              <a:t>Detect </a:t>
            </a:r>
            <a:r>
              <a:rPr kumimoji="0" lang="en-US" sz="1600" b="0" i="0" u="none" strike="noStrike" kern="1200" cap="none" spc="0" normalizeH="0" baseline="0" noProof="0" dirty="0" smtClean="0">
                <a:ln>
                  <a:noFill/>
                </a:ln>
                <a:solidFill>
                  <a:srgbClr val="000000"/>
                </a:solidFill>
                <a:effectLst/>
                <a:uLnTx/>
                <a:uFillTx/>
                <a:latin typeface="Tahoma" pitchFamily="34" charset="0"/>
                <a:ea typeface="+mn-ea"/>
                <a:cs typeface="Arial" charset="0"/>
              </a:rPr>
              <a:t>sources BEFORE </a:t>
            </a:r>
            <a:r>
              <a:rPr kumimoji="0" lang="en-US" sz="1600" b="0" i="0" u="none" strike="noStrike" kern="1200" cap="none" spc="0" normalizeH="0" baseline="0" noProof="0" dirty="0">
                <a:ln>
                  <a:noFill/>
                </a:ln>
                <a:solidFill>
                  <a:srgbClr val="000000"/>
                </a:solidFill>
                <a:effectLst/>
                <a:uLnTx/>
                <a:uFillTx/>
                <a:latin typeface="Tahoma" pitchFamily="34" charset="0"/>
                <a:ea typeface="+mn-ea"/>
                <a:cs typeface="Arial" charset="0"/>
              </a:rPr>
              <a:t>they reach </a:t>
            </a:r>
            <a:r>
              <a:rPr lang="en-US" sz="1600" dirty="0" smtClean="0">
                <a:solidFill>
                  <a:srgbClr val="000000"/>
                </a:solidFill>
                <a:latin typeface="Tahoma" pitchFamily="34" charset="0"/>
                <a:ea typeface="+mn-ea"/>
                <a:cs typeface="Arial" charset="0"/>
              </a:rPr>
              <a:t>the high frequency band [LIGO, ET]</a:t>
            </a:r>
            <a:endParaRPr kumimoji="0" lang="en-US" sz="1600" b="0" i="0" u="none" strike="noStrike" kern="1200" cap="none" spc="0" normalizeH="0" baseline="0" noProof="0" dirty="0">
              <a:ln>
                <a:noFill/>
              </a:ln>
              <a:solidFill>
                <a:srgbClr val="000000"/>
              </a:solidFill>
              <a:effectLst/>
              <a:uLnTx/>
              <a:uFillTx/>
              <a:latin typeface="Tahoma" pitchFamily="34" charset="0"/>
              <a:ea typeface="+mn-ea"/>
              <a:cs typeface="Arial" charset="0"/>
            </a:endParaRPr>
          </a:p>
          <a:p>
            <a:pPr marL="285750" marR="0" lvl="0" indent="-285750" algn="l" defTabSz="914400" rtl="0" eaLnBrk="1" fontAlgn="base" latinLnBrk="0" hangingPunct="1">
              <a:lnSpc>
                <a:spcPct val="100000"/>
              </a:lnSpc>
              <a:spcBef>
                <a:spcPct val="20000"/>
              </a:spcBef>
              <a:spcAft>
                <a:spcPct val="0"/>
              </a:spcAft>
              <a:buClrTx/>
              <a:buSzTx/>
              <a:buFontTx/>
              <a:buChar char="•"/>
              <a:tabLst/>
              <a:defRPr/>
            </a:pPr>
            <a:r>
              <a:rPr kumimoji="0" lang="en-US" sz="1600" b="0" i="0" u="none" strike="noStrike" kern="1200" cap="none" spc="0" normalizeH="0" baseline="0" noProof="0" dirty="0">
                <a:ln>
                  <a:noFill/>
                </a:ln>
                <a:solidFill>
                  <a:srgbClr val="000000"/>
                </a:solidFill>
                <a:effectLst/>
                <a:uLnTx/>
                <a:uFillTx/>
                <a:latin typeface="Tahoma" pitchFamily="34" charset="0"/>
                <a:ea typeface="+mn-ea"/>
                <a:cs typeface="Arial" charset="0"/>
              </a:rPr>
              <a:t>Optimal for sky localization: predict when and where </a:t>
            </a:r>
            <a:r>
              <a:rPr kumimoji="0" lang="en-US" sz="1600" b="0" i="0" u="none" strike="noStrike" kern="1200" cap="none" spc="0" normalizeH="0" baseline="0" noProof="0" dirty="0" smtClean="0">
                <a:ln>
                  <a:noFill/>
                </a:ln>
                <a:solidFill>
                  <a:srgbClr val="000000"/>
                </a:solidFill>
                <a:effectLst/>
                <a:uLnTx/>
                <a:uFillTx/>
                <a:latin typeface="Tahoma" pitchFamily="34" charset="0"/>
                <a:ea typeface="+mn-ea"/>
                <a:cs typeface="Arial" charset="0"/>
              </a:rPr>
              <a:t>events </a:t>
            </a:r>
            <a:r>
              <a:rPr kumimoji="0" lang="en-US" sz="1600" b="0" i="0" u="none" strike="noStrike" kern="1200" cap="none" spc="0" normalizeH="0" baseline="0" noProof="0" dirty="0">
                <a:ln>
                  <a:noFill/>
                </a:ln>
                <a:solidFill>
                  <a:srgbClr val="000000"/>
                </a:solidFill>
                <a:effectLst/>
                <a:uLnTx/>
                <a:uFillTx/>
                <a:latin typeface="Tahoma" pitchFamily="34" charset="0"/>
                <a:ea typeface="+mn-ea"/>
                <a:cs typeface="Arial" charset="0"/>
              </a:rPr>
              <a:t>will occur (for multi-messenger astronomy</a:t>
            </a:r>
            <a:r>
              <a:rPr kumimoji="0" lang="en-US" sz="1600" b="0" i="0" u="none" strike="noStrike" kern="1200" cap="none" spc="0" normalizeH="0" baseline="0" noProof="0" dirty="0" smtClean="0">
                <a:ln>
                  <a:noFill/>
                </a:ln>
                <a:solidFill>
                  <a:srgbClr val="000000"/>
                </a:solidFill>
                <a:effectLst/>
                <a:uLnTx/>
                <a:uFillTx/>
                <a:latin typeface="Tahoma" pitchFamily="34" charset="0"/>
                <a:ea typeface="+mn-ea"/>
                <a:cs typeface="Arial" charset="0"/>
              </a:rPr>
              <a:t>)</a:t>
            </a:r>
            <a:endParaRPr kumimoji="0" lang="en-US" sz="1600" b="0" i="0" u="none" strike="noStrike" kern="1200" cap="none" spc="0" normalizeH="0" baseline="0" noProof="0" dirty="0">
              <a:ln>
                <a:noFill/>
              </a:ln>
              <a:solidFill>
                <a:srgbClr val="000000"/>
              </a:solidFill>
              <a:effectLst/>
              <a:uLnTx/>
              <a:uFillTx/>
              <a:latin typeface="Tahoma" pitchFamily="34" charset="0"/>
              <a:ea typeface="+mn-ea"/>
              <a:cs typeface="Arial" charset="0"/>
            </a:endParaRPr>
          </a:p>
          <a:p>
            <a:pPr marL="285750" marR="0" lvl="0" indent="-285750" algn="l" defTabSz="914400" rtl="0" eaLnBrk="1" fontAlgn="base" latinLnBrk="0" hangingPunct="1">
              <a:lnSpc>
                <a:spcPct val="100000"/>
              </a:lnSpc>
              <a:spcBef>
                <a:spcPct val="20000"/>
              </a:spcBef>
              <a:spcAft>
                <a:spcPct val="0"/>
              </a:spcAft>
              <a:buClrTx/>
              <a:buSzTx/>
              <a:buFontTx/>
              <a:buChar char="•"/>
              <a:tabLst/>
              <a:defRPr/>
            </a:pPr>
            <a:r>
              <a:rPr kumimoji="0" lang="en-US" sz="1600" b="0" i="0" u="none" strike="noStrike" kern="1200" cap="none" spc="0" normalizeH="0" baseline="0" noProof="0" dirty="0">
                <a:ln>
                  <a:noFill/>
                </a:ln>
                <a:solidFill>
                  <a:srgbClr val="000000"/>
                </a:solidFill>
                <a:effectLst/>
                <a:uLnTx/>
                <a:uFillTx/>
                <a:latin typeface="Tahoma" pitchFamily="34" charset="0"/>
                <a:ea typeface="+mn-ea"/>
                <a:cs typeface="Arial" charset="0"/>
              </a:rPr>
              <a:t>Search for </a:t>
            </a:r>
            <a:r>
              <a:rPr kumimoji="0" lang="en-US" sz="1600" b="0" i="0" u="none" strike="noStrike" kern="1200" cap="none" spc="0" normalizeH="0" baseline="0" noProof="0" dirty="0" smtClean="0">
                <a:ln>
                  <a:noFill/>
                </a:ln>
                <a:solidFill>
                  <a:srgbClr val="000000"/>
                </a:solidFill>
                <a:effectLst/>
                <a:uLnTx/>
                <a:uFillTx/>
                <a:latin typeface="Tahoma" pitchFamily="34" charset="0"/>
                <a:ea typeface="+mn-ea"/>
                <a:cs typeface="Arial" charset="0"/>
              </a:rPr>
              <a:t>Ultra-light dark matter in a similar frequency [i.e. mass]</a:t>
            </a:r>
            <a:r>
              <a:rPr kumimoji="0" lang="en-US" sz="1600" b="0" i="0" u="none" strike="noStrike" kern="1200" cap="none" spc="0" normalizeH="0" noProof="0" dirty="0" smtClean="0">
                <a:ln>
                  <a:noFill/>
                </a:ln>
                <a:solidFill>
                  <a:srgbClr val="000000"/>
                </a:solidFill>
                <a:effectLst/>
                <a:uLnTx/>
                <a:uFillTx/>
                <a:latin typeface="Tahoma" pitchFamily="34" charset="0"/>
                <a:ea typeface="+mn-ea"/>
                <a:cs typeface="Arial" charset="0"/>
              </a:rPr>
              <a:t> range</a:t>
            </a:r>
            <a:r>
              <a:rPr kumimoji="0" lang="en-US" sz="1600" b="0" i="0" u="none" strike="noStrike" kern="1200" cap="none" spc="0" normalizeH="0" baseline="0" noProof="0" dirty="0" smtClean="0">
                <a:ln>
                  <a:noFill/>
                </a:ln>
                <a:solidFill>
                  <a:srgbClr val="000000"/>
                </a:solidFill>
                <a:effectLst/>
                <a:uLnTx/>
                <a:uFillTx/>
                <a:latin typeface="Tahoma" pitchFamily="34" charset="0"/>
                <a:ea typeface="+mn-ea"/>
                <a:cs typeface="Arial" charset="0"/>
              </a:rPr>
              <a:t> </a:t>
            </a:r>
            <a:endParaRPr kumimoji="0" lang="en-US" sz="1600" b="0" i="0" u="none" strike="noStrike" kern="1200" cap="none" spc="0" normalizeH="0" baseline="0" noProof="0" dirty="0">
              <a:ln>
                <a:noFill/>
              </a:ln>
              <a:solidFill>
                <a:srgbClr val="000000"/>
              </a:solidFill>
              <a:effectLst/>
              <a:uLnTx/>
              <a:uFillTx/>
              <a:latin typeface="Tahoma" pitchFamily="34" charset="0"/>
              <a:ea typeface="+mn-ea"/>
              <a:cs typeface="Arial" charset="0"/>
            </a:endParaRPr>
          </a:p>
        </p:txBody>
      </p:sp>
      <p:sp>
        <p:nvSpPr>
          <p:cNvPr id="15" name="TextBox 14"/>
          <p:cNvSpPr txBox="1"/>
          <p:nvPr/>
        </p:nvSpPr>
        <p:spPr>
          <a:xfrm>
            <a:off x="6948264" y="1990581"/>
            <a:ext cx="2121832" cy="646331"/>
          </a:xfrm>
          <a:prstGeom prst="rect">
            <a:avLst/>
          </a:prstGeom>
          <a:solidFill>
            <a:srgbClr val="FFFFCC"/>
          </a:solidFill>
        </p:spPr>
        <p:txBody>
          <a:bodyPr wrap="none" rtlCol="0">
            <a:spAutoFit/>
          </a:bodyPr>
          <a:lstStyle/>
          <a:p>
            <a:pPr algn="ctr"/>
            <a:r>
              <a:rPr lang="en-GB" dirty="0" smtClean="0"/>
              <a:t>Mid-Band currently </a:t>
            </a:r>
          </a:p>
          <a:p>
            <a:pPr algn="ctr"/>
            <a:r>
              <a:rPr lang="en-GB" dirty="0" smtClean="0"/>
              <a:t>NOT covered </a:t>
            </a:r>
            <a:endParaRPr lang="en-GB" dirty="0"/>
          </a:p>
        </p:txBody>
      </p:sp>
    </p:spTree>
    <p:extLst>
      <p:ext uri="{BB962C8B-B14F-4D97-AF65-F5344CB8AC3E}">
        <p14:creationId xmlns:p14="http://schemas.microsoft.com/office/powerpoint/2010/main" val="2507614550"/>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381000"/>
            <a:ext cx="8568951" cy="457200"/>
          </a:xfrm>
        </p:spPr>
        <p:txBody>
          <a:bodyPr/>
          <a:lstStyle/>
          <a:p>
            <a:r>
              <a:rPr lang="en-GB" dirty="0"/>
              <a:t>Gravitational Wave </a:t>
            </a:r>
            <a:r>
              <a:rPr lang="en-GB" dirty="0" smtClean="0"/>
              <a:t>Detection with </a:t>
            </a:r>
            <a:r>
              <a:rPr lang="en-GB" dirty="0"/>
              <a:t>Atom Interferometry</a:t>
            </a:r>
          </a:p>
        </p:txBody>
      </p:sp>
      <p:cxnSp>
        <p:nvCxnSpPr>
          <p:cNvPr id="5" name="Straight Connector 4"/>
          <p:cNvCxnSpPr/>
          <p:nvPr/>
        </p:nvCxnSpPr>
        <p:spPr bwMode="auto">
          <a:xfrm flipV="1">
            <a:off x="3347864" y="3212976"/>
            <a:ext cx="1152128" cy="2520280"/>
          </a:xfrm>
          <a:prstGeom prst="line">
            <a:avLst/>
          </a:prstGeom>
          <a:noFill/>
          <a:ln w="9525" cap="flat" cmpd="sng" algn="ctr">
            <a:noFill/>
            <a:prstDash val="solid"/>
            <a:round/>
            <a:headEnd type="none" w="med" len="med"/>
            <a:tailEnd type="none" w="med" len="med"/>
          </a:ln>
          <a:effectLst/>
        </p:spPr>
      </p:cxnSp>
      <p:cxnSp>
        <p:nvCxnSpPr>
          <p:cNvPr id="8" name="Straight Connector 7"/>
          <p:cNvCxnSpPr/>
          <p:nvPr/>
        </p:nvCxnSpPr>
        <p:spPr bwMode="auto">
          <a:xfrm>
            <a:off x="3419872" y="1124744"/>
            <a:ext cx="0" cy="4824536"/>
          </a:xfrm>
          <a:prstGeom prst="line">
            <a:avLst/>
          </a:prstGeom>
          <a:noFill/>
          <a:ln w="28575" cap="flat" cmpd="sng" algn="ctr">
            <a:solidFill>
              <a:schemeClr val="tx1"/>
            </a:solidFill>
            <a:prstDash val="sysDash"/>
            <a:round/>
            <a:headEnd type="none" w="med" len="med"/>
            <a:tailEnd type="none" w="med" len="med"/>
          </a:ln>
          <a:effectLst/>
        </p:spPr>
      </p:cxnSp>
      <p:cxnSp>
        <p:nvCxnSpPr>
          <p:cNvPr id="13" name="Straight Connector 12"/>
          <p:cNvCxnSpPr/>
          <p:nvPr/>
        </p:nvCxnSpPr>
        <p:spPr bwMode="auto">
          <a:xfrm>
            <a:off x="5580112" y="1124744"/>
            <a:ext cx="0" cy="4824536"/>
          </a:xfrm>
          <a:prstGeom prst="line">
            <a:avLst/>
          </a:prstGeom>
          <a:noFill/>
          <a:ln w="28575" cap="flat" cmpd="sng" algn="ctr">
            <a:solidFill>
              <a:schemeClr val="tx1"/>
            </a:solidFill>
            <a:prstDash val="sysDash"/>
            <a:round/>
            <a:headEnd type="none" w="med" len="med"/>
            <a:tailEnd type="none" w="med" len="med"/>
          </a:ln>
          <a:effectLst/>
        </p:spPr>
      </p:cxnSp>
      <p:cxnSp>
        <p:nvCxnSpPr>
          <p:cNvPr id="15" name="Straight Connector 14"/>
          <p:cNvCxnSpPr/>
          <p:nvPr/>
        </p:nvCxnSpPr>
        <p:spPr bwMode="auto">
          <a:xfrm>
            <a:off x="3779912" y="4797152"/>
            <a:ext cx="1512168" cy="0"/>
          </a:xfrm>
          <a:prstGeom prst="line">
            <a:avLst/>
          </a:prstGeom>
          <a:noFill/>
          <a:ln w="9525" cap="flat" cmpd="sng" algn="ctr">
            <a:solidFill>
              <a:srgbClr val="000000"/>
            </a:solidFill>
            <a:prstDash val="solid"/>
            <a:round/>
            <a:headEnd type="arrow" w="med" len="med"/>
            <a:tailEnd type="arrow" w="med" len="med"/>
          </a:ln>
          <a:effectLst/>
        </p:spPr>
      </p:cxnSp>
      <p:sp>
        <p:nvSpPr>
          <p:cNvPr id="16" name="TextBox 15"/>
          <p:cNvSpPr txBox="1"/>
          <p:nvPr/>
        </p:nvSpPr>
        <p:spPr>
          <a:xfrm>
            <a:off x="1475656" y="4941168"/>
            <a:ext cx="1621620" cy="923330"/>
          </a:xfrm>
          <a:prstGeom prst="rect">
            <a:avLst/>
          </a:prstGeom>
          <a:noFill/>
        </p:spPr>
        <p:txBody>
          <a:bodyPr wrap="none" rtlCol="0">
            <a:spAutoFit/>
          </a:bodyPr>
          <a:lstStyle/>
          <a:p>
            <a:r>
              <a:rPr lang="en-GB" dirty="0" smtClean="0"/>
              <a:t>low</a:t>
            </a:r>
            <a:r>
              <a:rPr lang="en-GB" dirty="0" smtClean="0"/>
              <a:t>-</a:t>
            </a:r>
            <a:r>
              <a:rPr lang="en-GB" dirty="0" smtClean="0"/>
              <a:t>frequency</a:t>
            </a:r>
          </a:p>
          <a:p>
            <a:r>
              <a:rPr lang="en-GB" dirty="0" smtClean="0"/>
              <a:t>region</a:t>
            </a:r>
          </a:p>
          <a:p>
            <a:endParaRPr lang="en-GB" dirty="0"/>
          </a:p>
        </p:txBody>
      </p:sp>
      <p:cxnSp>
        <p:nvCxnSpPr>
          <p:cNvPr id="17" name="Straight Connector 16"/>
          <p:cNvCxnSpPr/>
          <p:nvPr/>
        </p:nvCxnSpPr>
        <p:spPr bwMode="auto">
          <a:xfrm>
            <a:off x="6372200" y="1483043"/>
            <a:ext cx="1512168" cy="0"/>
          </a:xfrm>
          <a:prstGeom prst="line">
            <a:avLst/>
          </a:prstGeom>
          <a:noFill/>
          <a:ln w="9525" cap="flat" cmpd="sng" algn="ctr">
            <a:solidFill>
              <a:srgbClr val="000000"/>
            </a:solidFill>
            <a:prstDash val="solid"/>
            <a:round/>
            <a:headEnd type="arrow" w="med" len="med"/>
            <a:tailEnd type="arrow" w="med" len="med"/>
          </a:ln>
          <a:effectLst/>
        </p:spPr>
      </p:cxnSp>
      <p:sp>
        <p:nvSpPr>
          <p:cNvPr id="18" name="TextBox 17"/>
          <p:cNvSpPr txBox="1"/>
          <p:nvPr/>
        </p:nvSpPr>
        <p:spPr>
          <a:xfrm>
            <a:off x="6300192" y="1628800"/>
            <a:ext cx="1711677" cy="923330"/>
          </a:xfrm>
          <a:prstGeom prst="rect">
            <a:avLst/>
          </a:prstGeom>
          <a:noFill/>
        </p:spPr>
        <p:txBody>
          <a:bodyPr wrap="none" rtlCol="0">
            <a:spAutoFit/>
          </a:bodyPr>
          <a:lstStyle/>
          <a:p>
            <a:r>
              <a:rPr lang="en-GB" dirty="0" smtClean="0"/>
              <a:t>high</a:t>
            </a:r>
            <a:r>
              <a:rPr lang="en-GB" dirty="0" smtClean="0"/>
              <a:t>-</a:t>
            </a:r>
            <a:r>
              <a:rPr lang="en-GB" dirty="0" smtClean="0"/>
              <a:t>frequency</a:t>
            </a:r>
          </a:p>
          <a:p>
            <a:r>
              <a:rPr lang="en-GB" dirty="0" smtClean="0"/>
              <a:t>region</a:t>
            </a:r>
          </a:p>
          <a:p>
            <a:endParaRPr lang="en-GB" dirty="0"/>
          </a:p>
        </p:txBody>
      </p:sp>
      <p:cxnSp>
        <p:nvCxnSpPr>
          <p:cNvPr id="19" name="Straight Connector 18"/>
          <p:cNvCxnSpPr/>
          <p:nvPr/>
        </p:nvCxnSpPr>
        <p:spPr bwMode="auto">
          <a:xfrm>
            <a:off x="1619672" y="4797152"/>
            <a:ext cx="1512168" cy="0"/>
          </a:xfrm>
          <a:prstGeom prst="line">
            <a:avLst/>
          </a:prstGeom>
          <a:noFill/>
          <a:ln w="9525" cap="flat" cmpd="sng" algn="ctr">
            <a:solidFill>
              <a:srgbClr val="000000"/>
            </a:solidFill>
            <a:prstDash val="solid"/>
            <a:round/>
            <a:headEnd type="arrow" w="med" len="med"/>
            <a:tailEnd type="arrow" w="med" len="med"/>
          </a:ln>
          <a:effectLst/>
        </p:spPr>
      </p:cxnSp>
      <p:sp>
        <p:nvSpPr>
          <p:cNvPr id="20" name="TextBox 19"/>
          <p:cNvSpPr txBox="1"/>
          <p:nvPr/>
        </p:nvSpPr>
        <p:spPr>
          <a:xfrm>
            <a:off x="3716882" y="4869160"/>
            <a:ext cx="1647206" cy="646331"/>
          </a:xfrm>
          <a:prstGeom prst="rect">
            <a:avLst/>
          </a:prstGeom>
          <a:noFill/>
        </p:spPr>
        <p:txBody>
          <a:bodyPr wrap="none" rtlCol="0">
            <a:spAutoFit/>
          </a:bodyPr>
          <a:lstStyle/>
          <a:p>
            <a:r>
              <a:rPr lang="en-GB" dirty="0" smtClean="0"/>
              <a:t>mid-frequency</a:t>
            </a:r>
          </a:p>
          <a:p>
            <a:r>
              <a:rPr lang="en-GB" dirty="0" smtClean="0"/>
              <a:t>region</a:t>
            </a:r>
            <a:endParaRPr lang="en-GB" dirty="0"/>
          </a:p>
        </p:txBody>
      </p:sp>
      <p:pic>
        <p:nvPicPr>
          <p:cNvPr id="14" name="Picture 13"/>
          <p:cNvPicPr/>
          <p:nvPr/>
        </p:nvPicPr>
        <p:blipFill>
          <a:blip r:embed="rId2">
            <a:extLst>
              <a:ext uri="{28A0092B-C50C-407E-A947-70E740481C1C}">
                <a14:useLocalDpi xmlns:a14="http://schemas.microsoft.com/office/drawing/2010/main" val="0"/>
              </a:ext>
            </a:extLst>
          </a:blip>
          <a:stretch>
            <a:fillRect/>
          </a:stretch>
        </p:blipFill>
        <p:spPr>
          <a:xfrm>
            <a:off x="396432" y="1268760"/>
            <a:ext cx="8064000" cy="5040000"/>
          </a:xfrm>
          <a:prstGeom prst="rect">
            <a:avLst/>
          </a:prstGeom>
        </p:spPr>
      </p:pic>
    </p:spTree>
    <p:extLst>
      <p:ext uri="{BB962C8B-B14F-4D97-AF65-F5344CB8AC3E}">
        <p14:creationId xmlns:p14="http://schemas.microsoft.com/office/powerpoint/2010/main" val="3316494903"/>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954FED62-6379-495C-8EBA-BC4B2BAF45D7}"/>
              </a:ext>
            </a:extLst>
          </p:cNvPr>
          <p:cNvPicPr>
            <a:picLocks noChangeAspect="1"/>
          </p:cNvPicPr>
          <p:nvPr/>
        </p:nvPicPr>
        <p:blipFill rotWithShape="1">
          <a:blip r:embed="rId2"/>
          <a:srcRect l="2941"/>
          <a:stretch/>
        </p:blipFill>
        <p:spPr>
          <a:xfrm>
            <a:off x="59270" y="4497411"/>
            <a:ext cx="2685641" cy="1361122"/>
          </a:xfrm>
          <a:prstGeom prst="rect">
            <a:avLst/>
          </a:prstGeom>
        </p:spPr>
      </p:pic>
      <p:pic>
        <p:nvPicPr>
          <p:cNvPr id="13" name="Picture 12">
            <a:extLst>
              <a:ext uri="{FF2B5EF4-FFF2-40B4-BE49-F238E27FC236}">
                <a16:creationId xmlns="" xmlns:a16="http://schemas.microsoft.com/office/drawing/2014/main" id="{5A30D99F-56B7-4A3E-BFE5-E0D52418FFE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64249" y="939639"/>
            <a:ext cx="6235065" cy="3505398"/>
          </a:xfrm>
          <a:prstGeom prst="rect">
            <a:avLst/>
          </a:prstGeom>
        </p:spPr>
      </p:pic>
      <p:sp>
        <p:nvSpPr>
          <p:cNvPr id="2" name="Title 1">
            <a:extLst>
              <a:ext uri="{FF2B5EF4-FFF2-40B4-BE49-F238E27FC236}">
                <a16:creationId xmlns="" xmlns:a16="http://schemas.microsoft.com/office/drawing/2014/main" id="{DCD658A7-421E-46DC-B95B-6920C38F6708}"/>
              </a:ext>
            </a:extLst>
          </p:cNvPr>
          <p:cNvSpPr>
            <a:spLocks noGrp="1"/>
          </p:cNvSpPr>
          <p:nvPr>
            <p:ph type="title"/>
          </p:nvPr>
        </p:nvSpPr>
        <p:spPr/>
        <p:txBody>
          <a:bodyPr/>
          <a:lstStyle/>
          <a:p>
            <a:r>
              <a:rPr lang="en-US" dirty="0"/>
              <a:t>Sky position determination</a:t>
            </a:r>
          </a:p>
        </p:txBody>
      </p:sp>
      <p:pic>
        <p:nvPicPr>
          <p:cNvPr id="8" name="Picture 7">
            <a:extLst>
              <a:ext uri="{FF2B5EF4-FFF2-40B4-BE49-F238E27FC236}">
                <a16:creationId xmlns="" xmlns:a16="http://schemas.microsoft.com/office/drawing/2014/main" id="{16ACC1F4-61EB-4109-9EA4-33B5EB872725}"/>
              </a:ext>
            </a:extLst>
          </p:cNvPr>
          <p:cNvPicPr>
            <a:picLocks noChangeAspect="1"/>
          </p:cNvPicPr>
          <p:nvPr/>
        </p:nvPicPr>
        <p:blipFill rotWithShape="1">
          <a:blip r:embed="rId4">
            <a:extLst>
              <a:ext uri="{28A0092B-C50C-407E-A947-70E740481C1C}">
                <a14:useLocalDpi xmlns:a14="http://schemas.microsoft.com/office/drawing/2010/main" val="0"/>
              </a:ext>
            </a:extLst>
          </a:blip>
          <a:srcRect t="14336" b="34743"/>
          <a:stretch/>
        </p:blipFill>
        <p:spPr>
          <a:xfrm>
            <a:off x="2764249" y="4445037"/>
            <a:ext cx="6235065" cy="1470020"/>
          </a:xfrm>
          <a:prstGeom prst="rect">
            <a:avLst/>
          </a:prstGeom>
        </p:spPr>
      </p:pic>
      <p:cxnSp>
        <p:nvCxnSpPr>
          <p:cNvPr id="15" name="Straight Connector 14">
            <a:extLst>
              <a:ext uri="{FF2B5EF4-FFF2-40B4-BE49-F238E27FC236}">
                <a16:creationId xmlns="" xmlns:a16="http://schemas.microsoft.com/office/drawing/2014/main" id="{D78B8E5E-6D6B-469C-A1AE-EADC47FD398C}"/>
              </a:ext>
            </a:extLst>
          </p:cNvPr>
          <p:cNvCxnSpPr>
            <a:cxnSpLocks/>
          </p:cNvCxnSpPr>
          <p:nvPr/>
        </p:nvCxnSpPr>
        <p:spPr>
          <a:xfrm flipV="1">
            <a:off x="3610069" y="2327044"/>
            <a:ext cx="2874645" cy="2457451"/>
          </a:xfrm>
          <a:prstGeom prst="line">
            <a:avLst/>
          </a:prstGeom>
          <a:ln w="57150">
            <a:solidFill>
              <a:schemeClr val="bg1"/>
            </a:solidFill>
            <a:headEnd type="triangle" w="med" len="med"/>
            <a:tailEnd type="none" w="med" len="med"/>
          </a:ln>
        </p:spPr>
        <p:style>
          <a:lnRef idx="1">
            <a:schemeClr val="dk1"/>
          </a:lnRef>
          <a:fillRef idx="0">
            <a:schemeClr val="dk1"/>
          </a:fillRef>
          <a:effectRef idx="0">
            <a:schemeClr val="dk1"/>
          </a:effectRef>
          <a:fontRef idx="minor">
            <a:schemeClr val="tx1"/>
          </a:fontRef>
        </p:style>
      </p:cxnSp>
      <p:cxnSp>
        <p:nvCxnSpPr>
          <p:cNvPr id="17" name="Straight Connector 16">
            <a:extLst>
              <a:ext uri="{FF2B5EF4-FFF2-40B4-BE49-F238E27FC236}">
                <a16:creationId xmlns="" xmlns:a16="http://schemas.microsoft.com/office/drawing/2014/main" id="{2D393A7C-683C-4D35-A47B-95D8185A2B49}"/>
              </a:ext>
            </a:extLst>
          </p:cNvPr>
          <p:cNvCxnSpPr>
            <a:cxnSpLocks/>
          </p:cNvCxnSpPr>
          <p:nvPr/>
        </p:nvCxnSpPr>
        <p:spPr>
          <a:xfrm flipH="1" flipV="1">
            <a:off x="6896194" y="2424199"/>
            <a:ext cx="1394462" cy="2297432"/>
          </a:xfrm>
          <a:prstGeom prst="line">
            <a:avLst/>
          </a:prstGeom>
          <a:ln w="57150">
            <a:solidFill>
              <a:schemeClr val="bg1"/>
            </a:solidFill>
            <a:headEnd type="triangle" w="med" len="med"/>
            <a:tailEnd type="none" w="med" len="med"/>
          </a:ln>
        </p:spPr>
        <p:style>
          <a:lnRef idx="1">
            <a:schemeClr val="dk1"/>
          </a:lnRef>
          <a:fillRef idx="0">
            <a:schemeClr val="dk1"/>
          </a:fillRef>
          <a:effectRef idx="0">
            <a:schemeClr val="dk1"/>
          </a:effectRef>
          <a:fontRef idx="minor">
            <a:schemeClr val="tx1"/>
          </a:fontRef>
        </p:style>
      </p:cxnSp>
      <p:cxnSp>
        <p:nvCxnSpPr>
          <p:cNvPr id="34" name="Straight Connector 33">
            <a:extLst>
              <a:ext uri="{FF2B5EF4-FFF2-40B4-BE49-F238E27FC236}">
                <a16:creationId xmlns="" xmlns:a16="http://schemas.microsoft.com/office/drawing/2014/main" id="{7B21BBA3-D9A7-45A2-BFC2-E4619A8B67AC}"/>
              </a:ext>
            </a:extLst>
          </p:cNvPr>
          <p:cNvCxnSpPr>
            <a:cxnSpLocks/>
          </p:cNvCxnSpPr>
          <p:nvPr/>
        </p:nvCxnSpPr>
        <p:spPr>
          <a:xfrm flipH="1">
            <a:off x="4687664" y="2975017"/>
            <a:ext cx="444817" cy="339458"/>
          </a:xfrm>
          <a:prstGeom prst="line">
            <a:avLst/>
          </a:prstGeom>
          <a:ln w="57150">
            <a:solidFill>
              <a:srgbClr val="FF0000"/>
            </a:solidFill>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39" name="TextBox 38">
            <a:extLst>
              <a:ext uri="{FF2B5EF4-FFF2-40B4-BE49-F238E27FC236}">
                <a16:creationId xmlns="" xmlns:a16="http://schemas.microsoft.com/office/drawing/2014/main" id="{B9D10A17-A4A7-443A-9AB2-DB2856E71DB0}"/>
              </a:ext>
            </a:extLst>
          </p:cNvPr>
          <p:cNvSpPr txBox="1"/>
          <p:nvPr/>
        </p:nvSpPr>
        <p:spPr>
          <a:xfrm>
            <a:off x="4629244" y="2605878"/>
            <a:ext cx="320040" cy="523220"/>
          </a:xfrm>
          <a:prstGeom prst="rect">
            <a:avLst/>
          </a:prstGeom>
          <a:noFill/>
        </p:spPr>
        <p:txBody>
          <a:bodyPr wrap="square" rtlCol="0">
            <a:spAutoFit/>
          </a:bodyPr>
          <a:lstStyle/>
          <a:p>
            <a:pPr>
              <a:buNone/>
            </a:pPr>
            <a:r>
              <a:rPr lang="el-GR" sz="2800" dirty="0">
                <a:solidFill>
                  <a:srgbClr val="FF0000"/>
                </a:solidFill>
              </a:rPr>
              <a:t>λ</a:t>
            </a:r>
            <a:endParaRPr lang="en-US" sz="2000" dirty="0">
              <a:solidFill>
                <a:srgbClr val="FF0000"/>
              </a:solidFill>
            </a:endParaRPr>
          </a:p>
        </p:txBody>
      </p:sp>
      <p:sp>
        <p:nvSpPr>
          <p:cNvPr id="40" name="TextBox 39">
            <a:extLst>
              <a:ext uri="{FF2B5EF4-FFF2-40B4-BE49-F238E27FC236}">
                <a16:creationId xmlns="" xmlns:a16="http://schemas.microsoft.com/office/drawing/2014/main" id="{D39ED238-93D1-47DC-9B11-D1ED8F46CD5D}"/>
              </a:ext>
            </a:extLst>
          </p:cNvPr>
          <p:cNvSpPr txBox="1"/>
          <p:nvPr/>
        </p:nvSpPr>
        <p:spPr>
          <a:xfrm>
            <a:off x="229282" y="999467"/>
            <a:ext cx="2252389" cy="707886"/>
          </a:xfrm>
          <a:prstGeom prst="rect">
            <a:avLst/>
          </a:prstGeom>
          <a:noFill/>
        </p:spPr>
        <p:txBody>
          <a:bodyPr wrap="square" rtlCol="0">
            <a:spAutoFit/>
          </a:bodyPr>
          <a:lstStyle/>
          <a:p>
            <a:pPr>
              <a:buNone/>
            </a:pPr>
            <a:r>
              <a:rPr lang="en-US" sz="2000" dirty="0"/>
              <a:t>Sky localization precision:</a:t>
            </a:r>
            <a:endParaRPr lang="en-US" sz="1600" dirty="0"/>
          </a:p>
        </p:txBody>
      </p:sp>
      <p:sp>
        <p:nvSpPr>
          <p:cNvPr id="41" name="TextBox 40">
            <a:extLst>
              <a:ext uri="{FF2B5EF4-FFF2-40B4-BE49-F238E27FC236}">
                <a16:creationId xmlns="" xmlns:a16="http://schemas.microsoft.com/office/drawing/2014/main" id="{3273558B-E6E3-461C-A5BC-F5E2BF9C9226}"/>
              </a:ext>
            </a:extLst>
          </p:cNvPr>
          <p:cNvSpPr txBox="1"/>
          <p:nvPr/>
        </p:nvSpPr>
        <p:spPr>
          <a:xfrm>
            <a:off x="140995" y="2732672"/>
            <a:ext cx="2537429" cy="1505027"/>
          </a:xfrm>
          <a:prstGeom prst="rect">
            <a:avLst/>
          </a:prstGeom>
          <a:noFill/>
        </p:spPr>
        <p:txBody>
          <a:bodyPr wrap="square" rtlCol="0">
            <a:spAutoFit/>
          </a:bodyPr>
          <a:lstStyle/>
          <a:p>
            <a:pPr>
              <a:buNone/>
            </a:pPr>
            <a:r>
              <a:rPr lang="en-US" sz="1700" b="1" dirty="0"/>
              <a:t>Mid-band advantages</a:t>
            </a:r>
          </a:p>
          <a:p>
            <a:pPr>
              <a:buNone/>
            </a:pPr>
            <a:r>
              <a:rPr lang="en-US" sz="1700" dirty="0"/>
              <a:t> - Small wavelength </a:t>
            </a:r>
            <a:r>
              <a:rPr lang="el-GR" sz="1700" dirty="0"/>
              <a:t>λ</a:t>
            </a:r>
            <a:endParaRPr lang="en-US" sz="1700" dirty="0"/>
          </a:p>
          <a:p>
            <a:pPr>
              <a:buNone/>
            </a:pPr>
            <a:r>
              <a:rPr lang="en-US" sz="1700" dirty="0"/>
              <a:t> - Long source lifetime (~months) maximizes effective R</a:t>
            </a:r>
          </a:p>
        </p:txBody>
      </p:sp>
      <p:sp>
        <p:nvSpPr>
          <p:cNvPr id="42" name="Rectangle 41">
            <a:extLst>
              <a:ext uri="{FF2B5EF4-FFF2-40B4-BE49-F238E27FC236}">
                <a16:creationId xmlns="" xmlns:a16="http://schemas.microsoft.com/office/drawing/2014/main" id="{90506317-BA43-42FD-BBC2-429A567B3ECB}"/>
              </a:ext>
            </a:extLst>
          </p:cNvPr>
          <p:cNvSpPr/>
          <p:nvPr/>
        </p:nvSpPr>
        <p:spPr>
          <a:xfrm>
            <a:off x="3635896" y="1196752"/>
            <a:ext cx="4434740" cy="276999"/>
          </a:xfrm>
          <a:prstGeom prst="rect">
            <a:avLst/>
          </a:prstGeom>
        </p:spPr>
        <p:txBody>
          <a:bodyPr wrap="none">
            <a:spAutoFit/>
          </a:bodyPr>
          <a:lstStyle/>
          <a:p>
            <a:pPr>
              <a:buNone/>
            </a:pPr>
            <a:r>
              <a:rPr lang="en-US" sz="1200" dirty="0">
                <a:solidFill>
                  <a:schemeClr val="bg2">
                    <a:lumMod val="60000"/>
                    <a:lumOff val="40000"/>
                  </a:schemeClr>
                </a:solidFill>
              </a:rPr>
              <a:t>Images: R. Hurt/Caltech-JPL; 2007 Thomson Higher Education</a:t>
            </a:r>
          </a:p>
        </p:txBody>
      </p:sp>
      <p:cxnSp>
        <p:nvCxnSpPr>
          <p:cNvPr id="44" name="Straight Connector 43">
            <a:extLst>
              <a:ext uri="{FF2B5EF4-FFF2-40B4-BE49-F238E27FC236}">
                <a16:creationId xmlns="" xmlns:a16="http://schemas.microsoft.com/office/drawing/2014/main" id="{84F0FCAB-99B5-473E-B3C8-BE5B4413D2DA}"/>
              </a:ext>
            </a:extLst>
          </p:cNvPr>
          <p:cNvCxnSpPr>
            <a:cxnSpLocks/>
          </p:cNvCxnSpPr>
          <p:nvPr/>
        </p:nvCxnSpPr>
        <p:spPr>
          <a:xfrm flipH="1">
            <a:off x="5658637" y="5155602"/>
            <a:ext cx="2917190" cy="0"/>
          </a:xfrm>
          <a:prstGeom prst="line">
            <a:avLst/>
          </a:prstGeom>
          <a:ln w="57150">
            <a:solidFill>
              <a:srgbClr val="FF0000"/>
            </a:solidFill>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45" name="TextBox 44">
            <a:extLst>
              <a:ext uri="{FF2B5EF4-FFF2-40B4-BE49-F238E27FC236}">
                <a16:creationId xmlns="" xmlns:a16="http://schemas.microsoft.com/office/drawing/2014/main" id="{333875D1-788C-416C-B217-FACB4F0FFA56}"/>
              </a:ext>
            </a:extLst>
          </p:cNvPr>
          <p:cNvSpPr txBox="1"/>
          <p:nvPr/>
        </p:nvSpPr>
        <p:spPr>
          <a:xfrm>
            <a:off x="6990233" y="4924769"/>
            <a:ext cx="320040" cy="461665"/>
          </a:xfrm>
          <a:prstGeom prst="rect">
            <a:avLst/>
          </a:prstGeom>
          <a:solidFill>
            <a:schemeClr val="tx1"/>
          </a:solidFill>
        </p:spPr>
        <p:txBody>
          <a:bodyPr wrap="square" rtlCol="0">
            <a:spAutoFit/>
          </a:bodyPr>
          <a:lstStyle/>
          <a:p>
            <a:pPr>
              <a:buNone/>
            </a:pPr>
            <a:r>
              <a:rPr lang="en-US" sz="2400" dirty="0">
                <a:solidFill>
                  <a:srgbClr val="FF0000"/>
                </a:solidFill>
              </a:rPr>
              <a:t>R</a:t>
            </a:r>
            <a:endParaRPr lang="en-US" dirty="0">
              <a:solidFill>
                <a:srgbClr val="FF0000"/>
              </a:solidFill>
            </a:endParaRPr>
          </a:p>
        </p:txBody>
      </p:sp>
      <p:pic>
        <p:nvPicPr>
          <p:cNvPr id="4" name="Picture 3">
            <a:extLst>
              <a:ext uri="{FF2B5EF4-FFF2-40B4-BE49-F238E27FC236}">
                <a16:creationId xmlns="" xmlns:a16="http://schemas.microsoft.com/office/drawing/2014/main" id="{CDC821B5-9C70-4E1E-BD67-2D5003C5C4B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9282" y="1771699"/>
            <a:ext cx="2305706" cy="830997"/>
          </a:xfrm>
          <a:prstGeom prst="rect">
            <a:avLst/>
          </a:prstGeom>
        </p:spPr>
      </p:pic>
      <p:sp>
        <p:nvSpPr>
          <p:cNvPr id="3" name="TextBox 2"/>
          <p:cNvSpPr txBox="1"/>
          <p:nvPr/>
        </p:nvSpPr>
        <p:spPr>
          <a:xfrm>
            <a:off x="251520" y="5805264"/>
            <a:ext cx="1963924" cy="276999"/>
          </a:xfrm>
          <a:prstGeom prst="rect">
            <a:avLst/>
          </a:prstGeom>
          <a:noFill/>
        </p:spPr>
        <p:txBody>
          <a:bodyPr wrap="none" rtlCol="0">
            <a:spAutoFit/>
          </a:bodyPr>
          <a:lstStyle/>
          <a:p>
            <a:r>
              <a:rPr lang="en-GB" sz="1200" dirty="0" smtClean="0"/>
              <a:t>Courtesy of Jason Hogan!</a:t>
            </a:r>
            <a:endParaRPr lang="en-GB" sz="1200" dirty="0"/>
          </a:p>
        </p:txBody>
      </p:sp>
      <p:sp>
        <p:nvSpPr>
          <p:cNvPr id="5" name="TextBox 4"/>
          <p:cNvSpPr txBox="1"/>
          <p:nvPr/>
        </p:nvSpPr>
        <p:spPr>
          <a:xfrm>
            <a:off x="107504" y="6093296"/>
            <a:ext cx="8921470" cy="646331"/>
          </a:xfrm>
          <a:prstGeom prst="rect">
            <a:avLst/>
          </a:prstGeom>
          <a:noFill/>
        </p:spPr>
        <p:txBody>
          <a:bodyPr wrap="none" rtlCol="0">
            <a:spAutoFit/>
          </a:bodyPr>
          <a:lstStyle/>
          <a:p>
            <a:r>
              <a:rPr lang="en-GB" dirty="0" smtClean="0"/>
              <a:t>Ultimate sensitivity for terrestrial based detectors is achieved by operating 2 (or more)</a:t>
            </a:r>
          </a:p>
          <a:p>
            <a:r>
              <a:rPr lang="en-GB" dirty="0" smtClean="0"/>
              <a:t>Detectors in synchronisation mode  </a:t>
            </a:r>
            <a:endParaRPr lang="en-GB" dirty="0"/>
          </a:p>
        </p:txBody>
      </p:sp>
    </p:spTree>
    <p:extLst>
      <p:ext uri="{BB962C8B-B14F-4D97-AF65-F5344CB8AC3E}">
        <p14:creationId xmlns:p14="http://schemas.microsoft.com/office/powerpoint/2010/main" val="401721834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Ultimate Goal: Establish International Network</a:t>
            </a:r>
            <a:endParaRPr lang="en-GB" dirty="0"/>
          </a:p>
        </p:txBody>
      </p:sp>
      <p:pic>
        <p:nvPicPr>
          <p:cNvPr id="3" name="Picture 2" descr="Screenshot 2019-01-17 at 11.07.5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3648" y="1260135"/>
            <a:ext cx="6299880" cy="5121193"/>
          </a:xfrm>
          <a:prstGeom prst="rect">
            <a:avLst/>
          </a:prstGeom>
        </p:spPr>
      </p:pic>
      <p:sp>
        <p:nvSpPr>
          <p:cNvPr id="4" name="TextBox 3"/>
          <p:cNvSpPr txBox="1"/>
          <p:nvPr/>
        </p:nvSpPr>
        <p:spPr>
          <a:xfrm>
            <a:off x="4716016" y="5662989"/>
            <a:ext cx="2537098" cy="646331"/>
          </a:xfrm>
          <a:prstGeom prst="rect">
            <a:avLst/>
          </a:prstGeom>
          <a:noFill/>
        </p:spPr>
        <p:txBody>
          <a:bodyPr wrap="none" rtlCol="0">
            <a:spAutoFit/>
          </a:bodyPr>
          <a:lstStyle/>
          <a:p>
            <a:r>
              <a:rPr lang="en-GB" sz="1200" b="1" dirty="0" smtClean="0">
                <a:solidFill>
                  <a:schemeClr val="bg1"/>
                </a:solidFill>
              </a:rPr>
              <a:t>Illustrative Example:</a:t>
            </a:r>
          </a:p>
          <a:p>
            <a:r>
              <a:rPr lang="en-GB" sz="1200" dirty="0" smtClean="0">
                <a:solidFill>
                  <a:schemeClr val="bg1"/>
                </a:solidFill>
              </a:rPr>
              <a:t>Network could be further extended </a:t>
            </a:r>
          </a:p>
          <a:p>
            <a:r>
              <a:rPr lang="en-GB" sz="1200" dirty="0" smtClean="0">
                <a:solidFill>
                  <a:schemeClr val="bg1"/>
                </a:solidFill>
              </a:rPr>
              <a:t>or arranged differently  </a:t>
            </a:r>
            <a:endParaRPr lang="en-GB" sz="1200" dirty="0">
              <a:solidFill>
                <a:schemeClr val="bg1"/>
              </a:solidFill>
            </a:endParaRPr>
          </a:p>
        </p:txBody>
      </p:sp>
    </p:spTree>
    <p:extLst>
      <p:ext uri="{BB962C8B-B14F-4D97-AF65-F5344CB8AC3E}">
        <p14:creationId xmlns:p14="http://schemas.microsoft.com/office/powerpoint/2010/main" val="2605103829"/>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GW Detection &amp; Fundamental Physics - Example</a:t>
            </a:r>
            <a:endParaRPr lang="en-GB" dirty="0"/>
          </a:p>
        </p:txBody>
      </p:sp>
      <p:pic>
        <p:nvPicPr>
          <p:cNvPr id="3" name="Picture 2" descr="GWexpplotnew-noMagis.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652542"/>
            <a:ext cx="5611226" cy="3720674"/>
          </a:xfrm>
          <a:prstGeom prst="rect">
            <a:avLst/>
          </a:prstGeom>
        </p:spPr>
      </p:pic>
      <p:sp>
        <p:nvSpPr>
          <p:cNvPr id="4" name="Rectangle 3"/>
          <p:cNvSpPr/>
          <p:nvPr/>
        </p:nvSpPr>
        <p:spPr>
          <a:xfrm>
            <a:off x="6228184" y="1628800"/>
            <a:ext cx="2891424" cy="2585323"/>
          </a:xfrm>
          <a:prstGeom prst="rect">
            <a:avLst/>
          </a:prstGeom>
        </p:spPr>
        <p:txBody>
          <a:bodyPr wrap="none">
            <a:spAutoFit/>
          </a:bodyPr>
          <a:lstStyle/>
          <a:p>
            <a:pPr algn="ctr"/>
            <a:r>
              <a:rPr lang="is-IS" b="1" dirty="0"/>
              <a:t>arXiv:</a:t>
            </a:r>
            <a:r>
              <a:rPr lang="is-IS" b="1" dirty="0" smtClean="0"/>
              <a:t>1809.08242</a:t>
            </a:r>
          </a:p>
          <a:p>
            <a:pPr algn="ctr"/>
            <a:r>
              <a:rPr lang="en-GB" dirty="0"/>
              <a:t>John Ellis, Marek </a:t>
            </a:r>
            <a:r>
              <a:rPr lang="en-GB" dirty="0" smtClean="0"/>
              <a:t>Lewicki</a:t>
            </a:r>
            <a:r>
              <a:rPr lang="en-GB" dirty="0"/>
              <a:t>, </a:t>
            </a:r>
            <a:endParaRPr lang="en-GB" dirty="0" smtClean="0"/>
          </a:p>
          <a:p>
            <a:pPr algn="ctr"/>
            <a:r>
              <a:rPr lang="en-GB" dirty="0" smtClean="0"/>
              <a:t>José </a:t>
            </a:r>
            <a:r>
              <a:rPr lang="en-GB" dirty="0"/>
              <a:t>Miguel </a:t>
            </a:r>
            <a:r>
              <a:rPr lang="en-GB" dirty="0" smtClean="0"/>
              <a:t>No</a:t>
            </a:r>
          </a:p>
          <a:p>
            <a:pPr algn="ctr"/>
            <a:endParaRPr lang="en-GB" dirty="0"/>
          </a:p>
          <a:p>
            <a:pPr algn="ctr"/>
            <a:r>
              <a:rPr lang="en-GB" dirty="0" smtClean="0"/>
              <a:t>What is is the GW signal </a:t>
            </a:r>
          </a:p>
          <a:p>
            <a:pPr algn="ctr"/>
            <a:r>
              <a:rPr lang="en-GB" dirty="0"/>
              <a:t>o</a:t>
            </a:r>
            <a:r>
              <a:rPr lang="en-GB" dirty="0" smtClean="0"/>
              <a:t>f electroweak phase</a:t>
            </a:r>
          </a:p>
          <a:p>
            <a:pPr algn="ctr"/>
            <a:r>
              <a:rPr lang="en-GB" dirty="0" smtClean="0"/>
              <a:t> transition in </a:t>
            </a:r>
            <a:r>
              <a:rPr lang="en-GB" dirty="0"/>
              <a:t>various </a:t>
            </a:r>
            <a:endParaRPr lang="en-GB" dirty="0" smtClean="0"/>
          </a:p>
          <a:p>
            <a:pPr algn="ctr"/>
            <a:r>
              <a:rPr lang="en-GB" dirty="0" smtClean="0"/>
              <a:t>theories </a:t>
            </a:r>
            <a:r>
              <a:rPr lang="en-GB" dirty="0"/>
              <a:t>beyond</a:t>
            </a:r>
          </a:p>
          <a:p>
            <a:pPr algn="ctr"/>
            <a:r>
              <a:rPr lang="en-GB" dirty="0"/>
              <a:t>the Standard Model.</a:t>
            </a:r>
          </a:p>
        </p:txBody>
      </p:sp>
      <p:cxnSp>
        <p:nvCxnSpPr>
          <p:cNvPr id="7" name="Straight Arrow Connector 6"/>
          <p:cNvCxnSpPr/>
          <p:nvPr/>
        </p:nvCxnSpPr>
        <p:spPr bwMode="auto">
          <a:xfrm flipH="1" flipV="1">
            <a:off x="2987824" y="3645024"/>
            <a:ext cx="3024336" cy="1728192"/>
          </a:xfrm>
          <a:prstGeom prst="straightConnector1">
            <a:avLst/>
          </a:prstGeom>
          <a:noFill/>
          <a:ln w="9525" cap="flat" cmpd="sng" algn="ctr">
            <a:solidFill>
              <a:srgbClr val="000000"/>
            </a:solidFill>
            <a:prstDash val="solid"/>
            <a:round/>
            <a:headEnd type="none" w="med" len="med"/>
            <a:tailEnd type="arrow"/>
          </a:ln>
          <a:effectLst/>
        </p:spPr>
      </p:cxnSp>
      <p:cxnSp>
        <p:nvCxnSpPr>
          <p:cNvPr id="8" name="Straight Arrow Connector 7"/>
          <p:cNvCxnSpPr/>
          <p:nvPr/>
        </p:nvCxnSpPr>
        <p:spPr bwMode="auto">
          <a:xfrm flipH="1" flipV="1">
            <a:off x="5436096" y="3356992"/>
            <a:ext cx="1872208" cy="2736304"/>
          </a:xfrm>
          <a:prstGeom prst="straightConnector1">
            <a:avLst/>
          </a:prstGeom>
          <a:noFill/>
          <a:ln w="9525" cap="flat" cmpd="sng" algn="ctr">
            <a:solidFill>
              <a:srgbClr val="000000"/>
            </a:solidFill>
            <a:prstDash val="solid"/>
            <a:round/>
            <a:headEnd type="none" w="med" len="med"/>
            <a:tailEnd type="arrow"/>
          </a:ln>
          <a:effectLst/>
        </p:spPr>
      </p:cxnSp>
      <p:sp>
        <p:nvSpPr>
          <p:cNvPr id="12" name="TextBox 11"/>
          <p:cNvSpPr txBox="1"/>
          <p:nvPr/>
        </p:nvSpPr>
        <p:spPr>
          <a:xfrm>
            <a:off x="683568" y="1196752"/>
            <a:ext cx="7797064" cy="369332"/>
          </a:xfrm>
          <a:prstGeom prst="rect">
            <a:avLst/>
          </a:prstGeom>
          <a:noFill/>
        </p:spPr>
        <p:txBody>
          <a:bodyPr wrap="none" rtlCol="0">
            <a:spAutoFit/>
          </a:bodyPr>
          <a:lstStyle/>
          <a:p>
            <a:r>
              <a:rPr lang="en-GB" dirty="0"/>
              <a:t>First-Order Electroweak </a:t>
            </a:r>
            <a:r>
              <a:rPr lang="en-GB" dirty="0" smtClean="0"/>
              <a:t>Phase Transition </a:t>
            </a:r>
            <a:r>
              <a:rPr lang="en-GB" dirty="0"/>
              <a:t>and its Gravitational </a:t>
            </a:r>
            <a:r>
              <a:rPr lang="en-GB" dirty="0" smtClean="0"/>
              <a:t>Wave Signal</a:t>
            </a:r>
            <a:endParaRPr lang="en-GB" dirty="0"/>
          </a:p>
        </p:txBody>
      </p:sp>
      <p:sp>
        <p:nvSpPr>
          <p:cNvPr id="13" name="TextBox 12"/>
          <p:cNvSpPr txBox="1"/>
          <p:nvPr/>
        </p:nvSpPr>
        <p:spPr>
          <a:xfrm>
            <a:off x="1187624" y="4509120"/>
            <a:ext cx="2749107" cy="307777"/>
          </a:xfrm>
          <a:prstGeom prst="rect">
            <a:avLst/>
          </a:prstGeom>
          <a:noFill/>
        </p:spPr>
        <p:txBody>
          <a:bodyPr wrap="none" rtlCol="0">
            <a:spAutoFit/>
          </a:bodyPr>
          <a:lstStyle/>
          <a:p>
            <a:r>
              <a:rPr lang="en-GB" sz="1400" dirty="0" smtClean="0"/>
              <a:t>Plots provided by </a:t>
            </a:r>
            <a:r>
              <a:rPr lang="en-GB" sz="1400" dirty="0" err="1" smtClean="0"/>
              <a:t>Marek</a:t>
            </a:r>
            <a:r>
              <a:rPr lang="en-GB" sz="1400" dirty="0" smtClean="0"/>
              <a:t> </a:t>
            </a:r>
            <a:r>
              <a:rPr lang="en-GB" sz="1400" dirty="0" err="1" smtClean="0"/>
              <a:t>Lewicki</a:t>
            </a:r>
            <a:endParaRPr lang="en-GB" sz="1400" dirty="0"/>
          </a:p>
        </p:txBody>
      </p:sp>
      <p:sp>
        <p:nvSpPr>
          <p:cNvPr id="14" name="Rectangle 13"/>
          <p:cNvSpPr/>
          <p:nvPr/>
        </p:nvSpPr>
        <p:spPr>
          <a:xfrm>
            <a:off x="323528" y="5517232"/>
            <a:ext cx="4572000" cy="646331"/>
          </a:xfrm>
          <a:prstGeom prst="rect">
            <a:avLst/>
          </a:prstGeom>
        </p:spPr>
        <p:txBody>
          <a:bodyPr>
            <a:spAutoFit/>
          </a:bodyPr>
          <a:lstStyle/>
          <a:p>
            <a:r>
              <a:rPr lang="en-GB" dirty="0" smtClean="0"/>
              <a:t>Translate strain into dimensionless </a:t>
            </a:r>
            <a:r>
              <a:rPr lang="en-GB" dirty="0"/>
              <a:t>energy density </a:t>
            </a:r>
            <a:r>
              <a:rPr lang="en-GB" dirty="0" smtClean="0"/>
              <a:t>Ω</a:t>
            </a:r>
            <a:r>
              <a:rPr lang="en-GB" baseline="-25000" dirty="0" smtClean="0"/>
              <a:t>GW</a:t>
            </a:r>
            <a:r>
              <a:rPr lang="en-GB" dirty="0" smtClean="0"/>
              <a:t>h</a:t>
            </a:r>
            <a:r>
              <a:rPr lang="en-GB" baseline="30000" dirty="0" smtClean="0"/>
              <a:t>2</a:t>
            </a:r>
            <a:r>
              <a:rPr lang="en-GB" dirty="0" smtClean="0"/>
              <a:t> in GWs against </a:t>
            </a:r>
            <a:r>
              <a:rPr lang="en-GB" dirty="0"/>
              <a:t>frequency</a:t>
            </a:r>
          </a:p>
        </p:txBody>
      </p:sp>
      <p:pic>
        <p:nvPicPr>
          <p:cNvPr id="11" name="Picture 10"/>
          <p:cNvPicPr/>
          <p:nvPr/>
        </p:nvPicPr>
        <p:blipFill>
          <a:blip r:embed="rId3">
            <a:extLst>
              <a:ext uri="{28A0092B-C50C-407E-A947-70E740481C1C}">
                <a14:useLocalDpi xmlns:a14="http://schemas.microsoft.com/office/drawing/2010/main" val="0"/>
              </a:ext>
            </a:extLst>
          </a:blip>
          <a:stretch>
            <a:fillRect/>
          </a:stretch>
        </p:blipFill>
        <p:spPr>
          <a:xfrm>
            <a:off x="5508104" y="5085184"/>
            <a:ext cx="2879725" cy="1804035"/>
          </a:xfrm>
          <a:prstGeom prst="rect">
            <a:avLst/>
          </a:prstGeom>
        </p:spPr>
      </p:pic>
    </p:spTree>
    <p:extLst>
      <p:ext uri="{BB962C8B-B14F-4D97-AF65-F5344CB8AC3E}">
        <p14:creationId xmlns:p14="http://schemas.microsoft.com/office/powerpoint/2010/main" val="859080527"/>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p:txBody>
          <a:bodyPr/>
          <a:lstStyle/>
          <a:p>
            <a:r>
              <a:rPr lang="en-GB" dirty="0" smtClean="0"/>
              <a:t>GW Detection &amp; Fundamental Physics - Example</a:t>
            </a:r>
            <a:endParaRPr lang="en-GB" dirty="0"/>
          </a:p>
        </p:txBody>
      </p:sp>
      <p:pic>
        <p:nvPicPr>
          <p:cNvPr id="4" name="Picture 3" descr="GWexpplotnew-Magis.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432" y="979636"/>
            <a:ext cx="8255000" cy="5473700"/>
          </a:xfrm>
          <a:prstGeom prst="rect">
            <a:avLst/>
          </a:prstGeom>
        </p:spPr>
      </p:pic>
      <p:sp>
        <p:nvSpPr>
          <p:cNvPr id="5" name="Rectangle 4"/>
          <p:cNvSpPr/>
          <p:nvPr/>
        </p:nvSpPr>
        <p:spPr>
          <a:xfrm>
            <a:off x="1331640" y="5157192"/>
            <a:ext cx="2045752" cy="369332"/>
          </a:xfrm>
          <a:prstGeom prst="rect">
            <a:avLst/>
          </a:prstGeom>
        </p:spPr>
        <p:txBody>
          <a:bodyPr wrap="none">
            <a:spAutoFit/>
          </a:bodyPr>
          <a:lstStyle/>
          <a:p>
            <a:pPr algn="ctr"/>
            <a:r>
              <a:rPr lang="is-IS" b="1" dirty="0"/>
              <a:t>arXiv:1809.08242</a:t>
            </a:r>
          </a:p>
        </p:txBody>
      </p:sp>
      <p:sp>
        <p:nvSpPr>
          <p:cNvPr id="6" name="TextBox 5"/>
          <p:cNvSpPr txBox="1"/>
          <p:nvPr/>
        </p:nvSpPr>
        <p:spPr>
          <a:xfrm>
            <a:off x="3851920" y="3009726"/>
            <a:ext cx="928560" cy="923330"/>
          </a:xfrm>
          <a:prstGeom prst="rect">
            <a:avLst/>
          </a:prstGeom>
          <a:noFill/>
        </p:spPr>
        <p:txBody>
          <a:bodyPr wrap="none" rtlCol="0">
            <a:spAutoFit/>
          </a:bodyPr>
          <a:lstStyle/>
          <a:p>
            <a:r>
              <a:rPr lang="en-GB" dirty="0" smtClean="0"/>
              <a:t>MAGIS</a:t>
            </a:r>
          </a:p>
          <a:p>
            <a:r>
              <a:rPr lang="en-GB" dirty="0" smtClean="0"/>
              <a:t>AION</a:t>
            </a:r>
          </a:p>
          <a:p>
            <a:r>
              <a:rPr lang="en-GB" dirty="0" smtClean="0"/>
              <a:t>Space</a:t>
            </a:r>
            <a:endParaRPr lang="en-GB" dirty="0"/>
          </a:p>
        </p:txBody>
      </p:sp>
      <p:sp>
        <p:nvSpPr>
          <p:cNvPr id="7" name="TextBox 6"/>
          <p:cNvSpPr txBox="1"/>
          <p:nvPr/>
        </p:nvSpPr>
        <p:spPr>
          <a:xfrm>
            <a:off x="4795568" y="1628800"/>
            <a:ext cx="928560" cy="923330"/>
          </a:xfrm>
          <a:prstGeom prst="rect">
            <a:avLst/>
          </a:prstGeom>
          <a:noFill/>
        </p:spPr>
        <p:txBody>
          <a:bodyPr wrap="none" rtlCol="0">
            <a:spAutoFit/>
          </a:bodyPr>
          <a:lstStyle/>
          <a:p>
            <a:r>
              <a:rPr lang="en-GB" dirty="0" smtClean="0"/>
              <a:t>MAGIS</a:t>
            </a:r>
          </a:p>
          <a:p>
            <a:r>
              <a:rPr lang="en-GB" dirty="0" smtClean="0"/>
              <a:t>AION</a:t>
            </a:r>
          </a:p>
          <a:p>
            <a:r>
              <a:rPr lang="en-GB" dirty="0" smtClean="0"/>
              <a:t>4K</a:t>
            </a:r>
            <a:endParaRPr lang="en-GB" dirty="0"/>
          </a:p>
        </p:txBody>
      </p:sp>
      <p:sp>
        <p:nvSpPr>
          <p:cNvPr id="9" name="TextBox 8"/>
          <p:cNvSpPr txBox="1"/>
          <p:nvPr/>
        </p:nvSpPr>
        <p:spPr>
          <a:xfrm>
            <a:off x="251520" y="6309320"/>
            <a:ext cx="2749107" cy="307777"/>
          </a:xfrm>
          <a:prstGeom prst="rect">
            <a:avLst/>
          </a:prstGeom>
          <a:noFill/>
        </p:spPr>
        <p:txBody>
          <a:bodyPr wrap="none" rtlCol="0">
            <a:spAutoFit/>
          </a:bodyPr>
          <a:lstStyle/>
          <a:p>
            <a:r>
              <a:rPr lang="en-GB" sz="1400" dirty="0" smtClean="0"/>
              <a:t>Plots provided by </a:t>
            </a:r>
            <a:r>
              <a:rPr lang="en-GB" sz="1400" dirty="0" err="1" smtClean="0"/>
              <a:t>Marek</a:t>
            </a:r>
            <a:r>
              <a:rPr lang="en-GB" sz="1400" dirty="0" smtClean="0"/>
              <a:t> </a:t>
            </a:r>
            <a:r>
              <a:rPr lang="en-GB" sz="1400" dirty="0" err="1" smtClean="0"/>
              <a:t>Lewicki</a:t>
            </a:r>
            <a:endParaRPr lang="en-GB" sz="1400" dirty="0"/>
          </a:p>
        </p:txBody>
      </p:sp>
    </p:spTree>
    <p:extLst>
      <p:ext uri="{BB962C8B-B14F-4D97-AF65-F5344CB8AC3E}">
        <p14:creationId xmlns:p14="http://schemas.microsoft.com/office/powerpoint/2010/main" val="3767694111"/>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p:txBody>
          <a:bodyPr/>
          <a:lstStyle/>
          <a:p>
            <a:r>
              <a:rPr lang="en-GB" dirty="0" smtClean="0"/>
              <a:t>GW Detection &amp; Fundamental Physics - Example</a:t>
            </a:r>
            <a:endParaRPr lang="en-GB" dirty="0"/>
          </a:p>
        </p:txBody>
      </p:sp>
      <p:pic>
        <p:nvPicPr>
          <p:cNvPr id="4" name="Picture 3" descr="GWexpplotnew-Magis.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432" y="979636"/>
            <a:ext cx="8255000" cy="5473700"/>
          </a:xfrm>
          <a:prstGeom prst="rect">
            <a:avLst/>
          </a:prstGeom>
        </p:spPr>
      </p:pic>
      <p:sp>
        <p:nvSpPr>
          <p:cNvPr id="5" name="Rectangle 4"/>
          <p:cNvSpPr/>
          <p:nvPr/>
        </p:nvSpPr>
        <p:spPr>
          <a:xfrm>
            <a:off x="1331640" y="5157192"/>
            <a:ext cx="2045752" cy="369332"/>
          </a:xfrm>
          <a:prstGeom prst="rect">
            <a:avLst/>
          </a:prstGeom>
        </p:spPr>
        <p:txBody>
          <a:bodyPr wrap="none">
            <a:spAutoFit/>
          </a:bodyPr>
          <a:lstStyle/>
          <a:p>
            <a:pPr algn="ctr"/>
            <a:r>
              <a:rPr lang="is-IS" b="1" dirty="0"/>
              <a:t>arXiv:1809.08242</a:t>
            </a:r>
          </a:p>
        </p:txBody>
      </p:sp>
      <p:sp>
        <p:nvSpPr>
          <p:cNvPr id="6" name="TextBox 5"/>
          <p:cNvSpPr txBox="1"/>
          <p:nvPr/>
        </p:nvSpPr>
        <p:spPr>
          <a:xfrm>
            <a:off x="3851920" y="3009726"/>
            <a:ext cx="928560" cy="923330"/>
          </a:xfrm>
          <a:prstGeom prst="rect">
            <a:avLst/>
          </a:prstGeom>
          <a:noFill/>
        </p:spPr>
        <p:txBody>
          <a:bodyPr wrap="none" rtlCol="0">
            <a:spAutoFit/>
          </a:bodyPr>
          <a:lstStyle/>
          <a:p>
            <a:r>
              <a:rPr lang="en-GB" dirty="0" smtClean="0"/>
              <a:t>MAGIS</a:t>
            </a:r>
          </a:p>
          <a:p>
            <a:r>
              <a:rPr lang="en-GB" dirty="0" smtClean="0"/>
              <a:t>AION</a:t>
            </a:r>
          </a:p>
          <a:p>
            <a:r>
              <a:rPr lang="en-GB" dirty="0" smtClean="0"/>
              <a:t>Space</a:t>
            </a:r>
            <a:endParaRPr lang="en-GB" dirty="0"/>
          </a:p>
        </p:txBody>
      </p:sp>
      <p:sp>
        <p:nvSpPr>
          <p:cNvPr id="7" name="TextBox 6"/>
          <p:cNvSpPr txBox="1"/>
          <p:nvPr/>
        </p:nvSpPr>
        <p:spPr>
          <a:xfrm>
            <a:off x="4795568" y="1628800"/>
            <a:ext cx="928560" cy="923330"/>
          </a:xfrm>
          <a:prstGeom prst="rect">
            <a:avLst/>
          </a:prstGeom>
          <a:noFill/>
        </p:spPr>
        <p:txBody>
          <a:bodyPr wrap="none" rtlCol="0">
            <a:spAutoFit/>
          </a:bodyPr>
          <a:lstStyle/>
          <a:p>
            <a:r>
              <a:rPr lang="en-GB" dirty="0" smtClean="0"/>
              <a:t>MAGIS</a:t>
            </a:r>
          </a:p>
          <a:p>
            <a:r>
              <a:rPr lang="en-GB" dirty="0" smtClean="0"/>
              <a:t>AION</a:t>
            </a:r>
          </a:p>
          <a:p>
            <a:r>
              <a:rPr lang="en-GB" dirty="0" smtClean="0"/>
              <a:t>4K</a:t>
            </a:r>
            <a:endParaRPr lang="en-GB" dirty="0"/>
          </a:p>
        </p:txBody>
      </p:sp>
      <p:pic>
        <p:nvPicPr>
          <p:cNvPr id="8" name="Picture 7" descr="GWplotexamplenewnolegend.-notext.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432" y="980728"/>
            <a:ext cx="8255000" cy="5473700"/>
          </a:xfrm>
          <a:prstGeom prst="rect">
            <a:avLst/>
          </a:prstGeom>
        </p:spPr>
      </p:pic>
      <p:pic>
        <p:nvPicPr>
          <p:cNvPr id="9" name="Picture 8" descr="GWexpplotnewlegend.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03648" y="1447552"/>
            <a:ext cx="1549400" cy="1549400"/>
          </a:xfrm>
          <a:prstGeom prst="rect">
            <a:avLst/>
          </a:prstGeom>
        </p:spPr>
      </p:pic>
      <p:sp>
        <p:nvSpPr>
          <p:cNvPr id="10" name="TextBox 9"/>
          <p:cNvSpPr txBox="1"/>
          <p:nvPr/>
        </p:nvSpPr>
        <p:spPr>
          <a:xfrm>
            <a:off x="251520" y="6309320"/>
            <a:ext cx="2749107" cy="307777"/>
          </a:xfrm>
          <a:prstGeom prst="rect">
            <a:avLst/>
          </a:prstGeom>
          <a:noFill/>
        </p:spPr>
        <p:txBody>
          <a:bodyPr wrap="none" rtlCol="0">
            <a:spAutoFit/>
          </a:bodyPr>
          <a:lstStyle/>
          <a:p>
            <a:r>
              <a:rPr lang="en-GB" sz="1400" dirty="0" smtClean="0"/>
              <a:t>Plots provided by </a:t>
            </a:r>
            <a:r>
              <a:rPr lang="en-GB" sz="1400" dirty="0" err="1" smtClean="0"/>
              <a:t>Marek</a:t>
            </a:r>
            <a:r>
              <a:rPr lang="en-GB" sz="1400" dirty="0" smtClean="0"/>
              <a:t> </a:t>
            </a:r>
            <a:r>
              <a:rPr lang="en-GB" sz="1400" dirty="0" err="1" smtClean="0"/>
              <a:t>Lewicki</a:t>
            </a:r>
            <a:endParaRPr lang="en-GB" sz="1400" dirty="0"/>
          </a:p>
        </p:txBody>
      </p:sp>
    </p:spTree>
    <p:extLst>
      <p:ext uri="{BB962C8B-B14F-4D97-AF65-F5344CB8AC3E}">
        <p14:creationId xmlns:p14="http://schemas.microsoft.com/office/powerpoint/2010/main" val="3626095055"/>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561975" y="381000"/>
            <a:ext cx="8020050" cy="457200"/>
          </a:xfrm>
          <a:prstGeom prst="rect">
            <a:avLst/>
          </a:prstGeom>
        </p:spPr>
        <p:txBody>
          <a:bodyPr/>
          <a:lstStyle>
            <a:lvl1pPr algn="ctr" rtl="0" eaLnBrk="0" fontAlgn="base" hangingPunct="0">
              <a:spcBef>
                <a:spcPct val="0"/>
              </a:spcBef>
              <a:spcAft>
                <a:spcPct val="0"/>
              </a:spcAft>
              <a:defRPr sz="2500" b="1">
                <a:solidFill>
                  <a:srgbClr val="006699"/>
                </a:solidFill>
                <a:latin typeface="+mj-lt"/>
                <a:ea typeface="ＭＳ Ｐゴシック" charset="-128"/>
                <a:cs typeface="ＭＳ Ｐゴシック" charset="-128"/>
              </a:defRPr>
            </a:lvl1pPr>
            <a:lvl2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2pPr>
            <a:lvl3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3pPr>
            <a:lvl4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4pPr>
            <a:lvl5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5pPr>
            <a:lvl6pPr marL="405216" algn="ctr" rtl="0" eaLnBrk="0" fontAlgn="base" hangingPunct="0">
              <a:spcBef>
                <a:spcPct val="0"/>
              </a:spcBef>
              <a:spcAft>
                <a:spcPct val="0"/>
              </a:spcAft>
              <a:defRPr sz="2500" b="1">
                <a:solidFill>
                  <a:srgbClr val="006699"/>
                </a:solidFill>
                <a:latin typeface="Helvetica" charset="0"/>
              </a:defRPr>
            </a:lvl6pPr>
            <a:lvl7pPr marL="810433" algn="ctr" rtl="0" eaLnBrk="0" fontAlgn="base" hangingPunct="0">
              <a:spcBef>
                <a:spcPct val="0"/>
              </a:spcBef>
              <a:spcAft>
                <a:spcPct val="0"/>
              </a:spcAft>
              <a:defRPr sz="2500" b="1">
                <a:solidFill>
                  <a:srgbClr val="006699"/>
                </a:solidFill>
                <a:latin typeface="Helvetica" charset="0"/>
              </a:defRPr>
            </a:lvl7pPr>
            <a:lvl8pPr marL="1215649" algn="ctr" rtl="0" eaLnBrk="0" fontAlgn="base" hangingPunct="0">
              <a:spcBef>
                <a:spcPct val="0"/>
              </a:spcBef>
              <a:spcAft>
                <a:spcPct val="0"/>
              </a:spcAft>
              <a:defRPr sz="2500" b="1">
                <a:solidFill>
                  <a:srgbClr val="006699"/>
                </a:solidFill>
                <a:latin typeface="Helvetica" charset="0"/>
              </a:defRPr>
            </a:lvl8pPr>
            <a:lvl9pPr marL="1620865" algn="ctr" rtl="0" eaLnBrk="0" fontAlgn="base" hangingPunct="0">
              <a:spcBef>
                <a:spcPct val="0"/>
              </a:spcBef>
              <a:spcAft>
                <a:spcPct val="0"/>
              </a:spcAft>
              <a:defRPr sz="2500" b="1">
                <a:solidFill>
                  <a:srgbClr val="006699"/>
                </a:solidFill>
                <a:latin typeface="Helvetica" charset="0"/>
              </a:defRPr>
            </a:lvl9pPr>
          </a:lstStyle>
          <a:p>
            <a:r>
              <a:rPr lang="en-GB" dirty="0" smtClean="0"/>
              <a:t>The Landscape of Ultra-Light Dark Matter Detection</a:t>
            </a:r>
            <a:endParaRPr lang="en-GB" dirty="0"/>
          </a:p>
        </p:txBody>
      </p:sp>
      <p:pic>
        <p:nvPicPr>
          <p:cNvPr id="3" name="Picture 2" descr="Screen Shot 2018-10-15 at 11.03.5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2204864"/>
            <a:ext cx="8136000" cy="3943161"/>
          </a:xfrm>
          <a:prstGeom prst="rect">
            <a:avLst/>
          </a:prstGeom>
        </p:spPr>
      </p:pic>
      <p:sp>
        <p:nvSpPr>
          <p:cNvPr id="4" name="TextBox 3"/>
          <p:cNvSpPr txBox="1"/>
          <p:nvPr/>
        </p:nvSpPr>
        <p:spPr>
          <a:xfrm>
            <a:off x="539552" y="1209526"/>
            <a:ext cx="7998817" cy="923330"/>
          </a:xfrm>
          <a:prstGeom prst="rect">
            <a:avLst/>
          </a:prstGeom>
          <a:noFill/>
        </p:spPr>
        <p:txBody>
          <a:bodyPr wrap="none" rtlCol="0">
            <a:spAutoFit/>
          </a:bodyPr>
          <a:lstStyle/>
          <a:p>
            <a:r>
              <a:rPr lang="en-GB" dirty="0" smtClean="0">
                <a:solidFill>
                  <a:srgbClr val="3333CC"/>
                </a:solidFill>
              </a:rPr>
              <a:t>Vey light </a:t>
            </a:r>
            <a:r>
              <a:rPr lang="en-GB" dirty="0">
                <a:solidFill>
                  <a:srgbClr val="3333CC"/>
                </a:solidFill>
              </a:rPr>
              <a:t>dark matter </a:t>
            </a:r>
            <a:r>
              <a:rPr lang="en-GB" dirty="0" smtClean="0">
                <a:solidFill>
                  <a:srgbClr val="3333CC"/>
                </a:solidFill>
              </a:rPr>
              <a:t>and </a:t>
            </a:r>
            <a:r>
              <a:rPr lang="en-GB" dirty="0">
                <a:solidFill>
                  <a:srgbClr val="3333CC"/>
                </a:solidFill>
              </a:rPr>
              <a:t>gravitational wave detection </a:t>
            </a:r>
            <a:r>
              <a:rPr lang="en-GB" dirty="0" smtClean="0">
                <a:solidFill>
                  <a:srgbClr val="3333CC"/>
                </a:solidFill>
              </a:rPr>
              <a:t>similar</a:t>
            </a:r>
            <a:r>
              <a:rPr lang="en-GB" dirty="0">
                <a:solidFill>
                  <a:srgbClr val="3333CC"/>
                </a:solidFill>
              </a:rPr>
              <a:t> </a:t>
            </a:r>
            <a:r>
              <a:rPr lang="en-GB" dirty="0" smtClean="0">
                <a:solidFill>
                  <a:srgbClr val="3333CC"/>
                </a:solidFill>
              </a:rPr>
              <a:t>when detecting </a:t>
            </a:r>
          </a:p>
          <a:p>
            <a:r>
              <a:rPr lang="en-GB" dirty="0" smtClean="0">
                <a:solidFill>
                  <a:srgbClr val="3333CC"/>
                </a:solidFill>
              </a:rPr>
              <a:t>coherent </a:t>
            </a:r>
            <a:r>
              <a:rPr lang="en-GB" dirty="0">
                <a:solidFill>
                  <a:srgbClr val="3333CC"/>
                </a:solidFill>
              </a:rPr>
              <a:t>effects of entire field, not single </a:t>
            </a:r>
            <a:r>
              <a:rPr lang="en-GB" dirty="0" smtClean="0">
                <a:solidFill>
                  <a:srgbClr val="3333CC"/>
                </a:solidFill>
              </a:rPr>
              <a:t>particles. </a:t>
            </a:r>
          </a:p>
          <a:p>
            <a:r>
              <a:rPr lang="en-GB" dirty="0" smtClean="0"/>
              <a:t>Example: Ultra-Light Dark Matter:</a:t>
            </a:r>
            <a:endParaRPr lang="en-GB" dirty="0"/>
          </a:p>
        </p:txBody>
      </p:sp>
      <p:sp>
        <p:nvSpPr>
          <p:cNvPr id="5" name="TextBox 4"/>
          <p:cNvSpPr txBox="1"/>
          <p:nvPr/>
        </p:nvSpPr>
        <p:spPr>
          <a:xfrm>
            <a:off x="4932040" y="6093296"/>
            <a:ext cx="3524635" cy="646331"/>
          </a:xfrm>
          <a:prstGeom prst="rect">
            <a:avLst/>
          </a:prstGeom>
          <a:noFill/>
        </p:spPr>
        <p:txBody>
          <a:bodyPr wrap="none" rtlCol="0">
            <a:spAutoFit/>
          </a:bodyPr>
          <a:lstStyle/>
          <a:p>
            <a:r>
              <a:rPr lang="en-GB" dirty="0" smtClean="0"/>
              <a:t>Diagram taken from P. Graham’s</a:t>
            </a:r>
          </a:p>
          <a:p>
            <a:r>
              <a:rPr lang="en-GB" dirty="0" smtClean="0"/>
              <a:t> </a:t>
            </a:r>
            <a:r>
              <a:rPr lang="en-GB" dirty="0"/>
              <a:t>talk at HEP Front 2018</a:t>
            </a:r>
          </a:p>
        </p:txBody>
      </p:sp>
      <p:sp>
        <p:nvSpPr>
          <p:cNvPr id="6" name="Rectangle 5"/>
          <p:cNvSpPr/>
          <p:nvPr/>
        </p:nvSpPr>
        <p:spPr bwMode="auto">
          <a:xfrm>
            <a:off x="539552" y="3573016"/>
            <a:ext cx="7992888" cy="259228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Helvetica" charset="0"/>
            </a:endParaRPr>
          </a:p>
        </p:txBody>
      </p:sp>
    </p:spTree>
    <p:extLst>
      <p:ext uri="{BB962C8B-B14F-4D97-AF65-F5344CB8AC3E}">
        <p14:creationId xmlns:p14="http://schemas.microsoft.com/office/powerpoint/2010/main" val="1357111253"/>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561975" y="381000"/>
            <a:ext cx="8020050" cy="457200"/>
          </a:xfrm>
          <a:prstGeom prst="rect">
            <a:avLst/>
          </a:prstGeom>
        </p:spPr>
        <p:txBody>
          <a:bodyPr/>
          <a:lstStyle>
            <a:lvl1pPr algn="ctr" rtl="0" eaLnBrk="0" fontAlgn="base" hangingPunct="0">
              <a:spcBef>
                <a:spcPct val="0"/>
              </a:spcBef>
              <a:spcAft>
                <a:spcPct val="0"/>
              </a:spcAft>
              <a:defRPr sz="2500" b="1">
                <a:solidFill>
                  <a:srgbClr val="006699"/>
                </a:solidFill>
                <a:latin typeface="+mj-lt"/>
                <a:ea typeface="ＭＳ Ｐゴシック" charset="-128"/>
                <a:cs typeface="ＭＳ Ｐゴシック" charset="-128"/>
              </a:defRPr>
            </a:lvl1pPr>
            <a:lvl2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2pPr>
            <a:lvl3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3pPr>
            <a:lvl4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4pPr>
            <a:lvl5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5pPr>
            <a:lvl6pPr marL="405216" algn="ctr" rtl="0" eaLnBrk="0" fontAlgn="base" hangingPunct="0">
              <a:spcBef>
                <a:spcPct val="0"/>
              </a:spcBef>
              <a:spcAft>
                <a:spcPct val="0"/>
              </a:spcAft>
              <a:defRPr sz="2500" b="1">
                <a:solidFill>
                  <a:srgbClr val="006699"/>
                </a:solidFill>
                <a:latin typeface="Helvetica" charset="0"/>
              </a:defRPr>
            </a:lvl6pPr>
            <a:lvl7pPr marL="810433" algn="ctr" rtl="0" eaLnBrk="0" fontAlgn="base" hangingPunct="0">
              <a:spcBef>
                <a:spcPct val="0"/>
              </a:spcBef>
              <a:spcAft>
                <a:spcPct val="0"/>
              </a:spcAft>
              <a:defRPr sz="2500" b="1">
                <a:solidFill>
                  <a:srgbClr val="006699"/>
                </a:solidFill>
                <a:latin typeface="Helvetica" charset="0"/>
              </a:defRPr>
            </a:lvl7pPr>
            <a:lvl8pPr marL="1215649" algn="ctr" rtl="0" eaLnBrk="0" fontAlgn="base" hangingPunct="0">
              <a:spcBef>
                <a:spcPct val="0"/>
              </a:spcBef>
              <a:spcAft>
                <a:spcPct val="0"/>
              </a:spcAft>
              <a:defRPr sz="2500" b="1">
                <a:solidFill>
                  <a:srgbClr val="006699"/>
                </a:solidFill>
                <a:latin typeface="Helvetica" charset="0"/>
              </a:defRPr>
            </a:lvl8pPr>
            <a:lvl9pPr marL="1620865" algn="ctr" rtl="0" eaLnBrk="0" fontAlgn="base" hangingPunct="0">
              <a:spcBef>
                <a:spcPct val="0"/>
              </a:spcBef>
              <a:spcAft>
                <a:spcPct val="0"/>
              </a:spcAft>
              <a:defRPr sz="2500" b="1">
                <a:solidFill>
                  <a:srgbClr val="006699"/>
                </a:solidFill>
                <a:latin typeface="Helvetica" charset="0"/>
              </a:defRPr>
            </a:lvl9pPr>
          </a:lstStyle>
          <a:p>
            <a:r>
              <a:rPr lang="en-GB" dirty="0" smtClean="0"/>
              <a:t>The Landscape of Ultra-Light Dark Matter Detection</a:t>
            </a:r>
            <a:endParaRPr lang="en-GB" dirty="0"/>
          </a:p>
        </p:txBody>
      </p:sp>
      <p:pic>
        <p:nvPicPr>
          <p:cNvPr id="3" name="Picture 2" descr="Screen Shot 2018-10-15 at 11.03.5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2204864"/>
            <a:ext cx="8136000" cy="3943161"/>
          </a:xfrm>
          <a:prstGeom prst="rect">
            <a:avLst/>
          </a:prstGeom>
        </p:spPr>
      </p:pic>
      <p:sp>
        <p:nvSpPr>
          <p:cNvPr id="4" name="TextBox 3"/>
          <p:cNvSpPr txBox="1"/>
          <p:nvPr/>
        </p:nvSpPr>
        <p:spPr>
          <a:xfrm>
            <a:off x="539552" y="1209526"/>
            <a:ext cx="7998817" cy="923330"/>
          </a:xfrm>
          <a:prstGeom prst="rect">
            <a:avLst/>
          </a:prstGeom>
          <a:noFill/>
        </p:spPr>
        <p:txBody>
          <a:bodyPr wrap="none" rtlCol="0">
            <a:spAutoFit/>
          </a:bodyPr>
          <a:lstStyle/>
          <a:p>
            <a:r>
              <a:rPr lang="en-GB" dirty="0" smtClean="0">
                <a:solidFill>
                  <a:srgbClr val="3333CC"/>
                </a:solidFill>
              </a:rPr>
              <a:t>Vey light </a:t>
            </a:r>
            <a:r>
              <a:rPr lang="en-GB" dirty="0">
                <a:solidFill>
                  <a:srgbClr val="3333CC"/>
                </a:solidFill>
              </a:rPr>
              <a:t>dark matter </a:t>
            </a:r>
            <a:r>
              <a:rPr lang="en-GB" dirty="0" smtClean="0">
                <a:solidFill>
                  <a:srgbClr val="3333CC"/>
                </a:solidFill>
              </a:rPr>
              <a:t>and </a:t>
            </a:r>
            <a:r>
              <a:rPr lang="en-GB" dirty="0">
                <a:solidFill>
                  <a:srgbClr val="3333CC"/>
                </a:solidFill>
              </a:rPr>
              <a:t>gravitational wave detection </a:t>
            </a:r>
            <a:r>
              <a:rPr lang="en-GB" dirty="0" smtClean="0">
                <a:solidFill>
                  <a:srgbClr val="3333CC"/>
                </a:solidFill>
              </a:rPr>
              <a:t>similar</a:t>
            </a:r>
            <a:r>
              <a:rPr lang="en-GB" dirty="0">
                <a:solidFill>
                  <a:srgbClr val="3333CC"/>
                </a:solidFill>
              </a:rPr>
              <a:t> </a:t>
            </a:r>
            <a:r>
              <a:rPr lang="en-GB" dirty="0" smtClean="0">
                <a:solidFill>
                  <a:srgbClr val="3333CC"/>
                </a:solidFill>
              </a:rPr>
              <a:t>when detecting </a:t>
            </a:r>
          </a:p>
          <a:p>
            <a:r>
              <a:rPr lang="en-GB" dirty="0" smtClean="0">
                <a:solidFill>
                  <a:srgbClr val="3333CC"/>
                </a:solidFill>
              </a:rPr>
              <a:t>coherent </a:t>
            </a:r>
            <a:r>
              <a:rPr lang="en-GB" dirty="0">
                <a:solidFill>
                  <a:srgbClr val="3333CC"/>
                </a:solidFill>
              </a:rPr>
              <a:t>effects of entire field, not single </a:t>
            </a:r>
            <a:r>
              <a:rPr lang="en-GB" dirty="0" smtClean="0">
                <a:solidFill>
                  <a:srgbClr val="3333CC"/>
                </a:solidFill>
              </a:rPr>
              <a:t>particles. </a:t>
            </a:r>
          </a:p>
          <a:p>
            <a:r>
              <a:rPr lang="en-GB" dirty="0" smtClean="0"/>
              <a:t>Example: Ultra-Light Dark Matter:</a:t>
            </a:r>
            <a:endParaRPr lang="en-GB" dirty="0"/>
          </a:p>
        </p:txBody>
      </p:sp>
      <p:sp>
        <p:nvSpPr>
          <p:cNvPr id="5" name="TextBox 4"/>
          <p:cNvSpPr txBox="1"/>
          <p:nvPr/>
        </p:nvSpPr>
        <p:spPr>
          <a:xfrm>
            <a:off x="4932040" y="6093296"/>
            <a:ext cx="3524635" cy="646331"/>
          </a:xfrm>
          <a:prstGeom prst="rect">
            <a:avLst/>
          </a:prstGeom>
          <a:noFill/>
        </p:spPr>
        <p:txBody>
          <a:bodyPr wrap="none" rtlCol="0">
            <a:spAutoFit/>
          </a:bodyPr>
          <a:lstStyle/>
          <a:p>
            <a:r>
              <a:rPr lang="en-GB" dirty="0" smtClean="0"/>
              <a:t>Diagram taken from P. Graham’s</a:t>
            </a:r>
          </a:p>
          <a:p>
            <a:r>
              <a:rPr lang="en-GB" dirty="0" smtClean="0"/>
              <a:t> </a:t>
            </a:r>
            <a:r>
              <a:rPr lang="en-GB" dirty="0"/>
              <a:t>talk at HEP Front 2018</a:t>
            </a:r>
          </a:p>
        </p:txBody>
      </p:sp>
      <p:sp>
        <p:nvSpPr>
          <p:cNvPr id="6" name="Rectangle 5"/>
          <p:cNvSpPr/>
          <p:nvPr/>
        </p:nvSpPr>
        <p:spPr bwMode="auto">
          <a:xfrm>
            <a:off x="539552" y="3573016"/>
            <a:ext cx="7848872" cy="86409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Helvetica" charset="0"/>
            </a:endParaRPr>
          </a:p>
        </p:txBody>
      </p:sp>
      <p:sp>
        <p:nvSpPr>
          <p:cNvPr id="7" name="Rectangle 6"/>
          <p:cNvSpPr/>
          <p:nvPr/>
        </p:nvSpPr>
        <p:spPr bwMode="auto">
          <a:xfrm>
            <a:off x="539552" y="5373216"/>
            <a:ext cx="4104456" cy="86409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a:ln>
                <a:noFill/>
              </a:ln>
              <a:solidFill>
                <a:schemeClr val="tx1"/>
              </a:solidFill>
              <a:effectLst/>
              <a:latin typeface="Helvetica" charset="0"/>
            </a:endParaRPr>
          </a:p>
        </p:txBody>
      </p:sp>
      <p:sp>
        <p:nvSpPr>
          <p:cNvPr id="8" name="Rectangle 7"/>
          <p:cNvSpPr/>
          <p:nvPr/>
        </p:nvSpPr>
        <p:spPr bwMode="auto">
          <a:xfrm>
            <a:off x="4427984" y="4437112"/>
            <a:ext cx="4104456" cy="86409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Helvetica" charset="0"/>
            </a:endParaRPr>
          </a:p>
        </p:txBody>
      </p:sp>
      <p:sp>
        <p:nvSpPr>
          <p:cNvPr id="9" name="TextBox 8"/>
          <p:cNvSpPr txBox="1"/>
          <p:nvPr/>
        </p:nvSpPr>
        <p:spPr>
          <a:xfrm>
            <a:off x="2123728" y="5003884"/>
            <a:ext cx="1557037" cy="369332"/>
          </a:xfrm>
          <a:prstGeom prst="rect">
            <a:avLst/>
          </a:prstGeom>
          <a:solidFill>
            <a:srgbClr val="FFFFFF"/>
          </a:solidFill>
        </p:spPr>
        <p:txBody>
          <a:bodyPr wrap="none" rtlCol="0">
            <a:spAutoFit/>
          </a:bodyPr>
          <a:lstStyle/>
          <a:p>
            <a:r>
              <a:rPr lang="en-GB" dirty="0" smtClean="0">
                <a:solidFill>
                  <a:srgbClr val="D315FF"/>
                </a:solidFill>
              </a:rPr>
              <a:t>MAGIS/AION </a:t>
            </a:r>
            <a:endParaRPr lang="en-GB" dirty="0">
              <a:solidFill>
                <a:srgbClr val="D315FF"/>
              </a:solidFill>
            </a:endParaRPr>
          </a:p>
        </p:txBody>
      </p:sp>
    </p:spTree>
    <p:extLst>
      <p:ext uri="{BB962C8B-B14F-4D97-AF65-F5344CB8AC3E}">
        <p14:creationId xmlns:p14="http://schemas.microsoft.com/office/powerpoint/2010/main" val="176066900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10m(</a:t>
            </a:r>
            <a:r>
              <a:rPr lang="en-GB" dirty="0" err="1" smtClean="0"/>
              <a:t>ish</a:t>
            </a:r>
            <a:r>
              <a:rPr lang="en-GB" dirty="0" smtClean="0"/>
              <a:t>) Site Proposals </a:t>
            </a:r>
            <a:endParaRPr lang="en-GB" dirty="0"/>
          </a:p>
        </p:txBody>
      </p:sp>
      <p:sp>
        <p:nvSpPr>
          <p:cNvPr id="3" name="Content Placeholder 2"/>
          <p:cNvSpPr>
            <a:spLocks noGrp="1"/>
          </p:cNvSpPr>
          <p:nvPr>
            <p:ph idx="1"/>
          </p:nvPr>
        </p:nvSpPr>
        <p:spPr/>
        <p:txBody>
          <a:bodyPr/>
          <a:lstStyle/>
          <a:p>
            <a:pPr>
              <a:buFont typeface="Arial"/>
              <a:buChar char="•"/>
            </a:pPr>
            <a:r>
              <a:rPr lang="en-GB" sz="3600" dirty="0" smtClean="0"/>
              <a:t>We have two concrete proposals for a site top host the 10m(</a:t>
            </a:r>
            <a:r>
              <a:rPr lang="en-GB" sz="3600" dirty="0" err="1" smtClean="0"/>
              <a:t>ish</a:t>
            </a:r>
            <a:r>
              <a:rPr lang="en-GB" sz="3600" dirty="0" smtClean="0"/>
              <a:t>) prototype version, which (so far) is the main deliverable of the 3 year funding cycle  </a:t>
            </a:r>
          </a:p>
          <a:p>
            <a:pPr>
              <a:buFont typeface="Arial"/>
              <a:buChar char="•"/>
            </a:pPr>
            <a:endParaRPr lang="en-GB" dirty="0"/>
          </a:p>
          <a:p>
            <a:pPr lvl="1">
              <a:buFont typeface="Arial"/>
              <a:buChar char="•"/>
            </a:pPr>
            <a:r>
              <a:rPr lang="en-GB" sz="2400" dirty="0" smtClean="0">
                <a:solidFill>
                  <a:srgbClr val="FF0000"/>
                </a:solidFill>
              </a:rPr>
              <a:t>Oxford (</a:t>
            </a:r>
            <a:r>
              <a:rPr lang="en-GB" sz="2400" dirty="0" err="1" smtClean="0">
                <a:solidFill>
                  <a:srgbClr val="FF0000"/>
                </a:solidFill>
              </a:rPr>
              <a:t>Beecroft</a:t>
            </a:r>
            <a:r>
              <a:rPr lang="en-GB" sz="2400" dirty="0" smtClean="0">
                <a:solidFill>
                  <a:srgbClr val="FF0000"/>
                </a:solidFill>
              </a:rPr>
              <a:t>)</a:t>
            </a:r>
          </a:p>
          <a:p>
            <a:pPr lvl="1">
              <a:buFont typeface="Arial"/>
              <a:buChar char="•"/>
            </a:pPr>
            <a:r>
              <a:rPr lang="en-GB" sz="2400" dirty="0" smtClean="0">
                <a:solidFill>
                  <a:srgbClr val="FF0000"/>
                </a:solidFill>
              </a:rPr>
              <a:t>RAL  (R72)</a:t>
            </a:r>
            <a:endParaRPr lang="en-GB" sz="2400" dirty="0">
              <a:solidFill>
                <a:srgbClr val="FF0000"/>
              </a:solidFill>
            </a:endParaRPr>
          </a:p>
        </p:txBody>
      </p:sp>
    </p:spTree>
    <p:extLst>
      <p:ext uri="{BB962C8B-B14F-4D97-AF65-F5344CB8AC3E}">
        <p14:creationId xmlns:p14="http://schemas.microsoft.com/office/powerpoint/2010/main" val="3274144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561975" y="381000"/>
            <a:ext cx="8020050" cy="457200"/>
          </a:xfrm>
          <a:prstGeom prst="rect">
            <a:avLst/>
          </a:prstGeom>
        </p:spPr>
        <p:txBody>
          <a:bodyPr/>
          <a:lstStyle>
            <a:lvl1pPr algn="ctr" rtl="0" eaLnBrk="0" fontAlgn="base" hangingPunct="0">
              <a:spcBef>
                <a:spcPct val="0"/>
              </a:spcBef>
              <a:spcAft>
                <a:spcPct val="0"/>
              </a:spcAft>
              <a:defRPr sz="2500" b="1">
                <a:solidFill>
                  <a:srgbClr val="006699"/>
                </a:solidFill>
                <a:latin typeface="+mj-lt"/>
                <a:ea typeface="ＭＳ Ｐゴシック" charset="-128"/>
                <a:cs typeface="ＭＳ Ｐゴシック" charset="-128"/>
              </a:defRPr>
            </a:lvl1pPr>
            <a:lvl2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2pPr>
            <a:lvl3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3pPr>
            <a:lvl4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4pPr>
            <a:lvl5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5pPr>
            <a:lvl6pPr marL="405216" algn="ctr" rtl="0" eaLnBrk="0" fontAlgn="base" hangingPunct="0">
              <a:spcBef>
                <a:spcPct val="0"/>
              </a:spcBef>
              <a:spcAft>
                <a:spcPct val="0"/>
              </a:spcAft>
              <a:defRPr sz="2500" b="1">
                <a:solidFill>
                  <a:srgbClr val="006699"/>
                </a:solidFill>
                <a:latin typeface="Helvetica" charset="0"/>
              </a:defRPr>
            </a:lvl6pPr>
            <a:lvl7pPr marL="810433" algn="ctr" rtl="0" eaLnBrk="0" fontAlgn="base" hangingPunct="0">
              <a:spcBef>
                <a:spcPct val="0"/>
              </a:spcBef>
              <a:spcAft>
                <a:spcPct val="0"/>
              </a:spcAft>
              <a:defRPr sz="2500" b="1">
                <a:solidFill>
                  <a:srgbClr val="006699"/>
                </a:solidFill>
                <a:latin typeface="Helvetica" charset="0"/>
              </a:defRPr>
            </a:lvl7pPr>
            <a:lvl8pPr marL="1215649" algn="ctr" rtl="0" eaLnBrk="0" fontAlgn="base" hangingPunct="0">
              <a:spcBef>
                <a:spcPct val="0"/>
              </a:spcBef>
              <a:spcAft>
                <a:spcPct val="0"/>
              </a:spcAft>
              <a:defRPr sz="2500" b="1">
                <a:solidFill>
                  <a:srgbClr val="006699"/>
                </a:solidFill>
                <a:latin typeface="Helvetica" charset="0"/>
              </a:defRPr>
            </a:lvl8pPr>
            <a:lvl9pPr marL="1620865" algn="ctr" rtl="0" eaLnBrk="0" fontAlgn="base" hangingPunct="0">
              <a:spcBef>
                <a:spcPct val="0"/>
              </a:spcBef>
              <a:spcAft>
                <a:spcPct val="0"/>
              </a:spcAft>
              <a:defRPr sz="2500" b="1">
                <a:solidFill>
                  <a:srgbClr val="006699"/>
                </a:solidFill>
                <a:latin typeface="Helvetica" charset="0"/>
              </a:defRPr>
            </a:lvl9pPr>
          </a:lstStyle>
          <a:p>
            <a:r>
              <a:rPr lang="en-GB" dirty="0" smtClean="0"/>
              <a:t>The Landscape of Ultra-Light Dark Matter Detection</a:t>
            </a:r>
            <a:endParaRPr lang="en-GB" dirty="0"/>
          </a:p>
        </p:txBody>
      </p:sp>
      <p:pic>
        <p:nvPicPr>
          <p:cNvPr id="3" name="Picture 2" descr="Screen Shot 2018-10-15 at 11.03.5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2204864"/>
            <a:ext cx="8136000" cy="3943161"/>
          </a:xfrm>
          <a:prstGeom prst="rect">
            <a:avLst/>
          </a:prstGeom>
        </p:spPr>
      </p:pic>
      <p:sp>
        <p:nvSpPr>
          <p:cNvPr id="4" name="TextBox 3"/>
          <p:cNvSpPr txBox="1"/>
          <p:nvPr/>
        </p:nvSpPr>
        <p:spPr>
          <a:xfrm>
            <a:off x="539552" y="1209526"/>
            <a:ext cx="7998817" cy="923330"/>
          </a:xfrm>
          <a:prstGeom prst="rect">
            <a:avLst/>
          </a:prstGeom>
          <a:noFill/>
        </p:spPr>
        <p:txBody>
          <a:bodyPr wrap="none" rtlCol="0">
            <a:spAutoFit/>
          </a:bodyPr>
          <a:lstStyle/>
          <a:p>
            <a:r>
              <a:rPr lang="en-GB" dirty="0" smtClean="0">
                <a:solidFill>
                  <a:srgbClr val="3333CC"/>
                </a:solidFill>
              </a:rPr>
              <a:t>Vey light </a:t>
            </a:r>
            <a:r>
              <a:rPr lang="en-GB" dirty="0">
                <a:solidFill>
                  <a:srgbClr val="3333CC"/>
                </a:solidFill>
              </a:rPr>
              <a:t>dark matter </a:t>
            </a:r>
            <a:r>
              <a:rPr lang="en-GB" dirty="0" smtClean="0">
                <a:solidFill>
                  <a:srgbClr val="3333CC"/>
                </a:solidFill>
              </a:rPr>
              <a:t>and </a:t>
            </a:r>
            <a:r>
              <a:rPr lang="en-GB" dirty="0">
                <a:solidFill>
                  <a:srgbClr val="3333CC"/>
                </a:solidFill>
              </a:rPr>
              <a:t>gravitational wave detection </a:t>
            </a:r>
            <a:r>
              <a:rPr lang="en-GB" dirty="0" smtClean="0">
                <a:solidFill>
                  <a:srgbClr val="3333CC"/>
                </a:solidFill>
              </a:rPr>
              <a:t>similar</a:t>
            </a:r>
            <a:r>
              <a:rPr lang="en-GB" dirty="0">
                <a:solidFill>
                  <a:srgbClr val="3333CC"/>
                </a:solidFill>
              </a:rPr>
              <a:t> </a:t>
            </a:r>
            <a:r>
              <a:rPr lang="en-GB" dirty="0" smtClean="0">
                <a:solidFill>
                  <a:srgbClr val="3333CC"/>
                </a:solidFill>
              </a:rPr>
              <a:t>when detecting </a:t>
            </a:r>
          </a:p>
          <a:p>
            <a:r>
              <a:rPr lang="en-GB" dirty="0" smtClean="0">
                <a:solidFill>
                  <a:srgbClr val="3333CC"/>
                </a:solidFill>
              </a:rPr>
              <a:t>coherent </a:t>
            </a:r>
            <a:r>
              <a:rPr lang="en-GB" dirty="0">
                <a:solidFill>
                  <a:srgbClr val="3333CC"/>
                </a:solidFill>
              </a:rPr>
              <a:t>effects of entire field, not single </a:t>
            </a:r>
            <a:r>
              <a:rPr lang="en-GB" dirty="0" smtClean="0">
                <a:solidFill>
                  <a:srgbClr val="3333CC"/>
                </a:solidFill>
              </a:rPr>
              <a:t>particles. </a:t>
            </a:r>
          </a:p>
          <a:p>
            <a:r>
              <a:rPr lang="en-GB" dirty="0" smtClean="0"/>
              <a:t>Example: Ultra-Light Dark Matter:</a:t>
            </a:r>
            <a:endParaRPr lang="en-GB" dirty="0"/>
          </a:p>
        </p:txBody>
      </p:sp>
      <p:sp>
        <p:nvSpPr>
          <p:cNvPr id="5" name="TextBox 4"/>
          <p:cNvSpPr txBox="1"/>
          <p:nvPr/>
        </p:nvSpPr>
        <p:spPr>
          <a:xfrm>
            <a:off x="4932040" y="6093296"/>
            <a:ext cx="3524635" cy="646331"/>
          </a:xfrm>
          <a:prstGeom prst="rect">
            <a:avLst/>
          </a:prstGeom>
          <a:noFill/>
        </p:spPr>
        <p:txBody>
          <a:bodyPr wrap="none" rtlCol="0">
            <a:spAutoFit/>
          </a:bodyPr>
          <a:lstStyle/>
          <a:p>
            <a:r>
              <a:rPr lang="en-GB" dirty="0" smtClean="0"/>
              <a:t>Diagram taken from P. Graham’s</a:t>
            </a:r>
          </a:p>
          <a:p>
            <a:r>
              <a:rPr lang="en-GB" dirty="0" smtClean="0"/>
              <a:t> </a:t>
            </a:r>
            <a:r>
              <a:rPr lang="en-GB" dirty="0"/>
              <a:t>talk at HEP Front 2018</a:t>
            </a:r>
          </a:p>
        </p:txBody>
      </p:sp>
      <p:sp>
        <p:nvSpPr>
          <p:cNvPr id="6" name="TextBox 5"/>
          <p:cNvSpPr txBox="1"/>
          <p:nvPr/>
        </p:nvSpPr>
        <p:spPr>
          <a:xfrm>
            <a:off x="2123728" y="5003884"/>
            <a:ext cx="1557037" cy="369332"/>
          </a:xfrm>
          <a:prstGeom prst="rect">
            <a:avLst/>
          </a:prstGeom>
          <a:solidFill>
            <a:srgbClr val="FFFFFF"/>
          </a:solidFill>
        </p:spPr>
        <p:txBody>
          <a:bodyPr wrap="none" rtlCol="0">
            <a:spAutoFit/>
          </a:bodyPr>
          <a:lstStyle/>
          <a:p>
            <a:r>
              <a:rPr lang="en-GB" dirty="0" smtClean="0">
                <a:solidFill>
                  <a:srgbClr val="D315FF"/>
                </a:solidFill>
              </a:rPr>
              <a:t>MAGIS/AION </a:t>
            </a:r>
            <a:endParaRPr lang="en-GB" dirty="0">
              <a:solidFill>
                <a:srgbClr val="D315FF"/>
              </a:solidFill>
            </a:endParaRPr>
          </a:p>
        </p:txBody>
      </p:sp>
    </p:spTree>
    <p:extLst>
      <p:ext uri="{BB962C8B-B14F-4D97-AF65-F5344CB8AC3E}">
        <p14:creationId xmlns:p14="http://schemas.microsoft.com/office/powerpoint/2010/main" val="448179658"/>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561975" y="381000"/>
            <a:ext cx="8020050" cy="457200"/>
          </a:xfrm>
          <a:prstGeom prst="rect">
            <a:avLst/>
          </a:prstGeom>
        </p:spPr>
        <p:txBody>
          <a:bodyPr/>
          <a:lstStyle>
            <a:lvl1pPr algn="ctr" rtl="0" eaLnBrk="0" fontAlgn="base" hangingPunct="0">
              <a:spcBef>
                <a:spcPct val="0"/>
              </a:spcBef>
              <a:spcAft>
                <a:spcPct val="0"/>
              </a:spcAft>
              <a:defRPr sz="2500" b="1">
                <a:solidFill>
                  <a:srgbClr val="006699"/>
                </a:solidFill>
                <a:latin typeface="+mj-lt"/>
                <a:ea typeface="ＭＳ Ｐゴシック" charset="-128"/>
                <a:cs typeface="ＭＳ Ｐゴシック" charset="-128"/>
              </a:defRPr>
            </a:lvl1pPr>
            <a:lvl2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2pPr>
            <a:lvl3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3pPr>
            <a:lvl4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4pPr>
            <a:lvl5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5pPr>
            <a:lvl6pPr marL="405216" algn="ctr" rtl="0" eaLnBrk="0" fontAlgn="base" hangingPunct="0">
              <a:spcBef>
                <a:spcPct val="0"/>
              </a:spcBef>
              <a:spcAft>
                <a:spcPct val="0"/>
              </a:spcAft>
              <a:defRPr sz="2500" b="1">
                <a:solidFill>
                  <a:srgbClr val="006699"/>
                </a:solidFill>
                <a:latin typeface="Helvetica" charset="0"/>
              </a:defRPr>
            </a:lvl6pPr>
            <a:lvl7pPr marL="810433" algn="ctr" rtl="0" eaLnBrk="0" fontAlgn="base" hangingPunct="0">
              <a:spcBef>
                <a:spcPct val="0"/>
              </a:spcBef>
              <a:spcAft>
                <a:spcPct val="0"/>
              </a:spcAft>
              <a:defRPr sz="2500" b="1">
                <a:solidFill>
                  <a:srgbClr val="006699"/>
                </a:solidFill>
                <a:latin typeface="Helvetica" charset="0"/>
              </a:defRPr>
            </a:lvl7pPr>
            <a:lvl8pPr marL="1215649" algn="ctr" rtl="0" eaLnBrk="0" fontAlgn="base" hangingPunct="0">
              <a:spcBef>
                <a:spcPct val="0"/>
              </a:spcBef>
              <a:spcAft>
                <a:spcPct val="0"/>
              </a:spcAft>
              <a:defRPr sz="2500" b="1">
                <a:solidFill>
                  <a:srgbClr val="006699"/>
                </a:solidFill>
                <a:latin typeface="Helvetica" charset="0"/>
              </a:defRPr>
            </a:lvl8pPr>
            <a:lvl9pPr marL="1620865" algn="ctr" rtl="0" eaLnBrk="0" fontAlgn="base" hangingPunct="0">
              <a:spcBef>
                <a:spcPct val="0"/>
              </a:spcBef>
              <a:spcAft>
                <a:spcPct val="0"/>
              </a:spcAft>
              <a:defRPr sz="2500" b="1">
                <a:solidFill>
                  <a:srgbClr val="006699"/>
                </a:solidFill>
                <a:latin typeface="Helvetica" charset="0"/>
              </a:defRPr>
            </a:lvl9pPr>
          </a:lstStyle>
          <a:p>
            <a:r>
              <a:rPr lang="en-GB" dirty="0" smtClean="0"/>
              <a:t>The Landscape of Ultra-Light Dark Matter Detection</a:t>
            </a:r>
            <a:endParaRPr lang="en-GB" dirty="0"/>
          </a:p>
        </p:txBody>
      </p:sp>
      <p:pic>
        <p:nvPicPr>
          <p:cNvPr id="3" name="Picture 2" descr="Screen Shot 2018-10-15 at 11.03.5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2204864"/>
            <a:ext cx="8136000" cy="3943161"/>
          </a:xfrm>
          <a:prstGeom prst="rect">
            <a:avLst/>
          </a:prstGeom>
        </p:spPr>
      </p:pic>
      <p:sp>
        <p:nvSpPr>
          <p:cNvPr id="4" name="TextBox 3"/>
          <p:cNvSpPr txBox="1"/>
          <p:nvPr/>
        </p:nvSpPr>
        <p:spPr>
          <a:xfrm>
            <a:off x="539552" y="1209526"/>
            <a:ext cx="7998817" cy="923330"/>
          </a:xfrm>
          <a:prstGeom prst="rect">
            <a:avLst/>
          </a:prstGeom>
          <a:noFill/>
        </p:spPr>
        <p:txBody>
          <a:bodyPr wrap="none" rtlCol="0">
            <a:spAutoFit/>
          </a:bodyPr>
          <a:lstStyle/>
          <a:p>
            <a:r>
              <a:rPr lang="en-GB" dirty="0" smtClean="0">
                <a:solidFill>
                  <a:srgbClr val="3333CC"/>
                </a:solidFill>
              </a:rPr>
              <a:t>Vey light </a:t>
            </a:r>
            <a:r>
              <a:rPr lang="en-GB" dirty="0">
                <a:solidFill>
                  <a:srgbClr val="3333CC"/>
                </a:solidFill>
              </a:rPr>
              <a:t>dark matter </a:t>
            </a:r>
            <a:r>
              <a:rPr lang="en-GB" dirty="0" smtClean="0">
                <a:solidFill>
                  <a:srgbClr val="3333CC"/>
                </a:solidFill>
              </a:rPr>
              <a:t>and </a:t>
            </a:r>
            <a:r>
              <a:rPr lang="en-GB" dirty="0">
                <a:solidFill>
                  <a:srgbClr val="3333CC"/>
                </a:solidFill>
              </a:rPr>
              <a:t>gravitational wave detection </a:t>
            </a:r>
            <a:r>
              <a:rPr lang="en-GB" dirty="0" smtClean="0">
                <a:solidFill>
                  <a:srgbClr val="3333CC"/>
                </a:solidFill>
              </a:rPr>
              <a:t>similar</a:t>
            </a:r>
            <a:r>
              <a:rPr lang="en-GB" dirty="0">
                <a:solidFill>
                  <a:srgbClr val="3333CC"/>
                </a:solidFill>
              </a:rPr>
              <a:t> </a:t>
            </a:r>
            <a:r>
              <a:rPr lang="en-GB" dirty="0" smtClean="0">
                <a:solidFill>
                  <a:srgbClr val="3333CC"/>
                </a:solidFill>
              </a:rPr>
              <a:t>when detecting </a:t>
            </a:r>
          </a:p>
          <a:p>
            <a:r>
              <a:rPr lang="en-GB" dirty="0" smtClean="0">
                <a:solidFill>
                  <a:srgbClr val="3333CC"/>
                </a:solidFill>
              </a:rPr>
              <a:t>coherent </a:t>
            </a:r>
            <a:r>
              <a:rPr lang="en-GB" dirty="0">
                <a:solidFill>
                  <a:srgbClr val="3333CC"/>
                </a:solidFill>
              </a:rPr>
              <a:t>effects of entire field, not single </a:t>
            </a:r>
            <a:r>
              <a:rPr lang="en-GB" dirty="0" smtClean="0">
                <a:solidFill>
                  <a:srgbClr val="3333CC"/>
                </a:solidFill>
              </a:rPr>
              <a:t>particles. </a:t>
            </a:r>
          </a:p>
          <a:p>
            <a:r>
              <a:rPr lang="en-GB" dirty="0" smtClean="0"/>
              <a:t>Example: Ultra-Light Dark Matter:</a:t>
            </a:r>
            <a:endParaRPr lang="en-GB" dirty="0"/>
          </a:p>
        </p:txBody>
      </p:sp>
      <p:sp>
        <p:nvSpPr>
          <p:cNvPr id="5" name="TextBox 4"/>
          <p:cNvSpPr txBox="1"/>
          <p:nvPr/>
        </p:nvSpPr>
        <p:spPr>
          <a:xfrm>
            <a:off x="4932040" y="6093296"/>
            <a:ext cx="3524635" cy="646331"/>
          </a:xfrm>
          <a:prstGeom prst="rect">
            <a:avLst/>
          </a:prstGeom>
          <a:noFill/>
        </p:spPr>
        <p:txBody>
          <a:bodyPr wrap="none" rtlCol="0">
            <a:spAutoFit/>
          </a:bodyPr>
          <a:lstStyle/>
          <a:p>
            <a:r>
              <a:rPr lang="en-GB" dirty="0" smtClean="0"/>
              <a:t>Diagram taken from P. Graham’s</a:t>
            </a:r>
          </a:p>
          <a:p>
            <a:r>
              <a:rPr lang="en-GB" dirty="0" smtClean="0"/>
              <a:t> </a:t>
            </a:r>
            <a:r>
              <a:rPr lang="en-GB" dirty="0"/>
              <a:t>talk at HEP Front 2018</a:t>
            </a:r>
          </a:p>
        </p:txBody>
      </p:sp>
      <p:sp>
        <p:nvSpPr>
          <p:cNvPr id="6" name="TextBox 5"/>
          <p:cNvSpPr txBox="1"/>
          <p:nvPr/>
        </p:nvSpPr>
        <p:spPr>
          <a:xfrm>
            <a:off x="2123728" y="5003884"/>
            <a:ext cx="1557037" cy="369332"/>
          </a:xfrm>
          <a:prstGeom prst="rect">
            <a:avLst/>
          </a:prstGeom>
          <a:solidFill>
            <a:srgbClr val="FFFFFF"/>
          </a:solidFill>
        </p:spPr>
        <p:txBody>
          <a:bodyPr wrap="none" rtlCol="0">
            <a:spAutoFit/>
          </a:bodyPr>
          <a:lstStyle/>
          <a:p>
            <a:r>
              <a:rPr lang="en-GB" dirty="0" smtClean="0">
                <a:solidFill>
                  <a:srgbClr val="D315FF"/>
                </a:solidFill>
              </a:rPr>
              <a:t>MAGIS/AION </a:t>
            </a:r>
            <a:endParaRPr lang="en-GB" dirty="0">
              <a:solidFill>
                <a:srgbClr val="D315FF"/>
              </a:solidFill>
            </a:endParaRPr>
          </a:p>
        </p:txBody>
      </p:sp>
      <p:sp>
        <p:nvSpPr>
          <p:cNvPr id="7" name="TextBox 6"/>
          <p:cNvSpPr txBox="1"/>
          <p:nvPr/>
        </p:nvSpPr>
        <p:spPr>
          <a:xfrm>
            <a:off x="395536" y="1772816"/>
            <a:ext cx="8153920" cy="4216539"/>
          </a:xfrm>
          <a:prstGeom prst="rect">
            <a:avLst/>
          </a:prstGeom>
          <a:solidFill>
            <a:srgbClr val="FFFF00"/>
          </a:solidFill>
        </p:spPr>
        <p:txBody>
          <a:bodyPr wrap="none" rtlCol="0">
            <a:spAutoFit/>
          </a:bodyPr>
          <a:lstStyle/>
          <a:p>
            <a:pPr algn="ctr"/>
            <a:r>
              <a:rPr lang="en-GB" dirty="0" smtClean="0"/>
              <a:t>Together with John Ellis (KCL) and Martin Bauer(IPPP, Durham) we plan a </a:t>
            </a:r>
          </a:p>
          <a:p>
            <a:pPr algn="ctr"/>
            <a:r>
              <a:rPr lang="en-GB" b="1" dirty="0" smtClean="0">
                <a:solidFill>
                  <a:srgbClr val="FF0000"/>
                </a:solidFill>
              </a:rPr>
              <a:t>1</a:t>
            </a:r>
            <a:r>
              <a:rPr lang="en-GB" b="1" dirty="0">
                <a:solidFill>
                  <a:srgbClr val="FF0000"/>
                </a:solidFill>
              </a:rPr>
              <a:t>-day gathering in London </a:t>
            </a:r>
            <a:r>
              <a:rPr lang="en-GB" b="1" dirty="0" smtClean="0">
                <a:solidFill>
                  <a:srgbClr val="FF0000"/>
                </a:solidFill>
              </a:rPr>
              <a:t>on </a:t>
            </a:r>
            <a:r>
              <a:rPr lang="en-GB" b="1" dirty="0">
                <a:solidFill>
                  <a:srgbClr val="FF0000"/>
                </a:solidFill>
              </a:rPr>
              <a:t>Feb 1 </a:t>
            </a:r>
            <a:endParaRPr lang="en-GB" b="1" dirty="0" smtClean="0">
              <a:solidFill>
                <a:srgbClr val="FF0000"/>
              </a:solidFill>
            </a:endParaRPr>
          </a:p>
          <a:p>
            <a:pPr algn="ctr"/>
            <a:r>
              <a:rPr lang="en-GB" dirty="0" smtClean="0"/>
              <a:t>to </a:t>
            </a:r>
            <a:r>
              <a:rPr lang="en-GB" dirty="0"/>
              <a:t>discuss the theory and </a:t>
            </a:r>
            <a:r>
              <a:rPr lang="en-GB" dirty="0" smtClean="0"/>
              <a:t>phenomenology </a:t>
            </a:r>
          </a:p>
          <a:p>
            <a:pPr algn="ctr"/>
            <a:r>
              <a:rPr lang="en-GB" dirty="0" smtClean="0"/>
              <a:t>of </a:t>
            </a:r>
            <a:r>
              <a:rPr lang="en-GB" dirty="0"/>
              <a:t>Dark Matter/Sector Physics with Quantum Sensors</a:t>
            </a:r>
            <a:r>
              <a:rPr lang="en-GB" dirty="0" smtClean="0"/>
              <a:t>.</a:t>
            </a:r>
          </a:p>
          <a:p>
            <a:endParaRPr lang="en-GB" sz="1400" dirty="0" smtClean="0"/>
          </a:p>
          <a:p>
            <a:r>
              <a:rPr lang="en-GB" sz="1400" dirty="0"/>
              <a:t>Two main categories of Dark Matter that could be probed within the QSFP </a:t>
            </a:r>
            <a:r>
              <a:rPr lang="en-GB" sz="1400" dirty="0" smtClean="0"/>
              <a:t>programme:</a:t>
            </a:r>
            <a:endParaRPr lang="en-GB" sz="1400" dirty="0"/>
          </a:p>
          <a:p>
            <a:r>
              <a:rPr lang="en-GB" sz="1400" dirty="0"/>
              <a:t> </a:t>
            </a:r>
          </a:p>
          <a:p>
            <a:pPr marL="285750" indent="-285750">
              <a:buFontTx/>
              <a:buChar char="-"/>
            </a:pPr>
            <a:r>
              <a:rPr lang="en-GB" sz="1400" dirty="0"/>
              <a:t>L</a:t>
            </a:r>
            <a:r>
              <a:rPr lang="en-GB" sz="1400" dirty="0" smtClean="0"/>
              <a:t>ight </a:t>
            </a:r>
            <a:r>
              <a:rPr lang="en-GB" sz="1400" dirty="0"/>
              <a:t>DM (&lt; </a:t>
            </a:r>
            <a:r>
              <a:rPr lang="en-GB" sz="1400" dirty="0" err="1"/>
              <a:t>GeV</a:t>
            </a:r>
            <a:r>
              <a:rPr lang="en-GB" sz="1400" dirty="0"/>
              <a:t> scale) which is hard to see in DD or at the LHC because </a:t>
            </a:r>
            <a:endParaRPr lang="en-GB" sz="1400" dirty="0" smtClean="0"/>
          </a:p>
          <a:p>
            <a:r>
              <a:rPr lang="en-GB" sz="1400" dirty="0"/>
              <a:t>	</a:t>
            </a:r>
            <a:r>
              <a:rPr lang="en-GB" sz="1400" dirty="0" smtClean="0"/>
              <a:t>of </a:t>
            </a:r>
            <a:r>
              <a:rPr lang="en-GB" sz="1400" dirty="0"/>
              <a:t>negligible nuclear recoil or missing energy, respectively. </a:t>
            </a:r>
            <a:r>
              <a:rPr lang="en-GB" sz="1400" dirty="0"/>
              <a:t> </a:t>
            </a:r>
            <a:r>
              <a:rPr lang="en-GB" sz="1400" dirty="0" smtClean="0"/>
              <a:t>This </a:t>
            </a:r>
            <a:r>
              <a:rPr lang="en-GB" sz="1400" dirty="0"/>
              <a:t>could be probed through </a:t>
            </a:r>
            <a:endParaRPr lang="en-GB" sz="1400" dirty="0" smtClean="0"/>
          </a:p>
          <a:p>
            <a:r>
              <a:rPr lang="en-GB" sz="1400" dirty="0"/>
              <a:t>	</a:t>
            </a:r>
            <a:r>
              <a:rPr lang="en-GB" sz="1400" dirty="0" smtClean="0"/>
              <a:t>electron </a:t>
            </a:r>
            <a:r>
              <a:rPr lang="en-GB" sz="1400" dirty="0"/>
              <a:t>scattering or super-sensitive nuclear </a:t>
            </a:r>
            <a:r>
              <a:rPr lang="en-GB" sz="1400" dirty="0" smtClean="0"/>
              <a:t>scattering </a:t>
            </a:r>
            <a:r>
              <a:rPr lang="en-GB" sz="1400" dirty="0"/>
              <a:t>experiments. </a:t>
            </a:r>
            <a:endParaRPr lang="en-GB" sz="1400" dirty="0" smtClean="0"/>
          </a:p>
          <a:p>
            <a:r>
              <a:rPr lang="en-GB" sz="1400" dirty="0"/>
              <a:t>	</a:t>
            </a:r>
            <a:r>
              <a:rPr lang="en-GB" sz="1400" dirty="0" smtClean="0"/>
              <a:t>The </a:t>
            </a:r>
            <a:r>
              <a:rPr lang="en-GB" sz="1400" dirty="0"/>
              <a:t>3.5 </a:t>
            </a:r>
            <a:r>
              <a:rPr lang="en-GB" sz="1400" dirty="0" err="1"/>
              <a:t>keV</a:t>
            </a:r>
            <a:r>
              <a:rPr lang="en-GB" sz="1400" dirty="0"/>
              <a:t> sterile neutrino would be a prime candidate for that.</a:t>
            </a:r>
          </a:p>
          <a:p>
            <a:r>
              <a:rPr lang="en-GB" sz="1400" dirty="0"/>
              <a:t> </a:t>
            </a:r>
          </a:p>
          <a:p>
            <a:pPr marL="285750" indent="-285750">
              <a:buFontTx/>
              <a:buChar char="-"/>
            </a:pPr>
            <a:r>
              <a:rPr lang="en-GB" sz="1400" dirty="0" err="1" smtClean="0"/>
              <a:t>Ultralight</a:t>
            </a:r>
            <a:r>
              <a:rPr lang="en-GB" sz="1400" dirty="0" smtClean="0"/>
              <a:t> </a:t>
            </a:r>
            <a:r>
              <a:rPr lang="en-GB" sz="1400" dirty="0"/>
              <a:t>DM (</a:t>
            </a:r>
            <a:r>
              <a:rPr lang="en-GB" sz="1400" dirty="0" smtClean="0"/>
              <a:t>~10</a:t>
            </a:r>
            <a:r>
              <a:rPr lang="en-GB" sz="1400" baseline="30000" dirty="0" smtClean="0"/>
              <a:t>-14</a:t>
            </a:r>
            <a:r>
              <a:rPr lang="en-GB" sz="1400" dirty="0" smtClean="0"/>
              <a:t> </a:t>
            </a:r>
            <a:r>
              <a:rPr lang="en-GB" sz="1400" dirty="0" err="1" smtClean="0"/>
              <a:t>tto</a:t>
            </a:r>
            <a:r>
              <a:rPr lang="en-GB" sz="1400" dirty="0" smtClean="0"/>
              <a:t> 10</a:t>
            </a:r>
            <a:r>
              <a:rPr lang="en-GB" sz="1400" baseline="30000" dirty="0" smtClean="0"/>
              <a:t>-</a:t>
            </a:r>
            <a:r>
              <a:rPr lang="en-GB" sz="1400" baseline="30000" dirty="0"/>
              <a:t>22 </a:t>
            </a:r>
            <a:r>
              <a:rPr lang="en-GB" sz="1400" dirty="0" err="1"/>
              <a:t>eV</a:t>
            </a:r>
            <a:r>
              <a:rPr lang="en-GB" sz="1400" dirty="0"/>
              <a:t>) that behaves more like a classical wave </a:t>
            </a:r>
            <a:endParaRPr lang="en-GB" sz="1400" dirty="0" smtClean="0"/>
          </a:p>
          <a:p>
            <a:r>
              <a:rPr lang="en-GB" sz="1400" dirty="0"/>
              <a:t>	</a:t>
            </a:r>
            <a:r>
              <a:rPr lang="en-GB" sz="1400" dirty="0" smtClean="0"/>
              <a:t>and </a:t>
            </a:r>
            <a:r>
              <a:rPr lang="en-GB" sz="1400" dirty="0"/>
              <a:t>ends up modifying fundamental constants through oscillations. </a:t>
            </a:r>
            <a:endParaRPr lang="en-GB" sz="1400" dirty="0" smtClean="0"/>
          </a:p>
          <a:p>
            <a:r>
              <a:rPr lang="en-GB" sz="1400" dirty="0"/>
              <a:t>	</a:t>
            </a:r>
            <a:r>
              <a:rPr lang="en-GB" sz="1400" dirty="0" smtClean="0"/>
              <a:t>Something </a:t>
            </a:r>
            <a:r>
              <a:rPr lang="en-GB" sz="1400" dirty="0"/>
              <a:t>like an </a:t>
            </a:r>
            <a:r>
              <a:rPr lang="en-GB" sz="1400" dirty="0" err="1"/>
              <a:t>ultralight</a:t>
            </a:r>
            <a:r>
              <a:rPr lang="en-GB" sz="1400" dirty="0"/>
              <a:t> </a:t>
            </a:r>
            <a:r>
              <a:rPr lang="en-GB" sz="1400" dirty="0" err="1"/>
              <a:t>axion</a:t>
            </a:r>
            <a:r>
              <a:rPr lang="en-GB" sz="1400" dirty="0"/>
              <a:t>. </a:t>
            </a:r>
          </a:p>
          <a:p>
            <a:endParaRPr lang="en-GB" sz="1400" dirty="0"/>
          </a:p>
          <a:p>
            <a:endParaRPr lang="en-GB" sz="1400" dirty="0"/>
          </a:p>
          <a:p>
            <a:r>
              <a:rPr lang="en-GB" sz="1400" dirty="0" smtClean="0"/>
              <a:t>   </a:t>
            </a:r>
            <a:endParaRPr lang="en-GB" sz="1400" dirty="0"/>
          </a:p>
        </p:txBody>
      </p:sp>
    </p:spTree>
    <p:extLst>
      <p:ext uri="{BB962C8B-B14F-4D97-AF65-F5344CB8AC3E}">
        <p14:creationId xmlns:p14="http://schemas.microsoft.com/office/powerpoint/2010/main" val="281072931"/>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Collaboration with US (via MAGIS) </a:t>
            </a:r>
            <a:endParaRPr lang="en-GB" dirty="0"/>
          </a:p>
        </p:txBody>
      </p:sp>
      <p:sp>
        <p:nvSpPr>
          <p:cNvPr id="3" name="Text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882499051"/>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International Collaboration</a:t>
            </a:r>
            <a:endParaRPr lang="en-GB" dirty="0"/>
          </a:p>
        </p:txBody>
      </p:sp>
      <p:sp>
        <p:nvSpPr>
          <p:cNvPr id="3" name="Content Placeholder 2"/>
          <p:cNvSpPr>
            <a:spLocks noGrp="1"/>
          </p:cNvSpPr>
          <p:nvPr>
            <p:ph idx="1"/>
          </p:nvPr>
        </p:nvSpPr>
        <p:spPr>
          <a:xfrm>
            <a:off x="457200" y="1340768"/>
            <a:ext cx="8229600" cy="4525963"/>
          </a:xfrm>
        </p:spPr>
        <p:txBody>
          <a:bodyPr/>
          <a:lstStyle/>
          <a:p>
            <a:pPr>
              <a:buFont typeface="Arial"/>
              <a:buChar char="•"/>
            </a:pPr>
            <a:r>
              <a:rPr lang="en-US" sz="2000" dirty="0">
                <a:solidFill>
                  <a:srgbClr val="3333CC"/>
                </a:solidFill>
              </a:rPr>
              <a:t>From the outset this project </a:t>
            </a:r>
            <a:r>
              <a:rPr lang="en-US" sz="2000" dirty="0" smtClean="0">
                <a:solidFill>
                  <a:srgbClr val="3333CC"/>
                </a:solidFill>
              </a:rPr>
              <a:t>would greatly benefit </a:t>
            </a:r>
            <a:r>
              <a:rPr lang="en-US" sz="2000" dirty="0">
                <a:solidFill>
                  <a:srgbClr val="3333CC"/>
                </a:solidFill>
              </a:rPr>
              <a:t>from close collaboration on an international level with the US initiative, MAGIS-100, which pursues a similar goal of an eventual km-scale atom </a:t>
            </a:r>
            <a:r>
              <a:rPr lang="en-US" sz="2000" dirty="0" smtClean="0">
                <a:solidFill>
                  <a:srgbClr val="3333CC"/>
                </a:solidFill>
              </a:rPr>
              <a:t>interferometer on a comparable timescale.</a:t>
            </a:r>
          </a:p>
          <a:p>
            <a:pPr>
              <a:buFont typeface="Arial"/>
              <a:buChar char="•"/>
            </a:pPr>
            <a:r>
              <a:rPr lang="en-US" sz="2000" dirty="0" smtClean="0"/>
              <a:t>The </a:t>
            </a:r>
            <a:r>
              <a:rPr lang="en-US" sz="2000" dirty="0"/>
              <a:t>option of operating two AI detectors, one in the UK and one in the US, in tandem enables new exciting physics opportunities not accessible to either AI detector alone. </a:t>
            </a:r>
          </a:p>
          <a:p>
            <a:pPr>
              <a:buFont typeface="Arial"/>
              <a:buChar char="•"/>
            </a:pPr>
            <a:r>
              <a:rPr lang="en-GB" sz="2000" dirty="0" smtClean="0">
                <a:solidFill>
                  <a:srgbClr val="3333CC"/>
                </a:solidFill>
              </a:rPr>
              <a:t>A collaboration </a:t>
            </a:r>
            <a:r>
              <a:rPr lang="en-GB" sz="2000" dirty="0">
                <a:solidFill>
                  <a:srgbClr val="3333CC"/>
                </a:solidFill>
              </a:rPr>
              <a:t>with AION by the MAGIS experiment has already been endorsed by the community at </a:t>
            </a:r>
            <a:r>
              <a:rPr lang="en-GB" sz="2000" dirty="0" err="1">
                <a:solidFill>
                  <a:srgbClr val="3333CC"/>
                </a:solidFill>
              </a:rPr>
              <a:t>Fermilab</a:t>
            </a:r>
            <a:r>
              <a:rPr lang="en-GB" sz="2000" dirty="0">
                <a:solidFill>
                  <a:srgbClr val="3333CC"/>
                </a:solidFill>
              </a:rPr>
              <a:t>, presenting the UK with an immediate window of scientific opportunity. </a:t>
            </a:r>
            <a:endParaRPr lang="en-GB" sz="2000" dirty="0" smtClean="0">
              <a:solidFill>
                <a:srgbClr val="3333CC"/>
              </a:solidFill>
            </a:endParaRPr>
          </a:p>
          <a:p>
            <a:pPr>
              <a:buFont typeface="Arial"/>
              <a:buChar char="•"/>
            </a:pPr>
            <a:r>
              <a:rPr lang="en-GB" sz="2000" dirty="0" smtClean="0"/>
              <a:t>This US</a:t>
            </a:r>
            <a:r>
              <a:rPr lang="en-GB" sz="2000" dirty="0"/>
              <a:t>-UK collaboration will serve as the </a:t>
            </a:r>
            <a:r>
              <a:rPr lang="en-GB" sz="2000" dirty="0" err="1"/>
              <a:t>testbed</a:t>
            </a:r>
            <a:r>
              <a:rPr lang="en-GB" sz="2000" dirty="0"/>
              <a:t> for full-scale terrestrial (kilometre-scale) and satellite-based (thousands of kilometres scale) detectors and build the framework for global scientific leadership in this area</a:t>
            </a:r>
            <a:r>
              <a:rPr lang="en-GB" sz="2000" dirty="0" smtClean="0"/>
              <a:t>.</a:t>
            </a:r>
          </a:p>
          <a:p>
            <a:pPr>
              <a:buFont typeface="Arial"/>
              <a:buChar char="•"/>
            </a:pPr>
            <a:endParaRPr lang="en-GB" sz="2000" dirty="0" smtClean="0"/>
          </a:p>
          <a:p>
            <a:pPr marL="0" indent="0"/>
            <a:endParaRPr lang="en-GB" dirty="0"/>
          </a:p>
        </p:txBody>
      </p:sp>
    </p:spTree>
    <p:extLst>
      <p:ext uri="{BB962C8B-B14F-4D97-AF65-F5344CB8AC3E}">
        <p14:creationId xmlns:p14="http://schemas.microsoft.com/office/powerpoint/2010/main" val="1795280395"/>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MAGIS100 </a:t>
            </a:r>
            <a:endParaRPr lang="en-GB" dirty="0"/>
          </a:p>
        </p:txBody>
      </p:sp>
      <p:pic>
        <p:nvPicPr>
          <p:cNvPr id="6" name="Picture 5" descr="Screenshot 2019-01-14 at 14.14.0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3072" y="332656"/>
            <a:ext cx="8407400" cy="6273800"/>
          </a:xfrm>
          <a:prstGeom prst="rect">
            <a:avLst/>
          </a:prstGeom>
        </p:spPr>
      </p:pic>
      <p:sp>
        <p:nvSpPr>
          <p:cNvPr id="7" name="TextBox 6"/>
          <p:cNvSpPr txBox="1"/>
          <p:nvPr/>
        </p:nvSpPr>
        <p:spPr>
          <a:xfrm>
            <a:off x="323528" y="6559206"/>
            <a:ext cx="1963924" cy="276999"/>
          </a:xfrm>
          <a:prstGeom prst="rect">
            <a:avLst/>
          </a:prstGeom>
          <a:noFill/>
        </p:spPr>
        <p:txBody>
          <a:bodyPr wrap="none" rtlCol="0">
            <a:spAutoFit/>
          </a:bodyPr>
          <a:lstStyle/>
          <a:p>
            <a:r>
              <a:rPr lang="en-GB" sz="1200" dirty="0" smtClean="0"/>
              <a:t>Courtesy of Jason Hogan!</a:t>
            </a:r>
            <a:endParaRPr lang="en-GB" sz="1200" dirty="0"/>
          </a:p>
        </p:txBody>
      </p:sp>
    </p:spTree>
    <p:extLst>
      <p:ext uri="{BB962C8B-B14F-4D97-AF65-F5344CB8AC3E}">
        <p14:creationId xmlns:p14="http://schemas.microsoft.com/office/powerpoint/2010/main" val="3435256004"/>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MAGIS100 </a:t>
            </a:r>
            <a:endParaRPr lang="en-GB" dirty="0"/>
          </a:p>
        </p:txBody>
      </p:sp>
      <p:pic>
        <p:nvPicPr>
          <p:cNvPr id="6" name="Picture 5" descr="Screenshot 2019-01-14 at 14.14.0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3072" y="332656"/>
            <a:ext cx="8407400" cy="6273800"/>
          </a:xfrm>
          <a:prstGeom prst="rect">
            <a:avLst/>
          </a:prstGeom>
        </p:spPr>
      </p:pic>
      <p:sp>
        <p:nvSpPr>
          <p:cNvPr id="7" name="TextBox 6"/>
          <p:cNvSpPr txBox="1"/>
          <p:nvPr/>
        </p:nvSpPr>
        <p:spPr>
          <a:xfrm>
            <a:off x="323528" y="6559206"/>
            <a:ext cx="1963924" cy="276999"/>
          </a:xfrm>
          <a:prstGeom prst="rect">
            <a:avLst/>
          </a:prstGeom>
          <a:noFill/>
        </p:spPr>
        <p:txBody>
          <a:bodyPr wrap="none" rtlCol="0">
            <a:spAutoFit/>
          </a:bodyPr>
          <a:lstStyle/>
          <a:p>
            <a:r>
              <a:rPr lang="en-GB" sz="1200" dirty="0" smtClean="0"/>
              <a:t>Courtesy of Jason Hogan!</a:t>
            </a:r>
            <a:endParaRPr lang="en-GB" sz="1200" dirty="0"/>
          </a:p>
        </p:txBody>
      </p:sp>
      <p:sp>
        <p:nvSpPr>
          <p:cNvPr id="3" name="TextBox 2"/>
          <p:cNvSpPr txBox="1"/>
          <p:nvPr/>
        </p:nvSpPr>
        <p:spPr>
          <a:xfrm>
            <a:off x="992738" y="1988840"/>
            <a:ext cx="6955750" cy="2585323"/>
          </a:xfrm>
          <a:prstGeom prst="rect">
            <a:avLst/>
          </a:prstGeom>
          <a:solidFill>
            <a:srgbClr val="FFFFCC"/>
          </a:solidFill>
        </p:spPr>
        <p:txBody>
          <a:bodyPr wrap="none" rtlCol="0">
            <a:spAutoFit/>
          </a:bodyPr>
          <a:lstStyle/>
          <a:p>
            <a:r>
              <a:rPr lang="en-GB" b="1" dirty="0" smtClean="0"/>
              <a:t>Timeline:</a:t>
            </a:r>
          </a:p>
          <a:p>
            <a:pPr marL="285750" indent="-285750">
              <a:buFont typeface="Arial"/>
              <a:buChar char="•"/>
            </a:pPr>
            <a:r>
              <a:rPr lang="en-GB" dirty="0" smtClean="0"/>
              <a:t>2019-2023: MAGIS-100 at </a:t>
            </a:r>
            <a:r>
              <a:rPr lang="en-GB" dirty="0" err="1" smtClean="0"/>
              <a:t>Fermilab</a:t>
            </a:r>
            <a:r>
              <a:rPr lang="en-GB" dirty="0" smtClean="0"/>
              <a:t> (100m) </a:t>
            </a:r>
          </a:p>
          <a:p>
            <a:pPr marL="285750" indent="-285750">
              <a:buFont typeface="Arial"/>
              <a:buChar char="•"/>
            </a:pPr>
            <a:r>
              <a:rPr lang="en-GB" dirty="0" smtClean="0"/>
              <a:t>2023-2028: km-scale detector [site still be chosen]</a:t>
            </a:r>
          </a:p>
          <a:p>
            <a:r>
              <a:rPr lang="en-GB" dirty="0" smtClean="0"/>
              <a:t> </a:t>
            </a:r>
          </a:p>
          <a:p>
            <a:r>
              <a:rPr lang="en-GB" b="1" dirty="0" smtClean="0"/>
              <a:t>Funding: </a:t>
            </a:r>
            <a:endParaRPr lang="en-GB" b="1" dirty="0"/>
          </a:p>
          <a:p>
            <a:pPr marL="285750" indent="-285750">
              <a:buFont typeface="Arial"/>
              <a:buChar char="•"/>
            </a:pPr>
            <a:r>
              <a:rPr lang="en-GB" dirty="0" smtClean="0"/>
              <a:t>The project was partly founded in January 2019 by the MOORE </a:t>
            </a:r>
          </a:p>
          <a:p>
            <a:r>
              <a:rPr lang="en-GB" dirty="0" smtClean="0"/>
              <a:t>foundation with $10Mio (£7.7Mio) over 5 years. </a:t>
            </a:r>
            <a:endParaRPr lang="en-GB" dirty="0"/>
          </a:p>
          <a:p>
            <a:pPr marL="285750" indent="-285750">
              <a:buFont typeface="Arial"/>
              <a:buChar char="•"/>
            </a:pPr>
            <a:r>
              <a:rPr lang="en-GB" dirty="0" smtClean="0"/>
              <a:t>The project is now applying for additional DOE funding   </a:t>
            </a:r>
          </a:p>
          <a:p>
            <a:r>
              <a:rPr lang="en-GB" dirty="0" smtClean="0"/>
              <a:t> </a:t>
            </a:r>
            <a:endParaRPr lang="en-GB" dirty="0"/>
          </a:p>
        </p:txBody>
      </p:sp>
    </p:spTree>
    <p:extLst>
      <p:ext uri="{BB962C8B-B14F-4D97-AF65-F5344CB8AC3E}">
        <p14:creationId xmlns:p14="http://schemas.microsoft.com/office/powerpoint/2010/main" val="4162610006"/>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 xmlns:a16="http://schemas.microsoft.com/office/drawing/2014/main" id="{06C8879D-5694-4526-86F1-F783723F254F}"/>
              </a:ext>
            </a:extLst>
          </p:cNvPr>
          <p:cNvGrpSpPr>
            <a:grpSpLocks noChangeAspect="1"/>
          </p:cNvGrpSpPr>
          <p:nvPr/>
        </p:nvGrpSpPr>
        <p:grpSpPr bwMode="auto">
          <a:xfrm>
            <a:off x="393700" y="1150863"/>
            <a:ext cx="4030663" cy="3070225"/>
            <a:chOff x="248" y="649"/>
            <a:chExt cx="2539" cy="1934"/>
          </a:xfrm>
        </p:grpSpPr>
        <p:sp>
          <p:nvSpPr>
            <p:cNvPr id="9" name="AutoShape 3">
              <a:extLst>
                <a:ext uri="{FF2B5EF4-FFF2-40B4-BE49-F238E27FC236}">
                  <a16:creationId xmlns="" xmlns:a16="http://schemas.microsoft.com/office/drawing/2014/main" id="{5B3F7299-2E1A-499E-A866-9C20D93E1BE5}"/>
                </a:ext>
              </a:extLst>
            </p:cNvPr>
            <p:cNvSpPr>
              <a:spLocks noChangeAspect="1" noChangeArrowheads="1" noTextEdit="1"/>
            </p:cNvSpPr>
            <p:nvPr/>
          </p:nvSpPr>
          <p:spPr bwMode="auto">
            <a:xfrm>
              <a:off x="248" y="649"/>
              <a:ext cx="2539" cy="1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101" name="Picture 5">
              <a:extLst>
                <a:ext uri="{FF2B5EF4-FFF2-40B4-BE49-F238E27FC236}">
                  <a16:creationId xmlns="" xmlns:a16="http://schemas.microsoft.com/office/drawing/2014/main" id="{1B064D95-AC17-4DB9-9893-5C9A920C1345}"/>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48" y="649"/>
              <a:ext cx="2540" cy="1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 name="Rectangle 3">
            <a:extLst>
              <a:ext uri="{FF2B5EF4-FFF2-40B4-BE49-F238E27FC236}">
                <a16:creationId xmlns="" xmlns:a16="http://schemas.microsoft.com/office/drawing/2014/main" id="{2923211B-7C32-4427-BB7B-45A005F1056A}"/>
              </a:ext>
            </a:extLst>
          </p:cNvPr>
          <p:cNvSpPr/>
          <p:nvPr/>
        </p:nvSpPr>
        <p:spPr bwMode="auto">
          <a:xfrm>
            <a:off x="7854950" y="5507766"/>
            <a:ext cx="1289050" cy="133188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a:ln>
                <a:noFill/>
              </a:ln>
              <a:solidFill>
                <a:schemeClr val="tx1"/>
              </a:solidFill>
              <a:effectLst/>
              <a:latin typeface="Tahoma" pitchFamily="34" charset="0"/>
              <a:cs typeface="Arial" charset="0"/>
            </a:endParaRPr>
          </a:p>
        </p:txBody>
      </p:sp>
      <p:sp>
        <p:nvSpPr>
          <p:cNvPr id="3" name="Rectangle 2">
            <a:extLst>
              <a:ext uri="{FF2B5EF4-FFF2-40B4-BE49-F238E27FC236}">
                <a16:creationId xmlns="" xmlns:a16="http://schemas.microsoft.com/office/drawing/2014/main" id="{BB8793E8-E01B-4933-AA88-58028F4D4024}"/>
              </a:ext>
            </a:extLst>
          </p:cNvPr>
          <p:cNvSpPr/>
          <p:nvPr/>
        </p:nvSpPr>
        <p:spPr bwMode="auto">
          <a:xfrm>
            <a:off x="101600" y="6273800"/>
            <a:ext cx="2584450" cy="50468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a:ln>
                <a:noFill/>
              </a:ln>
              <a:solidFill>
                <a:schemeClr val="tx1"/>
              </a:solidFill>
              <a:effectLst/>
              <a:latin typeface="Tahoma" pitchFamily="34" charset="0"/>
              <a:cs typeface="Arial" charset="0"/>
            </a:endParaRPr>
          </a:p>
        </p:txBody>
      </p:sp>
      <p:sp>
        <p:nvSpPr>
          <p:cNvPr id="2" name="Title 1">
            <a:extLst>
              <a:ext uri="{FF2B5EF4-FFF2-40B4-BE49-F238E27FC236}">
                <a16:creationId xmlns="" xmlns:a16="http://schemas.microsoft.com/office/drawing/2014/main" id="{95665015-60FE-4A28-A7F9-5443544EADAA}"/>
              </a:ext>
            </a:extLst>
          </p:cNvPr>
          <p:cNvSpPr>
            <a:spLocks noGrp="1"/>
          </p:cNvSpPr>
          <p:nvPr>
            <p:ph type="title"/>
          </p:nvPr>
        </p:nvSpPr>
        <p:spPr/>
        <p:txBody>
          <a:bodyPr/>
          <a:lstStyle/>
          <a:p>
            <a:r>
              <a:rPr lang="en-US" dirty="0"/>
              <a:t>Stanford MAGIS prototype</a:t>
            </a:r>
          </a:p>
        </p:txBody>
      </p:sp>
      <p:sp>
        <p:nvSpPr>
          <p:cNvPr id="6" name="TextBox 5">
            <a:extLst>
              <a:ext uri="{FF2B5EF4-FFF2-40B4-BE49-F238E27FC236}">
                <a16:creationId xmlns="" xmlns:a16="http://schemas.microsoft.com/office/drawing/2014/main" id="{2474D17A-A768-4D4D-A8D5-B4A04D5414B6}"/>
              </a:ext>
            </a:extLst>
          </p:cNvPr>
          <p:cNvSpPr txBox="1"/>
          <p:nvPr/>
        </p:nvSpPr>
        <p:spPr>
          <a:xfrm>
            <a:off x="3106061" y="5922934"/>
            <a:ext cx="2247731" cy="701731"/>
          </a:xfrm>
          <a:prstGeom prst="rect">
            <a:avLst/>
          </a:prstGeom>
          <a:noFill/>
        </p:spPr>
        <p:txBody>
          <a:bodyPr wrap="none" rtlCol="0">
            <a:spAutoFit/>
          </a:bodyPr>
          <a:lstStyle/>
          <a:p>
            <a:pPr>
              <a:buNone/>
            </a:pPr>
            <a:r>
              <a:rPr lang="en-US" i="1" dirty="0"/>
              <a:t>Atom optics laser</a:t>
            </a:r>
          </a:p>
          <a:p>
            <a:pPr>
              <a:buNone/>
            </a:pPr>
            <a:r>
              <a:rPr lang="en-US" i="1" dirty="0"/>
              <a:t>(M Squared </a:t>
            </a:r>
            <a:r>
              <a:rPr lang="en-US" i="1" dirty="0" err="1"/>
              <a:t>SolsTiS</a:t>
            </a:r>
            <a:r>
              <a:rPr lang="en-US" i="1" dirty="0"/>
              <a:t>)</a:t>
            </a:r>
          </a:p>
        </p:txBody>
      </p:sp>
      <p:pic>
        <p:nvPicPr>
          <p:cNvPr id="7" name="Picture 6">
            <a:extLst>
              <a:ext uri="{FF2B5EF4-FFF2-40B4-BE49-F238E27FC236}">
                <a16:creationId xmlns="" xmlns:a16="http://schemas.microsoft.com/office/drawing/2014/main" id="{E9BBF35D-C58C-4965-A98F-2F66BDE5490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8921" r="10372" b="13222"/>
          <a:stretch/>
        </p:blipFill>
        <p:spPr>
          <a:xfrm>
            <a:off x="6037940" y="4437434"/>
            <a:ext cx="2597010" cy="2341053"/>
          </a:xfrm>
          <a:prstGeom prst="rect">
            <a:avLst/>
          </a:prstGeom>
        </p:spPr>
      </p:pic>
      <p:sp>
        <p:nvSpPr>
          <p:cNvPr id="12" name="TextBox 11">
            <a:extLst>
              <a:ext uri="{FF2B5EF4-FFF2-40B4-BE49-F238E27FC236}">
                <a16:creationId xmlns="" xmlns:a16="http://schemas.microsoft.com/office/drawing/2014/main" id="{55A35A9F-DDD4-4155-BF8F-AF9C87C81DA5}"/>
              </a:ext>
            </a:extLst>
          </p:cNvPr>
          <p:cNvSpPr txBox="1"/>
          <p:nvPr/>
        </p:nvSpPr>
        <p:spPr>
          <a:xfrm>
            <a:off x="3493539" y="4429883"/>
            <a:ext cx="2491644" cy="701731"/>
          </a:xfrm>
          <a:prstGeom prst="rect">
            <a:avLst/>
          </a:prstGeom>
          <a:noFill/>
        </p:spPr>
        <p:txBody>
          <a:bodyPr wrap="none" rtlCol="0">
            <a:spAutoFit/>
          </a:bodyPr>
          <a:lstStyle/>
          <a:p>
            <a:pPr algn="r">
              <a:buNone/>
            </a:pPr>
            <a:r>
              <a:rPr lang="en-US" i="1" dirty="0"/>
              <a:t>Trapped Sr atom cloud</a:t>
            </a:r>
          </a:p>
          <a:p>
            <a:pPr algn="r">
              <a:buNone/>
            </a:pPr>
            <a:r>
              <a:rPr lang="en-US" i="1" dirty="0"/>
              <a:t>(Blue MOT)</a:t>
            </a:r>
          </a:p>
        </p:txBody>
      </p:sp>
      <p:sp>
        <p:nvSpPr>
          <p:cNvPr id="14" name="TextBox 13">
            <a:extLst>
              <a:ext uri="{FF2B5EF4-FFF2-40B4-BE49-F238E27FC236}">
                <a16:creationId xmlns="" xmlns:a16="http://schemas.microsoft.com/office/drawing/2014/main" id="{15FEFA31-4BF9-436F-BFE3-696D2AFD1D24}"/>
              </a:ext>
            </a:extLst>
          </p:cNvPr>
          <p:cNvSpPr txBox="1"/>
          <p:nvPr/>
        </p:nvSpPr>
        <p:spPr>
          <a:xfrm>
            <a:off x="1549960" y="999077"/>
            <a:ext cx="2243628" cy="701731"/>
          </a:xfrm>
          <a:prstGeom prst="rect">
            <a:avLst/>
          </a:prstGeom>
          <a:noFill/>
        </p:spPr>
        <p:txBody>
          <a:bodyPr wrap="none" rtlCol="0">
            <a:spAutoFit/>
          </a:bodyPr>
          <a:lstStyle/>
          <a:p>
            <a:pPr>
              <a:buNone/>
            </a:pPr>
            <a:r>
              <a:rPr lang="en-US" i="1" dirty="0"/>
              <a:t>Sr gradiometer CAD</a:t>
            </a:r>
          </a:p>
          <a:p>
            <a:pPr>
              <a:buNone/>
            </a:pPr>
            <a:r>
              <a:rPr lang="en-US" i="1" dirty="0"/>
              <a:t>(atom source detail)</a:t>
            </a:r>
          </a:p>
        </p:txBody>
      </p:sp>
      <p:pic>
        <p:nvPicPr>
          <p:cNvPr id="15" name="Picture 14">
            <a:extLst>
              <a:ext uri="{FF2B5EF4-FFF2-40B4-BE49-F238E27FC236}">
                <a16:creationId xmlns="" xmlns:a16="http://schemas.microsoft.com/office/drawing/2014/main" id="{354686C3-282A-42C1-8DDB-DB6C296D22E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02985" y="998250"/>
            <a:ext cx="4301588" cy="3226192"/>
          </a:xfrm>
          <a:prstGeom prst="rect">
            <a:avLst/>
          </a:prstGeom>
        </p:spPr>
      </p:pic>
      <p:sp>
        <p:nvSpPr>
          <p:cNvPr id="16" name="TextBox 15">
            <a:extLst>
              <a:ext uri="{FF2B5EF4-FFF2-40B4-BE49-F238E27FC236}">
                <a16:creationId xmlns="" xmlns:a16="http://schemas.microsoft.com/office/drawing/2014/main" id="{4E8AA6FD-C710-4A07-9BB2-7687F96810B9}"/>
              </a:ext>
            </a:extLst>
          </p:cNvPr>
          <p:cNvSpPr txBox="1"/>
          <p:nvPr/>
        </p:nvSpPr>
        <p:spPr>
          <a:xfrm>
            <a:off x="5110632" y="1052736"/>
            <a:ext cx="3435428" cy="369332"/>
          </a:xfrm>
          <a:prstGeom prst="rect">
            <a:avLst/>
          </a:prstGeom>
          <a:noFill/>
        </p:spPr>
        <p:txBody>
          <a:bodyPr wrap="none" rtlCol="0">
            <a:spAutoFit/>
          </a:bodyPr>
          <a:lstStyle/>
          <a:p>
            <a:pPr>
              <a:buNone/>
            </a:pPr>
            <a:r>
              <a:rPr lang="en-US" i="1" dirty="0"/>
              <a:t>Two assembled Sr atom sources</a:t>
            </a:r>
          </a:p>
        </p:txBody>
      </p:sp>
      <p:pic>
        <p:nvPicPr>
          <p:cNvPr id="8" name="Picture 7">
            <a:extLst>
              <a:ext uri="{FF2B5EF4-FFF2-40B4-BE49-F238E27FC236}">
                <a16:creationId xmlns="" xmlns:a16="http://schemas.microsoft.com/office/drawing/2014/main" id="{67EFB494-11C4-41C5-A4B9-9A9224F1533F}"/>
              </a:ext>
            </a:extLst>
          </p:cNvPr>
          <p:cNvPicPr>
            <a:picLocks noChangeAspect="1"/>
          </p:cNvPicPr>
          <p:nvPr/>
        </p:nvPicPr>
        <p:blipFill>
          <a:blip r:embed="rId5"/>
          <a:stretch>
            <a:fillRect/>
          </a:stretch>
        </p:blipFill>
        <p:spPr>
          <a:xfrm>
            <a:off x="147768" y="4281090"/>
            <a:ext cx="3044252" cy="2453353"/>
          </a:xfrm>
          <a:prstGeom prst="rect">
            <a:avLst/>
          </a:prstGeom>
        </p:spPr>
      </p:pic>
      <p:sp>
        <p:nvSpPr>
          <p:cNvPr id="17" name="TextBox 16"/>
          <p:cNvSpPr txBox="1"/>
          <p:nvPr/>
        </p:nvSpPr>
        <p:spPr>
          <a:xfrm>
            <a:off x="323528" y="6559206"/>
            <a:ext cx="1963924" cy="276999"/>
          </a:xfrm>
          <a:prstGeom prst="rect">
            <a:avLst/>
          </a:prstGeom>
          <a:noFill/>
        </p:spPr>
        <p:txBody>
          <a:bodyPr wrap="none" rtlCol="0">
            <a:spAutoFit/>
          </a:bodyPr>
          <a:lstStyle/>
          <a:p>
            <a:r>
              <a:rPr lang="en-GB" sz="1200" dirty="0" smtClean="0"/>
              <a:t>Courtesy of Jason Hogan!</a:t>
            </a:r>
            <a:endParaRPr lang="en-GB" sz="1200" dirty="0"/>
          </a:p>
        </p:txBody>
      </p:sp>
    </p:spTree>
    <p:extLst>
      <p:ext uri="{BB962C8B-B14F-4D97-AF65-F5344CB8AC3E}">
        <p14:creationId xmlns:p14="http://schemas.microsoft.com/office/powerpoint/2010/main" val="2616296906"/>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 xmlns:a16="http://schemas.microsoft.com/office/drawing/2014/main" id="{06C8879D-5694-4526-86F1-F783723F254F}"/>
              </a:ext>
            </a:extLst>
          </p:cNvPr>
          <p:cNvGrpSpPr>
            <a:grpSpLocks noChangeAspect="1"/>
          </p:cNvGrpSpPr>
          <p:nvPr/>
        </p:nvGrpSpPr>
        <p:grpSpPr bwMode="auto">
          <a:xfrm>
            <a:off x="393700" y="1150863"/>
            <a:ext cx="4030663" cy="3070225"/>
            <a:chOff x="248" y="649"/>
            <a:chExt cx="2539" cy="1934"/>
          </a:xfrm>
        </p:grpSpPr>
        <p:sp>
          <p:nvSpPr>
            <p:cNvPr id="9" name="AutoShape 3">
              <a:extLst>
                <a:ext uri="{FF2B5EF4-FFF2-40B4-BE49-F238E27FC236}">
                  <a16:creationId xmlns="" xmlns:a16="http://schemas.microsoft.com/office/drawing/2014/main" id="{5B3F7299-2E1A-499E-A866-9C20D93E1BE5}"/>
                </a:ext>
              </a:extLst>
            </p:cNvPr>
            <p:cNvSpPr>
              <a:spLocks noChangeAspect="1" noChangeArrowheads="1" noTextEdit="1"/>
            </p:cNvSpPr>
            <p:nvPr/>
          </p:nvSpPr>
          <p:spPr bwMode="auto">
            <a:xfrm>
              <a:off x="248" y="649"/>
              <a:ext cx="2539" cy="1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101" name="Picture 5">
              <a:extLst>
                <a:ext uri="{FF2B5EF4-FFF2-40B4-BE49-F238E27FC236}">
                  <a16:creationId xmlns="" xmlns:a16="http://schemas.microsoft.com/office/drawing/2014/main" id="{1B064D95-AC17-4DB9-9893-5C9A920C1345}"/>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48" y="649"/>
              <a:ext cx="2540" cy="1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 name="Rectangle 3">
            <a:extLst>
              <a:ext uri="{FF2B5EF4-FFF2-40B4-BE49-F238E27FC236}">
                <a16:creationId xmlns="" xmlns:a16="http://schemas.microsoft.com/office/drawing/2014/main" id="{2923211B-7C32-4427-BB7B-45A005F1056A}"/>
              </a:ext>
            </a:extLst>
          </p:cNvPr>
          <p:cNvSpPr/>
          <p:nvPr/>
        </p:nvSpPr>
        <p:spPr bwMode="auto">
          <a:xfrm>
            <a:off x="7854950" y="5507766"/>
            <a:ext cx="1289050" cy="133188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a:ln>
                <a:noFill/>
              </a:ln>
              <a:solidFill>
                <a:schemeClr val="tx1"/>
              </a:solidFill>
              <a:effectLst/>
              <a:latin typeface="Tahoma" pitchFamily="34" charset="0"/>
              <a:cs typeface="Arial" charset="0"/>
            </a:endParaRPr>
          </a:p>
        </p:txBody>
      </p:sp>
      <p:sp>
        <p:nvSpPr>
          <p:cNvPr id="3" name="Rectangle 2">
            <a:extLst>
              <a:ext uri="{FF2B5EF4-FFF2-40B4-BE49-F238E27FC236}">
                <a16:creationId xmlns="" xmlns:a16="http://schemas.microsoft.com/office/drawing/2014/main" id="{BB8793E8-E01B-4933-AA88-58028F4D4024}"/>
              </a:ext>
            </a:extLst>
          </p:cNvPr>
          <p:cNvSpPr/>
          <p:nvPr/>
        </p:nvSpPr>
        <p:spPr bwMode="auto">
          <a:xfrm>
            <a:off x="101600" y="6273800"/>
            <a:ext cx="2584450" cy="50468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a:ln>
                <a:noFill/>
              </a:ln>
              <a:solidFill>
                <a:schemeClr val="tx1"/>
              </a:solidFill>
              <a:effectLst/>
              <a:latin typeface="Tahoma" pitchFamily="34" charset="0"/>
              <a:cs typeface="Arial" charset="0"/>
            </a:endParaRPr>
          </a:p>
        </p:txBody>
      </p:sp>
      <p:sp>
        <p:nvSpPr>
          <p:cNvPr id="2" name="Title 1">
            <a:extLst>
              <a:ext uri="{FF2B5EF4-FFF2-40B4-BE49-F238E27FC236}">
                <a16:creationId xmlns="" xmlns:a16="http://schemas.microsoft.com/office/drawing/2014/main" id="{95665015-60FE-4A28-A7F9-5443544EADAA}"/>
              </a:ext>
            </a:extLst>
          </p:cNvPr>
          <p:cNvSpPr>
            <a:spLocks noGrp="1"/>
          </p:cNvSpPr>
          <p:nvPr>
            <p:ph type="title"/>
          </p:nvPr>
        </p:nvSpPr>
        <p:spPr/>
        <p:txBody>
          <a:bodyPr/>
          <a:lstStyle/>
          <a:p>
            <a:r>
              <a:rPr lang="en-US" dirty="0"/>
              <a:t>Stanford MAGIS prototype</a:t>
            </a:r>
          </a:p>
        </p:txBody>
      </p:sp>
      <p:sp>
        <p:nvSpPr>
          <p:cNvPr id="6" name="TextBox 5">
            <a:extLst>
              <a:ext uri="{FF2B5EF4-FFF2-40B4-BE49-F238E27FC236}">
                <a16:creationId xmlns="" xmlns:a16="http://schemas.microsoft.com/office/drawing/2014/main" id="{2474D17A-A768-4D4D-A8D5-B4A04D5414B6}"/>
              </a:ext>
            </a:extLst>
          </p:cNvPr>
          <p:cNvSpPr txBox="1"/>
          <p:nvPr/>
        </p:nvSpPr>
        <p:spPr>
          <a:xfrm>
            <a:off x="3106061" y="5922934"/>
            <a:ext cx="2247731" cy="701731"/>
          </a:xfrm>
          <a:prstGeom prst="rect">
            <a:avLst/>
          </a:prstGeom>
          <a:noFill/>
        </p:spPr>
        <p:txBody>
          <a:bodyPr wrap="none" rtlCol="0">
            <a:spAutoFit/>
          </a:bodyPr>
          <a:lstStyle/>
          <a:p>
            <a:pPr>
              <a:buNone/>
            </a:pPr>
            <a:r>
              <a:rPr lang="en-US" i="1" dirty="0"/>
              <a:t>Atom optics laser</a:t>
            </a:r>
          </a:p>
          <a:p>
            <a:pPr>
              <a:buNone/>
            </a:pPr>
            <a:r>
              <a:rPr lang="en-US" i="1" dirty="0"/>
              <a:t>(M Squared </a:t>
            </a:r>
            <a:r>
              <a:rPr lang="en-US" i="1" dirty="0" err="1"/>
              <a:t>SolsTiS</a:t>
            </a:r>
            <a:r>
              <a:rPr lang="en-US" i="1" dirty="0"/>
              <a:t>)</a:t>
            </a:r>
          </a:p>
        </p:txBody>
      </p:sp>
      <p:pic>
        <p:nvPicPr>
          <p:cNvPr id="7" name="Picture 6">
            <a:extLst>
              <a:ext uri="{FF2B5EF4-FFF2-40B4-BE49-F238E27FC236}">
                <a16:creationId xmlns="" xmlns:a16="http://schemas.microsoft.com/office/drawing/2014/main" id="{E9BBF35D-C58C-4965-A98F-2F66BDE5490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8921" r="10372" b="13222"/>
          <a:stretch/>
        </p:blipFill>
        <p:spPr>
          <a:xfrm>
            <a:off x="6037940" y="4437434"/>
            <a:ext cx="2597010" cy="2341053"/>
          </a:xfrm>
          <a:prstGeom prst="rect">
            <a:avLst/>
          </a:prstGeom>
        </p:spPr>
      </p:pic>
      <p:sp>
        <p:nvSpPr>
          <p:cNvPr id="12" name="TextBox 11">
            <a:extLst>
              <a:ext uri="{FF2B5EF4-FFF2-40B4-BE49-F238E27FC236}">
                <a16:creationId xmlns="" xmlns:a16="http://schemas.microsoft.com/office/drawing/2014/main" id="{55A35A9F-DDD4-4155-BF8F-AF9C87C81DA5}"/>
              </a:ext>
            </a:extLst>
          </p:cNvPr>
          <p:cNvSpPr txBox="1"/>
          <p:nvPr/>
        </p:nvSpPr>
        <p:spPr>
          <a:xfrm>
            <a:off x="3493539" y="4429883"/>
            <a:ext cx="2491644" cy="701731"/>
          </a:xfrm>
          <a:prstGeom prst="rect">
            <a:avLst/>
          </a:prstGeom>
          <a:noFill/>
        </p:spPr>
        <p:txBody>
          <a:bodyPr wrap="none" rtlCol="0">
            <a:spAutoFit/>
          </a:bodyPr>
          <a:lstStyle/>
          <a:p>
            <a:pPr algn="r">
              <a:buNone/>
            </a:pPr>
            <a:r>
              <a:rPr lang="en-US" i="1" dirty="0"/>
              <a:t>Trapped Sr atom cloud</a:t>
            </a:r>
          </a:p>
          <a:p>
            <a:pPr algn="r">
              <a:buNone/>
            </a:pPr>
            <a:r>
              <a:rPr lang="en-US" i="1" dirty="0"/>
              <a:t>(Blue MOT)</a:t>
            </a:r>
          </a:p>
        </p:txBody>
      </p:sp>
      <p:sp>
        <p:nvSpPr>
          <p:cNvPr id="14" name="TextBox 13">
            <a:extLst>
              <a:ext uri="{FF2B5EF4-FFF2-40B4-BE49-F238E27FC236}">
                <a16:creationId xmlns="" xmlns:a16="http://schemas.microsoft.com/office/drawing/2014/main" id="{15FEFA31-4BF9-436F-BFE3-696D2AFD1D24}"/>
              </a:ext>
            </a:extLst>
          </p:cNvPr>
          <p:cNvSpPr txBox="1"/>
          <p:nvPr/>
        </p:nvSpPr>
        <p:spPr>
          <a:xfrm>
            <a:off x="1549960" y="999077"/>
            <a:ext cx="2243628" cy="701731"/>
          </a:xfrm>
          <a:prstGeom prst="rect">
            <a:avLst/>
          </a:prstGeom>
          <a:noFill/>
        </p:spPr>
        <p:txBody>
          <a:bodyPr wrap="none" rtlCol="0">
            <a:spAutoFit/>
          </a:bodyPr>
          <a:lstStyle/>
          <a:p>
            <a:pPr>
              <a:buNone/>
            </a:pPr>
            <a:r>
              <a:rPr lang="en-US" i="1" dirty="0"/>
              <a:t>Sr gradiometer CAD</a:t>
            </a:r>
          </a:p>
          <a:p>
            <a:pPr>
              <a:buNone/>
            </a:pPr>
            <a:r>
              <a:rPr lang="en-US" i="1" dirty="0"/>
              <a:t>(atom source detail)</a:t>
            </a:r>
          </a:p>
        </p:txBody>
      </p:sp>
      <p:pic>
        <p:nvPicPr>
          <p:cNvPr id="15" name="Picture 14">
            <a:extLst>
              <a:ext uri="{FF2B5EF4-FFF2-40B4-BE49-F238E27FC236}">
                <a16:creationId xmlns="" xmlns:a16="http://schemas.microsoft.com/office/drawing/2014/main" id="{354686C3-282A-42C1-8DDB-DB6C296D22E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02985" y="998250"/>
            <a:ext cx="4301588" cy="3226192"/>
          </a:xfrm>
          <a:prstGeom prst="rect">
            <a:avLst/>
          </a:prstGeom>
        </p:spPr>
      </p:pic>
      <p:sp>
        <p:nvSpPr>
          <p:cNvPr id="16" name="TextBox 15">
            <a:extLst>
              <a:ext uri="{FF2B5EF4-FFF2-40B4-BE49-F238E27FC236}">
                <a16:creationId xmlns="" xmlns:a16="http://schemas.microsoft.com/office/drawing/2014/main" id="{4E8AA6FD-C710-4A07-9BB2-7687F96810B9}"/>
              </a:ext>
            </a:extLst>
          </p:cNvPr>
          <p:cNvSpPr txBox="1"/>
          <p:nvPr/>
        </p:nvSpPr>
        <p:spPr>
          <a:xfrm>
            <a:off x="5110632" y="1052736"/>
            <a:ext cx="3435428" cy="369332"/>
          </a:xfrm>
          <a:prstGeom prst="rect">
            <a:avLst/>
          </a:prstGeom>
          <a:solidFill>
            <a:srgbClr val="FFFFCC"/>
          </a:solidFill>
        </p:spPr>
        <p:txBody>
          <a:bodyPr wrap="none" rtlCol="0">
            <a:spAutoFit/>
          </a:bodyPr>
          <a:lstStyle/>
          <a:p>
            <a:pPr>
              <a:buNone/>
            </a:pPr>
            <a:r>
              <a:rPr lang="en-US" i="1" dirty="0"/>
              <a:t>Two assembled Sr atom sources</a:t>
            </a:r>
          </a:p>
        </p:txBody>
      </p:sp>
      <p:pic>
        <p:nvPicPr>
          <p:cNvPr id="8" name="Picture 7">
            <a:extLst>
              <a:ext uri="{FF2B5EF4-FFF2-40B4-BE49-F238E27FC236}">
                <a16:creationId xmlns="" xmlns:a16="http://schemas.microsoft.com/office/drawing/2014/main" id="{67EFB494-11C4-41C5-A4B9-9A9224F1533F}"/>
              </a:ext>
            </a:extLst>
          </p:cNvPr>
          <p:cNvPicPr>
            <a:picLocks noChangeAspect="1"/>
          </p:cNvPicPr>
          <p:nvPr/>
        </p:nvPicPr>
        <p:blipFill>
          <a:blip r:embed="rId5"/>
          <a:stretch>
            <a:fillRect/>
          </a:stretch>
        </p:blipFill>
        <p:spPr>
          <a:xfrm>
            <a:off x="147768" y="4281090"/>
            <a:ext cx="3044252" cy="2453353"/>
          </a:xfrm>
          <a:prstGeom prst="rect">
            <a:avLst/>
          </a:prstGeom>
        </p:spPr>
      </p:pic>
      <p:pic>
        <p:nvPicPr>
          <p:cNvPr id="10" name="Picture 9" descr="IMG_0747.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5400000">
            <a:off x="-540488" y="1701368"/>
            <a:ext cx="5760000" cy="4320000"/>
          </a:xfrm>
          <a:prstGeom prst="rect">
            <a:avLst/>
          </a:prstGeom>
        </p:spPr>
      </p:pic>
      <p:sp>
        <p:nvSpPr>
          <p:cNvPr id="11" name="TextBox 10"/>
          <p:cNvSpPr txBox="1"/>
          <p:nvPr/>
        </p:nvSpPr>
        <p:spPr>
          <a:xfrm>
            <a:off x="4499992" y="4221088"/>
            <a:ext cx="4644008" cy="2677656"/>
          </a:xfrm>
          <a:prstGeom prst="rect">
            <a:avLst/>
          </a:prstGeom>
          <a:solidFill>
            <a:srgbClr val="FFFFCC"/>
          </a:solidFill>
          <a:scene3d>
            <a:camera prst="orthographicFront"/>
            <a:lightRig rig="threePt" dir="t"/>
          </a:scene3d>
          <a:sp3d>
            <a:bevelT/>
          </a:sp3d>
        </p:spPr>
        <p:txBody>
          <a:bodyPr wrap="square" rtlCol="0">
            <a:spAutoFit/>
          </a:bodyPr>
          <a:lstStyle/>
          <a:p>
            <a:endParaRPr lang="en-GB" sz="2400" dirty="0" smtClean="0"/>
          </a:p>
          <a:p>
            <a:r>
              <a:rPr lang="en-GB" sz="2400" dirty="0" smtClean="0"/>
              <a:t>Stanford Lab to host 8 m </a:t>
            </a:r>
          </a:p>
          <a:p>
            <a:r>
              <a:rPr lang="en-GB" sz="2400" dirty="0" smtClean="0"/>
              <a:t>prototype of the </a:t>
            </a:r>
            <a:r>
              <a:rPr lang="en-GB" sz="2400" dirty="0" err="1" smtClean="0"/>
              <a:t>Sr</a:t>
            </a:r>
            <a:r>
              <a:rPr lang="en-GB" sz="2400" dirty="0" smtClean="0"/>
              <a:t> fountain. </a:t>
            </a:r>
          </a:p>
          <a:p>
            <a:endParaRPr lang="en-GB" sz="2400" dirty="0"/>
          </a:p>
          <a:p>
            <a:r>
              <a:rPr lang="en-GB" sz="2400" dirty="0" smtClean="0"/>
              <a:t>It is supposed to be assembled </a:t>
            </a:r>
          </a:p>
          <a:p>
            <a:r>
              <a:rPr lang="en-GB" sz="2400" dirty="0"/>
              <a:t>o</a:t>
            </a:r>
            <a:r>
              <a:rPr lang="en-GB" sz="2400" dirty="0" smtClean="0"/>
              <a:t>ver summer 2019.</a:t>
            </a:r>
          </a:p>
          <a:p>
            <a:r>
              <a:rPr lang="en-GB" sz="2400" dirty="0" smtClean="0"/>
              <a:t>   </a:t>
            </a:r>
            <a:endParaRPr lang="en-GB" sz="2400" dirty="0"/>
          </a:p>
        </p:txBody>
      </p:sp>
    </p:spTree>
    <p:extLst>
      <p:ext uri="{BB962C8B-B14F-4D97-AF65-F5344CB8AC3E}">
        <p14:creationId xmlns:p14="http://schemas.microsoft.com/office/powerpoint/2010/main" val="424902771"/>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Visit to </a:t>
            </a:r>
            <a:r>
              <a:rPr lang="en-GB" dirty="0" err="1" smtClean="0"/>
              <a:t>stanford</a:t>
            </a:r>
            <a:r>
              <a:rPr lang="en-GB" dirty="0" smtClean="0"/>
              <a:t> on 10/11 January 2019 </a:t>
            </a:r>
            <a:endParaRPr lang="en-GB" dirty="0"/>
          </a:p>
        </p:txBody>
      </p:sp>
      <p:sp>
        <p:nvSpPr>
          <p:cNvPr id="3" name="Text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771047818"/>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Stanford Visit 10/11 January 2019</a:t>
            </a:r>
            <a:endParaRPr lang="en-GB" dirty="0"/>
          </a:p>
        </p:txBody>
      </p:sp>
      <p:pic>
        <p:nvPicPr>
          <p:cNvPr id="3" name="Picture 2" descr="stanfor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9944" y="1196752"/>
            <a:ext cx="4068000" cy="5424000"/>
          </a:xfrm>
          <a:prstGeom prst="rect">
            <a:avLst/>
          </a:prstGeom>
        </p:spPr>
      </p:pic>
      <p:sp>
        <p:nvSpPr>
          <p:cNvPr id="4" name="TextBox 3"/>
          <p:cNvSpPr txBox="1"/>
          <p:nvPr/>
        </p:nvSpPr>
        <p:spPr>
          <a:xfrm>
            <a:off x="1110814" y="5229200"/>
            <a:ext cx="868898" cy="646331"/>
          </a:xfrm>
          <a:prstGeom prst="rect">
            <a:avLst/>
          </a:prstGeom>
          <a:solidFill>
            <a:schemeClr val="bg1"/>
          </a:solidFill>
        </p:spPr>
        <p:txBody>
          <a:bodyPr wrap="none" rtlCol="0">
            <a:spAutoFit/>
          </a:bodyPr>
          <a:lstStyle/>
          <a:p>
            <a:pPr algn="ctr"/>
            <a:r>
              <a:rPr lang="en-GB" sz="1200" dirty="0" smtClean="0"/>
              <a:t>Jason </a:t>
            </a:r>
          </a:p>
          <a:p>
            <a:pPr algn="ctr"/>
            <a:r>
              <a:rPr lang="en-GB" sz="1200" dirty="0" smtClean="0"/>
              <a:t>Hogan</a:t>
            </a:r>
          </a:p>
          <a:p>
            <a:pPr algn="ctr"/>
            <a:r>
              <a:rPr lang="en-GB" sz="1200" dirty="0" smtClean="0"/>
              <a:t>(Stanford)</a:t>
            </a:r>
            <a:endParaRPr lang="en-GB" sz="1200" dirty="0"/>
          </a:p>
        </p:txBody>
      </p:sp>
      <p:sp>
        <p:nvSpPr>
          <p:cNvPr id="5" name="TextBox 4"/>
          <p:cNvSpPr txBox="1"/>
          <p:nvPr/>
        </p:nvSpPr>
        <p:spPr>
          <a:xfrm>
            <a:off x="2699792" y="4088105"/>
            <a:ext cx="586519" cy="276999"/>
          </a:xfrm>
          <a:prstGeom prst="rect">
            <a:avLst/>
          </a:prstGeom>
          <a:solidFill>
            <a:schemeClr val="bg1"/>
          </a:solidFill>
        </p:spPr>
        <p:txBody>
          <a:bodyPr wrap="none" rtlCol="0">
            <a:spAutoFit/>
          </a:bodyPr>
          <a:lstStyle/>
          <a:p>
            <a:pPr algn="ctr"/>
            <a:r>
              <a:rPr lang="en-GB" sz="1200" dirty="0" smtClean="0"/>
              <a:t>Oliver</a:t>
            </a:r>
          </a:p>
        </p:txBody>
      </p:sp>
      <p:sp>
        <p:nvSpPr>
          <p:cNvPr id="6" name="TextBox 5"/>
          <p:cNvSpPr txBox="1"/>
          <p:nvPr/>
        </p:nvSpPr>
        <p:spPr>
          <a:xfrm>
            <a:off x="2555043" y="2359913"/>
            <a:ext cx="432781" cy="276999"/>
          </a:xfrm>
          <a:prstGeom prst="rect">
            <a:avLst/>
          </a:prstGeom>
          <a:solidFill>
            <a:schemeClr val="bg1"/>
          </a:solidFill>
        </p:spPr>
        <p:txBody>
          <a:bodyPr wrap="none" rtlCol="0">
            <a:spAutoFit/>
          </a:bodyPr>
          <a:lstStyle/>
          <a:p>
            <a:pPr algn="ctr"/>
            <a:r>
              <a:rPr lang="en-GB" sz="1200" dirty="0" smtClean="0"/>
              <a:t>Jon</a:t>
            </a:r>
          </a:p>
        </p:txBody>
      </p:sp>
      <p:sp>
        <p:nvSpPr>
          <p:cNvPr id="7" name="TextBox 6"/>
          <p:cNvSpPr txBox="1"/>
          <p:nvPr/>
        </p:nvSpPr>
        <p:spPr>
          <a:xfrm>
            <a:off x="1086723" y="3214717"/>
            <a:ext cx="748973" cy="646331"/>
          </a:xfrm>
          <a:prstGeom prst="rect">
            <a:avLst/>
          </a:prstGeom>
          <a:solidFill>
            <a:schemeClr val="bg1"/>
          </a:solidFill>
        </p:spPr>
        <p:txBody>
          <a:bodyPr wrap="none" rtlCol="0">
            <a:spAutoFit/>
          </a:bodyPr>
          <a:lstStyle/>
          <a:p>
            <a:pPr algn="ctr"/>
            <a:r>
              <a:rPr lang="en-GB" sz="1200" dirty="0" smtClean="0"/>
              <a:t>Chris </a:t>
            </a:r>
          </a:p>
          <a:p>
            <a:pPr algn="ctr"/>
            <a:r>
              <a:rPr lang="en-GB" sz="1200" dirty="0" smtClean="0"/>
              <a:t>Foot</a:t>
            </a:r>
          </a:p>
          <a:p>
            <a:pPr algn="ctr"/>
            <a:r>
              <a:rPr lang="en-GB" sz="1200" dirty="0" smtClean="0"/>
              <a:t>(Oxford)</a:t>
            </a:r>
            <a:endParaRPr lang="en-GB" sz="1200" dirty="0"/>
          </a:p>
        </p:txBody>
      </p:sp>
      <p:sp>
        <p:nvSpPr>
          <p:cNvPr id="8" name="TextBox 7"/>
          <p:cNvSpPr txBox="1"/>
          <p:nvPr/>
        </p:nvSpPr>
        <p:spPr>
          <a:xfrm>
            <a:off x="2629092" y="3284984"/>
            <a:ext cx="934796" cy="646331"/>
          </a:xfrm>
          <a:prstGeom prst="rect">
            <a:avLst/>
          </a:prstGeom>
          <a:solidFill>
            <a:schemeClr val="bg1"/>
          </a:solidFill>
        </p:spPr>
        <p:txBody>
          <a:bodyPr wrap="none" rtlCol="0">
            <a:spAutoFit/>
          </a:bodyPr>
          <a:lstStyle/>
          <a:p>
            <a:pPr algn="ctr"/>
            <a:r>
              <a:rPr lang="en-GB" sz="1200" dirty="0" smtClean="0"/>
              <a:t>Tristan </a:t>
            </a:r>
          </a:p>
          <a:p>
            <a:pPr algn="ctr"/>
            <a:r>
              <a:rPr lang="en-GB" sz="1200" dirty="0" smtClean="0"/>
              <a:t>Valenzuela</a:t>
            </a:r>
          </a:p>
          <a:p>
            <a:pPr algn="ctr"/>
            <a:r>
              <a:rPr lang="en-GB" sz="1200" dirty="0" smtClean="0"/>
              <a:t>(</a:t>
            </a:r>
            <a:r>
              <a:rPr lang="en-GB" sz="1200" dirty="0"/>
              <a:t>R</a:t>
            </a:r>
            <a:r>
              <a:rPr lang="en-GB" sz="1200" dirty="0" smtClean="0"/>
              <a:t>AL)</a:t>
            </a:r>
            <a:endParaRPr lang="en-GB" sz="1200" dirty="0"/>
          </a:p>
        </p:txBody>
      </p:sp>
      <p:sp>
        <p:nvSpPr>
          <p:cNvPr id="11" name="TextBox 10"/>
          <p:cNvSpPr txBox="1"/>
          <p:nvPr/>
        </p:nvSpPr>
        <p:spPr>
          <a:xfrm>
            <a:off x="3103814" y="2420888"/>
            <a:ext cx="1108146" cy="646331"/>
          </a:xfrm>
          <a:prstGeom prst="rect">
            <a:avLst/>
          </a:prstGeom>
          <a:solidFill>
            <a:schemeClr val="bg1"/>
          </a:solidFill>
        </p:spPr>
        <p:txBody>
          <a:bodyPr wrap="none" rtlCol="0">
            <a:spAutoFit/>
          </a:bodyPr>
          <a:lstStyle/>
          <a:p>
            <a:pPr algn="ctr"/>
            <a:r>
              <a:rPr lang="en-GB" sz="1200" dirty="0" err="1" smtClean="0"/>
              <a:t>Micheal</a:t>
            </a:r>
            <a:endParaRPr lang="en-GB" sz="1200" dirty="0" smtClean="0"/>
          </a:p>
          <a:p>
            <a:pPr algn="ctr"/>
            <a:r>
              <a:rPr lang="en-GB" sz="1200" dirty="0" err="1" smtClean="0"/>
              <a:t>Holynski</a:t>
            </a:r>
            <a:endParaRPr lang="en-GB" sz="1200" dirty="0" smtClean="0"/>
          </a:p>
          <a:p>
            <a:pPr algn="ctr"/>
            <a:r>
              <a:rPr lang="en-GB" sz="1200" dirty="0" smtClean="0"/>
              <a:t>(Birmingham)</a:t>
            </a:r>
            <a:endParaRPr lang="en-GB" sz="1200" dirty="0"/>
          </a:p>
        </p:txBody>
      </p:sp>
      <p:sp>
        <p:nvSpPr>
          <p:cNvPr id="12" name="TextBox 11"/>
          <p:cNvSpPr txBox="1"/>
          <p:nvPr/>
        </p:nvSpPr>
        <p:spPr>
          <a:xfrm>
            <a:off x="4572000" y="980728"/>
            <a:ext cx="4536504" cy="6186310"/>
          </a:xfrm>
          <a:prstGeom prst="rect">
            <a:avLst/>
          </a:prstGeom>
          <a:noFill/>
        </p:spPr>
        <p:txBody>
          <a:bodyPr wrap="square" rtlCol="0">
            <a:spAutoFit/>
          </a:bodyPr>
          <a:lstStyle/>
          <a:p>
            <a:r>
              <a:rPr lang="en-GB" b="1" dirty="0" smtClean="0">
                <a:solidFill>
                  <a:schemeClr val="accent2"/>
                </a:solidFill>
              </a:rPr>
              <a:t>We had a very fruitful visit to Stanford! </a:t>
            </a:r>
            <a:endParaRPr lang="en-GB" b="1" dirty="0" smtClean="0"/>
          </a:p>
          <a:p>
            <a:r>
              <a:rPr lang="en-GB" dirty="0" smtClean="0">
                <a:solidFill>
                  <a:srgbClr val="3333CC"/>
                </a:solidFill>
              </a:rPr>
              <a:t>Main goals of the visit:</a:t>
            </a:r>
          </a:p>
          <a:p>
            <a:pPr marL="285750" indent="-285750">
              <a:buFont typeface="Arial"/>
              <a:buChar char="•"/>
            </a:pPr>
            <a:r>
              <a:rPr lang="en-GB" dirty="0" smtClean="0"/>
              <a:t>Establish information exchange and </a:t>
            </a:r>
          </a:p>
          <a:p>
            <a:r>
              <a:rPr lang="en-GB" dirty="0"/>
              <a:t> </a:t>
            </a:r>
            <a:r>
              <a:rPr lang="en-GB" dirty="0" smtClean="0"/>
              <a:t>    review the Stanford work. </a:t>
            </a:r>
          </a:p>
          <a:p>
            <a:pPr marL="285750" indent="-285750">
              <a:buFont typeface="Arial"/>
              <a:buChar char="•"/>
            </a:pPr>
            <a:r>
              <a:rPr lang="en-GB" dirty="0" smtClean="0"/>
              <a:t>Strengthen the US-UK collaboration </a:t>
            </a:r>
          </a:p>
          <a:p>
            <a:pPr marL="285750" indent="-285750">
              <a:buFont typeface="Arial"/>
              <a:buChar char="•"/>
            </a:pPr>
            <a:r>
              <a:rPr lang="en-GB" dirty="0"/>
              <a:t>I</a:t>
            </a:r>
            <a:r>
              <a:rPr lang="en-GB" dirty="0" smtClean="0"/>
              <a:t>dentify synergies and common goals between AION and MAGIS.    </a:t>
            </a:r>
          </a:p>
          <a:p>
            <a:r>
              <a:rPr lang="en-GB" dirty="0" smtClean="0">
                <a:solidFill>
                  <a:srgbClr val="FF0000"/>
                </a:solidFill>
              </a:rPr>
              <a:t>Outcome:</a:t>
            </a:r>
          </a:p>
          <a:p>
            <a:pPr marL="285750" indent="-285750">
              <a:buFont typeface="Arial"/>
              <a:buChar char="•"/>
            </a:pPr>
            <a:r>
              <a:rPr lang="en-GB" dirty="0" smtClean="0">
                <a:solidFill>
                  <a:srgbClr val="FF0000"/>
                </a:solidFill>
              </a:rPr>
              <a:t>Stanford/MAGIS is very open to closer collaboration with the UK/AION and they very much welcome another activity working towards the mid-band with AIs. </a:t>
            </a:r>
          </a:p>
          <a:p>
            <a:pPr marL="285750" indent="-285750">
              <a:buFont typeface="Arial"/>
              <a:buChar char="•"/>
            </a:pPr>
            <a:r>
              <a:rPr lang="en-GB" dirty="0" smtClean="0">
                <a:solidFill>
                  <a:srgbClr val="FF0000"/>
                </a:solidFill>
              </a:rPr>
              <a:t>There are several challenges where the UK expertise can help to achieve the design goals of the programme [see next slide].</a:t>
            </a:r>
          </a:p>
          <a:p>
            <a:pPr marL="285750" indent="-285750">
              <a:buFont typeface="Arial"/>
              <a:buChar char="•"/>
            </a:pPr>
            <a:r>
              <a:rPr lang="en-GB" dirty="0" smtClean="0">
                <a:solidFill>
                  <a:srgbClr val="FF0000"/>
                </a:solidFill>
              </a:rPr>
              <a:t>We agreed to include the synchronised operation of 10m prototype versions (later 100m) in the programme of MAGIS and AION.  </a:t>
            </a:r>
            <a:endParaRPr lang="en-GB" dirty="0">
              <a:solidFill>
                <a:srgbClr val="FF0000"/>
              </a:solidFill>
            </a:endParaRPr>
          </a:p>
          <a:p>
            <a:r>
              <a:rPr lang="en-GB" dirty="0" smtClean="0"/>
              <a:t> </a:t>
            </a:r>
            <a:endParaRPr lang="en-GB" dirty="0"/>
          </a:p>
        </p:txBody>
      </p:sp>
      <p:sp>
        <p:nvSpPr>
          <p:cNvPr id="14" name="TextBox 13"/>
          <p:cNvSpPr txBox="1"/>
          <p:nvPr/>
        </p:nvSpPr>
        <p:spPr>
          <a:xfrm>
            <a:off x="1504910" y="2276872"/>
            <a:ext cx="834483" cy="646331"/>
          </a:xfrm>
          <a:prstGeom prst="rect">
            <a:avLst/>
          </a:prstGeom>
          <a:solidFill>
            <a:schemeClr val="bg1"/>
          </a:solidFill>
        </p:spPr>
        <p:txBody>
          <a:bodyPr wrap="none" rtlCol="0">
            <a:spAutoFit/>
          </a:bodyPr>
          <a:lstStyle/>
          <a:p>
            <a:pPr algn="ctr"/>
            <a:r>
              <a:rPr lang="en-GB" sz="1200" dirty="0" smtClean="0"/>
              <a:t>Ben </a:t>
            </a:r>
          </a:p>
          <a:p>
            <a:pPr algn="ctr"/>
            <a:r>
              <a:rPr lang="en-GB" sz="1200" dirty="0" smtClean="0"/>
              <a:t>Sauer</a:t>
            </a:r>
          </a:p>
          <a:p>
            <a:pPr algn="ctr"/>
            <a:r>
              <a:rPr lang="en-GB" sz="1200" dirty="0" smtClean="0"/>
              <a:t>(Imperial)</a:t>
            </a:r>
            <a:endParaRPr lang="en-GB" sz="1200" dirty="0"/>
          </a:p>
        </p:txBody>
      </p:sp>
    </p:spTree>
    <p:extLst>
      <p:ext uri="{BB962C8B-B14F-4D97-AF65-F5344CB8AC3E}">
        <p14:creationId xmlns:p14="http://schemas.microsoft.com/office/powerpoint/2010/main" val="246452391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Work Package Breakdown (and Deliverables)</a:t>
            </a:r>
            <a:endParaRPr lang="en-GB" dirty="0"/>
          </a:p>
        </p:txBody>
      </p:sp>
      <p:sp>
        <p:nvSpPr>
          <p:cNvPr id="3" name="Content Placeholder 2"/>
          <p:cNvSpPr>
            <a:spLocks noGrp="1"/>
          </p:cNvSpPr>
          <p:nvPr>
            <p:ph idx="1"/>
          </p:nvPr>
        </p:nvSpPr>
        <p:spPr>
          <a:xfrm>
            <a:off x="395536" y="1412776"/>
            <a:ext cx="8229600" cy="4525963"/>
          </a:xfrm>
        </p:spPr>
        <p:txBody>
          <a:bodyPr/>
          <a:lstStyle/>
          <a:p>
            <a:pPr>
              <a:buFont typeface="Arial"/>
              <a:buChar char="•"/>
            </a:pPr>
            <a:r>
              <a:rPr lang="en-GB" dirty="0" smtClean="0"/>
              <a:t>So far, we only have a high-level WP structure (see next slides) and we will have to refine it in the coming few months. The WPs will form the skeleton for the proposal and thus are the first items we have to define (carefully).  </a:t>
            </a:r>
          </a:p>
          <a:p>
            <a:pPr>
              <a:buFont typeface="Arial"/>
              <a:buChar char="•"/>
            </a:pPr>
            <a:endParaRPr lang="en-GB" dirty="0"/>
          </a:p>
          <a:p>
            <a:pPr>
              <a:buFont typeface="Arial"/>
              <a:buChar char="•"/>
            </a:pPr>
            <a:r>
              <a:rPr lang="en-GB" dirty="0" smtClean="0"/>
              <a:t>Along with the WPs we will have define the main deliverables of the project for the first three (2+1) years of funding. This request MUST have the follow-up funding for additional three years in mind. Therefore, we need to plan for a 3+3=6 year period. </a:t>
            </a:r>
          </a:p>
          <a:p>
            <a:pPr>
              <a:buFont typeface="Arial"/>
              <a:buChar char="•"/>
            </a:pPr>
            <a:endParaRPr lang="en-GB" dirty="0"/>
          </a:p>
          <a:p>
            <a:pPr>
              <a:buFont typeface="Arial"/>
              <a:buChar char="•"/>
            </a:pPr>
            <a:r>
              <a:rPr lang="en-GB" dirty="0" smtClean="0"/>
              <a:t>Several discussion have taken place already on scope &amp; structure [see e.g. Email thread] and this now needs to be carefully crafted in WPs. </a:t>
            </a:r>
          </a:p>
          <a:p>
            <a:pPr>
              <a:buFont typeface="Arial"/>
              <a:buChar char="•"/>
            </a:pPr>
            <a:endParaRPr lang="en-GB" dirty="0"/>
          </a:p>
          <a:p>
            <a:pPr>
              <a:buFont typeface="Arial"/>
              <a:buChar char="•"/>
            </a:pPr>
            <a:r>
              <a:rPr lang="en-GB" dirty="0" smtClean="0"/>
              <a:t>We will also have to start to think about WP leaders [IMO we should aim for co-leadership].  </a:t>
            </a:r>
            <a:endParaRPr lang="en-GB" dirty="0"/>
          </a:p>
        </p:txBody>
      </p:sp>
    </p:spTree>
    <p:extLst>
      <p:ext uri="{BB962C8B-B14F-4D97-AF65-F5344CB8AC3E}">
        <p14:creationId xmlns:p14="http://schemas.microsoft.com/office/powerpoint/2010/main" val="195846456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are the challenges?</a:t>
            </a:r>
            <a:endParaRPr lang="en-GB" dirty="0"/>
          </a:p>
        </p:txBody>
      </p:sp>
      <p:pic>
        <p:nvPicPr>
          <p:cNvPr id="3" name="Picture 2">
            <a:extLst>
              <a:ext uri="{FF2B5EF4-FFF2-40B4-BE49-F238E27FC236}">
                <a16:creationId xmlns="" xmlns:a16="http://schemas.microsoft.com/office/drawing/2014/main" id="{2083896E-4146-4208-B5EE-21165E05D9F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0865" y="1268760"/>
            <a:ext cx="5977319" cy="3739410"/>
          </a:xfrm>
          <a:prstGeom prst="rect">
            <a:avLst/>
          </a:prstGeom>
        </p:spPr>
      </p:pic>
      <p:sp>
        <p:nvSpPr>
          <p:cNvPr id="4" name="TextBox 3"/>
          <p:cNvSpPr txBox="1"/>
          <p:nvPr/>
        </p:nvSpPr>
        <p:spPr>
          <a:xfrm>
            <a:off x="3116689" y="2390691"/>
            <a:ext cx="2967479" cy="246221"/>
          </a:xfrm>
          <a:prstGeom prst="rect">
            <a:avLst/>
          </a:prstGeom>
          <a:solidFill>
            <a:srgbClr val="FFFFFF"/>
          </a:solidFill>
        </p:spPr>
        <p:txBody>
          <a:bodyPr wrap="none" rtlCol="0">
            <a:spAutoFit/>
          </a:bodyPr>
          <a:lstStyle/>
          <a:p>
            <a:r>
              <a:rPr lang="en-GB" sz="1000" dirty="0" smtClean="0">
                <a:solidFill>
                  <a:schemeClr val="accent2"/>
                </a:solidFill>
              </a:rPr>
              <a:t>AION/MAGIS-100 with current (2019) technology</a:t>
            </a:r>
            <a:endParaRPr lang="en-GB" sz="1000" dirty="0">
              <a:solidFill>
                <a:schemeClr val="accent2"/>
              </a:solidFill>
            </a:endParaRPr>
          </a:p>
        </p:txBody>
      </p:sp>
      <p:sp>
        <p:nvSpPr>
          <p:cNvPr id="5" name="TextBox 4"/>
          <p:cNvSpPr txBox="1"/>
          <p:nvPr/>
        </p:nvSpPr>
        <p:spPr>
          <a:xfrm>
            <a:off x="3923928" y="3182779"/>
            <a:ext cx="1930749" cy="246221"/>
          </a:xfrm>
          <a:prstGeom prst="rect">
            <a:avLst/>
          </a:prstGeom>
          <a:solidFill>
            <a:srgbClr val="FFFFFF"/>
          </a:solidFill>
        </p:spPr>
        <p:txBody>
          <a:bodyPr wrap="none" rtlCol="0">
            <a:spAutoFit/>
          </a:bodyPr>
          <a:lstStyle/>
          <a:p>
            <a:r>
              <a:rPr lang="en-GB" sz="1000" dirty="0" smtClean="0"/>
              <a:t>AION/MAGIS-100 (5 to 6 year)</a:t>
            </a:r>
            <a:endParaRPr lang="en-GB" sz="1000" dirty="0"/>
          </a:p>
        </p:txBody>
      </p:sp>
      <p:sp>
        <p:nvSpPr>
          <p:cNvPr id="6" name="TextBox 5"/>
          <p:cNvSpPr txBox="1"/>
          <p:nvPr/>
        </p:nvSpPr>
        <p:spPr>
          <a:xfrm>
            <a:off x="3440559" y="3686835"/>
            <a:ext cx="1203449" cy="246221"/>
          </a:xfrm>
          <a:prstGeom prst="rect">
            <a:avLst/>
          </a:prstGeom>
          <a:solidFill>
            <a:schemeClr val="accent1">
              <a:lumMod val="75000"/>
            </a:schemeClr>
          </a:solidFill>
        </p:spPr>
        <p:txBody>
          <a:bodyPr wrap="none" rtlCol="0">
            <a:spAutoFit/>
          </a:bodyPr>
          <a:lstStyle/>
          <a:p>
            <a:r>
              <a:rPr lang="en-GB" sz="1000" dirty="0" smtClean="0"/>
              <a:t>AION/MAGIS-km</a:t>
            </a:r>
            <a:endParaRPr lang="en-GB" sz="1000" dirty="0"/>
          </a:p>
        </p:txBody>
      </p:sp>
      <p:sp>
        <p:nvSpPr>
          <p:cNvPr id="7" name="TextBox 6"/>
          <p:cNvSpPr txBox="1"/>
          <p:nvPr/>
        </p:nvSpPr>
        <p:spPr>
          <a:xfrm>
            <a:off x="2720479" y="4118883"/>
            <a:ext cx="1332003" cy="246221"/>
          </a:xfrm>
          <a:prstGeom prst="rect">
            <a:avLst/>
          </a:prstGeom>
          <a:solidFill>
            <a:schemeClr val="bg1"/>
          </a:solidFill>
        </p:spPr>
        <p:txBody>
          <a:bodyPr wrap="none" rtlCol="0">
            <a:spAutoFit/>
          </a:bodyPr>
          <a:lstStyle/>
          <a:p>
            <a:r>
              <a:rPr lang="en-GB" sz="1000" dirty="0" smtClean="0"/>
              <a:t>AION/MAGIS-space</a:t>
            </a:r>
            <a:endParaRPr lang="en-GB" sz="1000" dirty="0"/>
          </a:p>
        </p:txBody>
      </p:sp>
      <p:pic>
        <p:nvPicPr>
          <p:cNvPr id="8" name="Picture 7">
            <a:extLst>
              <a:ext uri="{FF2B5EF4-FFF2-40B4-BE49-F238E27FC236}">
                <a16:creationId xmlns="" xmlns:a16="http://schemas.microsoft.com/office/drawing/2014/main" id="{DEDB6D09-DA9F-47B6-B69D-FB14AD2553D2}"/>
              </a:ext>
            </a:extLst>
          </p:cNvPr>
          <p:cNvPicPr>
            <a:picLocks noChangeAspect="1"/>
          </p:cNvPicPr>
          <p:nvPr/>
        </p:nvPicPr>
        <p:blipFill>
          <a:blip r:embed="rId3"/>
          <a:stretch>
            <a:fillRect/>
          </a:stretch>
        </p:blipFill>
        <p:spPr>
          <a:xfrm>
            <a:off x="571474" y="5085184"/>
            <a:ext cx="5280530" cy="1484670"/>
          </a:xfrm>
          <a:prstGeom prst="rect">
            <a:avLst/>
          </a:prstGeom>
        </p:spPr>
      </p:pic>
      <p:sp>
        <p:nvSpPr>
          <p:cNvPr id="10" name="TextBox 9"/>
          <p:cNvSpPr txBox="1"/>
          <p:nvPr/>
        </p:nvSpPr>
        <p:spPr>
          <a:xfrm>
            <a:off x="1907704" y="5199003"/>
            <a:ext cx="1152128" cy="369332"/>
          </a:xfrm>
          <a:prstGeom prst="rect">
            <a:avLst/>
          </a:prstGeom>
          <a:solidFill>
            <a:srgbClr val="FFFFFF"/>
          </a:solidFill>
        </p:spPr>
        <p:txBody>
          <a:bodyPr wrap="square" rtlCol="0">
            <a:spAutoFit/>
          </a:bodyPr>
          <a:lstStyle/>
          <a:p>
            <a:r>
              <a:rPr lang="en-GB" sz="900" dirty="0" smtClean="0"/>
              <a:t>AION/MAGIS-100</a:t>
            </a:r>
          </a:p>
          <a:p>
            <a:r>
              <a:rPr lang="en-GB" sz="900" dirty="0" smtClean="0"/>
              <a:t>current</a:t>
            </a:r>
            <a:endParaRPr lang="en-GB" sz="900" dirty="0"/>
          </a:p>
        </p:txBody>
      </p:sp>
      <p:sp>
        <p:nvSpPr>
          <p:cNvPr id="11" name="TextBox 10"/>
          <p:cNvSpPr txBox="1"/>
          <p:nvPr/>
        </p:nvSpPr>
        <p:spPr>
          <a:xfrm>
            <a:off x="3095976" y="5189130"/>
            <a:ext cx="1260000" cy="400110"/>
          </a:xfrm>
          <a:prstGeom prst="rect">
            <a:avLst/>
          </a:prstGeom>
          <a:solidFill>
            <a:srgbClr val="FFFFFF"/>
          </a:solidFill>
          <a:ln>
            <a:solidFill>
              <a:schemeClr val="tx1"/>
            </a:solidFill>
          </a:ln>
        </p:spPr>
        <p:txBody>
          <a:bodyPr wrap="square" rtlCol="0">
            <a:spAutoFit/>
          </a:bodyPr>
          <a:lstStyle/>
          <a:p>
            <a:r>
              <a:rPr lang="en-GB" sz="1000" dirty="0" smtClean="0"/>
              <a:t>AION/MAGIS-100</a:t>
            </a:r>
          </a:p>
          <a:p>
            <a:r>
              <a:rPr lang="en-GB" sz="1000" dirty="0" smtClean="0"/>
              <a:t>5/6 year</a:t>
            </a:r>
            <a:endParaRPr lang="en-GB" sz="1000" dirty="0"/>
          </a:p>
        </p:txBody>
      </p:sp>
      <p:sp>
        <p:nvSpPr>
          <p:cNvPr id="12" name="TextBox 11"/>
          <p:cNvSpPr txBox="1"/>
          <p:nvPr/>
        </p:nvSpPr>
        <p:spPr>
          <a:xfrm>
            <a:off x="4427984" y="5189130"/>
            <a:ext cx="1296144" cy="400110"/>
          </a:xfrm>
          <a:prstGeom prst="rect">
            <a:avLst/>
          </a:prstGeom>
          <a:solidFill>
            <a:srgbClr val="FFFFFF"/>
          </a:solidFill>
        </p:spPr>
        <p:txBody>
          <a:bodyPr wrap="square" rtlCol="0">
            <a:spAutoFit/>
          </a:bodyPr>
          <a:lstStyle/>
          <a:p>
            <a:r>
              <a:rPr lang="en-GB" sz="1000" dirty="0" smtClean="0"/>
              <a:t>AION/MAGIS-km</a:t>
            </a:r>
          </a:p>
          <a:p>
            <a:endParaRPr lang="en-GB" sz="1000" dirty="0"/>
          </a:p>
        </p:txBody>
      </p:sp>
      <p:cxnSp>
        <p:nvCxnSpPr>
          <p:cNvPr id="14" name="Straight Arrow Connector 13"/>
          <p:cNvCxnSpPr/>
          <p:nvPr/>
        </p:nvCxnSpPr>
        <p:spPr bwMode="auto">
          <a:xfrm flipH="1">
            <a:off x="3779912" y="2420888"/>
            <a:ext cx="0" cy="957010"/>
          </a:xfrm>
          <a:prstGeom prst="straightConnector1">
            <a:avLst/>
          </a:prstGeom>
          <a:noFill/>
          <a:ln w="76200" cap="flat" cmpd="sng" algn="ctr">
            <a:solidFill>
              <a:srgbClr val="FF0000"/>
            </a:solidFill>
            <a:prstDash val="solid"/>
            <a:round/>
            <a:headEnd type="none" w="med" len="med"/>
            <a:tailEnd type="arrow"/>
          </a:ln>
          <a:effectLst/>
        </p:spPr>
      </p:cxnSp>
      <p:cxnSp>
        <p:nvCxnSpPr>
          <p:cNvPr id="17" name="Straight Arrow Connector 16"/>
          <p:cNvCxnSpPr/>
          <p:nvPr/>
        </p:nvCxnSpPr>
        <p:spPr bwMode="auto">
          <a:xfrm>
            <a:off x="4572000" y="3501008"/>
            <a:ext cx="0" cy="432048"/>
          </a:xfrm>
          <a:prstGeom prst="straightConnector1">
            <a:avLst/>
          </a:prstGeom>
          <a:noFill/>
          <a:ln w="38100" cap="flat" cmpd="sng" algn="ctr">
            <a:solidFill>
              <a:srgbClr val="D315FF"/>
            </a:solidFill>
            <a:prstDash val="solid"/>
            <a:round/>
            <a:headEnd type="none" w="med" len="med"/>
            <a:tailEnd type="arrow"/>
          </a:ln>
          <a:effectLst/>
        </p:spPr>
      </p:cxnSp>
      <p:sp>
        <p:nvSpPr>
          <p:cNvPr id="19" name="TextBox 18"/>
          <p:cNvSpPr txBox="1"/>
          <p:nvPr/>
        </p:nvSpPr>
        <p:spPr>
          <a:xfrm>
            <a:off x="6228184" y="1268760"/>
            <a:ext cx="2808312" cy="5047535"/>
          </a:xfrm>
          <a:prstGeom prst="rect">
            <a:avLst/>
          </a:prstGeom>
          <a:noFill/>
        </p:spPr>
        <p:txBody>
          <a:bodyPr wrap="square" rtlCol="0">
            <a:spAutoFit/>
          </a:bodyPr>
          <a:lstStyle/>
          <a:p>
            <a:pPr algn="ctr"/>
            <a:r>
              <a:rPr lang="en-GB" sz="1400" dirty="0" smtClean="0"/>
              <a:t>Still several orders of</a:t>
            </a:r>
          </a:p>
          <a:p>
            <a:pPr algn="ctr"/>
            <a:r>
              <a:rPr lang="en-GB" sz="1400" dirty="0" smtClean="0"/>
              <a:t>Magnitude away in sensitivity required to be sensitive to Mid-band GW physics! </a:t>
            </a:r>
          </a:p>
          <a:p>
            <a:pPr algn="ctr"/>
            <a:endParaRPr lang="en-GB" sz="1400" dirty="0"/>
          </a:p>
          <a:p>
            <a:pPr algn="ctr"/>
            <a:r>
              <a:rPr lang="en-GB" sz="1400" dirty="0" smtClean="0"/>
              <a:t>Need to push the basic parameters to accomplish this goal! Although there is a clear path forward this won’t be a free lunch and it will require effort </a:t>
            </a:r>
            <a:r>
              <a:rPr lang="en-GB" sz="1400" dirty="0"/>
              <a:t>and </a:t>
            </a:r>
            <a:r>
              <a:rPr lang="en-GB" sz="1400" dirty="0" smtClean="0"/>
              <a:t>ingenuity! </a:t>
            </a:r>
          </a:p>
          <a:p>
            <a:pPr algn="ctr"/>
            <a:endParaRPr lang="en-GB" sz="1400" dirty="0" smtClean="0"/>
          </a:p>
          <a:p>
            <a:pPr algn="ctr"/>
            <a:endParaRPr lang="en-GB" sz="1400" dirty="0"/>
          </a:p>
          <a:p>
            <a:pPr algn="ctr"/>
            <a:endParaRPr lang="en-GB" sz="1400" dirty="0" smtClean="0"/>
          </a:p>
          <a:p>
            <a:pPr algn="ctr"/>
            <a:endParaRPr lang="en-GB" sz="1400" dirty="0"/>
          </a:p>
          <a:p>
            <a:pPr algn="ctr"/>
            <a:endParaRPr lang="en-GB" sz="1400" dirty="0" smtClean="0"/>
          </a:p>
          <a:p>
            <a:pPr algn="ctr"/>
            <a:endParaRPr lang="en-GB" sz="1400" dirty="0"/>
          </a:p>
          <a:p>
            <a:pPr algn="ctr"/>
            <a:endParaRPr lang="en-GB" sz="1400" dirty="0"/>
          </a:p>
          <a:p>
            <a:pPr algn="ctr"/>
            <a:r>
              <a:rPr lang="en-GB" sz="1400" dirty="0" smtClean="0">
                <a:solidFill>
                  <a:schemeClr val="accent2"/>
                </a:solidFill>
              </a:rPr>
              <a:t>The UK community could play an important role to accomplish this goal, which, in turn, can accelerate the schedule and minimize the risk of failure   </a:t>
            </a:r>
            <a:endParaRPr lang="en-GB" sz="1400" dirty="0">
              <a:solidFill>
                <a:schemeClr val="accent2"/>
              </a:solidFill>
            </a:endParaRPr>
          </a:p>
        </p:txBody>
      </p:sp>
      <p:sp>
        <p:nvSpPr>
          <p:cNvPr id="20" name="Rectangle 19"/>
          <p:cNvSpPr/>
          <p:nvPr/>
        </p:nvSpPr>
        <p:spPr bwMode="auto">
          <a:xfrm>
            <a:off x="3131840" y="5157192"/>
            <a:ext cx="1224136" cy="1296144"/>
          </a:xfrm>
          <a:prstGeom prst="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Helvetica" charset="0"/>
            </a:endParaRPr>
          </a:p>
        </p:txBody>
      </p:sp>
      <p:sp>
        <p:nvSpPr>
          <p:cNvPr id="21" name="Rectangle 20"/>
          <p:cNvSpPr/>
          <p:nvPr/>
        </p:nvSpPr>
        <p:spPr bwMode="auto">
          <a:xfrm>
            <a:off x="4355976" y="5157192"/>
            <a:ext cx="1440160" cy="1296144"/>
          </a:xfrm>
          <a:prstGeom prst="rect">
            <a:avLst/>
          </a:prstGeom>
          <a:noFill/>
          <a:ln w="38100" cap="flat" cmpd="sng" algn="ctr">
            <a:solidFill>
              <a:srgbClr val="D315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Helvetica" charset="0"/>
            </a:endParaRPr>
          </a:p>
        </p:txBody>
      </p:sp>
    </p:spTree>
    <p:extLst>
      <p:ext uri="{BB962C8B-B14F-4D97-AF65-F5344CB8AC3E}">
        <p14:creationId xmlns:p14="http://schemas.microsoft.com/office/powerpoint/2010/main" val="2952753175"/>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AION10 [Stage 1]: Work Packages in a Nutshell</a:t>
            </a:r>
            <a:endParaRPr lang="en-GB" dirty="0"/>
          </a:p>
        </p:txBody>
      </p:sp>
      <p:sp>
        <p:nvSpPr>
          <p:cNvPr id="3" name="Content Placeholder 2"/>
          <p:cNvSpPr>
            <a:spLocks noGrp="1"/>
          </p:cNvSpPr>
          <p:nvPr>
            <p:ph idx="1"/>
          </p:nvPr>
        </p:nvSpPr>
        <p:spPr>
          <a:xfrm>
            <a:off x="251520" y="908720"/>
            <a:ext cx="8784976" cy="4525963"/>
          </a:xfrm>
        </p:spPr>
        <p:txBody>
          <a:bodyPr/>
          <a:lstStyle/>
          <a:p>
            <a:pPr marL="0" lvl="0" indent="0"/>
            <a:r>
              <a:rPr lang="en-GB" sz="2000" b="1" dirty="0" smtClean="0">
                <a:solidFill>
                  <a:srgbClr val="FF0000"/>
                </a:solidFill>
              </a:rPr>
              <a:t>WP-AI </a:t>
            </a:r>
          </a:p>
          <a:p>
            <a:pPr marL="285750" indent="-285750">
              <a:buFont typeface="Arial"/>
              <a:buChar char="•"/>
            </a:pPr>
            <a:r>
              <a:rPr lang="en-GB" sz="1600" dirty="0" smtClean="0">
                <a:solidFill>
                  <a:schemeClr val="accent2"/>
                </a:solidFill>
              </a:rPr>
              <a:t>Form </a:t>
            </a:r>
            <a:r>
              <a:rPr lang="en-GB" sz="1600" dirty="0">
                <a:solidFill>
                  <a:schemeClr val="accent2"/>
                </a:solidFill>
              </a:rPr>
              <a:t>UK </a:t>
            </a:r>
            <a:r>
              <a:rPr lang="en-GB" sz="1600" dirty="0" smtClean="0">
                <a:solidFill>
                  <a:schemeClr val="accent2"/>
                </a:solidFill>
              </a:rPr>
              <a:t>collaboration to </a:t>
            </a:r>
            <a:r>
              <a:rPr lang="en-GB" sz="1600" dirty="0">
                <a:solidFill>
                  <a:schemeClr val="accent2"/>
                </a:solidFill>
              </a:rPr>
              <a:t>design and construct </a:t>
            </a:r>
            <a:r>
              <a:rPr lang="en-GB" sz="1600" dirty="0" smtClean="0">
                <a:solidFill>
                  <a:schemeClr val="accent2"/>
                </a:solidFill>
              </a:rPr>
              <a:t>AION1 </a:t>
            </a:r>
            <a:r>
              <a:rPr lang="en-GB" sz="1600" dirty="0" smtClean="0">
                <a:solidFill>
                  <a:schemeClr val="accent2"/>
                </a:solidFill>
              </a:rPr>
              <a:t>and </a:t>
            </a:r>
            <a:r>
              <a:rPr lang="en-GB" sz="1600" dirty="0" smtClean="0">
                <a:solidFill>
                  <a:schemeClr val="accent2"/>
                </a:solidFill>
              </a:rPr>
              <a:t>AION10 </a:t>
            </a:r>
            <a:r>
              <a:rPr lang="en-GB" sz="1600" dirty="0" smtClean="0">
                <a:solidFill>
                  <a:schemeClr val="accent2"/>
                </a:solidFill>
              </a:rPr>
              <a:t>and establish a first UK </a:t>
            </a:r>
            <a:r>
              <a:rPr lang="en-GB" sz="1600" dirty="0" smtClean="0">
                <a:solidFill>
                  <a:schemeClr val="accent2"/>
                </a:solidFill>
              </a:rPr>
              <a:t>AION </a:t>
            </a:r>
            <a:r>
              <a:rPr lang="en-GB" sz="1600" dirty="0" smtClean="0">
                <a:solidFill>
                  <a:schemeClr val="accent2"/>
                </a:solidFill>
              </a:rPr>
              <a:t>Network by building </a:t>
            </a:r>
            <a:r>
              <a:rPr lang="en-GB" sz="1600" dirty="0" smtClean="0">
                <a:solidFill>
                  <a:schemeClr val="accent2"/>
                </a:solidFill>
              </a:rPr>
              <a:t>AION-1 </a:t>
            </a:r>
            <a:r>
              <a:rPr lang="en-GB" sz="1600" dirty="0" smtClean="0">
                <a:solidFill>
                  <a:schemeClr val="accent2"/>
                </a:solidFill>
              </a:rPr>
              <a:t>in </a:t>
            </a:r>
            <a:r>
              <a:rPr lang="en-GB" sz="1600" dirty="0" smtClean="0">
                <a:solidFill>
                  <a:schemeClr val="accent2"/>
                </a:solidFill>
              </a:rPr>
              <a:t>selected </a:t>
            </a:r>
            <a:r>
              <a:rPr lang="en-GB" sz="1600" dirty="0" smtClean="0">
                <a:solidFill>
                  <a:schemeClr val="accent2"/>
                </a:solidFill>
              </a:rPr>
              <a:t>places. </a:t>
            </a:r>
          </a:p>
          <a:p>
            <a:pPr marL="285750" indent="-285750">
              <a:buFont typeface="Arial"/>
              <a:buChar char="•"/>
            </a:pPr>
            <a:r>
              <a:rPr lang="en-GB" sz="1600" dirty="0" smtClean="0">
                <a:solidFill>
                  <a:schemeClr val="accent2"/>
                </a:solidFill>
              </a:rPr>
              <a:t>Prototype </a:t>
            </a:r>
            <a:r>
              <a:rPr lang="en-GB" sz="1600" dirty="0" smtClean="0">
                <a:solidFill>
                  <a:schemeClr val="accent2"/>
                </a:solidFill>
              </a:rPr>
              <a:t>AION-10 </a:t>
            </a:r>
            <a:r>
              <a:rPr lang="en-GB" sz="1600" dirty="0">
                <a:solidFill>
                  <a:schemeClr val="accent2"/>
                </a:solidFill>
              </a:rPr>
              <a:t>to demonstrate the technology and to establish UK expertise and leadership in the field.  </a:t>
            </a:r>
            <a:endParaRPr lang="en-GB" sz="1600" dirty="0" smtClean="0">
              <a:solidFill>
                <a:schemeClr val="accent2"/>
              </a:solidFill>
            </a:endParaRPr>
          </a:p>
          <a:p>
            <a:pPr>
              <a:buFont typeface="Arial"/>
              <a:buChar char="•"/>
            </a:pPr>
            <a:r>
              <a:rPr lang="en-GB" sz="1600" dirty="0">
                <a:solidFill>
                  <a:srgbClr val="3333CC"/>
                </a:solidFill>
              </a:rPr>
              <a:t>Commission AION-10, compare with AION-1 Network and perform synchronised measurement campaigns with </a:t>
            </a:r>
            <a:r>
              <a:rPr lang="en-GB" sz="1600" dirty="0" smtClean="0">
                <a:solidFill>
                  <a:srgbClr val="3333CC"/>
                </a:solidFill>
              </a:rPr>
              <a:t>MAGIS.</a:t>
            </a:r>
            <a:endParaRPr lang="en-GB" sz="1600" dirty="0" smtClean="0">
              <a:solidFill>
                <a:srgbClr val="3333CC"/>
              </a:solidFill>
            </a:endParaRPr>
          </a:p>
          <a:p>
            <a:pPr>
              <a:buFont typeface="Arial"/>
              <a:buChar char="•"/>
            </a:pPr>
            <a:r>
              <a:rPr lang="en-GB" sz="1600" dirty="0" smtClean="0">
                <a:solidFill>
                  <a:srgbClr val="3333CC"/>
                </a:solidFill>
              </a:rPr>
              <a:t>Connect </a:t>
            </a:r>
            <a:r>
              <a:rPr lang="en-GB" sz="1600" dirty="0">
                <a:solidFill>
                  <a:srgbClr val="3333CC"/>
                </a:solidFill>
              </a:rPr>
              <a:t>to UK </a:t>
            </a:r>
            <a:r>
              <a:rPr lang="en-GB" sz="1600" dirty="0" smtClean="0">
                <a:solidFill>
                  <a:srgbClr val="3333CC"/>
                </a:solidFill>
              </a:rPr>
              <a:t>QTH to </a:t>
            </a:r>
            <a:r>
              <a:rPr lang="en-GB" sz="1600" dirty="0">
                <a:solidFill>
                  <a:srgbClr val="3333CC"/>
                </a:solidFill>
              </a:rPr>
              <a:t>develop techniques and technology required to reach performance for realising science goals, in collaboration with developments in the MAGIS </a:t>
            </a:r>
            <a:r>
              <a:rPr lang="en-GB" sz="1600" dirty="0" smtClean="0">
                <a:solidFill>
                  <a:srgbClr val="3333CC"/>
                </a:solidFill>
              </a:rPr>
              <a:t>consortium. </a:t>
            </a:r>
            <a:endParaRPr lang="en-GB" sz="1600" dirty="0" smtClean="0">
              <a:solidFill>
                <a:srgbClr val="3333CC"/>
              </a:solidFill>
            </a:endParaRPr>
          </a:p>
          <a:p>
            <a:pPr marL="0" lvl="0" indent="0"/>
            <a:r>
              <a:rPr lang="en-GB" sz="2000" b="1" dirty="0" smtClean="0">
                <a:solidFill>
                  <a:srgbClr val="FF0000"/>
                </a:solidFill>
              </a:rPr>
              <a:t>WP-Physics</a:t>
            </a:r>
          </a:p>
          <a:p>
            <a:pPr marL="342900" indent="-342900">
              <a:buFont typeface="Arial"/>
              <a:buChar char="•"/>
            </a:pPr>
            <a:r>
              <a:rPr lang="en-GB" sz="1600" dirty="0">
                <a:solidFill>
                  <a:schemeClr val="accent2"/>
                </a:solidFill>
              </a:rPr>
              <a:t>Establish physics programme for </a:t>
            </a:r>
            <a:r>
              <a:rPr lang="en-GB" sz="1600" dirty="0" smtClean="0">
                <a:solidFill>
                  <a:schemeClr val="accent2"/>
                </a:solidFill>
              </a:rPr>
              <a:t>AION-1/10 </a:t>
            </a:r>
            <a:r>
              <a:rPr lang="en-GB" sz="1600" dirty="0" smtClean="0">
                <a:solidFill>
                  <a:schemeClr val="accent2"/>
                </a:solidFill>
              </a:rPr>
              <a:t>Network. </a:t>
            </a:r>
          </a:p>
          <a:p>
            <a:pPr marL="342900" indent="-342900">
              <a:buFont typeface="Arial"/>
              <a:buChar char="•"/>
            </a:pPr>
            <a:r>
              <a:rPr lang="en-GB" sz="1600" dirty="0" smtClean="0">
                <a:solidFill>
                  <a:schemeClr val="accent2"/>
                </a:solidFill>
              </a:rPr>
              <a:t>Physics exploitation of </a:t>
            </a:r>
            <a:r>
              <a:rPr lang="en-GB" sz="1600" dirty="0" smtClean="0">
                <a:solidFill>
                  <a:schemeClr val="accent2"/>
                </a:solidFill>
              </a:rPr>
              <a:t>AION-1</a:t>
            </a:r>
            <a:r>
              <a:rPr lang="en-GB" sz="1600" dirty="0" smtClean="0">
                <a:solidFill>
                  <a:schemeClr val="accent2"/>
                </a:solidFill>
              </a:rPr>
              <a:t>/10 Network</a:t>
            </a:r>
          </a:p>
          <a:p>
            <a:pPr marL="342900" indent="-342900">
              <a:buFont typeface="Arial"/>
              <a:buChar char="•"/>
            </a:pPr>
            <a:r>
              <a:rPr lang="en-GB" sz="1600" dirty="0" smtClean="0">
                <a:solidFill>
                  <a:schemeClr val="accent2"/>
                </a:solidFill>
              </a:rPr>
              <a:t>Contribute to work establishing the physics </a:t>
            </a:r>
            <a:r>
              <a:rPr lang="en-GB" sz="1600" dirty="0">
                <a:solidFill>
                  <a:schemeClr val="accent2"/>
                </a:solidFill>
              </a:rPr>
              <a:t>case for </a:t>
            </a:r>
            <a:r>
              <a:rPr lang="en-GB" sz="1600" dirty="0" smtClean="0">
                <a:solidFill>
                  <a:schemeClr val="accent2"/>
                </a:solidFill>
              </a:rPr>
              <a:t>AION-100 </a:t>
            </a:r>
            <a:r>
              <a:rPr lang="en-GB" sz="1600" dirty="0" smtClean="0">
                <a:solidFill>
                  <a:schemeClr val="accent2"/>
                </a:solidFill>
              </a:rPr>
              <a:t>and beyond. </a:t>
            </a:r>
          </a:p>
          <a:p>
            <a:pPr marL="342900" indent="-342900">
              <a:buFont typeface="Arial"/>
              <a:buChar char="•"/>
            </a:pPr>
            <a:r>
              <a:rPr lang="en-GB" sz="1600" dirty="0" smtClean="0">
                <a:solidFill>
                  <a:schemeClr val="accent2"/>
                </a:solidFill>
              </a:rPr>
              <a:t>Support phenomenology </a:t>
            </a:r>
            <a:r>
              <a:rPr lang="en-GB" sz="1600" dirty="0" smtClean="0">
                <a:solidFill>
                  <a:schemeClr val="accent2"/>
                </a:solidFill>
              </a:rPr>
              <a:t>for AION </a:t>
            </a:r>
            <a:r>
              <a:rPr lang="en-GB" sz="1600" dirty="0" smtClean="0">
                <a:solidFill>
                  <a:schemeClr val="accent2"/>
                </a:solidFill>
              </a:rPr>
              <a:t>physics case</a:t>
            </a:r>
            <a:r>
              <a:rPr lang="en-GB" sz="1600" dirty="0">
                <a:solidFill>
                  <a:schemeClr val="accent2"/>
                </a:solidFill>
              </a:rPr>
              <a:t>.</a:t>
            </a:r>
            <a:endParaRPr lang="en-GB" sz="1600" dirty="0" smtClean="0">
              <a:solidFill>
                <a:srgbClr val="3333CC"/>
              </a:solidFill>
            </a:endParaRPr>
          </a:p>
          <a:p>
            <a:pPr marL="0" lvl="0" indent="0"/>
            <a:r>
              <a:rPr lang="en-GB" sz="2000" b="1" dirty="0" smtClean="0">
                <a:solidFill>
                  <a:srgbClr val="FF0000"/>
                </a:solidFill>
              </a:rPr>
              <a:t>WP-AION100</a:t>
            </a:r>
          </a:p>
          <a:p>
            <a:pPr>
              <a:buFont typeface="Arial"/>
              <a:buChar char="•"/>
            </a:pPr>
            <a:r>
              <a:rPr lang="en-GB" sz="1600" dirty="0" smtClean="0">
                <a:solidFill>
                  <a:schemeClr val="accent2"/>
                </a:solidFill>
              </a:rPr>
              <a:t>Work towards </a:t>
            </a:r>
            <a:r>
              <a:rPr lang="en-GB" sz="1600" dirty="0" smtClean="0">
                <a:solidFill>
                  <a:schemeClr val="accent2"/>
                </a:solidFill>
              </a:rPr>
              <a:t>AION-100 </a:t>
            </a:r>
            <a:r>
              <a:rPr lang="en-GB" sz="1600" dirty="0" smtClean="0">
                <a:solidFill>
                  <a:schemeClr val="accent2"/>
                </a:solidFill>
              </a:rPr>
              <a:t>including design </a:t>
            </a:r>
            <a:r>
              <a:rPr lang="en-GB" sz="1600" dirty="0">
                <a:solidFill>
                  <a:schemeClr val="accent2"/>
                </a:solidFill>
              </a:rPr>
              <a:t>work  </a:t>
            </a:r>
            <a:r>
              <a:rPr lang="en-GB" sz="1600" dirty="0" smtClean="0">
                <a:solidFill>
                  <a:schemeClr val="accent2"/>
                </a:solidFill>
              </a:rPr>
              <a:t>for </a:t>
            </a:r>
            <a:r>
              <a:rPr lang="en-GB" sz="1600" dirty="0" smtClean="0">
                <a:solidFill>
                  <a:schemeClr val="accent2"/>
                </a:solidFill>
              </a:rPr>
              <a:t>AION-100 </a:t>
            </a:r>
            <a:r>
              <a:rPr lang="en-GB" sz="1600" dirty="0">
                <a:solidFill>
                  <a:schemeClr val="accent2"/>
                </a:solidFill>
              </a:rPr>
              <a:t>in a tower or a </a:t>
            </a:r>
            <a:r>
              <a:rPr lang="en-GB" sz="1600" dirty="0" smtClean="0">
                <a:solidFill>
                  <a:schemeClr val="accent2"/>
                </a:solidFill>
              </a:rPr>
              <a:t>shaft</a:t>
            </a:r>
            <a:r>
              <a:rPr lang="en-GB" sz="1600" dirty="0">
                <a:solidFill>
                  <a:schemeClr val="accent2"/>
                </a:solidFill>
              </a:rPr>
              <a:t> </a:t>
            </a:r>
            <a:r>
              <a:rPr lang="en-GB" sz="1600" dirty="0" smtClean="0">
                <a:solidFill>
                  <a:schemeClr val="accent2"/>
                </a:solidFill>
              </a:rPr>
              <a:t>and establish the physics case. </a:t>
            </a:r>
          </a:p>
          <a:p>
            <a:pPr marL="0" lvl="0" indent="0"/>
            <a:r>
              <a:rPr lang="en-GB" sz="2000" b="1" dirty="0">
                <a:solidFill>
                  <a:srgbClr val="FF0000"/>
                </a:solidFill>
              </a:rPr>
              <a:t>WP-MAGIS</a:t>
            </a:r>
          </a:p>
          <a:p>
            <a:pPr>
              <a:buFont typeface="Arial"/>
              <a:buChar char="•"/>
            </a:pPr>
            <a:r>
              <a:rPr lang="en-GB" sz="1600" dirty="0">
                <a:solidFill>
                  <a:schemeClr val="accent2"/>
                </a:solidFill>
              </a:rPr>
              <a:t>Collaborate with </a:t>
            </a:r>
            <a:r>
              <a:rPr lang="en-GB" sz="1600" dirty="0" smtClean="0">
                <a:solidFill>
                  <a:schemeClr val="accent2"/>
                </a:solidFill>
              </a:rPr>
              <a:t>MAGIS-100 </a:t>
            </a:r>
            <a:r>
              <a:rPr lang="en-GB" sz="1600" dirty="0">
                <a:solidFill>
                  <a:schemeClr val="accent2"/>
                </a:solidFill>
              </a:rPr>
              <a:t>to </a:t>
            </a:r>
            <a:r>
              <a:rPr lang="en-GB" sz="1600" dirty="0" smtClean="0">
                <a:solidFill>
                  <a:schemeClr val="accent2"/>
                </a:solidFill>
              </a:rPr>
              <a:t>contribute to experiment &amp; exploitation</a:t>
            </a:r>
          </a:p>
          <a:p>
            <a:pPr marL="336402" indent="-285750">
              <a:buFont typeface="Arial"/>
              <a:buChar char="•"/>
            </a:pPr>
            <a:r>
              <a:rPr lang="en-GB" sz="1600" dirty="0" smtClean="0">
                <a:solidFill>
                  <a:schemeClr val="accent2"/>
                </a:solidFill>
              </a:rPr>
              <a:t>Build the foundation of a strong and lasting collaboration with US.</a:t>
            </a:r>
            <a:endParaRPr lang="en-GB" sz="1600" dirty="0">
              <a:solidFill>
                <a:srgbClr val="3333CC"/>
              </a:solidFill>
            </a:endParaRPr>
          </a:p>
          <a:p>
            <a:pPr>
              <a:buFont typeface="Arial"/>
              <a:buChar char="•"/>
            </a:pPr>
            <a:endParaRPr lang="en-GB" dirty="0">
              <a:solidFill>
                <a:schemeClr val="accent2"/>
              </a:solidFill>
            </a:endParaRPr>
          </a:p>
          <a:p>
            <a:pPr lvl="0">
              <a:buFont typeface="Arial"/>
              <a:buChar char="•"/>
            </a:pPr>
            <a:endParaRPr lang="en-GB" sz="2000" dirty="0" smtClean="0">
              <a:solidFill>
                <a:srgbClr val="3333CC"/>
              </a:solidFill>
            </a:endParaRPr>
          </a:p>
          <a:p>
            <a:pPr marL="0" indent="0"/>
            <a:endParaRPr lang="en-GB" dirty="0"/>
          </a:p>
        </p:txBody>
      </p:sp>
    </p:spTree>
    <p:extLst>
      <p:ext uri="{BB962C8B-B14F-4D97-AF65-F5344CB8AC3E}">
        <p14:creationId xmlns:p14="http://schemas.microsoft.com/office/powerpoint/2010/main" val="589481374"/>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AION10 [Stage 1]: Work Packages in a Nutshell</a:t>
            </a:r>
            <a:endParaRPr lang="en-GB" dirty="0"/>
          </a:p>
        </p:txBody>
      </p:sp>
      <p:sp>
        <p:nvSpPr>
          <p:cNvPr id="3" name="Content Placeholder 2"/>
          <p:cNvSpPr>
            <a:spLocks noGrp="1"/>
          </p:cNvSpPr>
          <p:nvPr>
            <p:ph idx="1"/>
          </p:nvPr>
        </p:nvSpPr>
        <p:spPr>
          <a:xfrm>
            <a:off x="611560" y="1052736"/>
            <a:ext cx="8229600" cy="4525963"/>
          </a:xfrm>
        </p:spPr>
        <p:txBody>
          <a:bodyPr/>
          <a:lstStyle/>
          <a:p>
            <a:pPr marL="0" lvl="0" indent="0"/>
            <a:r>
              <a:rPr lang="en-GB" sz="2000" b="1" dirty="0" smtClean="0">
                <a:solidFill>
                  <a:srgbClr val="FF0000"/>
                </a:solidFill>
              </a:rPr>
              <a:t>WP-AI </a:t>
            </a:r>
          </a:p>
          <a:p>
            <a:pPr marL="285750" indent="-285750">
              <a:buFont typeface="Arial"/>
              <a:buChar char="•"/>
            </a:pPr>
            <a:r>
              <a:rPr lang="en-GB" dirty="0" smtClean="0">
                <a:solidFill>
                  <a:schemeClr val="accent2"/>
                </a:solidFill>
              </a:rPr>
              <a:t>Form </a:t>
            </a:r>
            <a:r>
              <a:rPr lang="en-GB" dirty="0">
                <a:solidFill>
                  <a:schemeClr val="accent2"/>
                </a:solidFill>
              </a:rPr>
              <a:t>UK </a:t>
            </a:r>
            <a:r>
              <a:rPr lang="en-GB" dirty="0" smtClean="0">
                <a:solidFill>
                  <a:schemeClr val="accent2"/>
                </a:solidFill>
              </a:rPr>
              <a:t>collaboration to </a:t>
            </a:r>
            <a:r>
              <a:rPr lang="en-GB" dirty="0">
                <a:solidFill>
                  <a:schemeClr val="accent2"/>
                </a:solidFill>
              </a:rPr>
              <a:t>design and construct </a:t>
            </a:r>
            <a:r>
              <a:rPr lang="en-GB" dirty="0" smtClean="0">
                <a:solidFill>
                  <a:schemeClr val="accent2"/>
                </a:solidFill>
              </a:rPr>
              <a:t>AI1 and AI10 and establish a first UK AI Network by building AI1 in Liverpool and other selected places. </a:t>
            </a:r>
          </a:p>
          <a:p>
            <a:pPr marL="285750" indent="-285750">
              <a:buFont typeface="Arial"/>
              <a:buChar char="•"/>
            </a:pPr>
            <a:r>
              <a:rPr lang="en-GB" dirty="0" smtClean="0">
                <a:solidFill>
                  <a:schemeClr val="accent2"/>
                </a:solidFill>
              </a:rPr>
              <a:t>Prototype </a:t>
            </a:r>
            <a:r>
              <a:rPr lang="en-GB" dirty="0">
                <a:solidFill>
                  <a:schemeClr val="accent2"/>
                </a:solidFill>
              </a:rPr>
              <a:t>AI10 to demonstrate the technology and to establish UK expertise and leadership in the field.  </a:t>
            </a:r>
            <a:endParaRPr lang="en-GB" dirty="0" smtClean="0">
              <a:solidFill>
                <a:schemeClr val="accent2"/>
              </a:solidFill>
            </a:endParaRPr>
          </a:p>
          <a:p>
            <a:pPr>
              <a:buFont typeface="Arial"/>
              <a:buChar char="•"/>
            </a:pPr>
            <a:r>
              <a:rPr lang="en-GB" dirty="0" smtClean="0">
                <a:solidFill>
                  <a:schemeClr val="accent2"/>
                </a:solidFill>
              </a:rPr>
              <a:t>Commission </a:t>
            </a:r>
            <a:r>
              <a:rPr lang="en-GB" dirty="0">
                <a:solidFill>
                  <a:schemeClr val="accent2"/>
                </a:solidFill>
              </a:rPr>
              <a:t>AI10 with short baseline and compare with </a:t>
            </a:r>
            <a:r>
              <a:rPr lang="en-GB" dirty="0" smtClean="0">
                <a:solidFill>
                  <a:schemeClr val="accent2"/>
                </a:solidFill>
              </a:rPr>
              <a:t>AI1 Network.</a:t>
            </a:r>
            <a:endParaRPr lang="en-GB" sz="2000" dirty="0" smtClean="0">
              <a:solidFill>
                <a:srgbClr val="3333CC"/>
              </a:solidFill>
            </a:endParaRPr>
          </a:p>
          <a:p>
            <a:pPr marL="0" lvl="0" indent="0"/>
            <a:r>
              <a:rPr lang="en-GB" sz="2000" b="1" dirty="0" smtClean="0">
                <a:solidFill>
                  <a:srgbClr val="FF0000"/>
                </a:solidFill>
              </a:rPr>
              <a:t>WP-Physics</a:t>
            </a:r>
          </a:p>
          <a:p>
            <a:pPr marL="342900" indent="-342900">
              <a:buFont typeface="Arial"/>
              <a:buChar char="•"/>
            </a:pPr>
            <a:r>
              <a:rPr lang="en-GB" dirty="0">
                <a:solidFill>
                  <a:schemeClr val="accent2"/>
                </a:solidFill>
              </a:rPr>
              <a:t>Establish physics programme for AI1/A10 </a:t>
            </a:r>
            <a:r>
              <a:rPr lang="en-GB" dirty="0" smtClean="0">
                <a:solidFill>
                  <a:schemeClr val="accent2"/>
                </a:solidFill>
              </a:rPr>
              <a:t>Network. </a:t>
            </a:r>
          </a:p>
          <a:p>
            <a:pPr marL="342900" indent="-342900">
              <a:buFont typeface="Arial"/>
              <a:buChar char="•"/>
            </a:pPr>
            <a:r>
              <a:rPr lang="en-GB" dirty="0" smtClean="0">
                <a:solidFill>
                  <a:schemeClr val="accent2"/>
                </a:solidFill>
              </a:rPr>
              <a:t>Physics exploitation of AI1/10 Network</a:t>
            </a:r>
          </a:p>
          <a:p>
            <a:pPr marL="342900" indent="-342900">
              <a:buFont typeface="Arial"/>
              <a:buChar char="•"/>
            </a:pPr>
            <a:r>
              <a:rPr lang="en-GB" dirty="0" smtClean="0">
                <a:solidFill>
                  <a:schemeClr val="accent2"/>
                </a:solidFill>
              </a:rPr>
              <a:t>Contribute to work establishing the physics </a:t>
            </a:r>
            <a:r>
              <a:rPr lang="en-GB" dirty="0">
                <a:solidFill>
                  <a:schemeClr val="accent2"/>
                </a:solidFill>
              </a:rPr>
              <a:t>case for </a:t>
            </a:r>
            <a:r>
              <a:rPr lang="en-GB" dirty="0" smtClean="0">
                <a:solidFill>
                  <a:schemeClr val="accent2"/>
                </a:solidFill>
              </a:rPr>
              <a:t>AI100 and beyond. </a:t>
            </a:r>
          </a:p>
          <a:p>
            <a:pPr marL="342900" indent="-342900">
              <a:buFont typeface="Arial"/>
              <a:buChar char="•"/>
            </a:pPr>
            <a:r>
              <a:rPr lang="en-GB" dirty="0" smtClean="0">
                <a:solidFill>
                  <a:schemeClr val="accent2"/>
                </a:solidFill>
              </a:rPr>
              <a:t>Support phenomenology both for AI in general and AION physics case</a:t>
            </a:r>
            <a:r>
              <a:rPr lang="en-GB" dirty="0">
                <a:solidFill>
                  <a:schemeClr val="accent2"/>
                </a:solidFill>
              </a:rPr>
              <a:t>.</a:t>
            </a:r>
            <a:endParaRPr lang="en-GB" sz="2000" dirty="0" smtClean="0">
              <a:solidFill>
                <a:srgbClr val="3333CC"/>
              </a:solidFill>
            </a:endParaRPr>
          </a:p>
          <a:p>
            <a:pPr marL="0" lvl="0" indent="0"/>
            <a:r>
              <a:rPr lang="en-GB" sz="2000" b="1" dirty="0" smtClean="0">
                <a:solidFill>
                  <a:srgbClr val="FF0000"/>
                </a:solidFill>
              </a:rPr>
              <a:t>WP-AION100</a:t>
            </a:r>
          </a:p>
          <a:p>
            <a:pPr>
              <a:buFont typeface="Arial"/>
              <a:buChar char="•"/>
            </a:pPr>
            <a:r>
              <a:rPr lang="en-GB" dirty="0" smtClean="0">
                <a:solidFill>
                  <a:schemeClr val="accent2"/>
                </a:solidFill>
              </a:rPr>
              <a:t>Work towards AI100 including design </a:t>
            </a:r>
            <a:r>
              <a:rPr lang="en-GB" dirty="0">
                <a:solidFill>
                  <a:schemeClr val="accent2"/>
                </a:solidFill>
              </a:rPr>
              <a:t>work  </a:t>
            </a:r>
            <a:r>
              <a:rPr lang="en-GB" dirty="0" smtClean="0">
                <a:solidFill>
                  <a:schemeClr val="accent2"/>
                </a:solidFill>
              </a:rPr>
              <a:t>for AI100 </a:t>
            </a:r>
            <a:r>
              <a:rPr lang="en-GB" dirty="0">
                <a:solidFill>
                  <a:schemeClr val="accent2"/>
                </a:solidFill>
              </a:rPr>
              <a:t>in a tower or a </a:t>
            </a:r>
            <a:r>
              <a:rPr lang="en-GB" dirty="0" smtClean="0">
                <a:solidFill>
                  <a:schemeClr val="accent2"/>
                </a:solidFill>
              </a:rPr>
              <a:t>shaft</a:t>
            </a:r>
            <a:r>
              <a:rPr lang="en-GB" dirty="0">
                <a:solidFill>
                  <a:schemeClr val="accent2"/>
                </a:solidFill>
              </a:rPr>
              <a:t> </a:t>
            </a:r>
            <a:r>
              <a:rPr lang="en-GB" dirty="0" smtClean="0">
                <a:solidFill>
                  <a:schemeClr val="accent2"/>
                </a:solidFill>
              </a:rPr>
              <a:t>and establish the physics case. </a:t>
            </a:r>
          </a:p>
          <a:p>
            <a:pPr marL="0" lvl="0" indent="0"/>
            <a:r>
              <a:rPr lang="en-GB" sz="2000" b="1" dirty="0">
                <a:solidFill>
                  <a:srgbClr val="FF0000"/>
                </a:solidFill>
              </a:rPr>
              <a:t>WP-MAGIS</a:t>
            </a:r>
          </a:p>
          <a:p>
            <a:pPr>
              <a:buFont typeface="Arial"/>
              <a:buChar char="•"/>
            </a:pPr>
            <a:r>
              <a:rPr lang="en-GB" dirty="0">
                <a:solidFill>
                  <a:schemeClr val="accent2"/>
                </a:solidFill>
              </a:rPr>
              <a:t>Collaborate with MAGIS to </a:t>
            </a:r>
            <a:r>
              <a:rPr lang="en-GB" dirty="0" smtClean="0">
                <a:solidFill>
                  <a:schemeClr val="accent2"/>
                </a:solidFill>
              </a:rPr>
              <a:t>contribute to experiment &amp; exploitation</a:t>
            </a:r>
          </a:p>
          <a:p>
            <a:pPr marL="336402" indent="-285750">
              <a:buFont typeface="Arial"/>
              <a:buChar char="•"/>
            </a:pPr>
            <a:r>
              <a:rPr lang="en-GB" dirty="0" smtClean="0">
                <a:solidFill>
                  <a:schemeClr val="accent2"/>
                </a:solidFill>
              </a:rPr>
              <a:t>Build the foundation of a strong and lasting collaboration with US.</a:t>
            </a:r>
            <a:endParaRPr lang="en-GB" dirty="0">
              <a:solidFill>
                <a:srgbClr val="3333CC"/>
              </a:solidFill>
            </a:endParaRPr>
          </a:p>
          <a:p>
            <a:pPr>
              <a:buFont typeface="Arial"/>
              <a:buChar char="•"/>
            </a:pPr>
            <a:endParaRPr lang="en-GB" dirty="0">
              <a:solidFill>
                <a:schemeClr val="accent2"/>
              </a:solidFill>
            </a:endParaRPr>
          </a:p>
          <a:p>
            <a:pPr lvl="0">
              <a:buFont typeface="Arial"/>
              <a:buChar char="•"/>
            </a:pPr>
            <a:endParaRPr lang="en-GB" sz="2000" dirty="0" smtClean="0">
              <a:solidFill>
                <a:srgbClr val="3333CC"/>
              </a:solidFill>
            </a:endParaRPr>
          </a:p>
          <a:p>
            <a:pPr marL="0" indent="0"/>
            <a:endParaRPr lang="en-GB" dirty="0"/>
          </a:p>
        </p:txBody>
      </p:sp>
      <p:sp>
        <p:nvSpPr>
          <p:cNvPr id="4" name="TextBox 3"/>
          <p:cNvSpPr txBox="1"/>
          <p:nvPr/>
        </p:nvSpPr>
        <p:spPr>
          <a:xfrm>
            <a:off x="611560" y="1484944"/>
            <a:ext cx="8208912" cy="1440000"/>
          </a:xfrm>
          <a:prstGeom prst="rect">
            <a:avLst/>
          </a:prstGeom>
          <a:solidFill>
            <a:srgbClr val="FFFF00"/>
          </a:solidFill>
        </p:spPr>
        <p:txBody>
          <a:bodyPr wrap="square" rtlCol="0">
            <a:spAutoFit/>
          </a:bodyPr>
          <a:lstStyle/>
          <a:p>
            <a:pPr algn="ctr"/>
            <a:endParaRPr lang="en-GB" sz="2400" b="1" dirty="0" smtClean="0"/>
          </a:p>
          <a:p>
            <a:pPr algn="ctr"/>
            <a:r>
              <a:rPr lang="en-GB" sz="2000" b="1" dirty="0" smtClean="0"/>
              <a:t>Pathway to technology and expertise and will form </a:t>
            </a:r>
          </a:p>
          <a:p>
            <a:pPr algn="ctr"/>
            <a:r>
              <a:rPr lang="en-GB" sz="2000" b="1" dirty="0" smtClean="0"/>
              <a:t>a first network of AI’s in the </a:t>
            </a:r>
            <a:r>
              <a:rPr lang="en-GB" sz="2000" b="1" dirty="0" smtClean="0"/>
              <a:t>UK. </a:t>
            </a:r>
            <a:endParaRPr lang="en-GB" dirty="0" smtClean="0"/>
          </a:p>
          <a:p>
            <a:pPr algn="ctr"/>
            <a:endParaRPr lang="en-GB" sz="2000" b="1" dirty="0" smtClean="0"/>
          </a:p>
        </p:txBody>
      </p:sp>
      <p:sp>
        <p:nvSpPr>
          <p:cNvPr id="5" name="TextBox 4"/>
          <p:cNvSpPr txBox="1"/>
          <p:nvPr/>
        </p:nvSpPr>
        <p:spPr>
          <a:xfrm>
            <a:off x="611560" y="3356992"/>
            <a:ext cx="8208912" cy="1260000"/>
          </a:xfrm>
          <a:prstGeom prst="rect">
            <a:avLst/>
          </a:prstGeom>
          <a:solidFill>
            <a:srgbClr val="FFFF00"/>
          </a:solidFill>
        </p:spPr>
        <p:txBody>
          <a:bodyPr wrap="square" rtlCol="0">
            <a:spAutoFit/>
          </a:bodyPr>
          <a:lstStyle/>
          <a:p>
            <a:pPr algn="ctr"/>
            <a:endParaRPr lang="en-GB" sz="2400" b="1" dirty="0" smtClean="0"/>
          </a:p>
          <a:p>
            <a:pPr algn="ctr"/>
            <a:r>
              <a:rPr lang="en-GB" sz="2000" b="1" dirty="0" smtClean="0"/>
              <a:t>This will give us physics &amp; phenomenology</a:t>
            </a:r>
          </a:p>
          <a:p>
            <a:pPr algn="ctr"/>
            <a:endParaRPr lang="en-GB" sz="2000" b="1" dirty="0"/>
          </a:p>
        </p:txBody>
      </p:sp>
      <p:sp>
        <p:nvSpPr>
          <p:cNvPr id="6" name="TextBox 5"/>
          <p:cNvSpPr txBox="1"/>
          <p:nvPr/>
        </p:nvSpPr>
        <p:spPr>
          <a:xfrm>
            <a:off x="611560" y="5013248"/>
            <a:ext cx="8208912" cy="648000"/>
          </a:xfrm>
          <a:prstGeom prst="rect">
            <a:avLst/>
          </a:prstGeom>
          <a:solidFill>
            <a:srgbClr val="FFFF00"/>
          </a:solidFill>
        </p:spPr>
        <p:txBody>
          <a:bodyPr wrap="square" rtlCol="0">
            <a:spAutoFit/>
          </a:bodyPr>
          <a:lstStyle/>
          <a:p>
            <a:pPr algn="ctr"/>
            <a:r>
              <a:rPr lang="en-GB" sz="2000" b="1" dirty="0" smtClean="0"/>
              <a:t>This will give us the path into the future (next bid)</a:t>
            </a:r>
          </a:p>
          <a:p>
            <a:pPr algn="ctr"/>
            <a:endParaRPr lang="en-GB" sz="2000" b="1" dirty="0"/>
          </a:p>
        </p:txBody>
      </p:sp>
      <p:sp>
        <p:nvSpPr>
          <p:cNvPr id="7" name="TextBox 6"/>
          <p:cNvSpPr txBox="1"/>
          <p:nvPr/>
        </p:nvSpPr>
        <p:spPr>
          <a:xfrm>
            <a:off x="611560" y="5961474"/>
            <a:ext cx="8208912" cy="707886"/>
          </a:xfrm>
          <a:prstGeom prst="rect">
            <a:avLst/>
          </a:prstGeom>
          <a:solidFill>
            <a:srgbClr val="FFFF00"/>
          </a:solidFill>
        </p:spPr>
        <p:txBody>
          <a:bodyPr wrap="square" rtlCol="0">
            <a:spAutoFit/>
          </a:bodyPr>
          <a:lstStyle/>
          <a:p>
            <a:pPr algn="ctr"/>
            <a:r>
              <a:rPr lang="en-GB" sz="2000" b="1" dirty="0" smtClean="0"/>
              <a:t>This will give us MAGIS and US Collaboration</a:t>
            </a:r>
          </a:p>
          <a:p>
            <a:pPr algn="ctr"/>
            <a:endParaRPr lang="en-GB" sz="2000" b="1" dirty="0"/>
          </a:p>
        </p:txBody>
      </p:sp>
    </p:spTree>
    <p:extLst>
      <p:ext uri="{BB962C8B-B14F-4D97-AF65-F5344CB8AC3E}">
        <p14:creationId xmlns:p14="http://schemas.microsoft.com/office/powerpoint/2010/main" val="3460126872"/>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AION10 [Stage 1]: </a:t>
            </a:r>
            <a:r>
              <a:rPr lang="en-GB" dirty="0" smtClean="0"/>
              <a:t>Main WP Connections</a:t>
            </a:r>
            <a:endParaRPr lang="en-GB" dirty="0"/>
          </a:p>
        </p:txBody>
      </p:sp>
      <p:sp>
        <p:nvSpPr>
          <p:cNvPr id="3" name="Rectangle 2"/>
          <p:cNvSpPr/>
          <p:nvPr/>
        </p:nvSpPr>
        <p:spPr bwMode="auto">
          <a:xfrm>
            <a:off x="3347864" y="2924944"/>
            <a:ext cx="1634480" cy="9144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a:ln>
                <a:noFill/>
              </a:ln>
              <a:solidFill>
                <a:schemeClr val="tx1"/>
              </a:solidFill>
              <a:effectLst/>
              <a:latin typeface="Helvetica" charset="0"/>
            </a:endParaRPr>
          </a:p>
        </p:txBody>
      </p:sp>
      <p:sp>
        <p:nvSpPr>
          <p:cNvPr id="5" name="Rectangle 4"/>
          <p:cNvSpPr>
            <a:spLocks noChangeAspect="1"/>
          </p:cNvSpPr>
          <p:nvPr/>
        </p:nvSpPr>
        <p:spPr bwMode="auto">
          <a:xfrm>
            <a:off x="3348088" y="2780928"/>
            <a:ext cx="2016000" cy="2016000"/>
          </a:xfrm>
          <a:prstGeom prst="rect">
            <a:avLst/>
          </a:prstGeom>
          <a:solidFill>
            <a:schemeClr val="bg2">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GB" sz="2000" dirty="0">
              <a:latin typeface="Helvetica"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1" i="0" u="none" strike="noStrike" cap="none" normalizeH="0" baseline="0" dirty="0" smtClean="0">
              <a:ln>
                <a:noFill/>
              </a:ln>
              <a:solidFill>
                <a:srgbClr val="FF0000"/>
              </a:solidFill>
              <a:effectLst/>
              <a:latin typeface="Helvetica"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GB" sz="3600" b="1" i="0" u="none" strike="noStrike" cap="none" normalizeH="0" baseline="0" dirty="0" smtClean="0">
                <a:ln>
                  <a:noFill/>
                </a:ln>
                <a:solidFill>
                  <a:srgbClr val="FF0000"/>
                </a:solidFill>
                <a:effectLst/>
                <a:latin typeface="Helvetica" charset="0"/>
              </a:rPr>
              <a:t>WP-AI</a:t>
            </a:r>
            <a:endParaRPr kumimoji="0" lang="en-GB" sz="3600" b="1" i="0" u="none" strike="noStrike" cap="none" normalizeH="0" baseline="0" dirty="0">
              <a:ln>
                <a:noFill/>
              </a:ln>
              <a:solidFill>
                <a:srgbClr val="FF0000"/>
              </a:solidFill>
              <a:effectLst/>
              <a:latin typeface="Helvetica" charset="0"/>
            </a:endParaRPr>
          </a:p>
        </p:txBody>
      </p:sp>
      <p:sp>
        <p:nvSpPr>
          <p:cNvPr id="6" name="Rectangle 5"/>
          <p:cNvSpPr>
            <a:spLocks noChangeAspect="1"/>
          </p:cNvSpPr>
          <p:nvPr/>
        </p:nvSpPr>
        <p:spPr bwMode="auto">
          <a:xfrm>
            <a:off x="6084168" y="1124744"/>
            <a:ext cx="1296000" cy="1296000"/>
          </a:xfrm>
          <a:prstGeom prst="rect">
            <a:avLst/>
          </a:prstGeom>
          <a:solidFill>
            <a:schemeClr val="bg2">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GB" sz="2000" dirty="0">
              <a:latin typeface="Helvetica"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GB" sz="2000" b="1" i="0" u="none" strike="noStrike" cap="none" normalizeH="0" baseline="0" dirty="0" smtClean="0">
                <a:ln>
                  <a:noFill/>
                </a:ln>
                <a:solidFill>
                  <a:srgbClr val="FF0000"/>
                </a:solidFill>
                <a:effectLst/>
                <a:latin typeface="Helvetica" charset="0"/>
              </a:rPr>
              <a:t>WP-Physics</a:t>
            </a:r>
            <a:endParaRPr kumimoji="0" lang="en-GB" sz="2000" b="1" i="0" u="none" strike="noStrike" cap="none" normalizeH="0" baseline="0" dirty="0">
              <a:ln>
                <a:noFill/>
              </a:ln>
              <a:solidFill>
                <a:srgbClr val="FF0000"/>
              </a:solidFill>
              <a:effectLst/>
              <a:latin typeface="Helvetica" charset="0"/>
            </a:endParaRPr>
          </a:p>
        </p:txBody>
      </p:sp>
      <p:sp>
        <p:nvSpPr>
          <p:cNvPr id="7" name="Rectangle 6"/>
          <p:cNvSpPr>
            <a:spLocks noChangeAspect="1"/>
          </p:cNvSpPr>
          <p:nvPr/>
        </p:nvSpPr>
        <p:spPr bwMode="auto">
          <a:xfrm>
            <a:off x="6156320" y="5085328"/>
            <a:ext cx="1296000" cy="1296000"/>
          </a:xfrm>
          <a:prstGeom prst="rect">
            <a:avLst/>
          </a:prstGeom>
          <a:solidFill>
            <a:schemeClr val="bg2">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GB" sz="2000" dirty="0">
              <a:latin typeface="Helvetica"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GB" sz="2000" b="1" i="0" u="none" strike="noStrike" cap="none" normalizeH="0" baseline="0" dirty="0" smtClean="0">
                <a:ln>
                  <a:noFill/>
                </a:ln>
                <a:solidFill>
                  <a:srgbClr val="FF0000"/>
                </a:solidFill>
                <a:effectLst/>
                <a:latin typeface="Helvetica" charset="0"/>
              </a:rPr>
              <a:t>WP-AION100</a:t>
            </a:r>
            <a:endParaRPr kumimoji="0" lang="en-GB" sz="2000" b="1" i="0" u="none" strike="noStrike" cap="none" normalizeH="0" baseline="0" dirty="0">
              <a:ln>
                <a:noFill/>
              </a:ln>
              <a:solidFill>
                <a:srgbClr val="FF0000"/>
              </a:solidFill>
              <a:effectLst/>
              <a:latin typeface="Helvetica" charset="0"/>
            </a:endParaRPr>
          </a:p>
        </p:txBody>
      </p:sp>
      <p:sp>
        <p:nvSpPr>
          <p:cNvPr id="9" name="Rectangle 8"/>
          <p:cNvSpPr>
            <a:spLocks noChangeAspect="1"/>
          </p:cNvSpPr>
          <p:nvPr/>
        </p:nvSpPr>
        <p:spPr bwMode="auto">
          <a:xfrm>
            <a:off x="755576" y="3213120"/>
            <a:ext cx="1296000" cy="1296000"/>
          </a:xfrm>
          <a:prstGeom prst="rect">
            <a:avLst/>
          </a:prstGeom>
          <a:solidFill>
            <a:schemeClr val="bg2">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GB" sz="2000" dirty="0">
              <a:latin typeface="Helvetica"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GB" sz="2000" b="1" i="0" u="none" strike="noStrike" cap="none" normalizeH="0" baseline="0" dirty="0" smtClean="0">
                <a:ln>
                  <a:noFill/>
                </a:ln>
                <a:solidFill>
                  <a:srgbClr val="FF0000"/>
                </a:solidFill>
                <a:effectLst/>
                <a:latin typeface="Helvetica" charset="0"/>
              </a:rPr>
              <a:t>WP-MAGIS</a:t>
            </a:r>
            <a:endParaRPr kumimoji="0" lang="en-GB" sz="2000" b="1" i="0" u="none" strike="noStrike" cap="none" normalizeH="0" baseline="0" dirty="0">
              <a:ln>
                <a:noFill/>
              </a:ln>
              <a:solidFill>
                <a:srgbClr val="FF0000"/>
              </a:solidFill>
              <a:effectLst/>
              <a:latin typeface="Helvetica" charset="0"/>
            </a:endParaRPr>
          </a:p>
        </p:txBody>
      </p:sp>
      <p:sp>
        <p:nvSpPr>
          <p:cNvPr id="10" name="Left-Right Arrow 9"/>
          <p:cNvSpPr/>
          <p:nvPr/>
        </p:nvSpPr>
        <p:spPr bwMode="auto">
          <a:xfrm rot="18727168">
            <a:off x="4911526" y="2000040"/>
            <a:ext cx="1216152" cy="484632"/>
          </a:xfrm>
          <a:prstGeom prst="leftRightArrow">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a:ln>
                <a:noFill/>
              </a:ln>
              <a:solidFill>
                <a:schemeClr val="tx1"/>
              </a:solidFill>
              <a:effectLst/>
              <a:latin typeface="Helvetica" charset="0"/>
            </a:endParaRPr>
          </a:p>
        </p:txBody>
      </p:sp>
      <p:sp>
        <p:nvSpPr>
          <p:cNvPr id="11" name="Left-Right Arrow 10"/>
          <p:cNvSpPr/>
          <p:nvPr/>
        </p:nvSpPr>
        <p:spPr bwMode="auto">
          <a:xfrm rot="2527135">
            <a:off x="4937522" y="5070387"/>
            <a:ext cx="1216152" cy="484632"/>
          </a:xfrm>
          <a:prstGeom prst="leftRightArrow">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a:ln>
                <a:noFill/>
              </a:ln>
              <a:solidFill>
                <a:schemeClr val="tx1"/>
              </a:solidFill>
              <a:effectLst/>
              <a:latin typeface="Helvetica" charset="0"/>
            </a:endParaRPr>
          </a:p>
        </p:txBody>
      </p:sp>
      <p:sp>
        <p:nvSpPr>
          <p:cNvPr id="12" name="Left-Right Arrow 11"/>
          <p:cNvSpPr/>
          <p:nvPr/>
        </p:nvSpPr>
        <p:spPr bwMode="auto">
          <a:xfrm>
            <a:off x="2051720" y="3573016"/>
            <a:ext cx="1216152" cy="484632"/>
          </a:xfrm>
          <a:prstGeom prst="leftRightArrow">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a:ln>
                <a:noFill/>
              </a:ln>
              <a:solidFill>
                <a:schemeClr val="tx1"/>
              </a:solidFill>
              <a:effectLst/>
              <a:latin typeface="Helvetica" charset="0"/>
            </a:endParaRPr>
          </a:p>
        </p:txBody>
      </p:sp>
      <p:sp>
        <p:nvSpPr>
          <p:cNvPr id="13" name="Left-Right Arrow 12"/>
          <p:cNvSpPr/>
          <p:nvPr/>
        </p:nvSpPr>
        <p:spPr bwMode="auto">
          <a:xfrm rot="16200000">
            <a:off x="5448548" y="3513460"/>
            <a:ext cx="2514800" cy="484632"/>
          </a:xfrm>
          <a:prstGeom prst="leftRightArrow">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a:ln>
                <a:noFill/>
              </a:ln>
              <a:solidFill>
                <a:schemeClr val="tx1"/>
              </a:solidFill>
              <a:effectLst/>
              <a:latin typeface="Helvetica" charset="0"/>
            </a:endParaRPr>
          </a:p>
        </p:txBody>
      </p:sp>
      <p:sp>
        <p:nvSpPr>
          <p:cNvPr id="18" name="Left-Right Arrow 17"/>
          <p:cNvSpPr/>
          <p:nvPr/>
        </p:nvSpPr>
        <p:spPr bwMode="auto">
          <a:xfrm rot="11985556">
            <a:off x="1863677" y="5073999"/>
            <a:ext cx="4278188" cy="484632"/>
          </a:xfrm>
          <a:prstGeom prst="leftRightArrow">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a:ln>
                <a:noFill/>
              </a:ln>
              <a:solidFill>
                <a:schemeClr val="tx1"/>
              </a:solidFill>
              <a:effectLst/>
              <a:latin typeface="Helvetica" charset="0"/>
            </a:endParaRPr>
          </a:p>
        </p:txBody>
      </p:sp>
    </p:spTree>
    <p:extLst>
      <p:ext uri="{BB962C8B-B14F-4D97-AF65-F5344CB8AC3E}">
        <p14:creationId xmlns:p14="http://schemas.microsoft.com/office/powerpoint/2010/main" val="3844781051"/>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Budget Estimate (so far)</a:t>
            </a:r>
            <a:endParaRPr lang="en-GB" dirty="0"/>
          </a:p>
        </p:txBody>
      </p:sp>
      <p:graphicFrame>
        <p:nvGraphicFramePr>
          <p:cNvPr id="4" name="Object 3"/>
          <p:cNvGraphicFramePr>
            <a:graphicFrameLocks noChangeAspect="1"/>
          </p:cNvGraphicFramePr>
          <p:nvPr>
            <p:extLst>
              <p:ext uri="{D42A27DB-BD31-4B8C-83A1-F6EECF244321}">
                <p14:modId xmlns:p14="http://schemas.microsoft.com/office/powerpoint/2010/main" val="4245990153"/>
              </p:ext>
            </p:extLst>
          </p:nvPr>
        </p:nvGraphicFramePr>
        <p:xfrm>
          <a:off x="1259632" y="1196752"/>
          <a:ext cx="7128792" cy="2308920"/>
        </p:xfrm>
        <a:graphic>
          <a:graphicData uri="http://schemas.openxmlformats.org/presentationml/2006/ole">
            <mc:AlternateContent xmlns:mc="http://schemas.openxmlformats.org/markup-compatibility/2006">
              <mc:Choice xmlns:v="urn:schemas-microsoft-com:vml" Requires="v">
                <p:oleObj spid="_x0000_s1057" name="Document" r:id="rId3" imgW="6273800" imgH="2032000" progId="Word.Document.12">
                  <p:embed/>
                </p:oleObj>
              </mc:Choice>
              <mc:Fallback>
                <p:oleObj name="Document" r:id="rId3" imgW="6273800" imgH="2032000" progId="Word.Document.12">
                  <p:embed/>
                  <p:pic>
                    <p:nvPicPr>
                      <p:cNvPr id="0" name=""/>
                      <p:cNvPicPr/>
                      <p:nvPr/>
                    </p:nvPicPr>
                    <p:blipFill>
                      <a:blip r:embed="rId4"/>
                      <a:stretch>
                        <a:fillRect/>
                      </a:stretch>
                    </p:blipFill>
                    <p:spPr>
                      <a:xfrm>
                        <a:off x="1259632" y="1196752"/>
                        <a:ext cx="7128792" cy="2308920"/>
                      </a:xfrm>
                      <a:prstGeom prst="rect">
                        <a:avLst/>
                      </a:prstGeom>
                    </p:spPr>
                  </p:pic>
                </p:oleObj>
              </mc:Fallback>
            </mc:AlternateContent>
          </a:graphicData>
        </a:graphic>
      </p:graphicFrame>
      <p:sp>
        <p:nvSpPr>
          <p:cNvPr id="5" name="Rectangle 4"/>
          <p:cNvSpPr/>
          <p:nvPr/>
        </p:nvSpPr>
        <p:spPr>
          <a:xfrm>
            <a:off x="251520" y="3550364"/>
            <a:ext cx="8712968" cy="3046988"/>
          </a:xfrm>
          <a:prstGeom prst="rect">
            <a:avLst/>
          </a:prstGeom>
        </p:spPr>
        <p:txBody>
          <a:bodyPr wrap="square">
            <a:spAutoFit/>
          </a:bodyPr>
          <a:lstStyle/>
          <a:p>
            <a:r>
              <a:rPr lang="en-GB" sz="1600" dirty="0"/>
              <a:t>A first estimate for all the work packages suggests that about 8 postdocs and 4 technicians/engineers will be required for the period of the project. This leads to an estimated cost envelope of about £7.2M for RAs and technicians/engineers over the six-year funding period. This will be complemented buy approx. £600K (£100K a year) for travel.    </a:t>
            </a:r>
          </a:p>
          <a:p>
            <a:r>
              <a:rPr lang="en-GB" sz="1600" dirty="0"/>
              <a:t> </a:t>
            </a:r>
          </a:p>
          <a:p>
            <a:r>
              <a:rPr lang="en-GB" sz="1600" dirty="0"/>
              <a:t>A first preliminary budget estimate, capital plus staff, would amount to £9.7M + £7.8M </a:t>
            </a:r>
            <a:r>
              <a:rPr lang="en-GB" sz="1600" b="1" dirty="0"/>
              <a:t>=  £17.5M. </a:t>
            </a:r>
            <a:r>
              <a:rPr lang="en-GB" sz="1600" dirty="0"/>
              <a:t>This total funding envelope is roughly equally distributed over the six-year period, corresponding to about £2.9M per year. With this simple assumption, a 2 year + 1 year + 3 year budgeting allocation would be: </a:t>
            </a:r>
            <a:r>
              <a:rPr lang="en-GB" sz="1600" b="1" dirty="0"/>
              <a:t>£5.8M (year 1 and 2), £2.9M (year 3), £8.8M (year 4,5, and 6)</a:t>
            </a:r>
            <a:r>
              <a:rPr lang="en-GB" sz="1600" dirty="0"/>
              <a:t>. However, we would like to point out that a 2-year period for a first funding milestone is not ideal for an experimental programme, whereas a 3-year period would allow for greater scientific impact and </a:t>
            </a:r>
            <a:r>
              <a:rPr lang="en-GB" sz="1600" dirty="0" smtClean="0"/>
              <a:t>achievements. </a:t>
            </a:r>
            <a:endParaRPr lang="en-GB" sz="1600" dirty="0"/>
          </a:p>
        </p:txBody>
      </p:sp>
    </p:spTree>
    <p:extLst>
      <p:ext uri="{BB962C8B-B14F-4D97-AF65-F5344CB8AC3E}">
        <p14:creationId xmlns:p14="http://schemas.microsoft.com/office/powerpoint/2010/main" val="683549570"/>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 Shot 2018-10-15 at 15.20.2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12" y="1"/>
            <a:ext cx="9144000" cy="6858000"/>
          </a:xfrm>
          <a:prstGeom prst="rect">
            <a:avLst/>
          </a:prstGeom>
        </p:spPr>
      </p:pic>
      <p:sp>
        <p:nvSpPr>
          <p:cNvPr id="8" name="TextBox 7"/>
          <p:cNvSpPr txBox="1"/>
          <p:nvPr/>
        </p:nvSpPr>
        <p:spPr>
          <a:xfrm>
            <a:off x="6062455" y="1984772"/>
            <a:ext cx="2974041" cy="2308324"/>
          </a:xfrm>
          <a:prstGeom prst="rect">
            <a:avLst/>
          </a:prstGeom>
          <a:noFill/>
          <a:effectLst>
            <a:outerShdw blurRad="50800" dist="38100" dir="2700000" algn="tl" rotWithShape="0">
              <a:prstClr val="black">
                <a:alpha val="40000"/>
              </a:prstClr>
            </a:outerShdw>
          </a:effectLst>
        </p:spPr>
        <p:txBody>
          <a:bodyPr wrap="none" rtlCol="0">
            <a:spAutoFit/>
          </a:bodyPr>
          <a:lstStyle/>
          <a:p>
            <a:r>
              <a:rPr lang="en-GB" b="1" i="1" dirty="0" smtClean="0">
                <a:solidFill>
                  <a:schemeClr val="bg1"/>
                </a:solidFill>
              </a:rPr>
              <a:t>Organised by:</a:t>
            </a:r>
          </a:p>
          <a:p>
            <a:r>
              <a:rPr lang="en-GB" b="1" i="1" dirty="0" smtClean="0">
                <a:solidFill>
                  <a:srgbClr val="FFFFFF"/>
                </a:solidFill>
              </a:rPr>
              <a:t>T. </a:t>
            </a:r>
            <a:r>
              <a:rPr lang="en-GB" b="1" i="1" dirty="0" err="1" smtClean="0">
                <a:solidFill>
                  <a:srgbClr val="FFFFFF"/>
                </a:solidFill>
              </a:rPr>
              <a:t>Bowcock</a:t>
            </a:r>
            <a:r>
              <a:rPr lang="en-GB" b="1" i="1" dirty="0" smtClean="0">
                <a:solidFill>
                  <a:srgbClr val="FFFFFF"/>
                </a:solidFill>
              </a:rPr>
              <a:t>, </a:t>
            </a:r>
          </a:p>
          <a:p>
            <a:r>
              <a:rPr lang="en-GB" b="1" i="1" dirty="0" smtClean="0">
                <a:solidFill>
                  <a:srgbClr val="FFFFFF"/>
                </a:solidFill>
              </a:rPr>
              <a:t>O. Buchmueller [</a:t>
            </a:r>
            <a:r>
              <a:rPr lang="en-GB" b="1" i="1" dirty="0" err="1" smtClean="0">
                <a:solidFill>
                  <a:srgbClr val="FFFFFF"/>
                </a:solidFill>
              </a:rPr>
              <a:t>Coord</a:t>
            </a:r>
            <a:r>
              <a:rPr lang="en-GB" b="1" i="1" dirty="0" smtClean="0">
                <a:solidFill>
                  <a:srgbClr val="FFFFFF"/>
                </a:solidFill>
              </a:rPr>
              <a:t>.]</a:t>
            </a:r>
            <a:r>
              <a:rPr lang="en-GB" b="1" i="1" dirty="0">
                <a:solidFill>
                  <a:srgbClr val="FFFFFF"/>
                </a:solidFill>
              </a:rPr>
              <a:t>, </a:t>
            </a:r>
            <a:endParaRPr lang="en-GB" b="1" i="1" dirty="0" smtClean="0">
              <a:solidFill>
                <a:srgbClr val="FFFFFF"/>
              </a:solidFill>
            </a:endParaRPr>
          </a:p>
          <a:p>
            <a:r>
              <a:rPr lang="en-GB" b="1" i="1" dirty="0" smtClean="0">
                <a:solidFill>
                  <a:srgbClr val="FFFFFF"/>
                </a:solidFill>
              </a:rPr>
              <a:t>J. Coleman, </a:t>
            </a:r>
          </a:p>
          <a:p>
            <a:r>
              <a:rPr lang="en-GB" b="1" i="1" dirty="0" smtClean="0">
                <a:solidFill>
                  <a:srgbClr val="FFFFFF"/>
                </a:solidFill>
              </a:rPr>
              <a:t>J. Ellis [Theory],</a:t>
            </a:r>
            <a:endParaRPr lang="en-GB" b="1" i="1" dirty="0">
              <a:solidFill>
                <a:srgbClr val="FFFFFF"/>
              </a:solidFill>
            </a:endParaRPr>
          </a:p>
          <a:p>
            <a:r>
              <a:rPr lang="en-GB" b="1" i="1" dirty="0" smtClean="0">
                <a:solidFill>
                  <a:srgbClr val="FFFFFF"/>
                </a:solidFill>
              </a:rPr>
              <a:t>I. </a:t>
            </a:r>
            <a:r>
              <a:rPr lang="en-GB" b="1" i="1" dirty="0" err="1" smtClean="0">
                <a:solidFill>
                  <a:srgbClr val="FFFFFF"/>
                </a:solidFill>
              </a:rPr>
              <a:t>Shipsey</a:t>
            </a:r>
            <a:r>
              <a:rPr lang="en-GB" b="1" i="1" dirty="0" smtClean="0">
                <a:solidFill>
                  <a:srgbClr val="FFFFFF"/>
                </a:solidFill>
              </a:rPr>
              <a:t> </a:t>
            </a:r>
          </a:p>
          <a:p>
            <a:endParaRPr lang="en-GB" dirty="0">
              <a:solidFill>
                <a:schemeClr val="bg1"/>
              </a:solidFill>
            </a:endParaRPr>
          </a:p>
          <a:p>
            <a:endParaRPr lang="en-GB" dirty="0" smtClean="0">
              <a:solidFill>
                <a:schemeClr val="bg1"/>
              </a:solidFill>
            </a:endParaRPr>
          </a:p>
        </p:txBody>
      </p:sp>
      <p:sp>
        <p:nvSpPr>
          <p:cNvPr id="9" name="Title 8"/>
          <p:cNvSpPr>
            <a:spLocks noGrp="1"/>
          </p:cNvSpPr>
          <p:nvPr>
            <p:ph type="title"/>
          </p:nvPr>
        </p:nvSpPr>
        <p:spPr>
          <a:xfrm>
            <a:off x="561975" y="739552"/>
            <a:ext cx="8020050" cy="457200"/>
          </a:xfrm>
          <a:effectLst>
            <a:outerShdw blurRad="50800" dist="38100" dir="2700000" algn="tl" rotWithShape="0">
              <a:prstClr val="black">
                <a:alpha val="40000"/>
              </a:prstClr>
            </a:outerShdw>
          </a:effectLst>
        </p:spPr>
        <p:txBody>
          <a:bodyPr/>
          <a:lstStyle/>
          <a:p>
            <a:r>
              <a:rPr lang="en-GB" sz="3200" dirty="0">
                <a:solidFill>
                  <a:schemeClr val="bg1"/>
                </a:solidFill>
              </a:rPr>
              <a:t>First AION Workshop </a:t>
            </a:r>
            <a:r>
              <a:rPr lang="en-GB" sz="3200" dirty="0" smtClean="0">
                <a:solidFill>
                  <a:schemeClr val="bg1"/>
                </a:solidFill>
              </a:rPr>
              <a:t/>
            </a:r>
            <a:br>
              <a:rPr lang="en-GB" sz="3200" dirty="0" smtClean="0">
                <a:solidFill>
                  <a:schemeClr val="bg1"/>
                </a:solidFill>
              </a:rPr>
            </a:br>
            <a:r>
              <a:rPr lang="en-GB" sz="3200" dirty="0" smtClean="0">
                <a:solidFill>
                  <a:schemeClr val="bg1"/>
                </a:solidFill>
              </a:rPr>
              <a:t>at Imperial </a:t>
            </a:r>
            <a:r>
              <a:rPr lang="en-GB" sz="3200" dirty="0">
                <a:solidFill>
                  <a:schemeClr val="bg1"/>
                </a:solidFill>
              </a:rPr>
              <a:t>College London</a:t>
            </a:r>
            <a:br>
              <a:rPr lang="en-GB" sz="3200" dirty="0">
                <a:solidFill>
                  <a:schemeClr val="bg1"/>
                </a:solidFill>
              </a:rPr>
            </a:br>
            <a:r>
              <a:rPr lang="en-GB" sz="3200" dirty="0">
                <a:solidFill>
                  <a:schemeClr val="bg1"/>
                </a:solidFill>
              </a:rPr>
              <a:t>March 25/26 2019</a:t>
            </a:r>
            <a:br>
              <a:rPr lang="en-GB" sz="3200" dirty="0">
                <a:solidFill>
                  <a:schemeClr val="bg1"/>
                </a:solidFill>
              </a:rPr>
            </a:br>
            <a:endParaRPr lang="en-GB" sz="3200" dirty="0"/>
          </a:p>
        </p:txBody>
      </p:sp>
      <p:sp>
        <p:nvSpPr>
          <p:cNvPr id="10" name="TextBox 9"/>
          <p:cNvSpPr txBox="1"/>
          <p:nvPr/>
        </p:nvSpPr>
        <p:spPr>
          <a:xfrm>
            <a:off x="-10741" y="3723997"/>
            <a:ext cx="5014789" cy="2862322"/>
          </a:xfrm>
          <a:prstGeom prst="rect">
            <a:avLst/>
          </a:prstGeom>
          <a:noFill/>
          <a:effectLst>
            <a:glow rad="101600">
              <a:schemeClr val="accent1">
                <a:satMod val="175000"/>
                <a:alpha val="40000"/>
              </a:schemeClr>
            </a:glow>
            <a:outerShdw blurRad="50800" dist="38100" dir="2700000" algn="tl" rotWithShape="0">
              <a:prstClr val="black">
                <a:alpha val="40000"/>
              </a:prstClr>
            </a:outerShdw>
          </a:effectLst>
        </p:spPr>
        <p:txBody>
          <a:bodyPr wrap="none" rtlCol="0">
            <a:spAutoFit/>
          </a:bodyPr>
          <a:lstStyle/>
          <a:p>
            <a:r>
              <a:rPr lang="en-GB" sz="2400" b="1" dirty="0" smtClean="0"/>
              <a:t>2-Day Workshop:</a:t>
            </a:r>
          </a:p>
          <a:p>
            <a:r>
              <a:rPr lang="en-GB" sz="2400" b="1" dirty="0" smtClean="0"/>
              <a:t>Day 1: Instrumentation</a:t>
            </a:r>
          </a:p>
          <a:p>
            <a:r>
              <a:rPr lang="en-GB" sz="2400" b="1" dirty="0" smtClean="0"/>
              <a:t>Day 2: Physics case</a:t>
            </a:r>
          </a:p>
          <a:p>
            <a:endParaRPr lang="en-GB" b="1" dirty="0"/>
          </a:p>
          <a:p>
            <a:r>
              <a:rPr lang="en-GB" b="1" dirty="0" smtClean="0"/>
              <a:t>If you like to participate or </a:t>
            </a:r>
          </a:p>
          <a:p>
            <a:r>
              <a:rPr lang="en-GB" b="1" dirty="0" smtClean="0"/>
              <a:t>require further information </a:t>
            </a:r>
          </a:p>
          <a:p>
            <a:r>
              <a:rPr lang="en-GB" b="1" dirty="0" smtClean="0"/>
              <a:t>please contact:</a:t>
            </a:r>
          </a:p>
          <a:p>
            <a:r>
              <a:rPr lang="en-GB" b="1" dirty="0">
                <a:solidFill>
                  <a:srgbClr val="FF0000"/>
                </a:solidFill>
              </a:rPr>
              <a:t>fundamental-physics-admin@</a:t>
            </a:r>
            <a:r>
              <a:rPr lang="en-GB" b="1" dirty="0" smtClean="0">
                <a:solidFill>
                  <a:srgbClr val="FF0000"/>
                </a:solidFill>
              </a:rPr>
              <a:t>imperial.ac.uk</a:t>
            </a:r>
          </a:p>
          <a:p>
            <a:r>
              <a:rPr lang="en-GB" b="1" dirty="0"/>
              <a:t>w</a:t>
            </a:r>
            <a:r>
              <a:rPr lang="en-GB" b="1" dirty="0" smtClean="0"/>
              <a:t>ith “AION” in title. </a:t>
            </a:r>
            <a:endParaRPr lang="en-GB" b="1" dirty="0"/>
          </a:p>
        </p:txBody>
      </p:sp>
      <p:pic>
        <p:nvPicPr>
          <p:cNvPr id="11" name="Picture 10" descr="Screen Shot 2018-10-15 at 10.45.4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2400" y="116632"/>
            <a:ext cx="792088" cy="93235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TextBox 1"/>
          <p:cNvSpPr txBox="1"/>
          <p:nvPr/>
        </p:nvSpPr>
        <p:spPr>
          <a:xfrm>
            <a:off x="5004048" y="6093296"/>
            <a:ext cx="4083169" cy="646331"/>
          </a:xfrm>
          <a:prstGeom prst="rect">
            <a:avLst/>
          </a:prstGeom>
          <a:solidFill>
            <a:schemeClr val="bg1"/>
          </a:solidFill>
        </p:spPr>
        <p:txBody>
          <a:bodyPr wrap="none" rtlCol="0">
            <a:spAutoFit/>
          </a:bodyPr>
          <a:lstStyle/>
          <a:p>
            <a:r>
              <a:rPr lang="en-GB" dirty="0" smtClean="0"/>
              <a:t>Please register at:</a:t>
            </a:r>
          </a:p>
          <a:p>
            <a:r>
              <a:rPr lang="en-GB" dirty="0"/>
              <a:t>http://</a:t>
            </a:r>
            <a:r>
              <a:rPr lang="en-GB" dirty="0" err="1"/>
              <a:t>www.hep.ph.ic.ac.uk</a:t>
            </a:r>
            <a:r>
              <a:rPr lang="en-GB" dirty="0"/>
              <a:t>/AION2019/</a:t>
            </a:r>
          </a:p>
        </p:txBody>
      </p:sp>
    </p:spTree>
    <p:extLst>
      <p:ext uri="{BB962C8B-B14F-4D97-AF65-F5344CB8AC3E}">
        <p14:creationId xmlns:p14="http://schemas.microsoft.com/office/powerpoint/2010/main" val="4012560097"/>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a:t>
            </a:r>
            <a:endParaRPr lang="en-GB" dirty="0"/>
          </a:p>
        </p:txBody>
      </p:sp>
      <p:sp>
        <p:nvSpPr>
          <p:cNvPr id="3" name="TextBox 2"/>
          <p:cNvSpPr txBox="1"/>
          <p:nvPr/>
        </p:nvSpPr>
        <p:spPr>
          <a:xfrm>
            <a:off x="539552" y="1079439"/>
            <a:ext cx="8136904" cy="6093977"/>
          </a:xfrm>
          <a:prstGeom prst="rect">
            <a:avLst/>
          </a:prstGeom>
          <a:noFill/>
        </p:spPr>
        <p:txBody>
          <a:bodyPr wrap="square" rtlCol="0">
            <a:spAutoFit/>
          </a:bodyPr>
          <a:lstStyle/>
          <a:p>
            <a:pPr marL="285750" indent="-285750">
              <a:buFont typeface="Arial"/>
              <a:buChar char="•"/>
            </a:pPr>
            <a:r>
              <a:rPr lang="en-GB" dirty="0" smtClean="0">
                <a:solidFill>
                  <a:srgbClr val="3333CC"/>
                </a:solidFill>
              </a:rPr>
              <a:t>The AION programme is driven by a well-defined and ambitious physics case to explore the Mid-Frequency Band of the GW spectrum. </a:t>
            </a:r>
          </a:p>
          <a:p>
            <a:pPr marL="690966" lvl="1" indent="-285750">
              <a:buFont typeface="Arial"/>
              <a:buChar char="•"/>
            </a:pPr>
            <a:r>
              <a:rPr lang="en-GB" sz="1600" dirty="0" smtClean="0">
                <a:solidFill>
                  <a:srgbClr val="000000"/>
                </a:solidFill>
              </a:rPr>
              <a:t>In addition, it will </a:t>
            </a:r>
            <a:r>
              <a:rPr lang="en-GB" sz="1600" dirty="0">
                <a:solidFill>
                  <a:srgbClr val="000000"/>
                </a:solidFill>
              </a:rPr>
              <a:t>enable the exploration of properties of dark matter as well as searches for new fundamental interactions</a:t>
            </a:r>
            <a:r>
              <a:rPr lang="en-GB" sz="1600" dirty="0">
                <a:solidFill>
                  <a:srgbClr val="000000"/>
                </a:solidFill>
              </a:rPr>
              <a:t> </a:t>
            </a:r>
            <a:r>
              <a:rPr lang="en-GB" sz="1600" dirty="0" smtClean="0">
                <a:solidFill>
                  <a:srgbClr val="000000"/>
                </a:solidFill>
              </a:rPr>
              <a:t>  </a:t>
            </a:r>
            <a:endParaRPr lang="en-GB" dirty="0">
              <a:solidFill>
                <a:srgbClr val="3333CC"/>
              </a:solidFill>
            </a:endParaRPr>
          </a:p>
          <a:p>
            <a:pPr marL="285750" indent="-285750">
              <a:buFont typeface="Arial"/>
              <a:buChar char="•"/>
            </a:pPr>
            <a:r>
              <a:rPr lang="en-GB" dirty="0" smtClean="0">
                <a:solidFill>
                  <a:srgbClr val="3333CC"/>
                </a:solidFill>
              </a:rPr>
              <a:t>AION foreseen as a staged programme: AION-10, AION-100, AION-KM and AION-SPACE.     </a:t>
            </a:r>
          </a:p>
          <a:p>
            <a:pPr marL="690966" lvl="1" indent="-285750">
              <a:buFont typeface="Wingdings" charset="2"/>
              <a:buChar char="§"/>
            </a:pPr>
            <a:r>
              <a:rPr lang="en-GB" sz="1600" dirty="0" smtClean="0"/>
              <a:t>AION-10 [year 1 to 3] and AION-100 [year 3 to 6] are part of the QSFP WP3  </a:t>
            </a:r>
          </a:p>
          <a:p>
            <a:pPr marL="690966" lvl="1" indent="-285750">
              <a:buFont typeface="Wingdings" charset="2"/>
              <a:buChar char="§"/>
            </a:pPr>
            <a:r>
              <a:rPr lang="en-GB" sz="1600" dirty="0" smtClean="0"/>
              <a:t>AION-KM and AION-SPACE are the pathway to the future and achieving ultimate sensitivity </a:t>
            </a:r>
            <a:endParaRPr lang="en-GB" sz="1600" dirty="0"/>
          </a:p>
          <a:p>
            <a:pPr marL="285750" indent="-285750">
              <a:buFont typeface="Arial"/>
              <a:buChar char="•"/>
            </a:pPr>
            <a:r>
              <a:rPr lang="en-US" dirty="0" smtClean="0">
                <a:solidFill>
                  <a:srgbClr val="3333CC"/>
                </a:solidFill>
              </a:rPr>
              <a:t>The AION project will closely collaborate with </a:t>
            </a:r>
            <a:r>
              <a:rPr lang="en-US" dirty="0">
                <a:solidFill>
                  <a:srgbClr val="3333CC"/>
                </a:solidFill>
              </a:rPr>
              <a:t>the US initiative, MAGIS-100, which pursues a similar goal of an eventual km-scale atom interferometer on a comparable timescale.</a:t>
            </a:r>
          </a:p>
          <a:p>
            <a:pPr marL="690966" lvl="1" indent="-285750">
              <a:buFont typeface="Arial"/>
              <a:buChar char="•"/>
            </a:pPr>
            <a:r>
              <a:rPr lang="en-US" sz="1600" dirty="0"/>
              <a:t>The option of operating two </a:t>
            </a:r>
            <a:r>
              <a:rPr lang="en-US" sz="1600" dirty="0" smtClean="0"/>
              <a:t>detectors</a:t>
            </a:r>
            <a:r>
              <a:rPr lang="en-US" sz="1600" dirty="0"/>
              <a:t>, one in the UK and one in the US, in tandem enables new exciting physics opportunities not accessible to either </a:t>
            </a:r>
            <a:r>
              <a:rPr lang="en-US" sz="1600" dirty="0" smtClean="0"/>
              <a:t>detector </a:t>
            </a:r>
            <a:r>
              <a:rPr lang="en-US" sz="1600" dirty="0"/>
              <a:t>alone. </a:t>
            </a:r>
            <a:endParaRPr lang="en-US" sz="1600" dirty="0" smtClean="0"/>
          </a:p>
          <a:p>
            <a:pPr marL="690966" lvl="1" indent="-285750">
              <a:buFont typeface="Arial"/>
              <a:buChar char="•"/>
            </a:pPr>
            <a:r>
              <a:rPr lang="en-US" sz="1600" dirty="0" smtClean="0"/>
              <a:t>To accomplish the ultimate sensitivity required to study the Mid-Frequency Band of the GW spectrum, the basic parameters of the Atom Interferometer have to be significantly improved. This requires significant effort and </a:t>
            </a:r>
            <a:r>
              <a:rPr lang="en-GB" sz="1600" dirty="0" smtClean="0"/>
              <a:t>ingenuity, and the UK community can play an important role in it!</a:t>
            </a:r>
          </a:p>
          <a:p>
            <a:pPr marL="285750" indent="-285750">
              <a:buFont typeface="Arial"/>
              <a:buChar char="•"/>
            </a:pPr>
            <a:r>
              <a:rPr lang="en-US" dirty="0" smtClean="0">
                <a:solidFill>
                  <a:srgbClr val="3333CC"/>
                </a:solidFill>
              </a:rPr>
              <a:t>The formation of an AION collaboration is well underway with the next important milestone being the AION workshop in March 25/26 </a:t>
            </a:r>
            <a:r>
              <a:rPr lang="en-US" dirty="0" smtClean="0"/>
              <a:t>  </a:t>
            </a:r>
            <a:endParaRPr lang="en-US" dirty="0"/>
          </a:p>
          <a:p>
            <a:pPr lvl="1"/>
            <a:endParaRPr lang="en-GB" dirty="0" smtClean="0">
              <a:solidFill>
                <a:srgbClr val="3333CC"/>
              </a:solidFill>
            </a:endParaRPr>
          </a:p>
          <a:p>
            <a:pPr marL="285750" indent="-285750">
              <a:buFont typeface="Arial"/>
              <a:buChar char="•"/>
            </a:pPr>
            <a:endParaRPr lang="en-GB" dirty="0">
              <a:solidFill>
                <a:srgbClr val="3333CC"/>
              </a:solidFill>
            </a:endParaRPr>
          </a:p>
        </p:txBody>
      </p:sp>
    </p:spTree>
    <p:extLst>
      <p:ext uri="{BB962C8B-B14F-4D97-AF65-F5344CB8AC3E}">
        <p14:creationId xmlns:p14="http://schemas.microsoft.com/office/powerpoint/2010/main" val="587769206"/>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Backup</a:t>
            </a:r>
            <a:endParaRPr lang="en-GB" dirty="0"/>
          </a:p>
        </p:txBody>
      </p:sp>
      <p:sp>
        <p:nvSpPr>
          <p:cNvPr id="3" name="Text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032607695"/>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4C0D045-3A1D-416D-A77C-835654A0A086}"/>
              </a:ext>
            </a:extLst>
          </p:cNvPr>
          <p:cNvSpPr>
            <a:spLocks noGrp="1"/>
          </p:cNvSpPr>
          <p:nvPr>
            <p:ph type="title"/>
          </p:nvPr>
        </p:nvSpPr>
        <p:spPr/>
        <p:txBody>
          <a:bodyPr/>
          <a:lstStyle/>
          <a:p>
            <a:r>
              <a:rPr lang="en-US" dirty="0"/>
              <a:t>A different kind of atom interferometer</a:t>
            </a:r>
          </a:p>
        </p:txBody>
      </p:sp>
      <p:pic>
        <p:nvPicPr>
          <p:cNvPr id="4" name="image65.png" descr="image65.png">
            <a:extLst>
              <a:ext uri="{FF2B5EF4-FFF2-40B4-BE49-F238E27FC236}">
                <a16:creationId xmlns="" xmlns:a16="http://schemas.microsoft.com/office/drawing/2014/main" id="{24F8CD3F-6130-41B9-A1ED-AD0891451093}"/>
              </a:ext>
            </a:extLst>
          </p:cNvPr>
          <p:cNvPicPr>
            <a:picLocks noChangeAspect="1"/>
          </p:cNvPicPr>
          <p:nvPr/>
        </p:nvPicPr>
        <p:blipFill>
          <a:blip r:embed="rId2">
            <a:extLst/>
          </a:blip>
          <a:stretch>
            <a:fillRect/>
          </a:stretch>
        </p:blipFill>
        <p:spPr>
          <a:xfrm>
            <a:off x="713506" y="2138405"/>
            <a:ext cx="2657809" cy="2332361"/>
          </a:xfrm>
          <a:prstGeom prst="rect">
            <a:avLst/>
          </a:prstGeom>
          <a:ln w="12700">
            <a:miter lim="400000"/>
          </a:ln>
        </p:spPr>
      </p:pic>
      <p:pic>
        <p:nvPicPr>
          <p:cNvPr id="5" name="Image" descr="Image">
            <a:extLst>
              <a:ext uri="{FF2B5EF4-FFF2-40B4-BE49-F238E27FC236}">
                <a16:creationId xmlns="" xmlns:a16="http://schemas.microsoft.com/office/drawing/2014/main" id="{85B32523-C6C2-419F-91B1-243B797D597A}"/>
              </a:ext>
            </a:extLst>
          </p:cNvPr>
          <p:cNvPicPr>
            <a:picLocks noChangeAspect="1"/>
          </p:cNvPicPr>
          <p:nvPr/>
        </p:nvPicPr>
        <p:blipFill>
          <a:blip r:embed="rId3">
            <a:extLst/>
          </a:blip>
          <a:stretch>
            <a:fillRect/>
          </a:stretch>
        </p:blipFill>
        <p:spPr>
          <a:xfrm>
            <a:off x="3868877" y="1649620"/>
            <a:ext cx="4829586" cy="3284119"/>
          </a:xfrm>
          <a:prstGeom prst="rect">
            <a:avLst/>
          </a:prstGeom>
          <a:ln w="12700">
            <a:miter lim="400000"/>
          </a:ln>
        </p:spPr>
      </p:pic>
      <p:sp>
        <p:nvSpPr>
          <p:cNvPr id="6" name="Rectangle 5">
            <a:extLst>
              <a:ext uri="{FF2B5EF4-FFF2-40B4-BE49-F238E27FC236}">
                <a16:creationId xmlns="" xmlns:a16="http://schemas.microsoft.com/office/drawing/2014/main" id="{25460535-3FEA-4B35-840A-2CEFC5410430}"/>
              </a:ext>
            </a:extLst>
          </p:cNvPr>
          <p:cNvSpPr/>
          <p:nvPr/>
        </p:nvSpPr>
        <p:spPr>
          <a:xfrm>
            <a:off x="553319" y="1063671"/>
            <a:ext cx="3256020" cy="400110"/>
          </a:xfrm>
          <a:prstGeom prst="rect">
            <a:avLst/>
          </a:prstGeom>
        </p:spPr>
        <p:txBody>
          <a:bodyPr wrap="none">
            <a:spAutoFit/>
          </a:bodyPr>
          <a:lstStyle/>
          <a:p>
            <a:pPr>
              <a:buNone/>
            </a:pPr>
            <a:r>
              <a:rPr lang="en-US" sz="2000" dirty="0">
                <a:latin typeface="Times New Roman" panose="02020603050405020304" pitchFamily="18" charset="0"/>
                <a:cs typeface="Times New Roman" panose="02020603050405020304" pitchFamily="18" charset="0"/>
              </a:rPr>
              <a:t>Hybrid “clock accelerometer”</a:t>
            </a:r>
          </a:p>
        </p:txBody>
      </p:sp>
      <p:sp>
        <p:nvSpPr>
          <p:cNvPr id="7" name="PWG, Hogan, Kasevich, Rajendran PRL 110 (2013)">
            <a:extLst>
              <a:ext uri="{FF2B5EF4-FFF2-40B4-BE49-F238E27FC236}">
                <a16:creationId xmlns="" xmlns:a16="http://schemas.microsoft.com/office/drawing/2014/main" id="{C01C8F30-6C99-494A-BFA1-255BA7ADBBE3}"/>
              </a:ext>
            </a:extLst>
          </p:cNvPr>
          <p:cNvSpPr txBox="1"/>
          <p:nvPr/>
        </p:nvSpPr>
        <p:spPr>
          <a:xfrm>
            <a:off x="4469064" y="1272087"/>
            <a:ext cx="2976777" cy="309124"/>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p>
            <a:pPr algn="ctr" defTabSz="422895" fontAlgn="auto" hangingPunct="0">
              <a:lnSpc>
                <a:spcPct val="120000"/>
              </a:lnSpc>
              <a:spcBef>
                <a:spcPts val="0"/>
              </a:spcBef>
              <a:spcAft>
                <a:spcPts val="0"/>
              </a:spcAft>
              <a:buNone/>
              <a:defRPr sz="2000" b="0">
                <a:latin typeface="Times New Roman"/>
                <a:ea typeface="Times New Roman"/>
                <a:cs typeface="Times New Roman"/>
                <a:sym typeface="Times New Roman"/>
              </a:defRPr>
            </a:pPr>
            <a:r>
              <a:rPr lang="en-US" sz="1406" kern="0" dirty="0">
                <a:solidFill>
                  <a:srgbClr val="000000"/>
                </a:solidFill>
                <a:latin typeface="Times New Roman"/>
                <a:cs typeface="Times New Roman"/>
                <a:sym typeface="Times New Roman"/>
              </a:rPr>
              <a:t>Graham et al., PRL </a:t>
            </a:r>
            <a:r>
              <a:rPr lang="en-US" sz="1406" b="1" kern="0" dirty="0">
                <a:solidFill>
                  <a:srgbClr val="000000"/>
                </a:solidFill>
                <a:latin typeface="Times New Roman"/>
                <a:cs typeface="Times New Roman"/>
                <a:sym typeface="Times New Roman"/>
              </a:rPr>
              <a:t>110</a:t>
            </a:r>
            <a:r>
              <a:rPr lang="en-US" sz="1406" kern="0" dirty="0">
                <a:solidFill>
                  <a:srgbClr val="000000"/>
                </a:solidFill>
                <a:latin typeface="Times New Roman"/>
                <a:cs typeface="Times New Roman"/>
                <a:sym typeface="Times New Roman"/>
              </a:rPr>
              <a:t>, 171102 (2013).</a:t>
            </a:r>
          </a:p>
        </p:txBody>
      </p:sp>
      <p:sp>
        <p:nvSpPr>
          <p:cNvPr id="8" name="as a clock, measure light travel time ➜ remove laser noise with single baseline">
            <a:extLst>
              <a:ext uri="{FF2B5EF4-FFF2-40B4-BE49-F238E27FC236}">
                <a16:creationId xmlns="" xmlns:a16="http://schemas.microsoft.com/office/drawing/2014/main" id="{320B0EA8-E080-4BF8-9892-8C03CF6540D1}"/>
              </a:ext>
            </a:extLst>
          </p:cNvPr>
          <p:cNvSpPr txBox="1"/>
          <p:nvPr/>
        </p:nvSpPr>
        <p:spPr>
          <a:xfrm>
            <a:off x="628657" y="5063290"/>
            <a:ext cx="8069806" cy="400044"/>
          </a:xfrm>
          <a:prstGeom prst="rect">
            <a:avLst/>
          </a:prstGeom>
          <a:ln w="12700">
            <a:miter lim="400000"/>
          </a:ln>
          <a:extLst>
            <a:ext uri="{C572A759-6A51-4108-AA02-DFA0A04FC94B}">
              <ma14:wrappingTextBoxFlag xmlns:ma14="http://schemas.microsoft.com/office/mac/drawingml/2011/main" val="1"/>
            </a:ext>
          </a:extLst>
        </p:spPr>
        <p:txBody>
          <a:bodyPr wrap="square" lIns="45719" tIns="45719" rIns="45719" bIns="45719" anchor="ctr">
            <a:spAutoFit/>
          </a:bodyPr>
          <a:lstStyle>
            <a:lvl1pPr defTabSz="601472">
              <a:lnSpc>
                <a:spcPct val="120000"/>
              </a:lnSpc>
              <a:defRPr sz="2600" b="0">
                <a:solidFill>
                  <a:srgbClr val="0365C0"/>
                </a:solidFill>
                <a:latin typeface="Times New Roman"/>
                <a:ea typeface="Times New Roman"/>
                <a:cs typeface="Times New Roman"/>
                <a:sym typeface="Times New Roman"/>
              </a:defRPr>
            </a:lvl1pPr>
          </a:lstStyle>
          <a:p>
            <a:pPr defTabSz="422895" fontAlgn="auto" hangingPunct="0">
              <a:spcBef>
                <a:spcPts val="0"/>
              </a:spcBef>
              <a:spcAft>
                <a:spcPts val="0"/>
              </a:spcAft>
              <a:buNone/>
            </a:pPr>
            <a:r>
              <a:rPr lang="en-US" sz="1828" b="1" kern="0" dirty="0">
                <a:solidFill>
                  <a:schemeClr val="tx1"/>
                </a:solidFill>
              </a:rPr>
              <a:t>C</a:t>
            </a:r>
            <a:r>
              <a:rPr sz="1828" b="1" kern="0" dirty="0">
                <a:solidFill>
                  <a:schemeClr val="tx1"/>
                </a:solidFill>
              </a:rPr>
              <a:t>lock</a:t>
            </a:r>
            <a:r>
              <a:rPr lang="en-US" sz="1828" b="1" kern="0" dirty="0">
                <a:solidFill>
                  <a:schemeClr val="tx1"/>
                </a:solidFill>
              </a:rPr>
              <a:t>:</a:t>
            </a:r>
            <a:r>
              <a:rPr sz="1828" b="1" kern="0" dirty="0">
                <a:solidFill>
                  <a:schemeClr val="tx1"/>
                </a:solidFill>
              </a:rPr>
              <a:t> </a:t>
            </a:r>
            <a:r>
              <a:rPr sz="1828" kern="0" dirty="0">
                <a:solidFill>
                  <a:schemeClr val="tx1"/>
                </a:solidFill>
              </a:rPr>
              <a:t>measure light travel time ➜ remove laser noise with </a:t>
            </a:r>
            <a:r>
              <a:rPr sz="1828" i="1" kern="0" dirty="0">
                <a:solidFill>
                  <a:schemeClr val="tx1"/>
                </a:solidFill>
              </a:rPr>
              <a:t>single baseline</a:t>
            </a:r>
          </a:p>
        </p:txBody>
      </p:sp>
      <p:sp>
        <p:nvSpPr>
          <p:cNvPr id="9" name="as an accelerometer ➜  atoms excellent inertial test masses">
            <a:extLst>
              <a:ext uri="{FF2B5EF4-FFF2-40B4-BE49-F238E27FC236}">
                <a16:creationId xmlns="" xmlns:a16="http://schemas.microsoft.com/office/drawing/2014/main" id="{779F532B-E606-4645-B2B7-6C64594A5004}"/>
              </a:ext>
            </a:extLst>
          </p:cNvPr>
          <p:cNvSpPr txBox="1"/>
          <p:nvPr/>
        </p:nvSpPr>
        <p:spPr>
          <a:xfrm>
            <a:off x="628657" y="5559574"/>
            <a:ext cx="5763540" cy="400044"/>
          </a:xfrm>
          <a:prstGeom prst="rect">
            <a:avLst/>
          </a:prstGeom>
          <a:ln w="12700">
            <a:miter lim="400000"/>
          </a:ln>
          <a:extLst>
            <a:ext uri="{C572A759-6A51-4108-AA02-DFA0A04FC94B}">
              <ma14:wrappingTextBoxFlag xmlns:ma14="http://schemas.microsoft.com/office/mac/drawingml/2011/main" val="1"/>
            </a:ext>
          </a:extLst>
        </p:spPr>
        <p:txBody>
          <a:bodyPr lIns="45719" tIns="45719" rIns="45719" bIns="45719" anchor="ctr">
            <a:spAutoFit/>
          </a:bodyPr>
          <a:lstStyle>
            <a:lvl1pPr defTabSz="601472">
              <a:lnSpc>
                <a:spcPct val="120000"/>
              </a:lnSpc>
              <a:defRPr sz="2600" b="0">
                <a:solidFill>
                  <a:srgbClr val="0365C0"/>
                </a:solidFill>
                <a:latin typeface="Times New Roman"/>
                <a:ea typeface="Times New Roman"/>
                <a:cs typeface="Times New Roman"/>
                <a:sym typeface="Times New Roman"/>
              </a:defRPr>
            </a:lvl1pPr>
          </a:lstStyle>
          <a:p>
            <a:pPr defTabSz="422895" fontAlgn="auto" hangingPunct="0">
              <a:spcBef>
                <a:spcPts val="0"/>
              </a:spcBef>
              <a:spcAft>
                <a:spcPts val="0"/>
              </a:spcAft>
              <a:buNone/>
            </a:pPr>
            <a:r>
              <a:rPr lang="en-US" sz="1828" b="1" kern="0" dirty="0">
                <a:solidFill>
                  <a:schemeClr val="tx1"/>
                </a:solidFill>
              </a:rPr>
              <a:t>A</a:t>
            </a:r>
            <a:r>
              <a:rPr sz="1828" b="1" kern="0" dirty="0">
                <a:solidFill>
                  <a:schemeClr val="tx1"/>
                </a:solidFill>
              </a:rPr>
              <a:t>ccelerometer</a:t>
            </a:r>
            <a:r>
              <a:rPr lang="en-US" sz="1828" b="1" kern="0" dirty="0">
                <a:solidFill>
                  <a:schemeClr val="tx1"/>
                </a:solidFill>
              </a:rPr>
              <a:t>:</a:t>
            </a:r>
            <a:r>
              <a:rPr sz="1828" b="1" kern="0" dirty="0">
                <a:solidFill>
                  <a:schemeClr val="tx1"/>
                </a:solidFill>
              </a:rPr>
              <a:t>  </a:t>
            </a:r>
            <a:r>
              <a:rPr sz="1828" kern="0" dirty="0">
                <a:solidFill>
                  <a:schemeClr val="tx1"/>
                </a:solidFill>
              </a:rPr>
              <a:t>atoms excellent inertial test masses</a:t>
            </a:r>
          </a:p>
        </p:txBody>
      </p:sp>
    </p:spTree>
    <p:extLst>
      <p:ext uri="{BB962C8B-B14F-4D97-AF65-F5344CB8AC3E}">
        <p14:creationId xmlns:p14="http://schemas.microsoft.com/office/powerpoint/2010/main" val="1965029816"/>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10"/>
          <p:cNvGrpSpPr/>
          <p:nvPr/>
        </p:nvGrpSpPr>
        <p:grpSpPr>
          <a:xfrm>
            <a:off x="1539819" y="1604415"/>
            <a:ext cx="6292775" cy="497744"/>
            <a:chOff x="1539819" y="2009233"/>
            <a:chExt cx="6292775" cy="497744"/>
          </a:xfrm>
        </p:grpSpPr>
        <p:pic>
          <p:nvPicPr>
            <p:cNvPr id="106" name="Picture 7"/>
            <p:cNvPicPr>
              <a:picLocks noChangeAspect="1" noChangeArrowheads="1"/>
            </p:cNvPicPr>
            <p:nvPr/>
          </p:nvPicPr>
          <p:blipFill>
            <a:blip r:embed="rId3" cstate="print"/>
            <a:srcRect/>
            <a:stretch>
              <a:fillRect/>
            </a:stretch>
          </p:blipFill>
          <p:spPr bwMode="auto">
            <a:xfrm>
              <a:off x="5879958" y="2009233"/>
              <a:ext cx="1952636" cy="497487"/>
            </a:xfrm>
            <a:prstGeom prst="rect">
              <a:avLst/>
            </a:prstGeom>
            <a:noFill/>
            <a:ln w="9525">
              <a:noFill/>
              <a:miter lim="800000"/>
              <a:headEnd/>
              <a:tailEnd/>
            </a:ln>
          </p:spPr>
        </p:pic>
        <p:pic>
          <p:nvPicPr>
            <p:cNvPr id="107" name="Picture 7"/>
            <p:cNvPicPr>
              <a:picLocks noChangeAspect="1" noChangeArrowheads="1"/>
            </p:cNvPicPr>
            <p:nvPr/>
          </p:nvPicPr>
          <p:blipFill>
            <a:blip r:embed="rId3" cstate="print"/>
            <a:srcRect/>
            <a:stretch>
              <a:fillRect/>
            </a:stretch>
          </p:blipFill>
          <p:spPr bwMode="auto">
            <a:xfrm>
              <a:off x="1539819" y="2009490"/>
              <a:ext cx="1952636" cy="497487"/>
            </a:xfrm>
            <a:prstGeom prst="rect">
              <a:avLst/>
            </a:prstGeom>
            <a:noFill/>
            <a:ln w="9525">
              <a:noFill/>
              <a:miter lim="800000"/>
              <a:headEnd/>
              <a:tailEnd/>
            </a:ln>
          </p:spPr>
        </p:pic>
      </p:grpSp>
      <p:pic>
        <p:nvPicPr>
          <p:cNvPr id="108"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855446" y="4925041"/>
            <a:ext cx="2695576" cy="550586"/>
          </a:xfrm>
          <a:prstGeom prst="rect">
            <a:avLst/>
          </a:prstGeom>
          <a:noFill/>
          <a:ln w="9525">
            <a:noFill/>
            <a:miter lim="800000"/>
            <a:headEnd/>
            <a:tailEnd/>
          </a:ln>
        </p:spPr>
      </p:pic>
      <p:pic>
        <p:nvPicPr>
          <p:cNvPr id="109"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604994" y="4886942"/>
            <a:ext cx="2695576" cy="550586"/>
          </a:xfrm>
          <a:prstGeom prst="rect">
            <a:avLst/>
          </a:prstGeom>
          <a:noFill/>
          <a:ln w="9525">
            <a:noFill/>
            <a:miter lim="800000"/>
            <a:headEnd/>
            <a:tailEnd/>
          </a:ln>
        </p:spPr>
      </p:pic>
      <p:grpSp>
        <p:nvGrpSpPr>
          <p:cNvPr id="5" name="Group 135"/>
          <p:cNvGrpSpPr/>
          <p:nvPr/>
        </p:nvGrpSpPr>
        <p:grpSpPr>
          <a:xfrm>
            <a:off x="804066" y="5826132"/>
            <a:ext cx="7429500" cy="415637"/>
            <a:chOff x="0" y="5463984"/>
            <a:chExt cx="7429500" cy="415637"/>
          </a:xfrm>
        </p:grpSpPr>
        <p:sp>
          <p:nvSpPr>
            <p:cNvPr id="130" name="Rectangle 129"/>
            <p:cNvSpPr/>
            <p:nvPr/>
          </p:nvSpPr>
          <p:spPr bwMode="auto">
            <a:xfrm>
              <a:off x="0" y="5463984"/>
              <a:ext cx="7429500" cy="415637"/>
            </a:xfrm>
            <a:prstGeom prst="rect">
              <a:avLst/>
            </a:prstGeom>
            <a:solidFill>
              <a:schemeClr val="accent1">
                <a:lumMod val="90000"/>
              </a:schemeClr>
            </a:solidFill>
            <a:ln w="9525" cap="flat" cmpd="sng" algn="ctr">
              <a:noFill/>
              <a:prstDash val="solid"/>
              <a:round/>
              <a:headEnd type="none" w="med" len="med"/>
              <a:tailEnd type="none" w="med" len="med"/>
            </a:ln>
            <a:effectLst>
              <a:softEdge rad="127000"/>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dirty="0">
                <a:ln>
                  <a:noFill/>
                </a:ln>
                <a:solidFill>
                  <a:schemeClr val="tx1"/>
                </a:solidFill>
                <a:effectLst/>
                <a:latin typeface="Tahoma" pitchFamily="34" charset="0"/>
                <a:cs typeface="Arial" charset="0"/>
              </a:endParaRPr>
            </a:p>
          </p:txBody>
        </p:sp>
        <p:pic>
          <p:nvPicPr>
            <p:cNvPr id="59" name="Picture 4"/>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106837" y="5601350"/>
              <a:ext cx="772036" cy="156542"/>
            </a:xfrm>
            <a:prstGeom prst="rect">
              <a:avLst/>
            </a:prstGeom>
            <a:noFill/>
            <a:ln w="9525">
              <a:noFill/>
              <a:miter lim="800000"/>
              <a:headEnd/>
              <a:tailEnd/>
            </a:ln>
          </p:spPr>
        </p:pic>
      </p:grpSp>
      <p:sp>
        <p:nvSpPr>
          <p:cNvPr id="2" name="Title 1"/>
          <p:cNvSpPr>
            <a:spLocks noGrp="1"/>
          </p:cNvSpPr>
          <p:nvPr>
            <p:ph type="title"/>
          </p:nvPr>
        </p:nvSpPr>
        <p:spPr/>
        <p:txBody>
          <a:bodyPr/>
          <a:lstStyle/>
          <a:p>
            <a:r>
              <a:rPr lang="en-US" dirty="0"/>
              <a:t>Simple Example: Two Atomic Clocks</a:t>
            </a:r>
          </a:p>
        </p:txBody>
      </p:sp>
      <p:grpSp>
        <p:nvGrpSpPr>
          <p:cNvPr id="6" name="Group 133"/>
          <p:cNvGrpSpPr/>
          <p:nvPr/>
        </p:nvGrpSpPr>
        <p:grpSpPr>
          <a:xfrm>
            <a:off x="804066" y="2359032"/>
            <a:ext cx="7429500" cy="415637"/>
            <a:chOff x="0" y="1239646"/>
            <a:chExt cx="7429500" cy="415637"/>
          </a:xfrm>
        </p:grpSpPr>
        <p:sp>
          <p:nvSpPr>
            <p:cNvPr id="57" name="Rectangle 56"/>
            <p:cNvSpPr/>
            <p:nvPr/>
          </p:nvSpPr>
          <p:spPr bwMode="auto">
            <a:xfrm>
              <a:off x="0" y="1239646"/>
              <a:ext cx="7429500" cy="415637"/>
            </a:xfrm>
            <a:prstGeom prst="rect">
              <a:avLst/>
            </a:prstGeom>
            <a:solidFill>
              <a:schemeClr val="accent1">
                <a:lumMod val="90000"/>
              </a:schemeClr>
            </a:solidFill>
            <a:ln w="9525" cap="flat" cmpd="sng" algn="ctr">
              <a:noFill/>
              <a:prstDash val="solid"/>
              <a:round/>
              <a:headEnd type="none" w="med" len="med"/>
              <a:tailEnd type="none" w="med" len="med"/>
            </a:ln>
            <a:effectLst>
              <a:softEdge rad="127000"/>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dirty="0">
                <a:ln>
                  <a:noFill/>
                </a:ln>
                <a:solidFill>
                  <a:schemeClr val="tx1"/>
                </a:solidFill>
                <a:effectLst/>
                <a:latin typeface="Tahoma" pitchFamily="34" charset="0"/>
                <a:cs typeface="Arial" charset="0"/>
              </a:endParaRPr>
            </a:p>
          </p:txBody>
        </p:sp>
        <p:pic>
          <p:nvPicPr>
            <p:cNvPr id="7" name="Picture 4"/>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176112" y="1369170"/>
              <a:ext cx="772036" cy="156542"/>
            </a:xfrm>
            <a:prstGeom prst="rect">
              <a:avLst/>
            </a:prstGeom>
            <a:noFill/>
            <a:ln w="9525">
              <a:noFill/>
              <a:miter lim="800000"/>
              <a:headEnd/>
              <a:tailEnd/>
            </a:ln>
          </p:spPr>
        </p:pic>
      </p:grpSp>
      <p:cxnSp>
        <p:nvCxnSpPr>
          <p:cNvPr id="113" name="Straight Arrow Connector 112"/>
          <p:cNvCxnSpPr/>
          <p:nvPr/>
        </p:nvCxnSpPr>
        <p:spPr>
          <a:xfrm>
            <a:off x="595157" y="3091061"/>
            <a:ext cx="0" cy="2543175"/>
          </a:xfrm>
          <a:prstGeom prst="straightConnector1">
            <a:avLst/>
          </a:prstGeom>
          <a:ln w="57150">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119" name="TextBox 118"/>
          <p:cNvSpPr txBox="1"/>
          <p:nvPr/>
        </p:nvSpPr>
        <p:spPr>
          <a:xfrm>
            <a:off x="638014" y="4219770"/>
            <a:ext cx="854721" cy="461665"/>
          </a:xfrm>
          <a:prstGeom prst="rect">
            <a:avLst/>
          </a:prstGeom>
          <a:noFill/>
        </p:spPr>
        <p:txBody>
          <a:bodyPr wrap="none" rtlCol="0">
            <a:spAutoFit/>
          </a:bodyPr>
          <a:lstStyle/>
          <a:p>
            <a:pPr>
              <a:buNone/>
            </a:pPr>
            <a:r>
              <a:rPr lang="en-US" sz="2400" dirty="0"/>
              <a:t>Time</a:t>
            </a:r>
          </a:p>
        </p:txBody>
      </p:sp>
      <p:pic>
        <p:nvPicPr>
          <p:cNvPr id="1277958" name="Picture 6" descr="http://www.clipartbest.com/cliparts/LTK/rLA/LTKrLAjTa.png"/>
          <p:cNvPicPr>
            <a:picLocks noChangeAspect="1" noChangeArrowheads="1"/>
          </p:cNvPicPr>
          <p:nvPr/>
        </p:nvPicPr>
        <p:blipFill>
          <a:blip r:embed="rId6" cstate="print"/>
          <a:srcRect/>
          <a:stretch>
            <a:fillRect/>
          </a:stretch>
        </p:blipFill>
        <p:spPr bwMode="auto">
          <a:xfrm>
            <a:off x="6374279" y="2088474"/>
            <a:ext cx="990600" cy="990600"/>
          </a:xfrm>
          <a:prstGeom prst="rect">
            <a:avLst/>
          </a:prstGeom>
          <a:noFill/>
        </p:spPr>
      </p:pic>
      <p:grpSp>
        <p:nvGrpSpPr>
          <p:cNvPr id="8" name="Group 85"/>
          <p:cNvGrpSpPr/>
          <p:nvPr/>
        </p:nvGrpSpPr>
        <p:grpSpPr>
          <a:xfrm rot="16200000">
            <a:off x="6508926" y="2586731"/>
            <a:ext cx="755595" cy="1888"/>
            <a:chOff x="3412152" y="3004071"/>
            <a:chExt cx="755595" cy="1888"/>
          </a:xfrm>
        </p:grpSpPr>
        <p:cxnSp>
          <p:nvCxnSpPr>
            <p:cNvPr id="87" name="Straight Arrow Connector 86"/>
            <p:cNvCxnSpPr/>
            <p:nvPr/>
          </p:nvCxnSpPr>
          <p:spPr>
            <a:xfrm>
              <a:off x="3790116" y="3004071"/>
              <a:ext cx="377631" cy="0"/>
            </a:xfrm>
            <a:prstGeom prst="straightConnector1">
              <a:avLst/>
            </a:prstGeom>
            <a:ln w="38100">
              <a:headEnd type="none" w="med" len="med"/>
              <a:tailEnd type="arrow" w="med" len="med"/>
            </a:ln>
          </p:spPr>
          <p:style>
            <a:lnRef idx="1">
              <a:schemeClr val="dk1"/>
            </a:lnRef>
            <a:fillRef idx="0">
              <a:schemeClr val="dk1"/>
            </a:fillRef>
            <a:effectRef idx="0">
              <a:schemeClr val="dk1"/>
            </a:effectRef>
            <a:fontRef idx="minor">
              <a:schemeClr val="tx1"/>
            </a:fontRef>
          </p:style>
        </p:cxnSp>
        <p:cxnSp>
          <p:nvCxnSpPr>
            <p:cNvPr id="93" name="Straight Arrow Connector 92"/>
            <p:cNvCxnSpPr/>
            <p:nvPr/>
          </p:nvCxnSpPr>
          <p:spPr>
            <a:xfrm flipH="1">
              <a:off x="3412152" y="3005959"/>
              <a:ext cx="377631" cy="0"/>
            </a:xfrm>
            <a:prstGeom prst="straightConnector1">
              <a:avLst/>
            </a:prstGeom>
            <a:ln w="3175">
              <a:solidFill>
                <a:srgbClr val="FFFFFF">
                  <a:alpha val="0"/>
                </a:srgbClr>
              </a:solidFill>
              <a:headEnd type="none" w="med" len="med"/>
              <a:tailEnd type="arrow" w="med" len="med"/>
            </a:ln>
          </p:spPr>
          <p:style>
            <a:lnRef idx="1">
              <a:schemeClr val="dk1"/>
            </a:lnRef>
            <a:fillRef idx="0">
              <a:schemeClr val="dk1"/>
            </a:fillRef>
            <a:effectRef idx="0">
              <a:schemeClr val="dk1"/>
            </a:effectRef>
            <a:fontRef idx="minor">
              <a:schemeClr val="tx1"/>
            </a:fontRef>
          </p:style>
        </p:cxnSp>
      </p:grpSp>
      <p:pic>
        <p:nvPicPr>
          <p:cNvPr id="102" name="Picture 6" descr="http://www.clipartbest.com/cliparts/LTK/rLA/LTKrLAjTa.png"/>
          <p:cNvPicPr>
            <a:picLocks noChangeAspect="1" noChangeArrowheads="1"/>
          </p:cNvPicPr>
          <p:nvPr/>
        </p:nvPicPr>
        <p:blipFill>
          <a:blip r:embed="rId6" cstate="print"/>
          <a:srcRect/>
          <a:stretch>
            <a:fillRect/>
          </a:stretch>
        </p:blipFill>
        <p:spPr bwMode="auto">
          <a:xfrm>
            <a:off x="2033530" y="2098985"/>
            <a:ext cx="990600" cy="990600"/>
          </a:xfrm>
          <a:prstGeom prst="rect">
            <a:avLst/>
          </a:prstGeom>
          <a:noFill/>
        </p:spPr>
      </p:pic>
      <p:grpSp>
        <p:nvGrpSpPr>
          <p:cNvPr id="9" name="Group 102"/>
          <p:cNvGrpSpPr/>
          <p:nvPr/>
        </p:nvGrpSpPr>
        <p:grpSpPr>
          <a:xfrm rot="16200000">
            <a:off x="2168177" y="2597242"/>
            <a:ext cx="755595" cy="1888"/>
            <a:chOff x="3412152" y="3004071"/>
            <a:chExt cx="755595" cy="1888"/>
          </a:xfrm>
        </p:grpSpPr>
        <p:cxnSp>
          <p:nvCxnSpPr>
            <p:cNvPr id="104" name="Straight Arrow Connector 103"/>
            <p:cNvCxnSpPr/>
            <p:nvPr/>
          </p:nvCxnSpPr>
          <p:spPr>
            <a:xfrm>
              <a:off x="3790116" y="3004071"/>
              <a:ext cx="377631" cy="0"/>
            </a:xfrm>
            <a:prstGeom prst="straightConnector1">
              <a:avLst/>
            </a:prstGeom>
            <a:ln w="38100">
              <a:headEnd type="none" w="med" len="med"/>
              <a:tailEnd type="arrow" w="med" len="med"/>
            </a:ln>
          </p:spPr>
          <p:style>
            <a:lnRef idx="1">
              <a:schemeClr val="dk1"/>
            </a:lnRef>
            <a:fillRef idx="0">
              <a:schemeClr val="dk1"/>
            </a:fillRef>
            <a:effectRef idx="0">
              <a:schemeClr val="dk1"/>
            </a:effectRef>
            <a:fontRef idx="minor">
              <a:schemeClr val="tx1"/>
            </a:fontRef>
          </p:style>
        </p:cxnSp>
        <p:cxnSp>
          <p:nvCxnSpPr>
            <p:cNvPr id="105" name="Straight Arrow Connector 104"/>
            <p:cNvCxnSpPr/>
            <p:nvPr/>
          </p:nvCxnSpPr>
          <p:spPr>
            <a:xfrm flipH="1">
              <a:off x="3412152" y="3005959"/>
              <a:ext cx="377631" cy="0"/>
            </a:xfrm>
            <a:prstGeom prst="straightConnector1">
              <a:avLst/>
            </a:prstGeom>
            <a:ln w="3175">
              <a:solidFill>
                <a:srgbClr val="FFFFFF">
                  <a:alpha val="0"/>
                </a:srgbClr>
              </a:solidFill>
              <a:headEnd type="none" w="med" len="med"/>
              <a:tailEnd type="arrow" w="med" len="med"/>
            </a:ln>
          </p:spPr>
          <p:style>
            <a:lnRef idx="1">
              <a:schemeClr val="dk1"/>
            </a:lnRef>
            <a:fillRef idx="0">
              <a:schemeClr val="dk1"/>
            </a:fillRef>
            <a:effectRef idx="0">
              <a:schemeClr val="dk1"/>
            </a:effectRef>
            <a:fontRef idx="minor">
              <a:schemeClr val="tx1"/>
            </a:fontRef>
          </p:style>
        </p:cxnSp>
      </p:grpSp>
      <p:grpSp>
        <p:nvGrpSpPr>
          <p:cNvPr id="10" name="Group 130"/>
          <p:cNvGrpSpPr/>
          <p:nvPr/>
        </p:nvGrpSpPr>
        <p:grpSpPr>
          <a:xfrm>
            <a:off x="4193537" y="802926"/>
            <a:ext cx="1185789" cy="977351"/>
            <a:chOff x="4193537" y="913288"/>
            <a:chExt cx="1185789" cy="977351"/>
          </a:xfrm>
        </p:grpSpPr>
        <p:cxnSp>
          <p:nvCxnSpPr>
            <p:cNvPr id="117" name="Straight Connector 116"/>
            <p:cNvCxnSpPr/>
            <p:nvPr/>
          </p:nvCxnSpPr>
          <p:spPr>
            <a:xfrm>
              <a:off x="4203668" y="1642095"/>
              <a:ext cx="731520" cy="0"/>
            </a:xfrm>
            <a:prstGeom prst="line">
              <a:avLst/>
            </a:prstGeom>
            <a:ln w="57150"/>
          </p:spPr>
          <p:style>
            <a:lnRef idx="1">
              <a:schemeClr val="dk1"/>
            </a:lnRef>
            <a:fillRef idx="0">
              <a:schemeClr val="dk1"/>
            </a:fillRef>
            <a:effectRef idx="0">
              <a:schemeClr val="dk1"/>
            </a:effectRef>
            <a:fontRef idx="minor">
              <a:schemeClr val="tx1"/>
            </a:fontRef>
          </p:style>
        </p:cxnSp>
        <p:cxnSp>
          <p:nvCxnSpPr>
            <p:cNvPr id="118" name="Straight Connector 117"/>
            <p:cNvCxnSpPr/>
            <p:nvPr/>
          </p:nvCxnSpPr>
          <p:spPr>
            <a:xfrm>
              <a:off x="4193537" y="1155923"/>
              <a:ext cx="731520" cy="0"/>
            </a:xfrm>
            <a:prstGeom prst="line">
              <a:avLst/>
            </a:prstGeom>
            <a:ln w="57150"/>
          </p:spPr>
          <p:style>
            <a:lnRef idx="1">
              <a:schemeClr val="dk1"/>
            </a:lnRef>
            <a:fillRef idx="0">
              <a:schemeClr val="dk1"/>
            </a:fillRef>
            <a:effectRef idx="0">
              <a:schemeClr val="dk1"/>
            </a:effectRef>
            <a:fontRef idx="minor">
              <a:schemeClr val="tx1"/>
            </a:fontRef>
          </p:style>
        </p:cxnSp>
        <p:pic>
          <p:nvPicPr>
            <p:cNvPr id="127" name="Picture 7"/>
            <p:cNvPicPr>
              <a:picLocks noChangeAspect="1" noChangeArrowheads="1"/>
            </p:cNvPicPr>
            <p:nvPr/>
          </p:nvPicPr>
          <p:blipFill>
            <a:blip r:embed="rId3" cstate="print"/>
            <a:srcRect l="21291" r="57246"/>
            <a:stretch>
              <a:fillRect/>
            </a:stretch>
          </p:blipFill>
          <p:spPr bwMode="auto">
            <a:xfrm>
              <a:off x="4960226" y="1393152"/>
              <a:ext cx="419100" cy="497487"/>
            </a:xfrm>
            <a:prstGeom prst="rect">
              <a:avLst/>
            </a:prstGeom>
            <a:noFill/>
            <a:ln w="9525">
              <a:noFill/>
              <a:miter lim="800000"/>
              <a:headEnd/>
              <a:tailEnd/>
            </a:ln>
          </p:spPr>
        </p:pic>
        <p:pic>
          <p:nvPicPr>
            <p:cNvPr id="129" name="Picture 7"/>
            <p:cNvPicPr>
              <a:picLocks noChangeAspect="1" noChangeArrowheads="1"/>
            </p:cNvPicPr>
            <p:nvPr/>
          </p:nvPicPr>
          <p:blipFill>
            <a:blip r:embed="rId3" cstate="print"/>
            <a:srcRect l="79176" r="2288"/>
            <a:stretch>
              <a:fillRect/>
            </a:stretch>
          </p:blipFill>
          <p:spPr bwMode="auto">
            <a:xfrm>
              <a:off x="4990662" y="913288"/>
              <a:ext cx="361950" cy="497487"/>
            </a:xfrm>
            <a:prstGeom prst="rect">
              <a:avLst/>
            </a:prstGeom>
            <a:noFill/>
            <a:ln w="9525">
              <a:noFill/>
              <a:miter lim="800000"/>
              <a:headEnd/>
              <a:tailEnd/>
            </a:ln>
          </p:spPr>
        </p:pic>
      </p:grpSp>
      <p:cxnSp>
        <p:nvCxnSpPr>
          <p:cNvPr id="136" name="Straight Connector 135"/>
          <p:cNvCxnSpPr/>
          <p:nvPr/>
        </p:nvCxnSpPr>
        <p:spPr>
          <a:xfrm flipV="1">
            <a:off x="4381500" y="1076325"/>
            <a:ext cx="0" cy="431800"/>
          </a:xfrm>
          <a:prstGeom prst="line">
            <a:avLst/>
          </a:prstGeom>
          <a:ln w="38100">
            <a:solidFill>
              <a:schemeClr val="accent1">
                <a:lumMod val="90000"/>
              </a:schemeClr>
            </a:solidFill>
            <a:headEnd type="triangle" w="med" len="med"/>
            <a:tailEnd type="triangle" w="med" len="med"/>
          </a:ln>
        </p:spPr>
        <p:style>
          <a:lnRef idx="1">
            <a:schemeClr val="dk1"/>
          </a:lnRef>
          <a:fillRef idx="0">
            <a:schemeClr val="dk1"/>
          </a:fillRef>
          <a:effectRef idx="0">
            <a:schemeClr val="dk1"/>
          </a:effectRef>
          <a:fontRef idx="minor">
            <a:schemeClr val="tx1"/>
          </a:fontRef>
        </p:style>
      </p:cxnSp>
      <p:grpSp>
        <p:nvGrpSpPr>
          <p:cNvPr id="11" name="Group 141"/>
          <p:cNvGrpSpPr/>
          <p:nvPr/>
        </p:nvGrpSpPr>
        <p:grpSpPr>
          <a:xfrm>
            <a:off x="4135485" y="3721012"/>
            <a:ext cx="3957638" cy="1220501"/>
            <a:chOff x="4135485" y="3721012"/>
            <a:chExt cx="3957638" cy="1220501"/>
          </a:xfrm>
        </p:grpSpPr>
        <p:sp>
          <p:nvSpPr>
            <p:cNvPr id="137" name="TextBox 136"/>
            <p:cNvSpPr txBox="1"/>
            <p:nvPr/>
          </p:nvSpPr>
          <p:spPr>
            <a:xfrm>
              <a:off x="4449808" y="3721012"/>
              <a:ext cx="3386138" cy="338554"/>
            </a:xfrm>
            <a:prstGeom prst="rect">
              <a:avLst/>
            </a:prstGeom>
            <a:noFill/>
          </p:spPr>
          <p:txBody>
            <a:bodyPr wrap="square" rtlCol="0">
              <a:spAutoFit/>
            </a:bodyPr>
            <a:lstStyle/>
            <a:p>
              <a:pPr>
                <a:buNone/>
              </a:pPr>
              <a:r>
                <a:rPr lang="en-US" sz="1600" i="1" dirty="0"/>
                <a:t>Phase evolved by atom after time T</a:t>
              </a:r>
            </a:p>
          </p:txBody>
        </p:sp>
        <p:cxnSp>
          <p:nvCxnSpPr>
            <p:cNvPr id="138" name="Straight Connector 137"/>
            <p:cNvCxnSpPr/>
            <p:nvPr/>
          </p:nvCxnSpPr>
          <p:spPr>
            <a:xfrm flipH="1">
              <a:off x="4135485" y="4112838"/>
              <a:ext cx="871538" cy="728661"/>
            </a:xfrm>
            <a:prstGeom prst="line">
              <a:avLst/>
            </a:prstGeom>
            <a:ln w="57150">
              <a:solidFill>
                <a:schemeClr val="tx1"/>
              </a:solidFill>
              <a:headEnd type="none" w="med" len="med"/>
              <a:tailEnd type="triangle" w="med" len="med"/>
            </a:ln>
            <a:effectLst>
              <a:outerShdw blurRad="50800" dist="38100" dir="5400000" algn="t" rotWithShape="0">
                <a:prstClr val="black">
                  <a:alpha val="40000"/>
                </a:prstClr>
              </a:outerShdw>
            </a:effectLst>
          </p:spPr>
          <p:style>
            <a:lnRef idx="1">
              <a:schemeClr val="dk1"/>
            </a:lnRef>
            <a:fillRef idx="0">
              <a:schemeClr val="dk1"/>
            </a:fillRef>
            <a:effectRef idx="0">
              <a:schemeClr val="dk1"/>
            </a:effectRef>
            <a:fontRef idx="minor">
              <a:schemeClr val="tx1"/>
            </a:fontRef>
          </p:style>
        </p:cxnSp>
        <p:cxnSp>
          <p:nvCxnSpPr>
            <p:cNvPr id="141" name="Straight Connector 140"/>
            <p:cNvCxnSpPr/>
            <p:nvPr/>
          </p:nvCxnSpPr>
          <p:spPr>
            <a:xfrm>
              <a:off x="7221585" y="4084263"/>
              <a:ext cx="871538" cy="857250"/>
            </a:xfrm>
            <a:prstGeom prst="line">
              <a:avLst/>
            </a:prstGeom>
            <a:ln w="57150">
              <a:solidFill>
                <a:schemeClr val="tx1"/>
              </a:solidFill>
              <a:headEnd type="none" w="med" len="med"/>
              <a:tailEnd type="triangle" w="med" len="med"/>
            </a:ln>
            <a:effectLst>
              <a:outerShdw blurRad="50800" dist="38100" dir="5400000" algn="t" rotWithShape="0">
                <a:prstClr val="black">
                  <a:alpha val="40000"/>
                </a:prstClr>
              </a:outerShdw>
            </a:effectLst>
          </p:spPr>
          <p:style>
            <a:lnRef idx="1">
              <a:schemeClr val="dk1"/>
            </a:lnRef>
            <a:fillRef idx="0">
              <a:schemeClr val="dk1"/>
            </a:fillRef>
            <a:effectRef idx="0">
              <a:schemeClr val="dk1"/>
            </a:effectRef>
            <a:fontRef idx="minor">
              <a:schemeClr val="tx1"/>
            </a:fontRef>
          </p:style>
        </p:cxnSp>
      </p:grpSp>
      <p:grpSp>
        <p:nvGrpSpPr>
          <p:cNvPr id="12" name="Group 144"/>
          <p:cNvGrpSpPr/>
          <p:nvPr/>
        </p:nvGrpSpPr>
        <p:grpSpPr>
          <a:xfrm>
            <a:off x="1524000" y="2636520"/>
            <a:ext cx="5044440" cy="538460"/>
            <a:chOff x="1524000" y="2636520"/>
            <a:chExt cx="5044440" cy="538460"/>
          </a:xfrm>
        </p:grpSpPr>
        <p:sp>
          <p:nvSpPr>
            <p:cNvPr id="143" name="TextBox 142"/>
            <p:cNvSpPr txBox="1"/>
            <p:nvPr/>
          </p:nvSpPr>
          <p:spPr>
            <a:xfrm>
              <a:off x="1524000" y="2651760"/>
              <a:ext cx="701040" cy="523220"/>
            </a:xfrm>
            <a:prstGeom prst="rect">
              <a:avLst/>
            </a:prstGeom>
            <a:noFill/>
          </p:spPr>
          <p:txBody>
            <a:bodyPr wrap="square" rtlCol="0">
              <a:spAutoFit/>
            </a:bodyPr>
            <a:lstStyle/>
            <a:p>
              <a:pPr>
                <a:buNone/>
              </a:pPr>
              <a:r>
                <a:rPr lang="en-US" sz="1400" dirty="0"/>
                <a:t>Atom clock</a:t>
              </a:r>
            </a:p>
          </p:txBody>
        </p:sp>
        <p:sp>
          <p:nvSpPr>
            <p:cNvPr id="144" name="TextBox 143"/>
            <p:cNvSpPr txBox="1"/>
            <p:nvPr/>
          </p:nvSpPr>
          <p:spPr>
            <a:xfrm>
              <a:off x="5867400" y="2636520"/>
              <a:ext cx="701040" cy="523220"/>
            </a:xfrm>
            <a:prstGeom prst="rect">
              <a:avLst/>
            </a:prstGeom>
            <a:noFill/>
          </p:spPr>
          <p:txBody>
            <a:bodyPr wrap="square" rtlCol="0">
              <a:spAutoFit/>
            </a:bodyPr>
            <a:lstStyle/>
            <a:p>
              <a:pPr>
                <a:buNone/>
              </a:pPr>
              <a:r>
                <a:rPr lang="en-US" sz="1400" dirty="0"/>
                <a:t>Atom clock</a:t>
              </a:r>
            </a:p>
          </p:txBody>
        </p:sp>
      </p:grpSp>
      <p:pic>
        <p:nvPicPr>
          <p:cNvPr id="147" name="Picture 5"/>
          <p:cNvPicPr>
            <a:picLocks noChangeAspect="1" noChangeArrowheads="1"/>
          </p:cNvPicPr>
          <p:nvPr/>
        </p:nvPicPr>
        <p:blipFill>
          <a:blip r:embed="rId4" cstate="print">
            <a:clrChange>
              <a:clrFrom>
                <a:srgbClr val="FFFFFF"/>
              </a:clrFrom>
              <a:clrTo>
                <a:srgbClr val="FFFFFF">
                  <a:alpha val="0"/>
                </a:srgbClr>
              </a:clrTo>
            </a:clrChange>
          </a:blip>
          <a:srcRect l="81448" t="24107" r="9453" b="45618"/>
          <a:stretch>
            <a:fillRect/>
          </a:stretch>
        </p:blipFill>
        <p:spPr bwMode="auto">
          <a:xfrm>
            <a:off x="4464050" y="1204119"/>
            <a:ext cx="245269" cy="166688"/>
          </a:xfrm>
          <a:prstGeom prst="rect">
            <a:avLst/>
          </a:prstGeom>
          <a:noFill/>
          <a:ln w="9525">
            <a:noFill/>
            <a:miter lim="800000"/>
            <a:headEnd/>
            <a:tailEnd/>
          </a:ln>
        </p:spPr>
      </p:pic>
      <p:pic>
        <p:nvPicPr>
          <p:cNvPr id="39" name="Picture 4"/>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980349" y="2488832"/>
            <a:ext cx="772036" cy="156542"/>
          </a:xfrm>
          <a:prstGeom prst="rect">
            <a:avLst/>
          </a:prstGeom>
          <a:noFill/>
          <a:ln w="9525">
            <a:noFill/>
            <a:miter lim="800000"/>
            <a:headEnd/>
            <a:tailEnd/>
          </a:ln>
        </p:spPr>
      </p:pic>
      <p:sp>
        <p:nvSpPr>
          <p:cNvPr id="13" name="Rectangle 12"/>
          <p:cNvSpPr/>
          <p:nvPr/>
        </p:nvSpPr>
        <p:spPr bwMode="auto">
          <a:xfrm>
            <a:off x="5855446" y="1522208"/>
            <a:ext cx="2086055" cy="556741"/>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dirty="0">
              <a:ln>
                <a:noFill/>
              </a:ln>
              <a:solidFill>
                <a:schemeClr val="tx1"/>
              </a:solidFill>
              <a:effectLst/>
              <a:latin typeface="Tahoma" pitchFamily="34" charset="0"/>
              <a:cs typeface="Arial" charset="0"/>
            </a:endParaRPr>
          </a:p>
        </p:txBody>
      </p:sp>
      <p:sp>
        <p:nvSpPr>
          <p:cNvPr id="41" name="Rectangle 40"/>
          <p:cNvSpPr/>
          <p:nvPr/>
        </p:nvSpPr>
        <p:spPr bwMode="auto">
          <a:xfrm>
            <a:off x="1486542" y="1519190"/>
            <a:ext cx="2086055" cy="556741"/>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dirty="0">
              <a:ln>
                <a:noFill/>
              </a:ln>
              <a:solidFill>
                <a:schemeClr val="tx1"/>
              </a:solidFill>
              <a:effectLst/>
              <a:latin typeface="Tahoma" pitchFamily="34" charset="0"/>
              <a:cs typeface="Arial" charset="0"/>
            </a:endParaRPr>
          </a:p>
        </p:txBody>
      </p:sp>
      <p:pic>
        <p:nvPicPr>
          <p:cNvPr id="44" name="Picture 4"/>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907281" y="5960622"/>
            <a:ext cx="772036" cy="156542"/>
          </a:xfrm>
          <a:prstGeom prst="rect">
            <a:avLst/>
          </a:prstGeom>
          <a:noFill/>
          <a:ln w="9525">
            <a:noFill/>
            <a:miter lim="800000"/>
            <a:headEnd/>
            <a:tailEnd/>
          </a:ln>
        </p:spPr>
      </p:pic>
      <p:sp>
        <p:nvSpPr>
          <p:cNvPr id="42" name="TextBox 41"/>
          <p:cNvSpPr txBox="1"/>
          <p:nvPr/>
        </p:nvSpPr>
        <p:spPr>
          <a:xfrm>
            <a:off x="251520" y="6536377"/>
            <a:ext cx="1963924" cy="276999"/>
          </a:xfrm>
          <a:prstGeom prst="rect">
            <a:avLst/>
          </a:prstGeom>
          <a:noFill/>
        </p:spPr>
        <p:txBody>
          <a:bodyPr wrap="none" rtlCol="0">
            <a:spAutoFit/>
          </a:bodyPr>
          <a:lstStyle/>
          <a:p>
            <a:r>
              <a:rPr lang="en-GB" sz="1200" dirty="0" smtClean="0"/>
              <a:t>Courtesy of Jason Hogan!</a:t>
            </a:r>
            <a:endParaRPr lang="en-GB" sz="1200" dirty="0"/>
          </a:p>
        </p:txBody>
      </p:sp>
    </p:spTree>
    <p:custDataLst>
      <p:tags r:id="rId1"/>
    </p:custDataLst>
    <p:extLst>
      <p:ext uri="{BB962C8B-B14F-4D97-AF65-F5344CB8AC3E}">
        <p14:creationId xmlns:p14="http://schemas.microsoft.com/office/powerpoint/2010/main" val="1581986329"/>
      </p:ext>
    </p:extLst>
  </p:cSld>
  <p:clrMapOvr>
    <a:masterClrMapping/>
  </p:clrMapOvr>
  <p:transition xmlns:p14="http://schemas.microsoft.com/office/powerpoint/2010/main" advTm="151399"/>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9"/>
                                        </p:tgtEl>
                                        <p:attrNameLst>
                                          <p:attrName>style.visibility</p:attrName>
                                        </p:attrNameLst>
                                      </p:cBhvr>
                                      <p:to>
                                        <p:strVal val="visible"/>
                                      </p:to>
                                    </p:set>
                                  </p:childTnLst>
                                </p:cTn>
                              </p:par>
                              <p:par>
                                <p:cTn id="9" presetID="1" presetClass="exit" presetSubtype="0" fill="hold" grpId="0" nodeType="withEffect">
                                  <p:stCondLst>
                                    <p:cond delay="250"/>
                                  </p:stCondLst>
                                  <p:childTnLst>
                                    <p:set>
                                      <p:cBhvr>
                                        <p:cTn id="10" dur="1" fill="hold">
                                          <p:stCondLst>
                                            <p:cond delay="0"/>
                                          </p:stCondLst>
                                        </p:cTn>
                                        <p:tgtEl>
                                          <p:spTgt spid="41"/>
                                        </p:tgtEl>
                                        <p:attrNameLst>
                                          <p:attrName>style.visibility</p:attrName>
                                        </p:attrNameLst>
                                      </p:cBhvr>
                                      <p:to>
                                        <p:strVal val="hidden"/>
                                      </p:to>
                                    </p:set>
                                  </p:childTnLst>
                                </p:cTn>
                              </p:par>
                              <p:par>
                                <p:cTn id="11" presetID="1" presetClass="exit" presetSubtype="0" fill="hold" grpId="0" nodeType="withEffect">
                                  <p:stCondLst>
                                    <p:cond delay="1000"/>
                                  </p:stCondLst>
                                  <p:childTnLst>
                                    <p:set>
                                      <p:cBhvr>
                                        <p:cTn id="12" dur="1" fill="hold">
                                          <p:stCondLst>
                                            <p:cond delay="0"/>
                                          </p:stCondLst>
                                        </p:cTn>
                                        <p:tgtEl>
                                          <p:spTgt spid="13"/>
                                        </p:tgtEl>
                                        <p:attrNameLst>
                                          <p:attrName>style.visibility</p:attrName>
                                        </p:attrNameLst>
                                      </p:cBhvr>
                                      <p:to>
                                        <p:strVal val="hidden"/>
                                      </p:to>
                                    </p:set>
                                  </p:childTnLst>
                                </p:cTn>
                              </p:par>
                              <p:par>
                                <p:cTn id="13" presetID="42" presetClass="path" presetSubtype="0" accel="50000" decel="50000" fill="hold" nodeType="withEffect">
                                  <p:stCondLst>
                                    <p:cond delay="0"/>
                                  </p:stCondLst>
                                  <p:childTnLst>
                                    <p:animMotion origin="layout" path="M 8.33333E-7 4.44444E-6 L 0.95365 4.44444E-6 " pathEditMode="relative" rAng="0" ptsTypes="AA">
                                      <p:cBhvr>
                                        <p:cTn id="14" dur="2000" fill="hold"/>
                                        <p:tgtEl>
                                          <p:spTgt spid="39"/>
                                        </p:tgtEl>
                                        <p:attrNameLst>
                                          <p:attrName>ppt_x</p:attrName>
                                          <p:attrName>ppt_y</p:attrName>
                                        </p:attrNameLst>
                                      </p:cBhvr>
                                      <p:rCtr x="47674" y="0"/>
                                    </p:animMotion>
                                  </p:childTnLst>
                                </p:cTn>
                              </p:par>
                              <p:par>
                                <p:cTn id="15" presetID="1"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8" presetClass="emph" presetSubtype="0" fill="hold" nodeType="clickEffect">
                                  <p:stCondLst>
                                    <p:cond delay="0"/>
                                  </p:stCondLst>
                                  <p:childTnLst>
                                    <p:animRot by="27000000">
                                      <p:cBhvr>
                                        <p:cTn id="20" dur="2000" fill="hold"/>
                                        <p:tgtEl>
                                          <p:spTgt spid="8"/>
                                        </p:tgtEl>
                                        <p:attrNameLst>
                                          <p:attrName>r</p:attrName>
                                        </p:attrNameLst>
                                      </p:cBhvr>
                                    </p:animRot>
                                  </p:childTnLst>
                                </p:cTn>
                              </p:par>
                              <p:par>
                                <p:cTn id="21" presetID="42" presetClass="path" presetSubtype="0" accel="50000" decel="50000" fill="hold" nodeType="withEffect">
                                  <p:stCondLst>
                                    <p:cond delay="0"/>
                                  </p:stCondLst>
                                  <p:childTnLst>
                                    <p:animMotion origin="layout" path="M 1.11111E-6 4.44444E-6 L 1.11111E-6 0.50787 " pathEditMode="relative" rAng="0" ptsTypes="AA">
                                      <p:cBhvr>
                                        <p:cTn id="22" dur="2000" fill="hold"/>
                                        <p:tgtEl>
                                          <p:spTgt spid="8"/>
                                        </p:tgtEl>
                                        <p:attrNameLst>
                                          <p:attrName>ppt_x</p:attrName>
                                          <p:attrName>ppt_y</p:attrName>
                                        </p:attrNameLst>
                                      </p:cBhvr>
                                      <p:rCtr x="0" y="254"/>
                                    </p:animMotion>
                                  </p:childTnLst>
                                </p:cTn>
                              </p:par>
                              <p:par>
                                <p:cTn id="23" presetID="42" presetClass="path" presetSubtype="0" accel="50000" decel="50000" fill="hold" nodeType="withEffect">
                                  <p:stCondLst>
                                    <p:cond delay="0"/>
                                  </p:stCondLst>
                                  <p:childTnLst>
                                    <p:animMotion origin="layout" path="M 4.72222E-6 4.07407E-6 L 4.72222E-6 0.50578 " pathEditMode="relative" rAng="0" ptsTypes="AA">
                                      <p:cBhvr>
                                        <p:cTn id="24" dur="2000" fill="hold"/>
                                        <p:tgtEl>
                                          <p:spTgt spid="1277958"/>
                                        </p:tgtEl>
                                        <p:attrNameLst>
                                          <p:attrName>ppt_x</p:attrName>
                                          <p:attrName>ppt_y</p:attrName>
                                        </p:attrNameLst>
                                      </p:cBhvr>
                                      <p:rCtr x="0" y="253"/>
                                    </p:animMotion>
                                  </p:childTnLst>
                                </p:cTn>
                              </p:par>
                              <p:par>
                                <p:cTn id="25" presetID="8" presetClass="emph" presetSubtype="0" fill="hold" nodeType="withEffect">
                                  <p:stCondLst>
                                    <p:cond delay="0"/>
                                  </p:stCondLst>
                                  <p:childTnLst>
                                    <p:animRot by="27000000">
                                      <p:cBhvr>
                                        <p:cTn id="26" dur="2000" fill="hold"/>
                                        <p:tgtEl>
                                          <p:spTgt spid="9"/>
                                        </p:tgtEl>
                                        <p:attrNameLst>
                                          <p:attrName>r</p:attrName>
                                        </p:attrNameLst>
                                      </p:cBhvr>
                                    </p:animRot>
                                  </p:childTnLst>
                                </p:cTn>
                              </p:par>
                              <p:par>
                                <p:cTn id="27" presetID="42" presetClass="path" presetSubtype="0" accel="50000" decel="50000" fill="hold" nodeType="withEffect">
                                  <p:stCondLst>
                                    <p:cond delay="0"/>
                                  </p:stCondLst>
                                  <p:childTnLst>
                                    <p:animMotion origin="layout" path="M 1.11111E-6 4.44444E-6 L 1.11111E-6 0.50787 " pathEditMode="relative" rAng="0" ptsTypes="AA">
                                      <p:cBhvr>
                                        <p:cTn id="28" dur="2000" fill="hold"/>
                                        <p:tgtEl>
                                          <p:spTgt spid="9"/>
                                        </p:tgtEl>
                                        <p:attrNameLst>
                                          <p:attrName>ppt_x</p:attrName>
                                          <p:attrName>ppt_y</p:attrName>
                                        </p:attrNameLst>
                                      </p:cBhvr>
                                      <p:rCtr x="0" y="254"/>
                                    </p:animMotion>
                                  </p:childTnLst>
                                </p:cTn>
                              </p:par>
                              <p:par>
                                <p:cTn id="29" presetID="42" presetClass="path" presetSubtype="0" accel="50000" decel="50000" fill="hold" nodeType="withEffect">
                                  <p:stCondLst>
                                    <p:cond delay="0"/>
                                  </p:stCondLst>
                                  <p:childTnLst>
                                    <p:animMotion origin="layout" path="M 4.72222E-6 4.07407E-6 L 4.72222E-6 0.50578 " pathEditMode="relative" rAng="0" ptsTypes="AA">
                                      <p:cBhvr>
                                        <p:cTn id="30" dur="2000" fill="hold"/>
                                        <p:tgtEl>
                                          <p:spTgt spid="102"/>
                                        </p:tgtEl>
                                        <p:attrNameLst>
                                          <p:attrName>ppt_x</p:attrName>
                                          <p:attrName>ppt_y</p:attrName>
                                        </p:attrNameLst>
                                      </p:cBhvr>
                                      <p:rCtr x="0" y="253"/>
                                    </p:animMotion>
                                  </p:childTnLst>
                                </p:cTn>
                              </p:par>
                              <p:par>
                                <p:cTn id="31" presetID="42" presetClass="path" presetSubtype="0" accel="50000" decel="50000" fill="hold" nodeType="withEffect">
                                  <p:stCondLst>
                                    <p:cond delay="0"/>
                                  </p:stCondLst>
                                  <p:childTnLst>
                                    <p:animMotion origin="layout" path="M -4.72222E-6 -1.11111E-6 L -4.72222E-6 0.50046 " pathEditMode="relative" rAng="0" ptsTypes="AA">
                                      <p:cBhvr>
                                        <p:cTn id="32" dur="2000" fill="hold"/>
                                        <p:tgtEl>
                                          <p:spTgt spid="12"/>
                                        </p:tgtEl>
                                        <p:attrNameLst>
                                          <p:attrName>ppt_x</p:attrName>
                                          <p:attrName>ppt_y</p:attrName>
                                        </p:attrNameLst>
                                      </p:cBhvr>
                                      <p:rCtr x="0" y="250"/>
                                    </p:animMotion>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4"/>
                                        </p:tgtEl>
                                        <p:attrNameLst>
                                          <p:attrName>style.visibility</p:attrName>
                                        </p:attrNameLst>
                                      </p:cBhvr>
                                      <p:to>
                                        <p:strVal val="visible"/>
                                      </p:to>
                                    </p:set>
                                  </p:childTnLst>
                                </p:cTn>
                              </p:par>
                              <p:par>
                                <p:cTn id="39" presetID="42" presetClass="path" presetSubtype="0" accel="50000" decel="50000" fill="hold" nodeType="withEffect">
                                  <p:stCondLst>
                                    <p:cond delay="0"/>
                                  </p:stCondLst>
                                  <p:childTnLst>
                                    <p:animMotion origin="layout" path="M -3.05556E-6 4.44444E-6 L 0.95365 4.44444E-6 " pathEditMode="relative" rAng="0" ptsTypes="AA">
                                      <p:cBhvr>
                                        <p:cTn id="40" dur="2000" fill="hold"/>
                                        <p:tgtEl>
                                          <p:spTgt spid="44"/>
                                        </p:tgtEl>
                                        <p:attrNameLst>
                                          <p:attrName>ppt_x</p:attrName>
                                          <p:attrName>ppt_y</p:attrName>
                                        </p:attrNameLst>
                                      </p:cBhvr>
                                      <p:rCtr x="47674" y="0"/>
                                    </p:animMotion>
                                  </p:childTnLst>
                                </p:cTn>
                              </p:par>
                              <p:par>
                                <p:cTn id="41" presetID="1" presetClass="entr" presetSubtype="0" fill="hold" nodeType="withEffect">
                                  <p:stCondLst>
                                    <p:cond delay="250"/>
                                  </p:stCondLst>
                                  <p:childTnLst>
                                    <p:set>
                                      <p:cBhvr>
                                        <p:cTn id="42" dur="1" fill="hold">
                                          <p:stCondLst>
                                            <p:cond delay="0"/>
                                          </p:stCondLst>
                                        </p:cTn>
                                        <p:tgtEl>
                                          <p:spTgt spid="109"/>
                                        </p:tgtEl>
                                        <p:attrNameLst>
                                          <p:attrName>style.visibility</p:attrName>
                                        </p:attrNameLst>
                                      </p:cBhvr>
                                      <p:to>
                                        <p:strVal val="visible"/>
                                      </p:to>
                                    </p:set>
                                  </p:childTnLst>
                                </p:cTn>
                              </p:par>
                              <p:par>
                                <p:cTn id="43" presetID="1" presetClass="entr" presetSubtype="0" fill="hold" nodeType="withEffect">
                                  <p:stCondLst>
                                    <p:cond delay="1000"/>
                                  </p:stCondLst>
                                  <p:childTnLst>
                                    <p:set>
                                      <p:cBhvr>
                                        <p:cTn id="44" dur="1" fill="hold">
                                          <p:stCondLst>
                                            <p:cond delay="0"/>
                                          </p:stCondLst>
                                        </p:cTn>
                                        <p:tgtEl>
                                          <p:spTgt spid="108"/>
                                        </p:tgtEl>
                                        <p:attrNameLst>
                                          <p:attrName>style.visibility</p:attrName>
                                        </p:attrNameLst>
                                      </p:cBhvr>
                                      <p:to>
                                        <p:strVal val="visible"/>
                                      </p:to>
                                    </p:set>
                                  </p:childTnLst>
                                </p:cTn>
                              </p:par>
                              <p:par>
                                <p:cTn id="45" presetID="1" presetClass="entr" presetSubtype="0" fill="hold" nodeType="withEffect">
                                  <p:stCondLst>
                                    <p:cond delay="1500"/>
                                  </p:stCondLst>
                                  <p:childTnLst>
                                    <p:set>
                                      <p:cBhvr>
                                        <p:cTn id="4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4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AION10 [Stage 1]: Work Packages in a Nutshell</a:t>
            </a:r>
            <a:endParaRPr lang="en-GB" dirty="0"/>
          </a:p>
        </p:txBody>
      </p:sp>
      <p:sp>
        <p:nvSpPr>
          <p:cNvPr id="3" name="Content Placeholder 2"/>
          <p:cNvSpPr>
            <a:spLocks noGrp="1"/>
          </p:cNvSpPr>
          <p:nvPr>
            <p:ph idx="1"/>
          </p:nvPr>
        </p:nvSpPr>
        <p:spPr>
          <a:xfrm>
            <a:off x="251520" y="908720"/>
            <a:ext cx="8784976" cy="4525963"/>
          </a:xfrm>
        </p:spPr>
        <p:txBody>
          <a:bodyPr/>
          <a:lstStyle/>
          <a:p>
            <a:pPr marL="0" lvl="0" indent="0"/>
            <a:r>
              <a:rPr lang="en-GB" sz="2000" b="1" dirty="0" smtClean="0">
                <a:solidFill>
                  <a:srgbClr val="FF0000"/>
                </a:solidFill>
              </a:rPr>
              <a:t>WP-AI </a:t>
            </a:r>
          </a:p>
          <a:p>
            <a:pPr marL="285750" indent="-285750">
              <a:buFont typeface="Arial"/>
              <a:buChar char="•"/>
            </a:pPr>
            <a:r>
              <a:rPr lang="en-GB" sz="1600" dirty="0" smtClean="0">
                <a:solidFill>
                  <a:schemeClr val="accent2"/>
                </a:solidFill>
              </a:rPr>
              <a:t>Form </a:t>
            </a:r>
            <a:r>
              <a:rPr lang="en-GB" sz="1600" dirty="0">
                <a:solidFill>
                  <a:schemeClr val="accent2"/>
                </a:solidFill>
              </a:rPr>
              <a:t>UK </a:t>
            </a:r>
            <a:r>
              <a:rPr lang="en-GB" sz="1600" dirty="0" smtClean="0">
                <a:solidFill>
                  <a:schemeClr val="accent2"/>
                </a:solidFill>
              </a:rPr>
              <a:t>collaboration to </a:t>
            </a:r>
            <a:r>
              <a:rPr lang="en-GB" sz="1600" dirty="0">
                <a:solidFill>
                  <a:schemeClr val="accent2"/>
                </a:solidFill>
              </a:rPr>
              <a:t>design and construct </a:t>
            </a:r>
            <a:r>
              <a:rPr lang="en-GB" sz="1600" dirty="0" smtClean="0">
                <a:solidFill>
                  <a:schemeClr val="accent2"/>
                </a:solidFill>
              </a:rPr>
              <a:t>AION1 </a:t>
            </a:r>
            <a:r>
              <a:rPr lang="en-GB" sz="1600" dirty="0" smtClean="0">
                <a:solidFill>
                  <a:schemeClr val="accent2"/>
                </a:solidFill>
              </a:rPr>
              <a:t>and </a:t>
            </a:r>
            <a:r>
              <a:rPr lang="en-GB" sz="1600" dirty="0" smtClean="0">
                <a:solidFill>
                  <a:schemeClr val="accent2"/>
                </a:solidFill>
              </a:rPr>
              <a:t>AION10 </a:t>
            </a:r>
            <a:r>
              <a:rPr lang="en-GB" sz="1600" dirty="0" smtClean="0">
                <a:solidFill>
                  <a:schemeClr val="accent2"/>
                </a:solidFill>
              </a:rPr>
              <a:t>and establish a first UK </a:t>
            </a:r>
            <a:r>
              <a:rPr lang="en-GB" sz="1600" dirty="0" smtClean="0">
                <a:solidFill>
                  <a:schemeClr val="accent2"/>
                </a:solidFill>
              </a:rPr>
              <a:t>AION </a:t>
            </a:r>
            <a:r>
              <a:rPr lang="en-GB" sz="1600" dirty="0" smtClean="0">
                <a:solidFill>
                  <a:schemeClr val="accent2"/>
                </a:solidFill>
              </a:rPr>
              <a:t>Network by building </a:t>
            </a:r>
            <a:r>
              <a:rPr lang="en-GB" sz="1600" dirty="0" smtClean="0">
                <a:solidFill>
                  <a:schemeClr val="accent2"/>
                </a:solidFill>
              </a:rPr>
              <a:t>AION-1 </a:t>
            </a:r>
            <a:r>
              <a:rPr lang="en-GB" sz="1600" dirty="0" smtClean="0">
                <a:solidFill>
                  <a:schemeClr val="accent2"/>
                </a:solidFill>
              </a:rPr>
              <a:t>in </a:t>
            </a:r>
            <a:r>
              <a:rPr lang="en-GB" sz="1600" dirty="0" smtClean="0">
                <a:solidFill>
                  <a:schemeClr val="accent2"/>
                </a:solidFill>
              </a:rPr>
              <a:t>selected </a:t>
            </a:r>
            <a:r>
              <a:rPr lang="en-GB" sz="1600" dirty="0" smtClean="0">
                <a:solidFill>
                  <a:schemeClr val="accent2"/>
                </a:solidFill>
              </a:rPr>
              <a:t>places. </a:t>
            </a:r>
          </a:p>
          <a:p>
            <a:pPr marL="285750" indent="-285750">
              <a:buFont typeface="Arial"/>
              <a:buChar char="•"/>
            </a:pPr>
            <a:r>
              <a:rPr lang="en-GB" sz="1600" dirty="0" smtClean="0">
                <a:solidFill>
                  <a:schemeClr val="accent2"/>
                </a:solidFill>
              </a:rPr>
              <a:t>Prototype </a:t>
            </a:r>
            <a:r>
              <a:rPr lang="en-GB" sz="1600" dirty="0" smtClean="0">
                <a:solidFill>
                  <a:schemeClr val="accent2"/>
                </a:solidFill>
              </a:rPr>
              <a:t>AION-10 </a:t>
            </a:r>
            <a:r>
              <a:rPr lang="en-GB" sz="1600" dirty="0">
                <a:solidFill>
                  <a:schemeClr val="accent2"/>
                </a:solidFill>
              </a:rPr>
              <a:t>to demonstrate the technology and to establish UK expertise and leadership in the field.  </a:t>
            </a:r>
            <a:endParaRPr lang="en-GB" sz="1600" dirty="0" smtClean="0">
              <a:solidFill>
                <a:schemeClr val="accent2"/>
              </a:solidFill>
            </a:endParaRPr>
          </a:p>
          <a:p>
            <a:pPr>
              <a:buFont typeface="Arial"/>
              <a:buChar char="•"/>
            </a:pPr>
            <a:r>
              <a:rPr lang="en-GB" sz="1600" dirty="0">
                <a:solidFill>
                  <a:srgbClr val="3333CC"/>
                </a:solidFill>
              </a:rPr>
              <a:t>Commission AION-10, compare with AION-1 Network and perform synchronised measurement campaigns with </a:t>
            </a:r>
            <a:r>
              <a:rPr lang="en-GB" sz="1600" dirty="0" smtClean="0">
                <a:solidFill>
                  <a:srgbClr val="3333CC"/>
                </a:solidFill>
              </a:rPr>
              <a:t>MAGIS.</a:t>
            </a:r>
            <a:endParaRPr lang="en-GB" sz="1600" dirty="0" smtClean="0">
              <a:solidFill>
                <a:srgbClr val="3333CC"/>
              </a:solidFill>
            </a:endParaRPr>
          </a:p>
          <a:p>
            <a:pPr>
              <a:buFont typeface="Arial"/>
              <a:buChar char="•"/>
            </a:pPr>
            <a:r>
              <a:rPr lang="en-GB" sz="1600" dirty="0" smtClean="0">
                <a:solidFill>
                  <a:srgbClr val="3333CC"/>
                </a:solidFill>
              </a:rPr>
              <a:t>Connect </a:t>
            </a:r>
            <a:r>
              <a:rPr lang="en-GB" sz="1600" dirty="0">
                <a:solidFill>
                  <a:srgbClr val="3333CC"/>
                </a:solidFill>
              </a:rPr>
              <a:t>to UK </a:t>
            </a:r>
            <a:r>
              <a:rPr lang="en-GB" sz="1600" dirty="0" smtClean="0">
                <a:solidFill>
                  <a:srgbClr val="3333CC"/>
                </a:solidFill>
              </a:rPr>
              <a:t>QTH to </a:t>
            </a:r>
            <a:r>
              <a:rPr lang="en-GB" sz="1600" dirty="0">
                <a:solidFill>
                  <a:srgbClr val="3333CC"/>
                </a:solidFill>
              </a:rPr>
              <a:t>develop techniques and technology required to reach performance for realising science goals, in collaboration with developments in the MAGIS </a:t>
            </a:r>
            <a:r>
              <a:rPr lang="en-GB" sz="1600" dirty="0" smtClean="0">
                <a:solidFill>
                  <a:srgbClr val="3333CC"/>
                </a:solidFill>
              </a:rPr>
              <a:t>consortium. </a:t>
            </a:r>
            <a:endParaRPr lang="en-GB" sz="1600" dirty="0" smtClean="0">
              <a:solidFill>
                <a:srgbClr val="3333CC"/>
              </a:solidFill>
            </a:endParaRPr>
          </a:p>
          <a:p>
            <a:pPr marL="0" lvl="0" indent="0"/>
            <a:r>
              <a:rPr lang="en-GB" sz="2000" b="1" dirty="0" smtClean="0">
                <a:solidFill>
                  <a:srgbClr val="FF0000"/>
                </a:solidFill>
              </a:rPr>
              <a:t>WP-Physics</a:t>
            </a:r>
          </a:p>
          <a:p>
            <a:pPr marL="342900" indent="-342900">
              <a:buFont typeface="Arial"/>
              <a:buChar char="•"/>
            </a:pPr>
            <a:r>
              <a:rPr lang="en-GB" sz="1600" dirty="0">
                <a:solidFill>
                  <a:schemeClr val="accent2"/>
                </a:solidFill>
              </a:rPr>
              <a:t>Establish physics programme for </a:t>
            </a:r>
            <a:r>
              <a:rPr lang="en-GB" sz="1600" dirty="0" smtClean="0">
                <a:solidFill>
                  <a:schemeClr val="accent2"/>
                </a:solidFill>
              </a:rPr>
              <a:t>AION-1/10 </a:t>
            </a:r>
            <a:r>
              <a:rPr lang="en-GB" sz="1600" dirty="0" smtClean="0">
                <a:solidFill>
                  <a:schemeClr val="accent2"/>
                </a:solidFill>
              </a:rPr>
              <a:t>Network. </a:t>
            </a:r>
          </a:p>
          <a:p>
            <a:pPr marL="342900" indent="-342900">
              <a:buFont typeface="Arial"/>
              <a:buChar char="•"/>
            </a:pPr>
            <a:r>
              <a:rPr lang="en-GB" sz="1600" dirty="0" smtClean="0">
                <a:solidFill>
                  <a:schemeClr val="accent2"/>
                </a:solidFill>
              </a:rPr>
              <a:t>Physics exploitation of </a:t>
            </a:r>
            <a:r>
              <a:rPr lang="en-GB" sz="1600" dirty="0" smtClean="0">
                <a:solidFill>
                  <a:schemeClr val="accent2"/>
                </a:solidFill>
              </a:rPr>
              <a:t>AION-1</a:t>
            </a:r>
            <a:r>
              <a:rPr lang="en-GB" sz="1600" dirty="0" smtClean="0">
                <a:solidFill>
                  <a:schemeClr val="accent2"/>
                </a:solidFill>
              </a:rPr>
              <a:t>/10 Network</a:t>
            </a:r>
          </a:p>
          <a:p>
            <a:pPr marL="342900" indent="-342900">
              <a:buFont typeface="Arial"/>
              <a:buChar char="•"/>
            </a:pPr>
            <a:r>
              <a:rPr lang="en-GB" sz="1600" dirty="0" smtClean="0">
                <a:solidFill>
                  <a:schemeClr val="accent2"/>
                </a:solidFill>
              </a:rPr>
              <a:t>Contribute to work establishing the physics </a:t>
            </a:r>
            <a:r>
              <a:rPr lang="en-GB" sz="1600" dirty="0">
                <a:solidFill>
                  <a:schemeClr val="accent2"/>
                </a:solidFill>
              </a:rPr>
              <a:t>case for </a:t>
            </a:r>
            <a:r>
              <a:rPr lang="en-GB" sz="1600" dirty="0" smtClean="0">
                <a:solidFill>
                  <a:schemeClr val="accent2"/>
                </a:solidFill>
              </a:rPr>
              <a:t>AION-100 </a:t>
            </a:r>
            <a:r>
              <a:rPr lang="en-GB" sz="1600" dirty="0" smtClean="0">
                <a:solidFill>
                  <a:schemeClr val="accent2"/>
                </a:solidFill>
              </a:rPr>
              <a:t>and beyond. </a:t>
            </a:r>
          </a:p>
          <a:p>
            <a:pPr marL="342900" indent="-342900">
              <a:buFont typeface="Arial"/>
              <a:buChar char="•"/>
            </a:pPr>
            <a:r>
              <a:rPr lang="en-GB" sz="1600" dirty="0" smtClean="0">
                <a:solidFill>
                  <a:schemeClr val="accent2"/>
                </a:solidFill>
              </a:rPr>
              <a:t>Support phenomenology </a:t>
            </a:r>
            <a:r>
              <a:rPr lang="en-GB" sz="1600" dirty="0" smtClean="0">
                <a:solidFill>
                  <a:schemeClr val="accent2"/>
                </a:solidFill>
              </a:rPr>
              <a:t>for AION </a:t>
            </a:r>
            <a:r>
              <a:rPr lang="en-GB" sz="1600" dirty="0" smtClean="0">
                <a:solidFill>
                  <a:schemeClr val="accent2"/>
                </a:solidFill>
              </a:rPr>
              <a:t>physics case</a:t>
            </a:r>
            <a:r>
              <a:rPr lang="en-GB" sz="1600" dirty="0">
                <a:solidFill>
                  <a:schemeClr val="accent2"/>
                </a:solidFill>
              </a:rPr>
              <a:t>.</a:t>
            </a:r>
            <a:endParaRPr lang="en-GB" sz="1600" dirty="0" smtClean="0">
              <a:solidFill>
                <a:srgbClr val="3333CC"/>
              </a:solidFill>
            </a:endParaRPr>
          </a:p>
          <a:p>
            <a:pPr marL="0" lvl="0" indent="0"/>
            <a:r>
              <a:rPr lang="en-GB" sz="2000" b="1" dirty="0" smtClean="0">
                <a:solidFill>
                  <a:srgbClr val="FF0000"/>
                </a:solidFill>
              </a:rPr>
              <a:t>WP-AION100</a:t>
            </a:r>
          </a:p>
          <a:p>
            <a:pPr>
              <a:buFont typeface="Arial"/>
              <a:buChar char="•"/>
            </a:pPr>
            <a:r>
              <a:rPr lang="en-GB" sz="1600" dirty="0" smtClean="0">
                <a:solidFill>
                  <a:schemeClr val="accent2"/>
                </a:solidFill>
              </a:rPr>
              <a:t>Work towards </a:t>
            </a:r>
            <a:r>
              <a:rPr lang="en-GB" sz="1600" dirty="0" smtClean="0">
                <a:solidFill>
                  <a:schemeClr val="accent2"/>
                </a:solidFill>
              </a:rPr>
              <a:t>AION-100 </a:t>
            </a:r>
            <a:r>
              <a:rPr lang="en-GB" sz="1600" dirty="0" smtClean="0">
                <a:solidFill>
                  <a:schemeClr val="accent2"/>
                </a:solidFill>
              </a:rPr>
              <a:t>including design </a:t>
            </a:r>
            <a:r>
              <a:rPr lang="en-GB" sz="1600" dirty="0">
                <a:solidFill>
                  <a:schemeClr val="accent2"/>
                </a:solidFill>
              </a:rPr>
              <a:t>work  </a:t>
            </a:r>
            <a:r>
              <a:rPr lang="en-GB" sz="1600" dirty="0" smtClean="0">
                <a:solidFill>
                  <a:schemeClr val="accent2"/>
                </a:solidFill>
              </a:rPr>
              <a:t>for </a:t>
            </a:r>
            <a:r>
              <a:rPr lang="en-GB" sz="1600" dirty="0" smtClean="0">
                <a:solidFill>
                  <a:schemeClr val="accent2"/>
                </a:solidFill>
              </a:rPr>
              <a:t>AION-100 </a:t>
            </a:r>
            <a:r>
              <a:rPr lang="en-GB" sz="1600" dirty="0">
                <a:solidFill>
                  <a:schemeClr val="accent2"/>
                </a:solidFill>
              </a:rPr>
              <a:t>in a tower or a </a:t>
            </a:r>
            <a:r>
              <a:rPr lang="en-GB" sz="1600" dirty="0" smtClean="0">
                <a:solidFill>
                  <a:schemeClr val="accent2"/>
                </a:solidFill>
              </a:rPr>
              <a:t>shaft</a:t>
            </a:r>
            <a:r>
              <a:rPr lang="en-GB" sz="1600" dirty="0">
                <a:solidFill>
                  <a:schemeClr val="accent2"/>
                </a:solidFill>
              </a:rPr>
              <a:t> </a:t>
            </a:r>
            <a:r>
              <a:rPr lang="en-GB" sz="1600" dirty="0" smtClean="0">
                <a:solidFill>
                  <a:schemeClr val="accent2"/>
                </a:solidFill>
              </a:rPr>
              <a:t>and establish the physics case. </a:t>
            </a:r>
          </a:p>
          <a:p>
            <a:pPr marL="0" lvl="0" indent="0"/>
            <a:r>
              <a:rPr lang="en-GB" sz="2000" b="1" dirty="0">
                <a:solidFill>
                  <a:srgbClr val="FF0000"/>
                </a:solidFill>
              </a:rPr>
              <a:t>WP-MAGIS</a:t>
            </a:r>
          </a:p>
          <a:p>
            <a:pPr>
              <a:buFont typeface="Arial"/>
              <a:buChar char="•"/>
            </a:pPr>
            <a:r>
              <a:rPr lang="en-GB" sz="1600" dirty="0">
                <a:solidFill>
                  <a:schemeClr val="accent2"/>
                </a:solidFill>
              </a:rPr>
              <a:t>Collaborate with </a:t>
            </a:r>
            <a:r>
              <a:rPr lang="en-GB" sz="1600" dirty="0" smtClean="0">
                <a:solidFill>
                  <a:schemeClr val="accent2"/>
                </a:solidFill>
              </a:rPr>
              <a:t>MAGIS-100 </a:t>
            </a:r>
            <a:r>
              <a:rPr lang="en-GB" sz="1600" dirty="0">
                <a:solidFill>
                  <a:schemeClr val="accent2"/>
                </a:solidFill>
              </a:rPr>
              <a:t>to </a:t>
            </a:r>
            <a:r>
              <a:rPr lang="en-GB" sz="1600" dirty="0" smtClean="0">
                <a:solidFill>
                  <a:schemeClr val="accent2"/>
                </a:solidFill>
              </a:rPr>
              <a:t>contribute to experiment &amp; exploitation</a:t>
            </a:r>
          </a:p>
          <a:p>
            <a:pPr marL="336402" indent="-285750">
              <a:buFont typeface="Arial"/>
              <a:buChar char="•"/>
            </a:pPr>
            <a:r>
              <a:rPr lang="en-GB" sz="1600" dirty="0" smtClean="0">
                <a:solidFill>
                  <a:schemeClr val="accent2"/>
                </a:solidFill>
              </a:rPr>
              <a:t>Build the foundation of a strong and lasting collaboration with US.</a:t>
            </a:r>
            <a:endParaRPr lang="en-GB" sz="1600" dirty="0">
              <a:solidFill>
                <a:srgbClr val="3333CC"/>
              </a:solidFill>
            </a:endParaRPr>
          </a:p>
          <a:p>
            <a:pPr>
              <a:buFont typeface="Arial"/>
              <a:buChar char="•"/>
            </a:pPr>
            <a:endParaRPr lang="en-GB" dirty="0">
              <a:solidFill>
                <a:schemeClr val="accent2"/>
              </a:solidFill>
            </a:endParaRPr>
          </a:p>
          <a:p>
            <a:pPr lvl="0">
              <a:buFont typeface="Arial"/>
              <a:buChar char="•"/>
            </a:pPr>
            <a:endParaRPr lang="en-GB" sz="2000" dirty="0" smtClean="0">
              <a:solidFill>
                <a:srgbClr val="3333CC"/>
              </a:solidFill>
            </a:endParaRPr>
          </a:p>
          <a:p>
            <a:pPr marL="0" indent="0"/>
            <a:endParaRPr lang="en-GB" dirty="0"/>
          </a:p>
        </p:txBody>
      </p:sp>
    </p:spTree>
    <p:extLst>
      <p:ext uri="{BB962C8B-B14F-4D97-AF65-F5344CB8AC3E}">
        <p14:creationId xmlns:p14="http://schemas.microsoft.com/office/powerpoint/2010/main" val="888397673"/>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val 29"/>
          <p:cNvSpPr/>
          <p:nvPr/>
        </p:nvSpPr>
        <p:spPr bwMode="auto">
          <a:xfrm>
            <a:off x="8176387" y="4641471"/>
            <a:ext cx="842963" cy="842963"/>
          </a:xfrm>
          <a:prstGeom prst="ellipse">
            <a:avLst/>
          </a:prstGeom>
          <a:solidFill>
            <a:srgbClr val="FFFF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dirty="0">
              <a:ln>
                <a:noFill/>
              </a:ln>
              <a:solidFill>
                <a:schemeClr val="tx1"/>
              </a:solidFill>
              <a:effectLst/>
              <a:latin typeface="Tahoma" pitchFamily="34" charset="0"/>
              <a:cs typeface="Arial" charset="0"/>
            </a:endParaRPr>
          </a:p>
        </p:txBody>
      </p:sp>
      <p:pic>
        <p:nvPicPr>
          <p:cNvPr id="31" name="Picture 8"/>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944074" y="4900372"/>
            <a:ext cx="3089564" cy="536839"/>
          </a:xfrm>
          <a:prstGeom prst="rect">
            <a:avLst/>
          </a:prstGeom>
          <a:noFill/>
          <a:ln w="9525">
            <a:noFill/>
            <a:miter lim="800000"/>
            <a:headEnd/>
            <a:tailEnd/>
          </a:ln>
        </p:spPr>
      </p:pic>
      <p:pic>
        <p:nvPicPr>
          <p:cNvPr id="44"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604994" y="4886942"/>
            <a:ext cx="2695576" cy="550586"/>
          </a:xfrm>
          <a:prstGeom prst="rect">
            <a:avLst/>
          </a:prstGeom>
          <a:noFill/>
          <a:ln w="9525">
            <a:noFill/>
            <a:miter lim="800000"/>
            <a:headEnd/>
            <a:tailEnd/>
          </a:ln>
        </p:spPr>
      </p:pic>
      <p:grpSp>
        <p:nvGrpSpPr>
          <p:cNvPr id="3" name="Group 110"/>
          <p:cNvGrpSpPr/>
          <p:nvPr/>
        </p:nvGrpSpPr>
        <p:grpSpPr>
          <a:xfrm>
            <a:off x="1539819" y="1615083"/>
            <a:ext cx="6292775" cy="497744"/>
            <a:chOff x="1539819" y="2009233"/>
            <a:chExt cx="6292775" cy="497744"/>
          </a:xfrm>
        </p:grpSpPr>
        <p:pic>
          <p:nvPicPr>
            <p:cNvPr id="106" name="Picture 7"/>
            <p:cNvPicPr>
              <a:picLocks noChangeAspect="1" noChangeArrowheads="1"/>
            </p:cNvPicPr>
            <p:nvPr/>
          </p:nvPicPr>
          <p:blipFill>
            <a:blip r:embed="rId5" cstate="print"/>
            <a:srcRect/>
            <a:stretch>
              <a:fillRect/>
            </a:stretch>
          </p:blipFill>
          <p:spPr bwMode="auto">
            <a:xfrm>
              <a:off x="5879958" y="2009233"/>
              <a:ext cx="1952636" cy="497487"/>
            </a:xfrm>
            <a:prstGeom prst="rect">
              <a:avLst/>
            </a:prstGeom>
            <a:noFill/>
            <a:ln w="9525">
              <a:noFill/>
              <a:miter lim="800000"/>
              <a:headEnd/>
              <a:tailEnd/>
            </a:ln>
          </p:spPr>
        </p:pic>
        <p:pic>
          <p:nvPicPr>
            <p:cNvPr id="107" name="Picture 7"/>
            <p:cNvPicPr>
              <a:picLocks noChangeAspect="1" noChangeArrowheads="1"/>
            </p:cNvPicPr>
            <p:nvPr/>
          </p:nvPicPr>
          <p:blipFill>
            <a:blip r:embed="rId5" cstate="print"/>
            <a:srcRect/>
            <a:stretch>
              <a:fillRect/>
            </a:stretch>
          </p:blipFill>
          <p:spPr bwMode="auto">
            <a:xfrm>
              <a:off x="1539819" y="2009490"/>
              <a:ext cx="1952636" cy="497487"/>
            </a:xfrm>
            <a:prstGeom prst="rect">
              <a:avLst/>
            </a:prstGeom>
            <a:noFill/>
            <a:ln w="9525">
              <a:noFill/>
              <a:miter lim="800000"/>
              <a:headEnd/>
              <a:tailEnd/>
            </a:ln>
          </p:spPr>
        </p:pic>
      </p:grpSp>
      <p:grpSp>
        <p:nvGrpSpPr>
          <p:cNvPr id="4" name="Group 135"/>
          <p:cNvGrpSpPr/>
          <p:nvPr/>
        </p:nvGrpSpPr>
        <p:grpSpPr>
          <a:xfrm>
            <a:off x="804066" y="5826132"/>
            <a:ext cx="7429500" cy="415637"/>
            <a:chOff x="0" y="5463984"/>
            <a:chExt cx="7429500" cy="415637"/>
          </a:xfrm>
        </p:grpSpPr>
        <p:sp>
          <p:nvSpPr>
            <p:cNvPr id="130" name="Rectangle 129"/>
            <p:cNvSpPr/>
            <p:nvPr/>
          </p:nvSpPr>
          <p:spPr bwMode="auto">
            <a:xfrm>
              <a:off x="0" y="5463984"/>
              <a:ext cx="7429500" cy="415637"/>
            </a:xfrm>
            <a:prstGeom prst="rect">
              <a:avLst/>
            </a:prstGeom>
            <a:solidFill>
              <a:schemeClr val="accent1">
                <a:lumMod val="90000"/>
              </a:schemeClr>
            </a:solidFill>
            <a:ln w="9525" cap="flat" cmpd="sng" algn="ctr">
              <a:noFill/>
              <a:prstDash val="solid"/>
              <a:round/>
              <a:headEnd type="none" w="med" len="med"/>
              <a:tailEnd type="none" w="med" len="med"/>
            </a:ln>
            <a:effectLst>
              <a:softEdge rad="127000"/>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dirty="0">
                <a:ln>
                  <a:noFill/>
                </a:ln>
                <a:solidFill>
                  <a:schemeClr val="tx1"/>
                </a:solidFill>
                <a:effectLst/>
                <a:latin typeface="Tahoma" pitchFamily="34" charset="0"/>
                <a:cs typeface="Arial" charset="0"/>
              </a:endParaRPr>
            </a:p>
          </p:txBody>
        </p:sp>
        <p:pic>
          <p:nvPicPr>
            <p:cNvPr id="59" name="Picture 4"/>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106837" y="5601350"/>
              <a:ext cx="772036" cy="156542"/>
            </a:xfrm>
            <a:prstGeom prst="rect">
              <a:avLst/>
            </a:prstGeom>
            <a:noFill/>
            <a:ln w="9525">
              <a:noFill/>
              <a:miter lim="800000"/>
              <a:headEnd/>
              <a:tailEnd/>
            </a:ln>
          </p:spPr>
        </p:pic>
      </p:grpSp>
      <p:sp>
        <p:nvSpPr>
          <p:cNvPr id="2" name="Title 1"/>
          <p:cNvSpPr>
            <a:spLocks noGrp="1"/>
          </p:cNvSpPr>
          <p:nvPr>
            <p:ph type="title"/>
          </p:nvPr>
        </p:nvSpPr>
        <p:spPr/>
        <p:txBody>
          <a:bodyPr/>
          <a:lstStyle/>
          <a:p>
            <a:r>
              <a:rPr lang="en-US" dirty="0"/>
              <a:t>Simple Example: Two Atomic Clocks</a:t>
            </a:r>
          </a:p>
        </p:txBody>
      </p:sp>
      <p:grpSp>
        <p:nvGrpSpPr>
          <p:cNvPr id="5" name="Group 133"/>
          <p:cNvGrpSpPr/>
          <p:nvPr/>
        </p:nvGrpSpPr>
        <p:grpSpPr>
          <a:xfrm>
            <a:off x="804066" y="2359032"/>
            <a:ext cx="7429500" cy="415637"/>
            <a:chOff x="0" y="1239646"/>
            <a:chExt cx="7429500" cy="415637"/>
          </a:xfrm>
        </p:grpSpPr>
        <p:sp>
          <p:nvSpPr>
            <p:cNvPr id="57" name="Rectangle 56"/>
            <p:cNvSpPr/>
            <p:nvPr/>
          </p:nvSpPr>
          <p:spPr bwMode="auto">
            <a:xfrm>
              <a:off x="0" y="1239646"/>
              <a:ext cx="7429500" cy="415637"/>
            </a:xfrm>
            <a:prstGeom prst="rect">
              <a:avLst/>
            </a:prstGeom>
            <a:solidFill>
              <a:schemeClr val="accent1">
                <a:lumMod val="90000"/>
              </a:schemeClr>
            </a:solidFill>
            <a:ln w="9525" cap="flat" cmpd="sng" algn="ctr">
              <a:noFill/>
              <a:prstDash val="solid"/>
              <a:round/>
              <a:headEnd type="none" w="med" len="med"/>
              <a:tailEnd type="none" w="med" len="med"/>
            </a:ln>
            <a:effectLst>
              <a:softEdge rad="127000"/>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dirty="0">
                <a:ln>
                  <a:noFill/>
                </a:ln>
                <a:solidFill>
                  <a:schemeClr val="tx1"/>
                </a:solidFill>
                <a:effectLst/>
                <a:latin typeface="Tahoma" pitchFamily="34" charset="0"/>
                <a:cs typeface="Arial" charset="0"/>
              </a:endParaRPr>
            </a:p>
          </p:txBody>
        </p:sp>
        <p:pic>
          <p:nvPicPr>
            <p:cNvPr id="7" name="Picture 4"/>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176112" y="1369170"/>
              <a:ext cx="772036" cy="156542"/>
            </a:xfrm>
            <a:prstGeom prst="rect">
              <a:avLst/>
            </a:prstGeom>
            <a:noFill/>
            <a:ln w="9525">
              <a:noFill/>
              <a:miter lim="800000"/>
              <a:headEnd/>
              <a:tailEnd/>
            </a:ln>
          </p:spPr>
        </p:pic>
      </p:grpSp>
      <p:pic>
        <p:nvPicPr>
          <p:cNvPr id="1277958" name="Picture 6" descr="http://www.clipartbest.com/cliparts/LTK/rLA/LTKrLAjTa.png"/>
          <p:cNvPicPr>
            <a:picLocks noChangeAspect="1" noChangeArrowheads="1"/>
          </p:cNvPicPr>
          <p:nvPr/>
        </p:nvPicPr>
        <p:blipFill>
          <a:blip r:embed="rId7" cstate="print"/>
          <a:srcRect/>
          <a:stretch>
            <a:fillRect/>
          </a:stretch>
        </p:blipFill>
        <p:spPr bwMode="auto">
          <a:xfrm>
            <a:off x="6374279" y="5556888"/>
            <a:ext cx="990600" cy="990600"/>
          </a:xfrm>
          <a:prstGeom prst="rect">
            <a:avLst/>
          </a:prstGeom>
          <a:noFill/>
        </p:spPr>
      </p:pic>
      <p:grpSp>
        <p:nvGrpSpPr>
          <p:cNvPr id="6" name="Group 85"/>
          <p:cNvGrpSpPr/>
          <p:nvPr/>
        </p:nvGrpSpPr>
        <p:grpSpPr>
          <a:xfrm rot="2520000">
            <a:off x="6493160" y="6039379"/>
            <a:ext cx="755595" cy="1888"/>
            <a:chOff x="3412152" y="3004071"/>
            <a:chExt cx="755595" cy="1888"/>
          </a:xfrm>
        </p:grpSpPr>
        <p:cxnSp>
          <p:nvCxnSpPr>
            <p:cNvPr id="87" name="Straight Arrow Connector 86"/>
            <p:cNvCxnSpPr/>
            <p:nvPr/>
          </p:nvCxnSpPr>
          <p:spPr>
            <a:xfrm>
              <a:off x="3790116" y="3004071"/>
              <a:ext cx="377631" cy="0"/>
            </a:xfrm>
            <a:prstGeom prst="straightConnector1">
              <a:avLst/>
            </a:prstGeom>
            <a:ln w="38100">
              <a:headEnd type="none" w="med" len="med"/>
              <a:tailEnd type="arrow" w="med" len="med"/>
            </a:ln>
          </p:spPr>
          <p:style>
            <a:lnRef idx="1">
              <a:schemeClr val="dk1"/>
            </a:lnRef>
            <a:fillRef idx="0">
              <a:schemeClr val="dk1"/>
            </a:fillRef>
            <a:effectRef idx="0">
              <a:schemeClr val="dk1"/>
            </a:effectRef>
            <a:fontRef idx="minor">
              <a:schemeClr val="tx1"/>
            </a:fontRef>
          </p:style>
        </p:cxnSp>
        <p:cxnSp>
          <p:nvCxnSpPr>
            <p:cNvPr id="93" name="Straight Arrow Connector 92"/>
            <p:cNvCxnSpPr/>
            <p:nvPr/>
          </p:nvCxnSpPr>
          <p:spPr>
            <a:xfrm flipH="1">
              <a:off x="3412152" y="3005959"/>
              <a:ext cx="377631" cy="0"/>
            </a:xfrm>
            <a:prstGeom prst="straightConnector1">
              <a:avLst/>
            </a:prstGeom>
            <a:ln w="3175">
              <a:solidFill>
                <a:srgbClr val="FFFFFF">
                  <a:alpha val="0"/>
                </a:srgbClr>
              </a:solidFill>
              <a:headEnd type="none" w="med" len="med"/>
              <a:tailEnd type="arrow" w="med" len="med"/>
            </a:ln>
          </p:spPr>
          <p:style>
            <a:lnRef idx="1">
              <a:schemeClr val="dk1"/>
            </a:lnRef>
            <a:fillRef idx="0">
              <a:schemeClr val="dk1"/>
            </a:fillRef>
            <a:effectRef idx="0">
              <a:schemeClr val="dk1"/>
            </a:effectRef>
            <a:fontRef idx="minor">
              <a:schemeClr val="tx1"/>
            </a:fontRef>
          </p:style>
        </p:cxnSp>
      </p:grpSp>
      <p:pic>
        <p:nvPicPr>
          <p:cNvPr id="102" name="Picture 6" descr="http://www.clipartbest.com/cliparts/LTK/rLA/LTKrLAjTa.png"/>
          <p:cNvPicPr>
            <a:picLocks noChangeAspect="1" noChangeArrowheads="1"/>
          </p:cNvPicPr>
          <p:nvPr/>
        </p:nvPicPr>
        <p:blipFill>
          <a:blip r:embed="rId7" cstate="print"/>
          <a:srcRect/>
          <a:stretch>
            <a:fillRect/>
          </a:stretch>
        </p:blipFill>
        <p:spPr bwMode="auto">
          <a:xfrm>
            <a:off x="2033530" y="5567399"/>
            <a:ext cx="990600" cy="990600"/>
          </a:xfrm>
          <a:prstGeom prst="rect">
            <a:avLst/>
          </a:prstGeom>
          <a:noFill/>
        </p:spPr>
      </p:pic>
      <p:grpSp>
        <p:nvGrpSpPr>
          <p:cNvPr id="8" name="Group 102"/>
          <p:cNvGrpSpPr/>
          <p:nvPr/>
        </p:nvGrpSpPr>
        <p:grpSpPr>
          <a:xfrm>
            <a:off x="2136645" y="6049890"/>
            <a:ext cx="755595" cy="1888"/>
            <a:chOff x="3412152" y="3004071"/>
            <a:chExt cx="755595" cy="1888"/>
          </a:xfrm>
        </p:grpSpPr>
        <p:cxnSp>
          <p:nvCxnSpPr>
            <p:cNvPr id="104" name="Straight Arrow Connector 103"/>
            <p:cNvCxnSpPr/>
            <p:nvPr/>
          </p:nvCxnSpPr>
          <p:spPr>
            <a:xfrm>
              <a:off x="3790116" y="3004071"/>
              <a:ext cx="377631" cy="0"/>
            </a:xfrm>
            <a:prstGeom prst="straightConnector1">
              <a:avLst/>
            </a:prstGeom>
            <a:ln w="38100">
              <a:headEnd type="none" w="med" len="med"/>
              <a:tailEnd type="arrow" w="med" len="med"/>
            </a:ln>
          </p:spPr>
          <p:style>
            <a:lnRef idx="1">
              <a:schemeClr val="dk1"/>
            </a:lnRef>
            <a:fillRef idx="0">
              <a:schemeClr val="dk1"/>
            </a:fillRef>
            <a:effectRef idx="0">
              <a:schemeClr val="dk1"/>
            </a:effectRef>
            <a:fontRef idx="minor">
              <a:schemeClr val="tx1"/>
            </a:fontRef>
          </p:style>
        </p:cxnSp>
        <p:cxnSp>
          <p:nvCxnSpPr>
            <p:cNvPr id="105" name="Straight Arrow Connector 104"/>
            <p:cNvCxnSpPr/>
            <p:nvPr/>
          </p:nvCxnSpPr>
          <p:spPr>
            <a:xfrm flipH="1">
              <a:off x="3412152" y="3005959"/>
              <a:ext cx="377631" cy="0"/>
            </a:xfrm>
            <a:prstGeom prst="straightConnector1">
              <a:avLst/>
            </a:prstGeom>
            <a:ln w="3175">
              <a:solidFill>
                <a:srgbClr val="FFFFFF">
                  <a:alpha val="0"/>
                </a:srgbClr>
              </a:solidFill>
              <a:headEnd type="none" w="med" len="med"/>
              <a:tailEnd type="arrow" w="med" len="med"/>
            </a:ln>
          </p:spPr>
          <p:style>
            <a:lnRef idx="1">
              <a:schemeClr val="dk1"/>
            </a:lnRef>
            <a:fillRef idx="0">
              <a:schemeClr val="dk1"/>
            </a:fillRef>
            <a:effectRef idx="0">
              <a:schemeClr val="dk1"/>
            </a:effectRef>
            <a:fontRef idx="minor">
              <a:schemeClr val="tx1"/>
            </a:fontRef>
          </p:style>
        </p:cxnSp>
      </p:grpSp>
      <p:pic>
        <p:nvPicPr>
          <p:cNvPr id="29" name="Picture 28"/>
          <p:cNvPicPr>
            <a:picLocks noChangeAspect="1" noChangeArrowheads="1"/>
          </p:cNvPicPr>
          <p:nvPr/>
        </p:nvPicPr>
        <p:blipFill>
          <a:blip r:embed="rId8" cstate="print"/>
          <a:srcRect/>
          <a:stretch>
            <a:fillRect/>
          </a:stretch>
        </p:blipFill>
        <p:spPr bwMode="auto">
          <a:xfrm>
            <a:off x="3639371" y="3033139"/>
            <a:ext cx="2343150" cy="1579467"/>
          </a:xfrm>
          <a:prstGeom prst="rect">
            <a:avLst/>
          </a:prstGeom>
          <a:noFill/>
          <a:ln w="9525">
            <a:noFill/>
            <a:miter lim="800000"/>
            <a:headEnd/>
            <a:tailEnd/>
          </a:ln>
        </p:spPr>
      </p:pic>
      <p:cxnSp>
        <p:nvCxnSpPr>
          <p:cNvPr id="32" name="Straight Connector 31"/>
          <p:cNvCxnSpPr>
            <a:stCxn id="33" idx="2"/>
            <a:endCxn id="30" idx="1"/>
          </p:cNvCxnSpPr>
          <p:nvPr/>
        </p:nvCxnSpPr>
        <p:spPr>
          <a:xfrm>
            <a:off x="7032403" y="3782199"/>
            <a:ext cx="1267433" cy="982721"/>
          </a:xfrm>
          <a:prstGeom prst="line">
            <a:avLst/>
          </a:prstGeom>
          <a:ln w="57150">
            <a:solidFill>
              <a:schemeClr val="tx1"/>
            </a:solidFill>
            <a:headEnd type="none" w="med" len="med"/>
            <a:tailEnd type="triangle" w="med" len="med"/>
          </a:ln>
          <a:effectLst>
            <a:outerShdw blurRad="50800" dist="38100" dir="5400000" algn="t"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33" name="TextBox 32"/>
          <p:cNvSpPr txBox="1"/>
          <p:nvPr/>
        </p:nvSpPr>
        <p:spPr>
          <a:xfrm>
            <a:off x="6017990" y="3135868"/>
            <a:ext cx="2028825" cy="646331"/>
          </a:xfrm>
          <a:prstGeom prst="rect">
            <a:avLst/>
          </a:prstGeom>
          <a:noFill/>
        </p:spPr>
        <p:txBody>
          <a:bodyPr wrap="square" rtlCol="0">
            <a:spAutoFit/>
          </a:bodyPr>
          <a:lstStyle/>
          <a:p>
            <a:pPr>
              <a:buNone/>
            </a:pPr>
            <a:r>
              <a:rPr lang="en-US" b="1" dirty="0"/>
              <a:t>GW changes light travel time</a:t>
            </a:r>
          </a:p>
        </p:txBody>
      </p:sp>
      <p:cxnSp>
        <p:nvCxnSpPr>
          <p:cNvPr id="34" name="Straight Arrow Connector 33"/>
          <p:cNvCxnSpPr/>
          <p:nvPr/>
        </p:nvCxnSpPr>
        <p:spPr>
          <a:xfrm>
            <a:off x="595157" y="3091061"/>
            <a:ext cx="0" cy="2543175"/>
          </a:xfrm>
          <a:prstGeom prst="straightConnector1">
            <a:avLst/>
          </a:prstGeom>
          <a:ln w="57150">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35" name="TextBox 34"/>
          <p:cNvSpPr txBox="1"/>
          <p:nvPr/>
        </p:nvSpPr>
        <p:spPr>
          <a:xfrm>
            <a:off x="638014" y="4219770"/>
            <a:ext cx="854721" cy="461665"/>
          </a:xfrm>
          <a:prstGeom prst="rect">
            <a:avLst/>
          </a:prstGeom>
          <a:noFill/>
        </p:spPr>
        <p:txBody>
          <a:bodyPr wrap="none" rtlCol="0">
            <a:spAutoFit/>
          </a:bodyPr>
          <a:lstStyle/>
          <a:p>
            <a:pPr>
              <a:buNone/>
            </a:pPr>
            <a:r>
              <a:rPr lang="en-US" sz="2400" dirty="0"/>
              <a:t>Time</a:t>
            </a:r>
          </a:p>
        </p:txBody>
      </p:sp>
      <p:grpSp>
        <p:nvGrpSpPr>
          <p:cNvPr id="9" name="Group 35"/>
          <p:cNvGrpSpPr/>
          <p:nvPr/>
        </p:nvGrpSpPr>
        <p:grpSpPr>
          <a:xfrm>
            <a:off x="4193537" y="802926"/>
            <a:ext cx="1185789" cy="977351"/>
            <a:chOff x="4193537" y="913288"/>
            <a:chExt cx="1185789" cy="977351"/>
          </a:xfrm>
        </p:grpSpPr>
        <p:cxnSp>
          <p:nvCxnSpPr>
            <p:cNvPr id="37" name="Straight Connector 36"/>
            <p:cNvCxnSpPr/>
            <p:nvPr/>
          </p:nvCxnSpPr>
          <p:spPr>
            <a:xfrm>
              <a:off x="4203668" y="1642095"/>
              <a:ext cx="731520" cy="0"/>
            </a:xfrm>
            <a:prstGeom prst="line">
              <a:avLst/>
            </a:prstGeom>
            <a:ln w="57150"/>
          </p:spPr>
          <p:style>
            <a:lnRef idx="1">
              <a:schemeClr val="dk1"/>
            </a:lnRef>
            <a:fillRef idx="0">
              <a:schemeClr val="dk1"/>
            </a:fillRef>
            <a:effectRef idx="0">
              <a:schemeClr val="dk1"/>
            </a:effectRef>
            <a:fontRef idx="minor">
              <a:schemeClr val="tx1"/>
            </a:fontRef>
          </p:style>
        </p:cxnSp>
        <p:cxnSp>
          <p:nvCxnSpPr>
            <p:cNvPr id="38" name="Straight Connector 37"/>
            <p:cNvCxnSpPr/>
            <p:nvPr/>
          </p:nvCxnSpPr>
          <p:spPr>
            <a:xfrm>
              <a:off x="4193537" y="1155923"/>
              <a:ext cx="731520" cy="0"/>
            </a:xfrm>
            <a:prstGeom prst="line">
              <a:avLst/>
            </a:prstGeom>
            <a:ln w="57150"/>
          </p:spPr>
          <p:style>
            <a:lnRef idx="1">
              <a:schemeClr val="dk1"/>
            </a:lnRef>
            <a:fillRef idx="0">
              <a:schemeClr val="dk1"/>
            </a:fillRef>
            <a:effectRef idx="0">
              <a:schemeClr val="dk1"/>
            </a:effectRef>
            <a:fontRef idx="minor">
              <a:schemeClr val="tx1"/>
            </a:fontRef>
          </p:style>
        </p:cxnSp>
        <p:pic>
          <p:nvPicPr>
            <p:cNvPr id="39" name="Picture 7"/>
            <p:cNvPicPr>
              <a:picLocks noChangeAspect="1" noChangeArrowheads="1"/>
            </p:cNvPicPr>
            <p:nvPr/>
          </p:nvPicPr>
          <p:blipFill>
            <a:blip r:embed="rId5" cstate="print"/>
            <a:srcRect l="21291" r="57246"/>
            <a:stretch>
              <a:fillRect/>
            </a:stretch>
          </p:blipFill>
          <p:spPr bwMode="auto">
            <a:xfrm>
              <a:off x="4960226" y="1393152"/>
              <a:ext cx="419100" cy="497487"/>
            </a:xfrm>
            <a:prstGeom prst="rect">
              <a:avLst/>
            </a:prstGeom>
            <a:noFill/>
            <a:ln w="9525">
              <a:noFill/>
              <a:miter lim="800000"/>
              <a:headEnd/>
              <a:tailEnd/>
            </a:ln>
          </p:spPr>
        </p:pic>
        <p:pic>
          <p:nvPicPr>
            <p:cNvPr id="40" name="Picture 7"/>
            <p:cNvPicPr>
              <a:picLocks noChangeAspect="1" noChangeArrowheads="1"/>
            </p:cNvPicPr>
            <p:nvPr/>
          </p:nvPicPr>
          <p:blipFill>
            <a:blip r:embed="rId5" cstate="print"/>
            <a:srcRect l="79176" r="2288"/>
            <a:stretch>
              <a:fillRect/>
            </a:stretch>
          </p:blipFill>
          <p:spPr bwMode="auto">
            <a:xfrm>
              <a:off x="4990662" y="913288"/>
              <a:ext cx="361950" cy="497487"/>
            </a:xfrm>
            <a:prstGeom prst="rect">
              <a:avLst/>
            </a:prstGeom>
            <a:noFill/>
            <a:ln w="9525">
              <a:noFill/>
              <a:miter lim="800000"/>
              <a:headEnd/>
              <a:tailEnd/>
            </a:ln>
          </p:spPr>
        </p:pic>
      </p:grpSp>
      <p:cxnSp>
        <p:nvCxnSpPr>
          <p:cNvPr id="41" name="Straight Connector 40"/>
          <p:cNvCxnSpPr/>
          <p:nvPr/>
        </p:nvCxnSpPr>
        <p:spPr>
          <a:xfrm flipV="1">
            <a:off x="4381500" y="1076325"/>
            <a:ext cx="0" cy="431800"/>
          </a:xfrm>
          <a:prstGeom prst="line">
            <a:avLst/>
          </a:prstGeom>
          <a:ln w="38100">
            <a:solidFill>
              <a:schemeClr val="accent1">
                <a:lumMod val="90000"/>
              </a:schemeClr>
            </a:solidFill>
            <a:headEnd type="triangle" w="med" len="med"/>
            <a:tailEnd type="triangle" w="med" len="med"/>
          </a:ln>
        </p:spPr>
        <p:style>
          <a:lnRef idx="1">
            <a:schemeClr val="dk1"/>
          </a:lnRef>
          <a:fillRef idx="0">
            <a:schemeClr val="dk1"/>
          </a:fillRef>
          <a:effectRef idx="0">
            <a:schemeClr val="dk1"/>
          </a:effectRef>
          <a:fontRef idx="minor">
            <a:schemeClr val="tx1"/>
          </a:fontRef>
        </p:style>
      </p:cxnSp>
      <p:pic>
        <p:nvPicPr>
          <p:cNvPr id="45" name="Picture 2"/>
          <p:cNvPicPr>
            <a:picLocks noChangeAspect="1" noChangeArrowheads="1"/>
          </p:cNvPicPr>
          <p:nvPr/>
        </p:nvPicPr>
        <p:blipFill>
          <a:blip r:embed="rId9" cstate="print"/>
          <a:srcRect/>
          <a:stretch>
            <a:fillRect/>
          </a:stretch>
        </p:blipFill>
        <p:spPr bwMode="auto">
          <a:xfrm>
            <a:off x="7773099" y="3882257"/>
            <a:ext cx="1370901" cy="358666"/>
          </a:xfrm>
          <a:prstGeom prst="rect">
            <a:avLst/>
          </a:prstGeom>
          <a:noFill/>
          <a:ln w="9525">
            <a:noFill/>
            <a:miter lim="800000"/>
            <a:headEnd/>
            <a:tailEnd/>
          </a:ln>
        </p:spPr>
      </p:pic>
      <p:grpSp>
        <p:nvGrpSpPr>
          <p:cNvPr id="10" name="Group 46"/>
          <p:cNvGrpSpPr/>
          <p:nvPr/>
        </p:nvGrpSpPr>
        <p:grpSpPr>
          <a:xfrm>
            <a:off x="1524000" y="6075045"/>
            <a:ext cx="5044440" cy="538460"/>
            <a:chOff x="1524000" y="2636520"/>
            <a:chExt cx="5044440" cy="538460"/>
          </a:xfrm>
        </p:grpSpPr>
        <p:sp>
          <p:nvSpPr>
            <p:cNvPr id="48" name="TextBox 47"/>
            <p:cNvSpPr txBox="1"/>
            <p:nvPr/>
          </p:nvSpPr>
          <p:spPr>
            <a:xfrm>
              <a:off x="1524000" y="2651760"/>
              <a:ext cx="701040" cy="523220"/>
            </a:xfrm>
            <a:prstGeom prst="rect">
              <a:avLst/>
            </a:prstGeom>
            <a:noFill/>
          </p:spPr>
          <p:txBody>
            <a:bodyPr wrap="square" rtlCol="0">
              <a:spAutoFit/>
            </a:bodyPr>
            <a:lstStyle/>
            <a:p>
              <a:pPr>
                <a:buNone/>
              </a:pPr>
              <a:r>
                <a:rPr lang="en-US" sz="1400" dirty="0"/>
                <a:t>Atom clock</a:t>
              </a:r>
            </a:p>
          </p:txBody>
        </p:sp>
        <p:sp>
          <p:nvSpPr>
            <p:cNvPr id="49" name="TextBox 48"/>
            <p:cNvSpPr txBox="1"/>
            <p:nvPr/>
          </p:nvSpPr>
          <p:spPr>
            <a:xfrm>
              <a:off x="5867400" y="2636520"/>
              <a:ext cx="701040" cy="523220"/>
            </a:xfrm>
            <a:prstGeom prst="rect">
              <a:avLst/>
            </a:prstGeom>
            <a:noFill/>
          </p:spPr>
          <p:txBody>
            <a:bodyPr wrap="square" rtlCol="0">
              <a:spAutoFit/>
            </a:bodyPr>
            <a:lstStyle/>
            <a:p>
              <a:pPr>
                <a:buNone/>
              </a:pPr>
              <a:r>
                <a:rPr lang="en-US" sz="1400" dirty="0"/>
                <a:t>Atom clock</a:t>
              </a:r>
            </a:p>
          </p:txBody>
        </p:sp>
      </p:grpSp>
      <p:pic>
        <p:nvPicPr>
          <p:cNvPr id="50" name="Picture 5"/>
          <p:cNvPicPr>
            <a:picLocks noChangeAspect="1" noChangeArrowheads="1"/>
          </p:cNvPicPr>
          <p:nvPr/>
        </p:nvPicPr>
        <p:blipFill>
          <a:blip r:embed="rId4" cstate="print">
            <a:clrChange>
              <a:clrFrom>
                <a:srgbClr val="FFFFFF"/>
              </a:clrFrom>
              <a:clrTo>
                <a:srgbClr val="FFFFFF">
                  <a:alpha val="0"/>
                </a:srgbClr>
              </a:clrTo>
            </a:clrChange>
          </a:blip>
          <a:srcRect l="81448" t="24107" r="9453" b="45618"/>
          <a:stretch>
            <a:fillRect/>
          </a:stretch>
        </p:blipFill>
        <p:spPr bwMode="auto">
          <a:xfrm>
            <a:off x="4464050" y="1204119"/>
            <a:ext cx="245269" cy="166688"/>
          </a:xfrm>
          <a:prstGeom prst="rect">
            <a:avLst/>
          </a:prstGeom>
          <a:noFill/>
          <a:ln w="9525">
            <a:noFill/>
            <a:miter lim="800000"/>
            <a:headEnd/>
            <a:tailEnd/>
          </a:ln>
        </p:spPr>
      </p:pic>
      <p:sp>
        <p:nvSpPr>
          <p:cNvPr id="42" name="TextBox 41"/>
          <p:cNvSpPr txBox="1"/>
          <p:nvPr/>
        </p:nvSpPr>
        <p:spPr>
          <a:xfrm>
            <a:off x="251520" y="6536377"/>
            <a:ext cx="1963924" cy="276999"/>
          </a:xfrm>
          <a:prstGeom prst="rect">
            <a:avLst/>
          </a:prstGeom>
          <a:noFill/>
        </p:spPr>
        <p:txBody>
          <a:bodyPr wrap="none" rtlCol="0">
            <a:spAutoFit/>
          </a:bodyPr>
          <a:lstStyle/>
          <a:p>
            <a:r>
              <a:rPr lang="en-GB" sz="1200" dirty="0" smtClean="0"/>
              <a:t>Courtesy of Jason Hogan!</a:t>
            </a:r>
            <a:endParaRPr lang="en-GB" sz="1200" dirty="0"/>
          </a:p>
        </p:txBody>
      </p:sp>
    </p:spTree>
    <p:custDataLst>
      <p:tags r:id="rId1"/>
    </p:custDataLst>
    <p:extLst>
      <p:ext uri="{BB962C8B-B14F-4D97-AF65-F5344CB8AC3E}">
        <p14:creationId xmlns:p14="http://schemas.microsoft.com/office/powerpoint/2010/main" val="3725740740"/>
      </p:ext>
    </p:extLst>
  </p:cSld>
  <p:clrMapOvr>
    <a:masterClrMapping/>
  </p:clrMapOvr>
  <p:transition xmlns:p14="http://schemas.microsoft.com/office/powerpoint/2010/main" advTm="151399"/>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33"/>
          <p:cNvGrpSpPr/>
          <p:nvPr/>
        </p:nvGrpSpPr>
        <p:grpSpPr>
          <a:xfrm>
            <a:off x="662172" y="2910842"/>
            <a:ext cx="7429500" cy="415637"/>
            <a:chOff x="0" y="1239646"/>
            <a:chExt cx="7429500" cy="415637"/>
          </a:xfrm>
        </p:grpSpPr>
        <p:sp>
          <p:nvSpPr>
            <p:cNvPr id="82" name="Rectangle 81"/>
            <p:cNvSpPr/>
            <p:nvPr/>
          </p:nvSpPr>
          <p:spPr bwMode="auto">
            <a:xfrm>
              <a:off x="0" y="1239646"/>
              <a:ext cx="7429500" cy="415637"/>
            </a:xfrm>
            <a:prstGeom prst="rect">
              <a:avLst/>
            </a:prstGeom>
            <a:solidFill>
              <a:schemeClr val="accent1">
                <a:lumMod val="90000"/>
              </a:schemeClr>
            </a:solidFill>
            <a:ln w="9525" cap="flat" cmpd="sng" algn="ctr">
              <a:noFill/>
              <a:prstDash val="solid"/>
              <a:round/>
              <a:headEnd type="none" w="med" len="med"/>
              <a:tailEnd type="none" w="med" len="med"/>
            </a:ln>
            <a:effectLst>
              <a:softEdge rad="127000"/>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dirty="0">
                <a:ln>
                  <a:noFill/>
                </a:ln>
                <a:solidFill>
                  <a:schemeClr val="tx1"/>
                </a:solidFill>
                <a:effectLst/>
                <a:latin typeface="Tahoma" pitchFamily="34" charset="0"/>
                <a:cs typeface="Arial" charset="0"/>
              </a:endParaRPr>
            </a:p>
          </p:txBody>
        </p:sp>
        <p:pic>
          <p:nvPicPr>
            <p:cNvPr id="87" name="Picture 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76112" y="1369170"/>
              <a:ext cx="772036" cy="156542"/>
            </a:xfrm>
            <a:prstGeom prst="rect">
              <a:avLst/>
            </a:prstGeom>
            <a:noFill/>
            <a:ln w="9525">
              <a:noFill/>
              <a:miter lim="800000"/>
              <a:headEnd/>
              <a:tailEnd/>
            </a:ln>
          </p:spPr>
        </p:pic>
      </p:grpSp>
      <p:pic>
        <p:nvPicPr>
          <p:cNvPr id="55" name="Picture 2"/>
          <p:cNvPicPr>
            <a:picLocks noChangeAspect="1" noChangeArrowheads="1"/>
          </p:cNvPicPr>
          <p:nvPr/>
        </p:nvPicPr>
        <p:blipFill>
          <a:blip r:embed="rId4" cstate="print"/>
          <a:srcRect/>
          <a:stretch>
            <a:fillRect/>
          </a:stretch>
        </p:blipFill>
        <p:spPr bwMode="auto">
          <a:xfrm>
            <a:off x="5587698" y="3707091"/>
            <a:ext cx="2600325" cy="600075"/>
          </a:xfrm>
          <a:prstGeom prst="rect">
            <a:avLst/>
          </a:prstGeom>
          <a:noFill/>
          <a:ln w="9525">
            <a:noFill/>
            <a:miter lim="800000"/>
            <a:headEnd/>
            <a:tailEnd/>
          </a:ln>
        </p:spPr>
      </p:pic>
      <p:pic>
        <p:nvPicPr>
          <p:cNvPr id="1284098" name="Picture 2"/>
          <p:cNvPicPr>
            <a:picLocks noChangeAspect="1" noChangeArrowheads="1"/>
          </p:cNvPicPr>
          <p:nvPr/>
        </p:nvPicPr>
        <p:blipFill>
          <a:blip r:embed="rId4" cstate="print"/>
          <a:srcRect/>
          <a:stretch>
            <a:fillRect/>
          </a:stretch>
        </p:blipFill>
        <p:spPr bwMode="auto">
          <a:xfrm>
            <a:off x="1372315" y="3720942"/>
            <a:ext cx="2600325" cy="600075"/>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a:t>Phase Noise from the Laser</a:t>
            </a:r>
          </a:p>
        </p:txBody>
      </p:sp>
      <p:pic>
        <p:nvPicPr>
          <p:cNvPr id="50" name="Picture 2"/>
          <p:cNvPicPr>
            <a:picLocks noChangeAspect="1" noChangeArrowheads="1"/>
          </p:cNvPicPr>
          <p:nvPr/>
        </p:nvPicPr>
        <p:blipFill>
          <a:blip r:embed="rId5" cstate="print"/>
          <a:srcRect/>
          <a:stretch>
            <a:fillRect/>
          </a:stretch>
        </p:blipFill>
        <p:spPr bwMode="auto">
          <a:xfrm>
            <a:off x="894455" y="2608811"/>
            <a:ext cx="476683" cy="379495"/>
          </a:xfrm>
          <a:prstGeom prst="rect">
            <a:avLst/>
          </a:prstGeom>
          <a:noFill/>
          <a:ln w="9525">
            <a:noFill/>
            <a:miter lim="800000"/>
            <a:headEnd/>
            <a:tailEnd/>
          </a:ln>
        </p:spPr>
      </p:pic>
      <p:grpSp>
        <p:nvGrpSpPr>
          <p:cNvPr id="4" name="Group 86"/>
          <p:cNvGrpSpPr/>
          <p:nvPr/>
        </p:nvGrpSpPr>
        <p:grpSpPr>
          <a:xfrm>
            <a:off x="846581" y="2576999"/>
            <a:ext cx="7359594" cy="1658724"/>
            <a:chOff x="263239" y="775849"/>
            <a:chExt cx="7359594" cy="1658724"/>
          </a:xfrm>
        </p:grpSpPr>
        <p:sp>
          <p:nvSpPr>
            <p:cNvPr id="51" name="Rectangle 50"/>
            <p:cNvSpPr/>
            <p:nvPr/>
          </p:nvSpPr>
          <p:spPr bwMode="auto">
            <a:xfrm>
              <a:off x="263239" y="775849"/>
              <a:ext cx="623454" cy="512619"/>
            </a:xfrm>
            <a:prstGeom prst="rect">
              <a:avLst/>
            </a:prstGeom>
            <a:noFill/>
            <a:ln w="3175" cap="flat" cmpd="sng" algn="ctr">
              <a:solidFill>
                <a:srgbClr val="00B050"/>
              </a:solidFill>
              <a:prstDash val="solid"/>
              <a:round/>
              <a:headEnd type="none" w="med" len="med"/>
              <a:tailEnd type="none" w="med" len="med"/>
            </a:ln>
            <a:effectLst>
              <a:glow rad="101600">
                <a:srgbClr val="00B050">
                  <a:alpha val="60000"/>
                </a:srgbClr>
              </a:glow>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dirty="0">
                <a:ln>
                  <a:noFill/>
                </a:ln>
                <a:solidFill>
                  <a:schemeClr val="tx1"/>
                </a:solidFill>
                <a:effectLst/>
                <a:latin typeface="Tahoma" pitchFamily="34" charset="0"/>
                <a:cs typeface="Arial" charset="0"/>
              </a:endParaRPr>
            </a:p>
          </p:txBody>
        </p:sp>
        <p:sp>
          <p:nvSpPr>
            <p:cNvPr id="52" name="Rectangle 51"/>
            <p:cNvSpPr/>
            <p:nvPr/>
          </p:nvSpPr>
          <p:spPr bwMode="auto">
            <a:xfrm>
              <a:off x="2708768" y="1920043"/>
              <a:ext cx="734290" cy="512619"/>
            </a:xfrm>
            <a:prstGeom prst="rect">
              <a:avLst/>
            </a:prstGeom>
            <a:noFill/>
            <a:ln w="3175" cap="flat" cmpd="sng" algn="ctr">
              <a:solidFill>
                <a:srgbClr val="00B050"/>
              </a:solidFill>
              <a:prstDash val="solid"/>
              <a:round/>
              <a:headEnd type="none" w="med" len="med"/>
              <a:tailEnd type="none" w="med" len="med"/>
            </a:ln>
            <a:effectLst>
              <a:glow rad="101600">
                <a:srgbClr val="00B050">
                  <a:alpha val="60000"/>
                </a:srgbClr>
              </a:glow>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dirty="0">
                <a:ln>
                  <a:noFill/>
                </a:ln>
                <a:solidFill>
                  <a:schemeClr val="tx1"/>
                </a:solidFill>
                <a:effectLst/>
                <a:latin typeface="Tahoma" pitchFamily="34" charset="0"/>
                <a:cs typeface="Arial" charset="0"/>
              </a:endParaRPr>
            </a:p>
          </p:txBody>
        </p:sp>
        <p:sp>
          <p:nvSpPr>
            <p:cNvPr id="53" name="Rectangle 52"/>
            <p:cNvSpPr/>
            <p:nvPr/>
          </p:nvSpPr>
          <p:spPr bwMode="auto">
            <a:xfrm>
              <a:off x="6888543" y="1921954"/>
              <a:ext cx="734290" cy="512619"/>
            </a:xfrm>
            <a:prstGeom prst="rect">
              <a:avLst/>
            </a:prstGeom>
            <a:noFill/>
            <a:ln w="3175" cap="flat" cmpd="sng" algn="ctr">
              <a:solidFill>
                <a:srgbClr val="00B050"/>
              </a:solidFill>
              <a:prstDash val="solid"/>
              <a:round/>
              <a:headEnd type="none" w="med" len="med"/>
              <a:tailEnd type="none" w="med" len="med"/>
            </a:ln>
            <a:effectLst>
              <a:glow rad="101600">
                <a:srgbClr val="00B050">
                  <a:alpha val="60000"/>
                </a:srgbClr>
              </a:glow>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dirty="0">
                <a:ln>
                  <a:noFill/>
                </a:ln>
                <a:solidFill>
                  <a:schemeClr val="tx1"/>
                </a:solidFill>
                <a:effectLst/>
                <a:latin typeface="Tahoma" pitchFamily="34" charset="0"/>
                <a:cs typeface="Arial" charset="0"/>
              </a:endParaRPr>
            </a:p>
          </p:txBody>
        </p:sp>
      </p:grpSp>
      <p:sp>
        <p:nvSpPr>
          <p:cNvPr id="89" name="TextBox 88"/>
          <p:cNvSpPr txBox="1"/>
          <p:nvPr/>
        </p:nvSpPr>
        <p:spPr>
          <a:xfrm>
            <a:off x="665019" y="1094510"/>
            <a:ext cx="5323893" cy="369332"/>
          </a:xfrm>
          <a:prstGeom prst="rect">
            <a:avLst/>
          </a:prstGeom>
          <a:noFill/>
        </p:spPr>
        <p:txBody>
          <a:bodyPr wrap="none" rtlCol="0">
            <a:spAutoFit/>
          </a:bodyPr>
          <a:lstStyle/>
          <a:p>
            <a:pPr>
              <a:buNone/>
            </a:pPr>
            <a:r>
              <a:rPr lang="en-US" i="1" dirty="0"/>
              <a:t>The phase of the laser is imprinted onto the atom.</a:t>
            </a:r>
          </a:p>
        </p:txBody>
      </p:sp>
      <p:cxnSp>
        <p:nvCxnSpPr>
          <p:cNvPr id="92" name="Straight Connector 91"/>
          <p:cNvCxnSpPr>
            <a:stCxn id="98" idx="1"/>
          </p:cNvCxnSpPr>
          <p:nvPr/>
        </p:nvCxnSpPr>
        <p:spPr>
          <a:xfrm flipH="1">
            <a:off x="1324303" y="2049769"/>
            <a:ext cx="837006" cy="614603"/>
          </a:xfrm>
          <a:prstGeom prst="line">
            <a:avLst/>
          </a:prstGeom>
          <a:ln w="57150">
            <a:solidFill>
              <a:schemeClr val="tx1"/>
            </a:solidFill>
            <a:headEnd type="none" w="med" len="med"/>
            <a:tailEnd type="triangle" w="med" len="med"/>
          </a:ln>
          <a:effectLst>
            <a:outerShdw blurRad="50800" dist="38100" dir="5400000" algn="t" rotWithShape="0">
              <a:prstClr val="black">
                <a:alpha val="40000"/>
              </a:prstClr>
            </a:outerShdw>
          </a:effectLst>
        </p:spPr>
        <p:style>
          <a:lnRef idx="1">
            <a:schemeClr val="dk1"/>
          </a:lnRef>
          <a:fillRef idx="0">
            <a:schemeClr val="dk1"/>
          </a:fillRef>
          <a:effectRef idx="0">
            <a:schemeClr val="dk1"/>
          </a:effectRef>
          <a:fontRef idx="minor">
            <a:schemeClr val="tx1"/>
          </a:fontRef>
        </p:style>
      </p:cxnSp>
      <p:sp>
        <p:nvSpPr>
          <p:cNvPr id="98" name="TextBox 97"/>
          <p:cNvSpPr txBox="1"/>
          <p:nvPr/>
        </p:nvSpPr>
        <p:spPr>
          <a:xfrm>
            <a:off x="2161309" y="1865103"/>
            <a:ext cx="5329664" cy="369332"/>
          </a:xfrm>
          <a:prstGeom prst="rect">
            <a:avLst/>
          </a:prstGeom>
          <a:noFill/>
        </p:spPr>
        <p:txBody>
          <a:bodyPr wrap="none" rtlCol="0">
            <a:spAutoFit/>
          </a:bodyPr>
          <a:lstStyle/>
          <a:p>
            <a:pPr>
              <a:buNone/>
            </a:pPr>
            <a:r>
              <a:rPr lang="en-US" dirty="0"/>
              <a:t>Laser phase noise, mechanical platform noise, etc.</a:t>
            </a:r>
          </a:p>
        </p:txBody>
      </p:sp>
      <p:sp>
        <p:nvSpPr>
          <p:cNvPr id="99" name="TextBox 98"/>
          <p:cNvSpPr txBox="1"/>
          <p:nvPr/>
        </p:nvSpPr>
        <p:spPr>
          <a:xfrm>
            <a:off x="318655" y="5306293"/>
            <a:ext cx="8357929" cy="369332"/>
          </a:xfrm>
          <a:prstGeom prst="rect">
            <a:avLst/>
          </a:prstGeom>
          <a:noFill/>
        </p:spPr>
        <p:txBody>
          <a:bodyPr wrap="none" rtlCol="0">
            <a:spAutoFit/>
          </a:bodyPr>
          <a:lstStyle/>
          <a:p>
            <a:pPr>
              <a:buNone/>
            </a:pPr>
            <a:r>
              <a:rPr lang="en-US" i="1" dirty="0"/>
              <a:t>Laser phase is </a:t>
            </a:r>
            <a:r>
              <a:rPr lang="en-US" b="1" i="1" dirty="0"/>
              <a:t>common</a:t>
            </a:r>
            <a:r>
              <a:rPr lang="en-US" i="1" dirty="0"/>
              <a:t> to both atoms – rejected in a differential measurement.</a:t>
            </a:r>
          </a:p>
        </p:txBody>
      </p:sp>
      <p:pic>
        <p:nvPicPr>
          <p:cNvPr id="88" name="Picture 6" descr="http://www.clipartbest.com/cliparts/LTK/rLA/LTKrLAjTa.png"/>
          <p:cNvPicPr>
            <a:picLocks noChangeAspect="1" noChangeArrowheads="1"/>
          </p:cNvPicPr>
          <p:nvPr/>
        </p:nvPicPr>
        <p:blipFill>
          <a:blip r:embed="rId6" cstate="print"/>
          <a:srcRect/>
          <a:stretch>
            <a:fillRect/>
          </a:stretch>
        </p:blipFill>
        <p:spPr bwMode="auto">
          <a:xfrm>
            <a:off x="6232385" y="2640284"/>
            <a:ext cx="990600" cy="990600"/>
          </a:xfrm>
          <a:prstGeom prst="rect">
            <a:avLst/>
          </a:prstGeom>
          <a:noFill/>
        </p:spPr>
      </p:pic>
      <p:grpSp>
        <p:nvGrpSpPr>
          <p:cNvPr id="5" name="Group 89"/>
          <p:cNvGrpSpPr/>
          <p:nvPr/>
        </p:nvGrpSpPr>
        <p:grpSpPr>
          <a:xfrm rot="18660000">
            <a:off x="6367032" y="3138541"/>
            <a:ext cx="755595" cy="1888"/>
            <a:chOff x="3412152" y="3004071"/>
            <a:chExt cx="755595" cy="1888"/>
          </a:xfrm>
        </p:grpSpPr>
        <p:cxnSp>
          <p:nvCxnSpPr>
            <p:cNvPr id="91" name="Straight Arrow Connector 90"/>
            <p:cNvCxnSpPr/>
            <p:nvPr/>
          </p:nvCxnSpPr>
          <p:spPr>
            <a:xfrm>
              <a:off x="3790116" y="3004071"/>
              <a:ext cx="377631" cy="0"/>
            </a:xfrm>
            <a:prstGeom prst="straightConnector1">
              <a:avLst/>
            </a:prstGeom>
            <a:ln w="38100">
              <a:headEnd type="none" w="med" len="med"/>
              <a:tailEnd type="arrow" w="med" len="med"/>
            </a:ln>
          </p:spPr>
          <p:style>
            <a:lnRef idx="1">
              <a:schemeClr val="dk1"/>
            </a:lnRef>
            <a:fillRef idx="0">
              <a:schemeClr val="dk1"/>
            </a:fillRef>
            <a:effectRef idx="0">
              <a:schemeClr val="dk1"/>
            </a:effectRef>
            <a:fontRef idx="minor">
              <a:schemeClr val="tx1"/>
            </a:fontRef>
          </p:style>
        </p:cxnSp>
        <p:cxnSp>
          <p:nvCxnSpPr>
            <p:cNvPr id="93" name="Straight Arrow Connector 92"/>
            <p:cNvCxnSpPr/>
            <p:nvPr/>
          </p:nvCxnSpPr>
          <p:spPr>
            <a:xfrm flipH="1">
              <a:off x="3412152" y="3005959"/>
              <a:ext cx="377631" cy="0"/>
            </a:xfrm>
            <a:prstGeom prst="straightConnector1">
              <a:avLst/>
            </a:prstGeom>
            <a:ln w="3175">
              <a:solidFill>
                <a:srgbClr val="FFFFFF">
                  <a:alpha val="0"/>
                </a:srgbClr>
              </a:solidFill>
              <a:headEnd type="none" w="med" len="med"/>
              <a:tailEnd type="arrow" w="med" len="med"/>
            </a:ln>
          </p:spPr>
          <p:style>
            <a:lnRef idx="1">
              <a:schemeClr val="dk1"/>
            </a:lnRef>
            <a:fillRef idx="0">
              <a:schemeClr val="dk1"/>
            </a:fillRef>
            <a:effectRef idx="0">
              <a:schemeClr val="dk1"/>
            </a:effectRef>
            <a:fontRef idx="minor">
              <a:schemeClr val="tx1"/>
            </a:fontRef>
          </p:style>
        </p:cxnSp>
      </p:grpSp>
      <p:pic>
        <p:nvPicPr>
          <p:cNvPr id="94" name="Picture 6" descr="http://www.clipartbest.com/cliparts/LTK/rLA/LTKrLAjTa.png"/>
          <p:cNvPicPr>
            <a:picLocks noChangeAspect="1" noChangeArrowheads="1"/>
          </p:cNvPicPr>
          <p:nvPr/>
        </p:nvPicPr>
        <p:blipFill>
          <a:blip r:embed="rId6" cstate="print"/>
          <a:srcRect/>
          <a:stretch>
            <a:fillRect/>
          </a:stretch>
        </p:blipFill>
        <p:spPr bwMode="auto">
          <a:xfrm>
            <a:off x="1891636" y="2650795"/>
            <a:ext cx="990600" cy="990600"/>
          </a:xfrm>
          <a:prstGeom prst="rect">
            <a:avLst/>
          </a:prstGeom>
          <a:noFill/>
        </p:spPr>
      </p:pic>
      <p:grpSp>
        <p:nvGrpSpPr>
          <p:cNvPr id="6" name="Group 94"/>
          <p:cNvGrpSpPr/>
          <p:nvPr/>
        </p:nvGrpSpPr>
        <p:grpSpPr>
          <a:xfrm rot="18660000">
            <a:off x="2026283" y="3149052"/>
            <a:ext cx="755595" cy="1888"/>
            <a:chOff x="3412152" y="3004071"/>
            <a:chExt cx="755595" cy="1888"/>
          </a:xfrm>
        </p:grpSpPr>
        <p:cxnSp>
          <p:nvCxnSpPr>
            <p:cNvPr id="96" name="Straight Arrow Connector 95"/>
            <p:cNvCxnSpPr/>
            <p:nvPr/>
          </p:nvCxnSpPr>
          <p:spPr>
            <a:xfrm>
              <a:off x="3790116" y="3004071"/>
              <a:ext cx="377631" cy="0"/>
            </a:xfrm>
            <a:prstGeom prst="straightConnector1">
              <a:avLst/>
            </a:prstGeom>
            <a:ln w="38100">
              <a:headEnd type="none" w="med" len="med"/>
              <a:tailEnd type="arrow" w="med" len="med"/>
            </a:ln>
          </p:spPr>
          <p:style>
            <a:lnRef idx="1">
              <a:schemeClr val="dk1"/>
            </a:lnRef>
            <a:fillRef idx="0">
              <a:schemeClr val="dk1"/>
            </a:fillRef>
            <a:effectRef idx="0">
              <a:schemeClr val="dk1"/>
            </a:effectRef>
            <a:fontRef idx="minor">
              <a:schemeClr val="tx1"/>
            </a:fontRef>
          </p:style>
        </p:cxnSp>
        <p:cxnSp>
          <p:nvCxnSpPr>
            <p:cNvPr id="97" name="Straight Arrow Connector 96"/>
            <p:cNvCxnSpPr/>
            <p:nvPr/>
          </p:nvCxnSpPr>
          <p:spPr>
            <a:xfrm flipH="1">
              <a:off x="3412152" y="3005959"/>
              <a:ext cx="377631" cy="0"/>
            </a:xfrm>
            <a:prstGeom prst="straightConnector1">
              <a:avLst/>
            </a:prstGeom>
            <a:ln w="3175">
              <a:solidFill>
                <a:srgbClr val="FFFFFF">
                  <a:alpha val="0"/>
                </a:srgbClr>
              </a:solidFill>
              <a:headEnd type="none" w="med" len="med"/>
              <a:tailEnd type="arrow" w="med" len="med"/>
            </a:ln>
          </p:spPr>
          <p:style>
            <a:lnRef idx="1">
              <a:schemeClr val="dk1"/>
            </a:lnRef>
            <a:fillRef idx="0">
              <a:schemeClr val="dk1"/>
            </a:fillRef>
            <a:effectRef idx="0">
              <a:schemeClr val="dk1"/>
            </a:effectRef>
            <a:fontRef idx="minor">
              <a:schemeClr val="tx1"/>
            </a:fontRef>
          </p:style>
        </p:cxnSp>
      </p:grpSp>
      <p:sp>
        <p:nvSpPr>
          <p:cNvPr id="25" name="TextBox 24"/>
          <p:cNvSpPr txBox="1"/>
          <p:nvPr/>
        </p:nvSpPr>
        <p:spPr>
          <a:xfrm>
            <a:off x="251520" y="6536377"/>
            <a:ext cx="1963924" cy="276999"/>
          </a:xfrm>
          <a:prstGeom prst="rect">
            <a:avLst/>
          </a:prstGeom>
          <a:noFill/>
        </p:spPr>
        <p:txBody>
          <a:bodyPr wrap="none" rtlCol="0">
            <a:spAutoFit/>
          </a:bodyPr>
          <a:lstStyle/>
          <a:p>
            <a:r>
              <a:rPr lang="en-GB" sz="1200" dirty="0" smtClean="0"/>
              <a:t>Courtesy of Jason Hogan!</a:t>
            </a:r>
            <a:endParaRPr lang="en-GB" sz="1200" dirty="0"/>
          </a:p>
        </p:txBody>
      </p:sp>
    </p:spTree>
    <p:custDataLst>
      <p:tags r:id="rId1"/>
    </p:custDataLst>
    <p:extLst>
      <p:ext uri="{BB962C8B-B14F-4D97-AF65-F5344CB8AC3E}">
        <p14:creationId xmlns:p14="http://schemas.microsoft.com/office/powerpoint/2010/main" val="785662651"/>
      </p:ext>
    </p:extLst>
  </p:cSld>
  <p:clrMapOvr>
    <a:masterClrMapping/>
  </p:clrMapOvr>
  <p:transition xmlns:p14="http://schemas.microsoft.com/office/powerpoint/2010/main" advTm="117686"/>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rotWithShape="1">
          <a:blip r:embed="rId3"/>
          <a:srcRect l="3050" t="18942" r="16879" b="-325"/>
          <a:stretch/>
        </p:blipFill>
        <p:spPr>
          <a:xfrm>
            <a:off x="102588" y="1735929"/>
            <a:ext cx="4290955" cy="4201631"/>
          </a:xfrm>
          <a:prstGeom prst="rect">
            <a:avLst/>
          </a:prstGeom>
        </p:spPr>
      </p:pic>
      <p:sp>
        <p:nvSpPr>
          <p:cNvPr id="14" name="Rectangle 13"/>
          <p:cNvSpPr/>
          <p:nvPr/>
        </p:nvSpPr>
        <p:spPr bwMode="auto">
          <a:xfrm>
            <a:off x="91439" y="1707780"/>
            <a:ext cx="365760" cy="35467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dirty="0">
              <a:ln>
                <a:noFill/>
              </a:ln>
              <a:solidFill>
                <a:schemeClr val="tx1"/>
              </a:solidFill>
              <a:effectLst/>
              <a:latin typeface="Tahoma" pitchFamily="34" charset="0"/>
              <a:cs typeface="Arial" charset="0"/>
            </a:endParaRPr>
          </a:p>
        </p:txBody>
      </p:sp>
      <p:sp>
        <p:nvSpPr>
          <p:cNvPr id="2" name="Title 1"/>
          <p:cNvSpPr>
            <a:spLocks noGrp="1"/>
          </p:cNvSpPr>
          <p:nvPr>
            <p:ph type="title"/>
          </p:nvPr>
        </p:nvSpPr>
        <p:spPr/>
        <p:txBody>
          <a:bodyPr/>
          <a:lstStyle/>
          <a:p>
            <a:r>
              <a:rPr lang="en-US" dirty="0"/>
              <a:t>Clock gradiometer</a:t>
            </a:r>
          </a:p>
        </p:txBody>
      </p:sp>
      <p:pic>
        <p:nvPicPr>
          <p:cNvPr id="17" name="Picture 16"/>
          <p:cNvPicPr>
            <a:picLocks noChangeAspect="1"/>
          </p:cNvPicPr>
          <p:nvPr/>
        </p:nvPicPr>
        <p:blipFill>
          <a:blip r:embed="rId4"/>
          <a:stretch>
            <a:fillRect/>
          </a:stretch>
        </p:blipFill>
        <p:spPr>
          <a:xfrm>
            <a:off x="5201882" y="3217120"/>
            <a:ext cx="1186650" cy="343200"/>
          </a:xfrm>
          <a:prstGeom prst="rect">
            <a:avLst/>
          </a:prstGeom>
        </p:spPr>
      </p:pic>
      <p:pic>
        <p:nvPicPr>
          <p:cNvPr id="21" name="Picture 20"/>
          <p:cNvPicPr>
            <a:picLocks noChangeAspect="1"/>
          </p:cNvPicPr>
          <p:nvPr/>
        </p:nvPicPr>
        <p:blipFill>
          <a:blip r:embed="rId5"/>
          <a:stretch>
            <a:fillRect/>
          </a:stretch>
        </p:blipFill>
        <p:spPr>
          <a:xfrm>
            <a:off x="5201882" y="2684980"/>
            <a:ext cx="632880" cy="412500"/>
          </a:xfrm>
          <a:prstGeom prst="rect">
            <a:avLst/>
          </a:prstGeom>
        </p:spPr>
      </p:pic>
      <p:sp>
        <p:nvSpPr>
          <p:cNvPr id="25" name="Rectangle 24"/>
          <p:cNvSpPr/>
          <p:nvPr/>
        </p:nvSpPr>
        <p:spPr>
          <a:xfrm>
            <a:off x="4886483" y="2165230"/>
            <a:ext cx="3379580" cy="400110"/>
          </a:xfrm>
          <a:prstGeom prst="rect">
            <a:avLst/>
          </a:prstGeom>
        </p:spPr>
        <p:txBody>
          <a:bodyPr wrap="none">
            <a:spAutoFit/>
          </a:bodyPr>
          <a:lstStyle/>
          <a:p>
            <a:pPr>
              <a:buNone/>
            </a:pPr>
            <a:r>
              <a:rPr lang="en-US" sz="2000" dirty="0"/>
              <a:t>Two ways for phase to vary:</a:t>
            </a:r>
          </a:p>
        </p:txBody>
      </p:sp>
      <p:sp>
        <p:nvSpPr>
          <p:cNvPr id="26" name="TextBox 25"/>
          <p:cNvSpPr txBox="1"/>
          <p:nvPr/>
        </p:nvSpPr>
        <p:spPr>
          <a:xfrm>
            <a:off x="6600239" y="3222298"/>
            <a:ext cx="2060821" cy="369332"/>
          </a:xfrm>
          <a:prstGeom prst="rect">
            <a:avLst/>
          </a:prstGeom>
          <a:noFill/>
        </p:spPr>
        <p:txBody>
          <a:bodyPr wrap="none" rtlCol="0">
            <a:spAutoFit/>
          </a:bodyPr>
          <a:lstStyle/>
          <a:p>
            <a:pPr>
              <a:buNone/>
            </a:pPr>
            <a:r>
              <a:rPr lang="en-US" i="1" dirty="0"/>
              <a:t>Gravitational wave</a:t>
            </a:r>
          </a:p>
        </p:txBody>
      </p:sp>
      <p:sp>
        <p:nvSpPr>
          <p:cNvPr id="28" name="TextBox 27"/>
          <p:cNvSpPr txBox="1"/>
          <p:nvPr/>
        </p:nvSpPr>
        <p:spPr>
          <a:xfrm>
            <a:off x="6600239" y="2726214"/>
            <a:ext cx="1407565" cy="369332"/>
          </a:xfrm>
          <a:prstGeom prst="rect">
            <a:avLst/>
          </a:prstGeom>
          <a:noFill/>
        </p:spPr>
        <p:txBody>
          <a:bodyPr wrap="none" rtlCol="0">
            <a:spAutoFit/>
          </a:bodyPr>
          <a:lstStyle/>
          <a:p>
            <a:pPr>
              <a:buNone/>
            </a:pPr>
            <a:r>
              <a:rPr lang="en-US" i="1" dirty="0"/>
              <a:t>Dark matter</a:t>
            </a:r>
          </a:p>
        </p:txBody>
      </p:sp>
      <p:sp>
        <p:nvSpPr>
          <p:cNvPr id="31" name="Rectangle 30"/>
          <p:cNvSpPr/>
          <p:nvPr/>
        </p:nvSpPr>
        <p:spPr>
          <a:xfrm>
            <a:off x="4886483" y="4035823"/>
            <a:ext cx="3774577" cy="1938992"/>
          </a:xfrm>
          <a:prstGeom prst="rect">
            <a:avLst/>
          </a:prstGeom>
        </p:spPr>
        <p:txBody>
          <a:bodyPr wrap="square">
            <a:spAutoFit/>
          </a:bodyPr>
          <a:lstStyle/>
          <a:p>
            <a:pPr>
              <a:spcBef>
                <a:spcPts val="0"/>
              </a:spcBef>
              <a:spcAft>
                <a:spcPts val="0"/>
              </a:spcAft>
              <a:buNone/>
            </a:pPr>
            <a:r>
              <a:rPr lang="en-US" sz="2000" dirty="0"/>
              <a:t>Each interferometer measures the change over time </a:t>
            </a:r>
            <a:r>
              <a:rPr lang="en-US" sz="2000" i="1" dirty="0">
                <a:latin typeface="Times New Roman" panose="02020603050405020304" pitchFamily="18" charset="0"/>
                <a:cs typeface="Times New Roman" panose="02020603050405020304" pitchFamily="18" charset="0"/>
              </a:rPr>
              <a:t>T</a:t>
            </a:r>
          </a:p>
          <a:p>
            <a:pPr>
              <a:spcBef>
                <a:spcPts val="0"/>
              </a:spcBef>
              <a:spcAft>
                <a:spcPts val="0"/>
              </a:spcAft>
              <a:buNone/>
            </a:pPr>
            <a:endParaRPr lang="en-US" sz="2000" dirty="0"/>
          </a:p>
          <a:p>
            <a:pPr>
              <a:spcBef>
                <a:spcPts val="0"/>
              </a:spcBef>
              <a:spcAft>
                <a:spcPts val="0"/>
              </a:spcAft>
              <a:buNone/>
            </a:pPr>
            <a:r>
              <a:rPr lang="en-US" sz="2000" dirty="0"/>
              <a:t>Laser noise is common-mode suppressed in the gradiometer</a:t>
            </a:r>
          </a:p>
          <a:p>
            <a:pPr marL="344488" indent="-344488">
              <a:spcBef>
                <a:spcPts val="0"/>
              </a:spcBef>
              <a:spcAft>
                <a:spcPts val="0"/>
              </a:spcAft>
            </a:pPr>
            <a:endParaRPr lang="en-US" sz="2000" dirty="0"/>
          </a:p>
        </p:txBody>
      </p:sp>
      <p:sp>
        <p:nvSpPr>
          <p:cNvPr id="32" name="TextBox 31"/>
          <p:cNvSpPr txBox="1"/>
          <p:nvPr/>
        </p:nvSpPr>
        <p:spPr>
          <a:xfrm>
            <a:off x="4949843" y="878561"/>
            <a:ext cx="3579313" cy="400110"/>
          </a:xfrm>
          <a:prstGeom prst="rect">
            <a:avLst/>
          </a:prstGeom>
          <a:noFill/>
        </p:spPr>
        <p:txBody>
          <a:bodyPr wrap="none" rtlCol="0">
            <a:spAutoFit/>
          </a:bodyPr>
          <a:lstStyle/>
          <a:p>
            <a:pPr>
              <a:buNone/>
            </a:pPr>
            <a:r>
              <a:rPr lang="en-US" sz="2000" dirty="0"/>
              <a:t>Excited state phase evolution:</a:t>
            </a:r>
          </a:p>
        </p:txBody>
      </p:sp>
      <p:pic>
        <p:nvPicPr>
          <p:cNvPr id="33" name="Picture 32"/>
          <p:cNvPicPr>
            <a:picLocks noChangeAspect="1"/>
          </p:cNvPicPr>
          <p:nvPr/>
        </p:nvPicPr>
        <p:blipFill>
          <a:blip r:embed="rId6"/>
          <a:stretch>
            <a:fillRect/>
          </a:stretch>
        </p:blipFill>
        <p:spPr>
          <a:xfrm>
            <a:off x="5593310" y="1425150"/>
            <a:ext cx="2160714" cy="398651"/>
          </a:xfrm>
          <a:prstGeom prst="rect">
            <a:avLst/>
          </a:prstGeom>
        </p:spPr>
      </p:pic>
      <p:sp>
        <p:nvSpPr>
          <p:cNvPr id="10" name="Rectangle 9"/>
          <p:cNvSpPr/>
          <p:nvPr/>
        </p:nvSpPr>
        <p:spPr bwMode="auto">
          <a:xfrm>
            <a:off x="4832465" y="2105888"/>
            <a:ext cx="4001194" cy="1684713"/>
          </a:xfrm>
          <a:prstGeom prst="rect">
            <a:avLst/>
          </a:prstGeom>
          <a:solidFill>
            <a:schemeClr val="bg2">
              <a:lumMod val="60000"/>
              <a:lumOff val="40000"/>
              <a:alpha val="36863"/>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dirty="0">
              <a:ln>
                <a:noFill/>
              </a:ln>
              <a:solidFill>
                <a:schemeClr val="tx1"/>
              </a:solidFill>
              <a:effectLst/>
              <a:latin typeface="Tahoma" pitchFamily="34" charset="0"/>
              <a:cs typeface="Arial" charset="0"/>
            </a:endParaRPr>
          </a:p>
        </p:txBody>
      </p:sp>
      <p:grpSp>
        <p:nvGrpSpPr>
          <p:cNvPr id="15" name="Group 35">
            <a:extLst>
              <a:ext uri="{FF2B5EF4-FFF2-40B4-BE49-F238E27FC236}">
                <a16:creationId xmlns="" xmlns:a16="http://schemas.microsoft.com/office/drawing/2014/main" id="{BE9772EC-E045-4BA1-9D26-DDA1219C407C}"/>
              </a:ext>
            </a:extLst>
          </p:cNvPr>
          <p:cNvGrpSpPr/>
          <p:nvPr/>
        </p:nvGrpSpPr>
        <p:grpSpPr>
          <a:xfrm>
            <a:off x="2043018" y="817155"/>
            <a:ext cx="1185789" cy="977351"/>
            <a:chOff x="4193537" y="913288"/>
            <a:chExt cx="1185789" cy="977351"/>
          </a:xfrm>
        </p:grpSpPr>
        <p:cxnSp>
          <p:nvCxnSpPr>
            <p:cNvPr id="16" name="Straight Connector 15">
              <a:extLst>
                <a:ext uri="{FF2B5EF4-FFF2-40B4-BE49-F238E27FC236}">
                  <a16:creationId xmlns="" xmlns:a16="http://schemas.microsoft.com/office/drawing/2014/main" id="{5E7C320A-1212-416E-83F3-FB9823B08E6F}"/>
                </a:ext>
              </a:extLst>
            </p:cNvPr>
            <p:cNvCxnSpPr/>
            <p:nvPr/>
          </p:nvCxnSpPr>
          <p:spPr>
            <a:xfrm>
              <a:off x="4203668" y="1642095"/>
              <a:ext cx="731520" cy="0"/>
            </a:xfrm>
            <a:prstGeom prst="line">
              <a:avLst/>
            </a:prstGeom>
            <a:ln w="57150">
              <a:solidFill>
                <a:srgbClr val="000099"/>
              </a:solidFill>
            </a:ln>
          </p:spPr>
          <p:style>
            <a:lnRef idx="1">
              <a:schemeClr val="dk1"/>
            </a:lnRef>
            <a:fillRef idx="0">
              <a:schemeClr val="dk1"/>
            </a:fillRef>
            <a:effectRef idx="0">
              <a:schemeClr val="dk1"/>
            </a:effectRef>
            <a:fontRef idx="minor">
              <a:schemeClr val="tx1"/>
            </a:fontRef>
          </p:style>
        </p:cxnSp>
        <p:cxnSp>
          <p:nvCxnSpPr>
            <p:cNvPr id="18" name="Straight Connector 17">
              <a:extLst>
                <a:ext uri="{FF2B5EF4-FFF2-40B4-BE49-F238E27FC236}">
                  <a16:creationId xmlns="" xmlns:a16="http://schemas.microsoft.com/office/drawing/2014/main" id="{EC654E70-EDD1-4D17-9EE1-448807EA1C49}"/>
                </a:ext>
              </a:extLst>
            </p:cNvPr>
            <p:cNvCxnSpPr/>
            <p:nvPr/>
          </p:nvCxnSpPr>
          <p:spPr>
            <a:xfrm>
              <a:off x="4193537" y="1155923"/>
              <a:ext cx="731520" cy="0"/>
            </a:xfrm>
            <a:prstGeom prst="line">
              <a:avLst/>
            </a:prstGeom>
            <a:ln w="57150">
              <a:solidFill>
                <a:srgbClr val="FF0000"/>
              </a:solidFill>
            </a:ln>
          </p:spPr>
          <p:style>
            <a:lnRef idx="1">
              <a:schemeClr val="dk1"/>
            </a:lnRef>
            <a:fillRef idx="0">
              <a:schemeClr val="dk1"/>
            </a:fillRef>
            <a:effectRef idx="0">
              <a:schemeClr val="dk1"/>
            </a:effectRef>
            <a:fontRef idx="minor">
              <a:schemeClr val="tx1"/>
            </a:fontRef>
          </p:style>
        </p:cxnSp>
        <p:pic>
          <p:nvPicPr>
            <p:cNvPr id="19" name="Picture 7">
              <a:extLst>
                <a:ext uri="{FF2B5EF4-FFF2-40B4-BE49-F238E27FC236}">
                  <a16:creationId xmlns="" xmlns:a16="http://schemas.microsoft.com/office/drawing/2014/main" id="{D51320F7-24E4-4D94-B200-51C07A18680F}"/>
                </a:ext>
              </a:extLst>
            </p:cNvPr>
            <p:cNvPicPr>
              <a:picLocks noChangeAspect="1" noChangeArrowheads="1"/>
            </p:cNvPicPr>
            <p:nvPr/>
          </p:nvPicPr>
          <p:blipFill>
            <a:blip r:embed="rId7" cstate="print"/>
            <a:srcRect l="21291" r="57246"/>
            <a:stretch>
              <a:fillRect/>
            </a:stretch>
          </p:blipFill>
          <p:spPr bwMode="auto">
            <a:xfrm>
              <a:off x="4960226" y="1393152"/>
              <a:ext cx="419100" cy="497487"/>
            </a:xfrm>
            <a:prstGeom prst="rect">
              <a:avLst/>
            </a:prstGeom>
            <a:noFill/>
            <a:ln w="9525">
              <a:noFill/>
              <a:miter lim="800000"/>
              <a:headEnd/>
              <a:tailEnd/>
            </a:ln>
          </p:spPr>
        </p:pic>
        <p:pic>
          <p:nvPicPr>
            <p:cNvPr id="20" name="Picture 7">
              <a:extLst>
                <a:ext uri="{FF2B5EF4-FFF2-40B4-BE49-F238E27FC236}">
                  <a16:creationId xmlns="" xmlns:a16="http://schemas.microsoft.com/office/drawing/2014/main" id="{D97AE03D-EB69-4277-BC7D-B8800099003B}"/>
                </a:ext>
              </a:extLst>
            </p:cNvPr>
            <p:cNvPicPr>
              <a:picLocks noChangeAspect="1" noChangeArrowheads="1"/>
            </p:cNvPicPr>
            <p:nvPr/>
          </p:nvPicPr>
          <p:blipFill>
            <a:blip r:embed="rId7" cstate="print"/>
            <a:srcRect l="79176" r="2288"/>
            <a:stretch>
              <a:fillRect/>
            </a:stretch>
          </p:blipFill>
          <p:spPr bwMode="auto">
            <a:xfrm>
              <a:off x="4990662" y="913288"/>
              <a:ext cx="361950" cy="497487"/>
            </a:xfrm>
            <a:prstGeom prst="rect">
              <a:avLst/>
            </a:prstGeom>
            <a:noFill/>
            <a:ln w="9525">
              <a:noFill/>
              <a:miter lim="800000"/>
              <a:headEnd/>
              <a:tailEnd/>
            </a:ln>
          </p:spPr>
        </p:pic>
      </p:grpSp>
      <p:cxnSp>
        <p:nvCxnSpPr>
          <p:cNvPr id="23" name="Straight Connector 22">
            <a:extLst>
              <a:ext uri="{FF2B5EF4-FFF2-40B4-BE49-F238E27FC236}">
                <a16:creationId xmlns="" xmlns:a16="http://schemas.microsoft.com/office/drawing/2014/main" id="{94AD298F-85A9-4613-8050-E36A63EE8A89}"/>
              </a:ext>
            </a:extLst>
          </p:cNvPr>
          <p:cNvCxnSpPr/>
          <p:nvPr/>
        </p:nvCxnSpPr>
        <p:spPr>
          <a:xfrm flipV="1">
            <a:off x="2326451" y="1085881"/>
            <a:ext cx="0" cy="431800"/>
          </a:xfrm>
          <a:prstGeom prst="line">
            <a:avLst/>
          </a:prstGeom>
          <a:ln w="38100">
            <a:solidFill>
              <a:schemeClr val="bg2">
                <a:lumMod val="50000"/>
              </a:schemeClr>
            </a:solidFill>
            <a:headEnd type="triangle" w="med" len="med"/>
            <a:tailEnd type="triangle" w="med" len="med"/>
          </a:ln>
        </p:spPr>
        <p:style>
          <a:lnRef idx="1">
            <a:schemeClr val="dk1"/>
          </a:lnRef>
          <a:fillRef idx="0">
            <a:schemeClr val="dk1"/>
          </a:fillRef>
          <a:effectRef idx="0">
            <a:schemeClr val="dk1"/>
          </a:effectRef>
          <a:fontRef idx="minor">
            <a:schemeClr val="tx1"/>
          </a:fontRef>
        </p:style>
      </p:cxnSp>
      <p:pic>
        <p:nvPicPr>
          <p:cNvPr id="24" name="Picture 5">
            <a:extLst>
              <a:ext uri="{FF2B5EF4-FFF2-40B4-BE49-F238E27FC236}">
                <a16:creationId xmlns="" xmlns:a16="http://schemas.microsoft.com/office/drawing/2014/main" id="{914E6730-D4F5-4AEF-A99C-D37B560CC122}"/>
              </a:ext>
            </a:extLst>
          </p:cNvPr>
          <p:cNvPicPr>
            <a:picLocks noChangeAspect="1" noChangeArrowheads="1"/>
          </p:cNvPicPr>
          <p:nvPr/>
        </p:nvPicPr>
        <p:blipFill>
          <a:blip r:embed="rId8" cstate="print">
            <a:clrChange>
              <a:clrFrom>
                <a:srgbClr val="FFFFFF"/>
              </a:clrFrom>
              <a:clrTo>
                <a:srgbClr val="FFFFFF">
                  <a:alpha val="0"/>
                </a:srgbClr>
              </a:clrTo>
            </a:clrChange>
          </a:blip>
          <a:srcRect l="81448" t="24107" r="9453" b="45618"/>
          <a:stretch>
            <a:fillRect/>
          </a:stretch>
        </p:blipFill>
        <p:spPr bwMode="auto">
          <a:xfrm>
            <a:off x="2409001" y="1213675"/>
            <a:ext cx="245269" cy="166688"/>
          </a:xfrm>
          <a:prstGeom prst="rect">
            <a:avLst/>
          </a:prstGeom>
          <a:noFill/>
          <a:ln w="9525">
            <a:noFill/>
            <a:miter lim="800000"/>
            <a:headEnd/>
            <a:tailEnd/>
          </a:ln>
        </p:spPr>
      </p:pic>
      <p:sp>
        <p:nvSpPr>
          <p:cNvPr id="27" name="TextBox 26">
            <a:extLst>
              <a:ext uri="{FF2B5EF4-FFF2-40B4-BE49-F238E27FC236}">
                <a16:creationId xmlns="" xmlns:a16="http://schemas.microsoft.com/office/drawing/2014/main" id="{B8E13202-FD46-4091-8F4B-0143F6D5C864}"/>
              </a:ext>
            </a:extLst>
          </p:cNvPr>
          <p:cNvSpPr txBox="1"/>
          <p:nvPr/>
        </p:nvSpPr>
        <p:spPr>
          <a:xfrm>
            <a:off x="3682965" y="6182782"/>
            <a:ext cx="3947684" cy="634020"/>
          </a:xfrm>
          <a:prstGeom prst="rect">
            <a:avLst/>
          </a:prstGeom>
          <a:noFill/>
        </p:spPr>
        <p:txBody>
          <a:bodyPr wrap="none" rtlCol="0">
            <a:spAutoFit/>
          </a:bodyPr>
          <a:lstStyle/>
          <a:p>
            <a:pPr>
              <a:buNone/>
            </a:pPr>
            <a:r>
              <a:rPr lang="en-US" sz="1600" dirty="0"/>
              <a:t>Graham et al., PRL </a:t>
            </a:r>
            <a:r>
              <a:rPr lang="en-US" sz="1600" b="1" dirty="0"/>
              <a:t>110</a:t>
            </a:r>
            <a:r>
              <a:rPr lang="en-US" sz="1600" dirty="0"/>
              <a:t>, 171102 (2013).</a:t>
            </a:r>
          </a:p>
          <a:p>
            <a:pPr>
              <a:buNone/>
            </a:pPr>
            <a:r>
              <a:rPr lang="nb-NO" sz="1600" dirty="0"/>
              <a:t>Arvanitaki et al., PRD </a:t>
            </a:r>
            <a:r>
              <a:rPr lang="nb-NO" sz="1600" b="1" dirty="0"/>
              <a:t>97</a:t>
            </a:r>
            <a:r>
              <a:rPr lang="nb-NO" sz="1600" dirty="0"/>
              <a:t>, 075020 (2018).</a:t>
            </a:r>
            <a:endParaRPr lang="en-US" sz="1600" dirty="0"/>
          </a:p>
        </p:txBody>
      </p:sp>
      <p:sp>
        <p:nvSpPr>
          <p:cNvPr id="22" name="TextBox 21"/>
          <p:cNvSpPr txBox="1"/>
          <p:nvPr/>
        </p:nvSpPr>
        <p:spPr>
          <a:xfrm>
            <a:off x="251520" y="6536377"/>
            <a:ext cx="1963924" cy="276999"/>
          </a:xfrm>
          <a:prstGeom prst="rect">
            <a:avLst/>
          </a:prstGeom>
          <a:noFill/>
        </p:spPr>
        <p:txBody>
          <a:bodyPr wrap="none" rtlCol="0">
            <a:spAutoFit/>
          </a:bodyPr>
          <a:lstStyle/>
          <a:p>
            <a:r>
              <a:rPr lang="en-GB" sz="1200" dirty="0" smtClean="0"/>
              <a:t>Courtesy of Jason Hogan!</a:t>
            </a:r>
            <a:endParaRPr lang="en-GB" sz="1200" dirty="0"/>
          </a:p>
        </p:txBody>
      </p:sp>
    </p:spTree>
    <p:extLst>
      <p:ext uri="{BB962C8B-B14F-4D97-AF65-F5344CB8AC3E}">
        <p14:creationId xmlns:p14="http://schemas.microsoft.com/office/powerpoint/2010/main" val="619016565"/>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48BF17DD-75E0-49A2-A4B4-12EB88BC56C3}"/>
              </a:ext>
            </a:extLst>
          </p:cNvPr>
          <p:cNvPicPr>
            <a:picLocks noChangeAspect="1"/>
          </p:cNvPicPr>
          <p:nvPr/>
        </p:nvPicPr>
        <p:blipFill>
          <a:blip r:embed="rId2"/>
          <a:stretch>
            <a:fillRect/>
          </a:stretch>
        </p:blipFill>
        <p:spPr>
          <a:xfrm>
            <a:off x="3756797" y="5083394"/>
            <a:ext cx="3834574" cy="777567"/>
          </a:xfrm>
          <a:prstGeom prst="rect">
            <a:avLst/>
          </a:prstGeom>
        </p:spPr>
      </p:pic>
      <p:sp>
        <p:nvSpPr>
          <p:cNvPr id="4" name="Title 1">
            <a:extLst>
              <a:ext uri="{FF2B5EF4-FFF2-40B4-BE49-F238E27FC236}">
                <a16:creationId xmlns="" xmlns:a16="http://schemas.microsoft.com/office/drawing/2014/main" id="{1FA37760-D91A-405E-91F7-CD91B28E263B}"/>
              </a:ext>
            </a:extLst>
          </p:cNvPr>
          <p:cNvSpPr>
            <a:spLocks noGrp="1"/>
          </p:cNvSpPr>
          <p:nvPr>
            <p:ph type="title"/>
          </p:nvPr>
        </p:nvSpPr>
        <p:spPr>
          <a:xfrm>
            <a:off x="457200" y="152400"/>
            <a:ext cx="8229600" cy="533400"/>
          </a:xfrm>
        </p:spPr>
        <p:txBody>
          <a:bodyPr/>
          <a:lstStyle/>
          <a:p>
            <a:r>
              <a:rPr lang="en-US" dirty="0"/>
              <a:t>Ultralight scalar dark matter</a:t>
            </a:r>
          </a:p>
        </p:txBody>
      </p:sp>
      <p:grpSp>
        <p:nvGrpSpPr>
          <p:cNvPr id="5" name="Group 4">
            <a:extLst>
              <a:ext uri="{FF2B5EF4-FFF2-40B4-BE49-F238E27FC236}">
                <a16:creationId xmlns="" xmlns:a16="http://schemas.microsoft.com/office/drawing/2014/main" id="{704C1CEF-DD48-4982-9889-666FA58E72B3}"/>
              </a:ext>
            </a:extLst>
          </p:cNvPr>
          <p:cNvGrpSpPr/>
          <p:nvPr/>
        </p:nvGrpSpPr>
        <p:grpSpPr>
          <a:xfrm>
            <a:off x="316669" y="1468875"/>
            <a:ext cx="7616676" cy="778877"/>
            <a:chOff x="1182763" y="736512"/>
            <a:chExt cx="8611815" cy="880639"/>
          </a:xfrm>
        </p:grpSpPr>
        <p:pic>
          <p:nvPicPr>
            <p:cNvPr id="6" name="Picture 5">
              <a:extLst>
                <a:ext uri="{FF2B5EF4-FFF2-40B4-BE49-F238E27FC236}">
                  <a16:creationId xmlns="" xmlns:a16="http://schemas.microsoft.com/office/drawing/2014/main" id="{F5A8F6F9-8AFF-46A0-91EA-76AAB1D3270D}"/>
                </a:ext>
              </a:extLst>
            </p:cNvPr>
            <p:cNvPicPr>
              <a:picLocks noChangeAspect="1"/>
            </p:cNvPicPr>
            <p:nvPr/>
          </p:nvPicPr>
          <p:blipFill rotWithShape="1">
            <a:blip r:embed="rId3"/>
            <a:srcRect l="-1" r="2810"/>
            <a:stretch/>
          </p:blipFill>
          <p:spPr>
            <a:xfrm>
              <a:off x="1182763" y="736512"/>
              <a:ext cx="3690574" cy="785400"/>
            </a:xfrm>
            <a:prstGeom prst="rect">
              <a:avLst/>
            </a:prstGeom>
          </p:spPr>
        </p:pic>
        <p:pic>
          <p:nvPicPr>
            <p:cNvPr id="7" name="Picture 6">
              <a:extLst>
                <a:ext uri="{FF2B5EF4-FFF2-40B4-BE49-F238E27FC236}">
                  <a16:creationId xmlns="" xmlns:a16="http://schemas.microsoft.com/office/drawing/2014/main" id="{C8103605-D953-4436-8497-14D476E470C2}"/>
                </a:ext>
              </a:extLst>
            </p:cNvPr>
            <p:cNvPicPr>
              <a:picLocks noChangeAspect="1"/>
            </p:cNvPicPr>
            <p:nvPr/>
          </p:nvPicPr>
          <p:blipFill rotWithShape="1">
            <a:blip r:embed="rId4"/>
            <a:srcRect l="2642"/>
            <a:stretch/>
          </p:blipFill>
          <p:spPr>
            <a:xfrm>
              <a:off x="4903837" y="749251"/>
              <a:ext cx="4890741" cy="867900"/>
            </a:xfrm>
            <a:prstGeom prst="rect">
              <a:avLst/>
            </a:prstGeom>
          </p:spPr>
        </p:pic>
      </p:grpSp>
      <p:sp>
        <p:nvSpPr>
          <p:cNvPr id="8" name="Rectangle 7">
            <a:extLst>
              <a:ext uri="{FF2B5EF4-FFF2-40B4-BE49-F238E27FC236}">
                <a16:creationId xmlns="" xmlns:a16="http://schemas.microsoft.com/office/drawing/2014/main" id="{C702FAF4-FBD6-4404-8319-41E777CD26B1}"/>
              </a:ext>
            </a:extLst>
          </p:cNvPr>
          <p:cNvSpPr/>
          <p:nvPr/>
        </p:nvSpPr>
        <p:spPr>
          <a:xfrm>
            <a:off x="556054" y="767482"/>
            <a:ext cx="8229600" cy="507831"/>
          </a:xfrm>
          <a:prstGeom prst="rect">
            <a:avLst/>
          </a:prstGeom>
        </p:spPr>
        <p:txBody>
          <a:bodyPr wrap="square">
            <a:spAutoFit/>
          </a:bodyPr>
          <a:lstStyle/>
          <a:p>
            <a:pPr>
              <a:lnSpc>
                <a:spcPct val="150000"/>
              </a:lnSpc>
              <a:buNone/>
            </a:pPr>
            <a:r>
              <a:rPr lang="en-US" i="1" dirty="0"/>
              <a:t>Ultralight </a:t>
            </a:r>
            <a:r>
              <a:rPr lang="en-US" i="1" dirty="0" err="1"/>
              <a:t>dilaton</a:t>
            </a:r>
            <a:r>
              <a:rPr lang="en-US" i="1" dirty="0"/>
              <a:t> DM </a:t>
            </a:r>
            <a:r>
              <a:rPr lang="en-US" dirty="0"/>
              <a:t>acts as a background field (e.g., mass ~10</a:t>
            </a:r>
            <a:r>
              <a:rPr lang="en-US" baseline="30000" dirty="0"/>
              <a:t>-15</a:t>
            </a:r>
            <a:r>
              <a:rPr lang="en-US" dirty="0"/>
              <a:t> eV)</a:t>
            </a:r>
          </a:p>
        </p:txBody>
      </p:sp>
      <p:pic>
        <p:nvPicPr>
          <p:cNvPr id="9" name="Picture 8">
            <a:extLst>
              <a:ext uri="{FF2B5EF4-FFF2-40B4-BE49-F238E27FC236}">
                <a16:creationId xmlns="" xmlns:a16="http://schemas.microsoft.com/office/drawing/2014/main" id="{12D3B682-90C9-4444-A31C-8327F715F184}"/>
              </a:ext>
            </a:extLst>
          </p:cNvPr>
          <p:cNvPicPr>
            <a:picLocks noChangeAspect="1"/>
          </p:cNvPicPr>
          <p:nvPr/>
        </p:nvPicPr>
        <p:blipFill>
          <a:blip r:embed="rId5"/>
          <a:stretch>
            <a:fillRect/>
          </a:stretch>
        </p:blipFill>
        <p:spPr>
          <a:xfrm>
            <a:off x="662499" y="3391442"/>
            <a:ext cx="4977038" cy="387767"/>
          </a:xfrm>
          <a:prstGeom prst="rect">
            <a:avLst/>
          </a:prstGeom>
        </p:spPr>
      </p:pic>
      <p:cxnSp>
        <p:nvCxnSpPr>
          <p:cNvPr id="10" name="Straight Connector 9">
            <a:extLst>
              <a:ext uri="{FF2B5EF4-FFF2-40B4-BE49-F238E27FC236}">
                <a16:creationId xmlns="" xmlns:a16="http://schemas.microsoft.com/office/drawing/2014/main" id="{BF833E66-A3DD-49B7-8B79-DD8E702FAB62}"/>
              </a:ext>
            </a:extLst>
          </p:cNvPr>
          <p:cNvCxnSpPr/>
          <p:nvPr/>
        </p:nvCxnSpPr>
        <p:spPr>
          <a:xfrm>
            <a:off x="946716" y="2247752"/>
            <a:ext cx="2718487" cy="0"/>
          </a:xfrm>
          <a:prstGeom prst="line">
            <a:avLst/>
          </a:prstGeom>
          <a:ln w="57150">
            <a:solidFill>
              <a:srgbClr val="5076E2"/>
            </a:solidFill>
          </a:ln>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 xmlns:a16="http://schemas.microsoft.com/office/drawing/2014/main" id="{68D20C9E-2A0C-4AA0-BAE2-49D50374B9CB}"/>
              </a:ext>
            </a:extLst>
          </p:cNvPr>
          <p:cNvCxnSpPr/>
          <p:nvPr/>
        </p:nvCxnSpPr>
        <p:spPr>
          <a:xfrm>
            <a:off x="2176067" y="2439359"/>
            <a:ext cx="0" cy="834081"/>
          </a:xfrm>
          <a:prstGeom prst="line">
            <a:avLst/>
          </a:prstGeom>
          <a:ln w="57150">
            <a:solidFill>
              <a:srgbClr val="5076E2"/>
            </a:solidFill>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12" name="TextBox 11">
            <a:extLst>
              <a:ext uri="{FF2B5EF4-FFF2-40B4-BE49-F238E27FC236}">
                <a16:creationId xmlns="" xmlns:a16="http://schemas.microsoft.com/office/drawing/2014/main" id="{9E713779-C490-4ACF-A204-777168B53B76}"/>
              </a:ext>
            </a:extLst>
          </p:cNvPr>
          <p:cNvSpPr txBox="1"/>
          <p:nvPr/>
        </p:nvSpPr>
        <p:spPr>
          <a:xfrm>
            <a:off x="5312644" y="2155734"/>
            <a:ext cx="1136575" cy="701731"/>
          </a:xfrm>
          <a:prstGeom prst="rect">
            <a:avLst/>
          </a:prstGeom>
          <a:noFill/>
        </p:spPr>
        <p:txBody>
          <a:bodyPr wrap="square" rtlCol="0">
            <a:spAutoFit/>
          </a:bodyPr>
          <a:lstStyle/>
          <a:p>
            <a:pPr>
              <a:buNone/>
            </a:pPr>
            <a:r>
              <a:rPr lang="en-US" dirty="0">
                <a:solidFill>
                  <a:srgbClr val="92D050"/>
                </a:solidFill>
              </a:rPr>
              <a:t>Electron</a:t>
            </a:r>
          </a:p>
          <a:p>
            <a:pPr>
              <a:buNone/>
            </a:pPr>
            <a:r>
              <a:rPr lang="en-US" dirty="0">
                <a:solidFill>
                  <a:srgbClr val="92D050"/>
                </a:solidFill>
              </a:rPr>
              <a:t>coupling</a:t>
            </a:r>
          </a:p>
        </p:txBody>
      </p:sp>
      <p:sp>
        <p:nvSpPr>
          <p:cNvPr id="13" name="TextBox 12">
            <a:extLst>
              <a:ext uri="{FF2B5EF4-FFF2-40B4-BE49-F238E27FC236}">
                <a16:creationId xmlns="" xmlns:a16="http://schemas.microsoft.com/office/drawing/2014/main" id="{7863AB90-AAD2-4974-BF4C-16C226C4EBF3}"/>
              </a:ext>
            </a:extLst>
          </p:cNvPr>
          <p:cNvSpPr txBox="1"/>
          <p:nvPr/>
        </p:nvSpPr>
        <p:spPr>
          <a:xfrm>
            <a:off x="6696960" y="2200563"/>
            <a:ext cx="1136575" cy="701731"/>
          </a:xfrm>
          <a:prstGeom prst="rect">
            <a:avLst/>
          </a:prstGeom>
          <a:noFill/>
        </p:spPr>
        <p:txBody>
          <a:bodyPr wrap="square" rtlCol="0">
            <a:spAutoFit/>
          </a:bodyPr>
          <a:lstStyle/>
          <a:p>
            <a:pPr>
              <a:buNone/>
            </a:pPr>
            <a:r>
              <a:rPr lang="en-US" dirty="0">
                <a:solidFill>
                  <a:srgbClr val="FFC000"/>
                </a:solidFill>
              </a:rPr>
              <a:t>Photon</a:t>
            </a:r>
          </a:p>
          <a:p>
            <a:pPr>
              <a:buNone/>
            </a:pPr>
            <a:r>
              <a:rPr lang="en-US" dirty="0">
                <a:solidFill>
                  <a:srgbClr val="FFC000"/>
                </a:solidFill>
              </a:rPr>
              <a:t>coupling</a:t>
            </a:r>
          </a:p>
        </p:txBody>
      </p:sp>
      <p:cxnSp>
        <p:nvCxnSpPr>
          <p:cNvPr id="14" name="Straight Connector 13">
            <a:extLst>
              <a:ext uri="{FF2B5EF4-FFF2-40B4-BE49-F238E27FC236}">
                <a16:creationId xmlns="" xmlns:a16="http://schemas.microsoft.com/office/drawing/2014/main" id="{4B17FBEE-CD01-4A26-8BEB-08F820757860}"/>
              </a:ext>
            </a:extLst>
          </p:cNvPr>
          <p:cNvCxnSpPr/>
          <p:nvPr/>
        </p:nvCxnSpPr>
        <p:spPr>
          <a:xfrm>
            <a:off x="5275818" y="2141449"/>
            <a:ext cx="989658" cy="0"/>
          </a:xfrm>
          <a:prstGeom prst="line">
            <a:avLst/>
          </a:prstGeom>
          <a:ln w="57150">
            <a:solidFill>
              <a:srgbClr val="92D050"/>
            </a:solidFill>
          </a:ln>
        </p:spPr>
        <p:style>
          <a:lnRef idx="1">
            <a:schemeClr val="dk1"/>
          </a:lnRef>
          <a:fillRef idx="0">
            <a:schemeClr val="dk1"/>
          </a:fillRef>
          <a:effectRef idx="0">
            <a:schemeClr val="dk1"/>
          </a:effectRef>
          <a:fontRef idx="minor">
            <a:schemeClr val="tx1"/>
          </a:fontRef>
        </p:style>
      </p:cxnSp>
      <p:cxnSp>
        <p:nvCxnSpPr>
          <p:cNvPr id="15" name="Straight Connector 14">
            <a:extLst>
              <a:ext uri="{FF2B5EF4-FFF2-40B4-BE49-F238E27FC236}">
                <a16:creationId xmlns="" xmlns:a16="http://schemas.microsoft.com/office/drawing/2014/main" id="{9996EFE0-31EC-487A-8BFC-3E9FBEB305F9}"/>
              </a:ext>
            </a:extLst>
          </p:cNvPr>
          <p:cNvCxnSpPr/>
          <p:nvPr/>
        </p:nvCxnSpPr>
        <p:spPr>
          <a:xfrm>
            <a:off x="6623034" y="2163518"/>
            <a:ext cx="1097903" cy="0"/>
          </a:xfrm>
          <a:prstGeom prst="line">
            <a:avLst/>
          </a:prstGeom>
          <a:ln w="57150">
            <a:solidFill>
              <a:srgbClr val="FFC000"/>
            </a:solidFill>
          </a:ln>
        </p:spPr>
        <p:style>
          <a:lnRef idx="1">
            <a:schemeClr val="dk1"/>
          </a:lnRef>
          <a:fillRef idx="0">
            <a:schemeClr val="dk1"/>
          </a:fillRef>
          <a:effectRef idx="0">
            <a:schemeClr val="dk1"/>
          </a:effectRef>
          <a:fontRef idx="minor">
            <a:schemeClr val="tx1"/>
          </a:fontRef>
        </p:style>
      </p:cxnSp>
      <p:sp>
        <p:nvSpPr>
          <p:cNvPr id="16" name="TextBox 15">
            <a:extLst>
              <a:ext uri="{FF2B5EF4-FFF2-40B4-BE49-F238E27FC236}">
                <a16:creationId xmlns="" xmlns:a16="http://schemas.microsoft.com/office/drawing/2014/main" id="{52D078C9-4B5C-4283-AC88-359A2DA237A2}"/>
              </a:ext>
            </a:extLst>
          </p:cNvPr>
          <p:cNvSpPr txBox="1"/>
          <p:nvPr/>
        </p:nvSpPr>
        <p:spPr>
          <a:xfrm>
            <a:off x="2251917" y="2331986"/>
            <a:ext cx="1570422" cy="646331"/>
          </a:xfrm>
          <a:prstGeom prst="rect">
            <a:avLst/>
          </a:prstGeom>
          <a:noFill/>
        </p:spPr>
        <p:txBody>
          <a:bodyPr wrap="square" rtlCol="0">
            <a:spAutoFit/>
          </a:bodyPr>
          <a:lstStyle/>
          <a:p>
            <a:pPr>
              <a:buNone/>
            </a:pPr>
            <a:r>
              <a:rPr lang="en-US" dirty="0">
                <a:solidFill>
                  <a:srgbClr val="5076E2"/>
                </a:solidFill>
              </a:rPr>
              <a:t>DM scalar field</a:t>
            </a:r>
          </a:p>
        </p:txBody>
      </p:sp>
      <p:sp>
        <p:nvSpPr>
          <p:cNvPr id="17" name="TextBox 16">
            <a:extLst>
              <a:ext uri="{FF2B5EF4-FFF2-40B4-BE49-F238E27FC236}">
                <a16:creationId xmlns="" xmlns:a16="http://schemas.microsoft.com/office/drawing/2014/main" id="{E03F61F2-83ED-4086-A0DA-777D95334FBD}"/>
              </a:ext>
            </a:extLst>
          </p:cNvPr>
          <p:cNvSpPr txBox="1"/>
          <p:nvPr/>
        </p:nvSpPr>
        <p:spPr>
          <a:xfrm>
            <a:off x="7932859" y="1574792"/>
            <a:ext cx="756938" cy="461665"/>
          </a:xfrm>
          <a:prstGeom prst="rect">
            <a:avLst/>
          </a:prstGeom>
          <a:noFill/>
        </p:spPr>
        <p:txBody>
          <a:bodyPr wrap="none" rtlCol="0">
            <a:spAutoFit/>
          </a:bodyPr>
          <a:lstStyle/>
          <a:p>
            <a:pPr>
              <a:buNone/>
            </a:pPr>
            <a:r>
              <a:rPr lang="en-US" sz="2400" dirty="0"/>
              <a:t>+ …</a:t>
            </a:r>
          </a:p>
        </p:txBody>
      </p:sp>
      <p:sp>
        <p:nvSpPr>
          <p:cNvPr id="18" name="TextBox 17">
            <a:extLst>
              <a:ext uri="{FF2B5EF4-FFF2-40B4-BE49-F238E27FC236}">
                <a16:creationId xmlns="" xmlns:a16="http://schemas.microsoft.com/office/drawing/2014/main" id="{B5922ED9-E0E9-4698-965A-88AB9A68BC5D}"/>
              </a:ext>
            </a:extLst>
          </p:cNvPr>
          <p:cNvSpPr txBox="1"/>
          <p:nvPr/>
        </p:nvSpPr>
        <p:spPr>
          <a:xfrm>
            <a:off x="8181086" y="2202934"/>
            <a:ext cx="715534" cy="646331"/>
          </a:xfrm>
          <a:prstGeom prst="rect">
            <a:avLst/>
          </a:prstGeom>
          <a:noFill/>
        </p:spPr>
        <p:txBody>
          <a:bodyPr wrap="square" rtlCol="0">
            <a:spAutoFit/>
          </a:bodyPr>
          <a:lstStyle/>
          <a:p>
            <a:pPr>
              <a:buNone/>
            </a:pPr>
            <a:r>
              <a:rPr lang="en-US" dirty="0"/>
              <a:t>e.g., QCD</a:t>
            </a:r>
          </a:p>
        </p:txBody>
      </p:sp>
      <p:cxnSp>
        <p:nvCxnSpPr>
          <p:cNvPr id="19" name="Straight Connector 18">
            <a:extLst>
              <a:ext uri="{FF2B5EF4-FFF2-40B4-BE49-F238E27FC236}">
                <a16:creationId xmlns="" xmlns:a16="http://schemas.microsoft.com/office/drawing/2014/main" id="{008177C5-3BB6-4A6C-B82F-C92AF25AE3AE}"/>
              </a:ext>
            </a:extLst>
          </p:cNvPr>
          <p:cNvCxnSpPr/>
          <p:nvPr/>
        </p:nvCxnSpPr>
        <p:spPr>
          <a:xfrm>
            <a:off x="8249547" y="2176215"/>
            <a:ext cx="500058" cy="0"/>
          </a:xfrm>
          <a:prstGeom prst="line">
            <a:avLst/>
          </a:prstGeom>
          <a:ln w="57150">
            <a:solidFill>
              <a:schemeClr val="tx1"/>
            </a:solidFill>
          </a:ln>
        </p:spPr>
        <p:style>
          <a:lnRef idx="1">
            <a:schemeClr val="dk1"/>
          </a:lnRef>
          <a:fillRef idx="0">
            <a:schemeClr val="dk1"/>
          </a:fillRef>
          <a:effectRef idx="0">
            <a:schemeClr val="dk1"/>
          </a:effectRef>
          <a:fontRef idx="minor">
            <a:schemeClr val="tx1"/>
          </a:fontRef>
        </p:style>
      </p:cxnSp>
      <p:pic>
        <p:nvPicPr>
          <p:cNvPr id="20" name="Picture 19">
            <a:extLst>
              <a:ext uri="{FF2B5EF4-FFF2-40B4-BE49-F238E27FC236}">
                <a16:creationId xmlns="" xmlns:a16="http://schemas.microsoft.com/office/drawing/2014/main" id="{BC3611EA-8896-42D0-A6CA-4034BC52768A}"/>
              </a:ext>
            </a:extLst>
          </p:cNvPr>
          <p:cNvPicPr>
            <a:picLocks noChangeAspect="1"/>
          </p:cNvPicPr>
          <p:nvPr/>
        </p:nvPicPr>
        <p:blipFill>
          <a:blip r:embed="rId6"/>
          <a:stretch>
            <a:fillRect/>
          </a:stretch>
        </p:blipFill>
        <p:spPr>
          <a:xfrm>
            <a:off x="6285867" y="3392529"/>
            <a:ext cx="1547668" cy="370713"/>
          </a:xfrm>
          <a:prstGeom prst="rect">
            <a:avLst/>
          </a:prstGeom>
        </p:spPr>
      </p:pic>
      <p:sp>
        <p:nvSpPr>
          <p:cNvPr id="21" name="TextBox 20">
            <a:extLst>
              <a:ext uri="{FF2B5EF4-FFF2-40B4-BE49-F238E27FC236}">
                <a16:creationId xmlns="" xmlns:a16="http://schemas.microsoft.com/office/drawing/2014/main" id="{1C74B550-9E10-4D2B-BF54-23475BEC71F5}"/>
              </a:ext>
            </a:extLst>
          </p:cNvPr>
          <p:cNvSpPr txBox="1"/>
          <p:nvPr/>
        </p:nvSpPr>
        <p:spPr>
          <a:xfrm>
            <a:off x="625796" y="4298306"/>
            <a:ext cx="6391558" cy="400110"/>
          </a:xfrm>
          <a:prstGeom prst="rect">
            <a:avLst/>
          </a:prstGeom>
          <a:noFill/>
        </p:spPr>
        <p:txBody>
          <a:bodyPr wrap="none" rtlCol="0">
            <a:spAutoFit/>
          </a:bodyPr>
          <a:lstStyle/>
          <a:p>
            <a:pPr>
              <a:buNone/>
            </a:pPr>
            <a:r>
              <a:rPr lang="en-US" sz="2000" dirty="0"/>
              <a:t>DM coupling causes time-varying atomic energy levels:</a:t>
            </a:r>
          </a:p>
        </p:txBody>
      </p:sp>
      <p:grpSp>
        <p:nvGrpSpPr>
          <p:cNvPr id="22" name="Group 35">
            <a:extLst>
              <a:ext uri="{FF2B5EF4-FFF2-40B4-BE49-F238E27FC236}">
                <a16:creationId xmlns="" xmlns:a16="http://schemas.microsoft.com/office/drawing/2014/main" id="{9197EDA7-02B8-4E17-B210-0C7D4CD44D04}"/>
              </a:ext>
            </a:extLst>
          </p:cNvPr>
          <p:cNvGrpSpPr/>
          <p:nvPr/>
        </p:nvGrpSpPr>
        <p:grpSpPr>
          <a:xfrm>
            <a:off x="622093" y="4992314"/>
            <a:ext cx="1185789" cy="977351"/>
            <a:chOff x="4193537" y="913288"/>
            <a:chExt cx="1185789" cy="977351"/>
          </a:xfrm>
        </p:grpSpPr>
        <p:cxnSp>
          <p:nvCxnSpPr>
            <p:cNvPr id="23" name="Straight Connector 22">
              <a:extLst>
                <a:ext uri="{FF2B5EF4-FFF2-40B4-BE49-F238E27FC236}">
                  <a16:creationId xmlns="" xmlns:a16="http://schemas.microsoft.com/office/drawing/2014/main" id="{1050F96A-CD05-4845-8EDC-8DCDED71DAC7}"/>
                </a:ext>
              </a:extLst>
            </p:cNvPr>
            <p:cNvCxnSpPr/>
            <p:nvPr/>
          </p:nvCxnSpPr>
          <p:spPr>
            <a:xfrm>
              <a:off x="4203668" y="1642095"/>
              <a:ext cx="731520" cy="0"/>
            </a:xfrm>
            <a:prstGeom prst="line">
              <a:avLst/>
            </a:prstGeom>
            <a:ln w="57150">
              <a:solidFill>
                <a:srgbClr val="000099"/>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 xmlns:a16="http://schemas.microsoft.com/office/drawing/2014/main" id="{B8103C9E-9A52-449E-9EA0-84F69181CE69}"/>
                </a:ext>
              </a:extLst>
            </p:cNvPr>
            <p:cNvCxnSpPr/>
            <p:nvPr/>
          </p:nvCxnSpPr>
          <p:spPr>
            <a:xfrm>
              <a:off x="4193537" y="1155923"/>
              <a:ext cx="731520" cy="0"/>
            </a:xfrm>
            <a:prstGeom prst="line">
              <a:avLst/>
            </a:prstGeom>
            <a:ln w="57150">
              <a:solidFill>
                <a:srgbClr val="FF0000"/>
              </a:solidFill>
            </a:ln>
          </p:spPr>
          <p:style>
            <a:lnRef idx="1">
              <a:schemeClr val="dk1"/>
            </a:lnRef>
            <a:fillRef idx="0">
              <a:schemeClr val="dk1"/>
            </a:fillRef>
            <a:effectRef idx="0">
              <a:schemeClr val="dk1"/>
            </a:effectRef>
            <a:fontRef idx="minor">
              <a:schemeClr val="tx1"/>
            </a:fontRef>
          </p:style>
        </p:cxnSp>
        <p:pic>
          <p:nvPicPr>
            <p:cNvPr id="25" name="Picture 7">
              <a:extLst>
                <a:ext uri="{FF2B5EF4-FFF2-40B4-BE49-F238E27FC236}">
                  <a16:creationId xmlns="" xmlns:a16="http://schemas.microsoft.com/office/drawing/2014/main" id="{3219F7AF-EA9B-4B54-B0BC-8E5FA187C1BC}"/>
                </a:ext>
              </a:extLst>
            </p:cNvPr>
            <p:cNvPicPr>
              <a:picLocks noChangeAspect="1" noChangeArrowheads="1"/>
            </p:cNvPicPr>
            <p:nvPr/>
          </p:nvPicPr>
          <p:blipFill>
            <a:blip r:embed="rId7" cstate="print"/>
            <a:srcRect l="21291" r="57246"/>
            <a:stretch>
              <a:fillRect/>
            </a:stretch>
          </p:blipFill>
          <p:spPr bwMode="auto">
            <a:xfrm>
              <a:off x="4960226" y="1393152"/>
              <a:ext cx="419100" cy="497487"/>
            </a:xfrm>
            <a:prstGeom prst="rect">
              <a:avLst/>
            </a:prstGeom>
            <a:noFill/>
            <a:ln w="9525">
              <a:noFill/>
              <a:miter lim="800000"/>
              <a:headEnd/>
              <a:tailEnd/>
            </a:ln>
          </p:spPr>
        </p:pic>
        <p:pic>
          <p:nvPicPr>
            <p:cNvPr id="26" name="Picture 7">
              <a:extLst>
                <a:ext uri="{FF2B5EF4-FFF2-40B4-BE49-F238E27FC236}">
                  <a16:creationId xmlns="" xmlns:a16="http://schemas.microsoft.com/office/drawing/2014/main" id="{1A3D25C7-C24E-4207-B914-A89A816AA8A3}"/>
                </a:ext>
              </a:extLst>
            </p:cNvPr>
            <p:cNvPicPr>
              <a:picLocks noChangeAspect="1" noChangeArrowheads="1"/>
            </p:cNvPicPr>
            <p:nvPr/>
          </p:nvPicPr>
          <p:blipFill>
            <a:blip r:embed="rId7" cstate="print"/>
            <a:srcRect l="79176" r="2288"/>
            <a:stretch>
              <a:fillRect/>
            </a:stretch>
          </p:blipFill>
          <p:spPr bwMode="auto">
            <a:xfrm>
              <a:off x="4990662" y="913288"/>
              <a:ext cx="361950" cy="497487"/>
            </a:xfrm>
            <a:prstGeom prst="rect">
              <a:avLst/>
            </a:prstGeom>
            <a:noFill/>
            <a:ln w="9525">
              <a:noFill/>
              <a:miter lim="800000"/>
              <a:headEnd/>
              <a:tailEnd/>
            </a:ln>
          </p:spPr>
        </p:pic>
      </p:grpSp>
      <p:cxnSp>
        <p:nvCxnSpPr>
          <p:cNvPr id="27" name="Straight Connector 26">
            <a:extLst>
              <a:ext uri="{FF2B5EF4-FFF2-40B4-BE49-F238E27FC236}">
                <a16:creationId xmlns="" xmlns:a16="http://schemas.microsoft.com/office/drawing/2014/main" id="{81006807-901F-493B-8DC2-F47529DE5DCF}"/>
              </a:ext>
            </a:extLst>
          </p:cNvPr>
          <p:cNvCxnSpPr/>
          <p:nvPr/>
        </p:nvCxnSpPr>
        <p:spPr>
          <a:xfrm flipV="1">
            <a:off x="905526" y="5261040"/>
            <a:ext cx="0" cy="431800"/>
          </a:xfrm>
          <a:prstGeom prst="line">
            <a:avLst/>
          </a:prstGeom>
          <a:ln w="38100">
            <a:solidFill>
              <a:schemeClr val="bg2">
                <a:lumMod val="50000"/>
              </a:schemeClr>
            </a:solidFill>
            <a:headEnd type="triangle" w="med" len="med"/>
            <a:tailEnd type="triangle" w="med" len="med"/>
          </a:ln>
        </p:spPr>
        <p:style>
          <a:lnRef idx="1">
            <a:schemeClr val="dk1"/>
          </a:lnRef>
          <a:fillRef idx="0">
            <a:schemeClr val="dk1"/>
          </a:fillRef>
          <a:effectRef idx="0">
            <a:schemeClr val="dk1"/>
          </a:effectRef>
          <a:fontRef idx="minor">
            <a:schemeClr val="tx1"/>
          </a:fontRef>
        </p:style>
      </p:cxnSp>
      <p:pic>
        <p:nvPicPr>
          <p:cNvPr id="28" name="Picture 5">
            <a:extLst>
              <a:ext uri="{FF2B5EF4-FFF2-40B4-BE49-F238E27FC236}">
                <a16:creationId xmlns="" xmlns:a16="http://schemas.microsoft.com/office/drawing/2014/main" id="{8BB7E7A7-2994-4425-BA4B-A055E747A6E2}"/>
              </a:ext>
            </a:extLst>
          </p:cNvPr>
          <p:cNvPicPr>
            <a:picLocks noChangeAspect="1" noChangeArrowheads="1"/>
          </p:cNvPicPr>
          <p:nvPr/>
        </p:nvPicPr>
        <p:blipFill>
          <a:blip r:embed="rId8" cstate="print">
            <a:clrChange>
              <a:clrFrom>
                <a:srgbClr val="FFFFFF"/>
              </a:clrFrom>
              <a:clrTo>
                <a:srgbClr val="FFFFFF">
                  <a:alpha val="0"/>
                </a:srgbClr>
              </a:clrTo>
            </a:clrChange>
          </a:blip>
          <a:srcRect l="81448" t="24107" r="9453" b="45618"/>
          <a:stretch>
            <a:fillRect/>
          </a:stretch>
        </p:blipFill>
        <p:spPr bwMode="auto">
          <a:xfrm>
            <a:off x="988076" y="5388834"/>
            <a:ext cx="245269" cy="166688"/>
          </a:xfrm>
          <a:prstGeom prst="rect">
            <a:avLst/>
          </a:prstGeom>
          <a:noFill/>
          <a:ln w="9525">
            <a:noFill/>
            <a:miter lim="800000"/>
            <a:headEnd/>
            <a:tailEnd/>
          </a:ln>
        </p:spPr>
      </p:pic>
      <p:cxnSp>
        <p:nvCxnSpPr>
          <p:cNvPr id="29" name="Straight Connector 28">
            <a:extLst>
              <a:ext uri="{FF2B5EF4-FFF2-40B4-BE49-F238E27FC236}">
                <a16:creationId xmlns="" xmlns:a16="http://schemas.microsoft.com/office/drawing/2014/main" id="{AA22D6B5-CE52-4DE9-B94F-6DFBF0FBDE4A}"/>
              </a:ext>
            </a:extLst>
          </p:cNvPr>
          <p:cNvCxnSpPr/>
          <p:nvPr/>
        </p:nvCxnSpPr>
        <p:spPr>
          <a:xfrm flipV="1">
            <a:off x="3860454" y="5251069"/>
            <a:ext cx="0" cy="431800"/>
          </a:xfrm>
          <a:prstGeom prst="line">
            <a:avLst/>
          </a:prstGeom>
          <a:ln w="38100">
            <a:solidFill>
              <a:schemeClr val="bg2">
                <a:lumMod val="50000"/>
              </a:schemeClr>
            </a:solidFill>
            <a:headEnd type="triangle" w="med" len="med"/>
            <a:tailEnd type="triangle" w="med" len="med"/>
          </a:ln>
        </p:spPr>
        <p:style>
          <a:lnRef idx="1">
            <a:schemeClr val="dk1"/>
          </a:lnRef>
          <a:fillRef idx="0">
            <a:schemeClr val="dk1"/>
          </a:fillRef>
          <a:effectRef idx="0">
            <a:schemeClr val="dk1"/>
          </a:effectRef>
          <a:fontRef idx="minor">
            <a:schemeClr val="tx1"/>
          </a:fontRef>
        </p:style>
      </p:cxnSp>
      <p:pic>
        <p:nvPicPr>
          <p:cNvPr id="30" name="Picture 5">
            <a:extLst>
              <a:ext uri="{FF2B5EF4-FFF2-40B4-BE49-F238E27FC236}">
                <a16:creationId xmlns="" xmlns:a16="http://schemas.microsoft.com/office/drawing/2014/main" id="{DE1865E0-00A0-4461-8EEB-6A60E054EE4C}"/>
              </a:ext>
            </a:extLst>
          </p:cNvPr>
          <p:cNvPicPr>
            <a:picLocks noChangeAspect="1" noChangeArrowheads="1"/>
          </p:cNvPicPr>
          <p:nvPr/>
        </p:nvPicPr>
        <p:blipFill>
          <a:blip r:embed="rId8" cstate="print">
            <a:clrChange>
              <a:clrFrom>
                <a:srgbClr val="FFFFFF"/>
              </a:clrFrom>
              <a:clrTo>
                <a:srgbClr val="FFFFFF">
                  <a:alpha val="0"/>
                </a:srgbClr>
              </a:clrTo>
            </a:clrChange>
          </a:blip>
          <a:srcRect l="81448" t="24107" r="9453" b="45618"/>
          <a:stretch>
            <a:fillRect/>
          </a:stretch>
        </p:blipFill>
        <p:spPr bwMode="auto">
          <a:xfrm>
            <a:off x="3943004" y="5378863"/>
            <a:ext cx="245269" cy="166688"/>
          </a:xfrm>
          <a:prstGeom prst="rect">
            <a:avLst/>
          </a:prstGeom>
          <a:noFill/>
          <a:ln w="9525">
            <a:noFill/>
            <a:miter lim="800000"/>
            <a:headEnd/>
            <a:tailEnd/>
          </a:ln>
        </p:spPr>
      </p:pic>
      <p:cxnSp>
        <p:nvCxnSpPr>
          <p:cNvPr id="31" name="Straight Connector 30">
            <a:extLst>
              <a:ext uri="{FF2B5EF4-FFF2-40B4-BE49-F238E27FC236}">
                <a16:creationId xmlns="" xmlns:a16="http://schemas.microsoft.com/office/drawing/2014/main" id="{243861B6-7133-4B95-B1BE-F7EC96253329}"/>
              </a:ext>
            </a:extLst>
          </p:cNvPr>
          <p:cNvCxnSpPr>
            <a:cxnSpLocks/>
          </p:cNvCxnSpPr>
          <p:nvPr/>
        </p:nvCxnSpPr>
        <p:spPr>
          <a:xfrm flipV="1">
            <a:off x="7676263" y="5034401"/>
            <a:ext cx="0" cy="336690"/>
          </a:xfrm>
          <a:prstGeom prst="line">
            <a:avLst/>
          </a:prstGeom>
          <a:ln w="38100">
            <a:solidFill>
              <a:schemeClr val="bg2">
                <a:lumMod val="50000"/>
              </a:schemeClr>
            </a:solidFill>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32" name="TextBox 31">
            <a:extLst>
              <a:ext uri="{FF2B5EF4-FFF2-40B4-BE49-F238E27FC236}">
                <a16:creationId xmlns="" xmlns:a16="http://schemas.microsoft.com/office/drawing/2014/main" id="{F6C9DC12-1148-4F41-B0B4-9FC0A372740A}"/>
              </a:ext>
            </a:extLst>
          </p:cNvPr>
          <p:cNvSpPr txBox="1"/>
          <p:nvPr/>
        </p:nvSpPr>
        <p:spPr>
          <a:xfrm>
            <a:off x="7727912" y="4883908"/>
            <a:ext cx="1247775" cy="584775"/>
          </a:xfrm>
          <a:prstGeom prst="rect">
            <a:avLst/>
          </a:prstGeom>
          <a:noFill/>
        </p:spPr>
        <p:txBody>
          <a:bodyPr wrap="square" rtlCol="0">
            <a:spAutoFit/>
          </a:bodyPr>
          <a:lstStyle/>
          <a:p>
            <a:pPr>
              <a:buNone/>
            </a:pPr>
            <a:r>
              <a:rPr lang="en-US" sz="1600" dirty="0"/>
              <a:t>DM induced oscillation</a:t>
            </a:r>
          </a:p>
        </p:txBody>
      </p:sp>
      <p:cxnSp>
        <p:nvCxnSpPr>
          <p:cNvPr id="33" name="Straight Connector 32">
            <a:extLst>
              <a:ext uri="{FF2B5EF4-FFF2-40B4-BE49-F238E27FC236}">
                <a16:creationId xmlns="" xmlns:a16="http://schemas.microsoft.com/office/drawing/2014/main" id="{BB67ECC6-9B8F-4E44-94E9-BE5CE57DFA58}"/>
              </a:ext>
            </a:extLst>
          </p:cNvPr>
          <p:cNvCxnSpPr>
            <a:cxnSpLocks/>
          </p:cNvCxnSpPr>
          <p:nvPr/>
        </p:nvCxnSpPr>
        <p:spPr>
          <a:xfrm>
            <a:off x="4837747" y="6148235"/>
            <a:ext cx="637428" cy="0"/>
          </a:xfrm>
          <a:prstGeom prst="line">
            <a:avLst/>
          </a:prstGeom>
          <a:ln w="28575">
            <a:solidFill>
              <a:schemeClr val="tx1"/>
            </a:solidFill>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34" name="TextBox 33">
            <a:extLst>
              <a:ext uri="{FF2B5EF4-FFF2-40B4-BE49-F238E27FC236}">
                <a16:creationId xmlns="" xmlns:a16="http://schemas.microsoft.com/office/drawing/2014/main" id="{42BD89F7-CB74-4099-9197-D476C17A8CDF}"/>
              </a:ext>
            </a:extLst>
          </p:cNvPr>
          <p:cNvSpPr txBox="1"/>
          <p:nvPr/>
        </p:nvSpPr>
        <p:spPr>
          <a:xfrm>
            <a:off x="4213859" y="5978957"/>
            <a:ext cx="637429" cy="345593"/>
          </a:xfrm>
          <a:prstGeom prst="rect">
            <a:avLst/>
          </a:prstGeom>
          <a:noFill/>
        </p:spPr>
        <p:txBody>
          <a:bodyPr wrap="square" rtlCol="0">
            <a:spAutoFit/>
          </a:bodyPr>
          <a:lstStyle/>
          <a:p>
            <a:pPr>
              <a:buNone/>
            </a:pPr>
            <a:r>
              <a:rPr lang="en-US" sz="1600" dirty="0"/>
              <a:t>Time</a:t>
            </a:r>
          </a:p>
        </p:txBody>
      </p:sp>
      <p:grpSp>
        <p:nvGrpSpPr>
          <p:cNvPr id="35" name="Group 35">
            <a:extLst>
              <a:ext uri="{FF2B5EF4-FFF2-40B4-BE49-F238E27FC236}">
                <a16:creationId xmlns="" xmlns:a16="http://schemas.microsoft.com/office/drawing/2014/main" id="{ED2E8803-CECF-4B24-AA28-F0512F392669}"/>
              </a:ext>
            </a:extLst>
          </p:cNvPr>
          <p:cNvGrpSpPr/>
          <p:nvPr/>
        </p:nvGrpSpPr>
        <p:grpSpPr>
          <a:xfrm>
            <a:off x="3339373" y="5034401"/>
            <a:ext cx="419100" cy="977351"/>
            <a:chOff x="4960226" y="913288"/>
            <a:chExt cx="419100" cy="977351"/>
          </a:xfrm>
        </p:grpSpPr>
        <p:pic>
          <p:nvPicPr>
            <p:cNvPr id="36" name="Picture 7">
              <a:extLst>
                <a:ext uri="{FF2B5EF4-FFF2-40B4-BE49-F238E27FC236}">
                  <a16:creationId xmlns="" xmlns:a16="http://schemas.microsoft.com/office/drawing/2014/main" id="{859A56BB-25B2-42F7-B4EB-3BE8648E00BA}"/>
                </a:ext>
              </a:extLst>
            </p:cNvPr>
            <p:cNvPicPr>
              <a:picLocks noChangeAspect="1" noChangeArrowheads="1"/>
            </p:cNvPicPr>
            <p:nvPr/>
          </p:nvPicPr>
          <p:blipFill>
            <a:blip r:embed="rId7" cstate="print"/>
            <a:srcRect l="21291" r="57246"/>
            <a:stretch>
              <a:fillRect/>
            </a:stretch>
          </p:blipFill>
          <p:spPr bwMode="auto">
            <a:xfrm>
              <a:off x="4960226" y="1393152"/>
              <a:ext cx="419100" cy="497487"/>
            </a:xfrm>
            <a:prstGeom prst="rect">
              <a:avLst/>
            </a:prstGeom>
            <a:noFill/>
            <a:ln w="9525">
              <a:noFill/>
              <a:miter lim="800000"/>
              <a:headEnd/>
              <a:tailEnd/>
            </a:ln>
          </p:spPr>
        </p:pic>
        <p:pic>
          <p:nvPicPr>
            <p:cNvPr id="37" name="Picture 7">
              <a:extLst>
                <a:ext uri="{FF2B5EF4-FFF2-40B4-BE49-F238E27FC236}">
                  <a16:creationId xmlns="" xmlns:a16="http://schemas.microsoft.com/office/drawing/2014/main" id="{C82041FB-176C-43C3-868B-E7BE84B112DE}"/>
                </a:ext>
              </a:extLst>
            </p:cNvPr>
            <p:cNvPicPr>
              <a:picLocks noChangeAspect="1" noChangeArrowheads="1"/>
            </p:cNvPicPr>
            <p:nvPr/>
          </p:nvPicPr>
          <p:blipFill>
            <a:blip r:embed="rId7" cstate="print"/>
            <a:srcRect l="79176" r="2288"/>
            <a:stretch>
              <a:fillRect/>
            </a:stretch>
          </p:blipFill>
          <p:spPr bwMode="auto">
            <a:xfrm>
              <a:off x="4990662" y="913288"/>
              <a:ext cx="361950" cy="497487"/>
            </a:xfrm>
            <a:prstGeom prst="rect">
              <a:avLst/>
            </a:prstGeom>
            <a:noFill/>
            <a:ln w="9525">
              <a:noFill/>
              <a:miter lim="800000"/>
              <a:headEnd/>
              <a:tailEnd/>
            </a:ln>
          </p:spPr>
        </p:pic>
      </p:grpSp>
      <p:sp>
        <p:nvSpPr>
          <p:cNvPr id="38" name="Arrow: Right 37">
            <a:extLst>
              <a:ext uri="{FF2B5EF4-FFF2-40B4-BE49-F238E27FC236}">
                <a16:creationId xmlns="" xmlns:a16="http://schemas.microsoft.com/office/drawing/2014/main" id="{F59823AA-2322-4D25-A82E-BC13075FD3A6}"/>
              </a:ext>
            </a:extLst>
          </p:cNvPr>
          <p:cNvSpPr/>
          <p:nvPr/>
        </p:nvSpPr>
        <p:spPr bwMode="auto">
          <a:xfrm>
            <a:off x="2346227" y="5220050"/>
            <a:ext cx="386962" cy="342805"/>
          </a:xfrm>
          <a:prstGeom prst="rightArrow">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a:ln>
                <a:noFill/>
              </a:ln>
              <a:solidFill>
                <a:schemeClr val="tx1"/>
              </a:solidFill>
              <a:effectLst/>
              <a:latin typeface="Tahoma" pitchFamily="34" charset="0"/>
              <a:cs typeface="Arial" charset="0"/>
            </a:endParaRPr>
          </a:p>
        </p:txBody>
      </p:sp>
      <p:sp>
        <p:nvSpPr>
          <p:cNvPr id="39" name="TextBox 38">
            <a:extLst>
              <a:ext uri="{FF2B5EF4-FFF2-40B4-BE49-F238E27FC236}">
                <a16:creationId xmlns="" xmlns:a16="http://schemas.microsoft.com/office/drawing/2014/main" id="{382DAAC7-E575-4047-9AFE-B0997E5022B5}"/>
              </a:ext>
            </a:extLst>
          </p:cNvPr>
          <p:cNvSpPr txBox="1"/>
          <p:nvPr/>
        </p:nvSpPr>
        <p:spPr>
          <a:xfrm>
            <a:off x="1851509" y="5555522"/>
            <a:ext cx="1364095" cy="584775"/>
          </a:xfrm>
          <a:prstGeom prst="rect">
            <a:avLst/>
          </a:prstGeom>
          <a:noFill/>
        </p:spPr>
        <p:txBody>
          <a:bodyPr wrap="square" rtlCol="0">
            <a:spAutoFit/>
          </a:bodyPr>
          <a:lstStyle/>
          <a:p>
            <a:pPr algn="ctr">
              <a:buNone/>
            </a:pPr>
            <a:r>
              <a:rPr lang="en-US" sz="1600" dirty="0"/>
              <a:t>Dark matter coupling</a:t>
            </a:r>
          </a:p>
        </p:txBody>
      </p:sp>
      <p:sp>
        <p:nvSpPr>
          <p:cNvPr id="40" name="TextBox 39">
            <a:extLst>
              <a:ext uri="{FF2B5EF4-FFF2-40B4-BE49-F238E27FC236}">
                <a16:creationId xmlns="" xmlns:a16="http://schemas.microsoft.com/office/drawing/2014/main" id="{23025125-8FD0-4310-AC6D-F5E225738A2A}"/>
              </a:ext>
            </a:extLst>
          </p:cNvPr>
          <p:cNvSpPr txBox="1"/>
          <p:nvPr/>
        </p:nvSpPr>
        <p:spPr>
          <a:xfrm>
            <a:off x="7914714" y="3273440"/>
            <a:ext cx="1247771" cy="646331"/>
          </a:xfrm>
          <a:prstGeom prst="rect">
            <a:avLst/>
          </a:prstGeom>
          <a:noFill/>
        </p:spPr>
        <p:txBody>
          <a:bodyPr wrap="square" rtlCol="0">
            <a:spAutoFit/>
          </a:bodyPr>
          <a:lstStyle/>
          <a:p>
            <a:pPr>
              <a:buNone/>
            </a:pPr>
            <a:r>
              <a:rPr lang="en-US" dirty="0"/>
              <a:t>DM mass density</a:t>
            </a:r>
          </a:p>
        </p:txBody>
      </p:sp>
      <p:sp>
        <p:nvSpPr>
          <p:cNvPr id="41" name="TextBox 40"/>
          <p:cNvSpPr txBox="1"/>
          <p:nvPr/>
        </p:nvSpPr>
        <p:spPr>
          <a:xfrm>
            <a:off x="251520" y="6536377"/>
            <a:ext cx="1963924" cy="276999"/>
          </a:xfrm>
          <a:prstGeom prst="rect">
            <a:avLst/>
          </a:prstGeom>
          <a:noFill/>
        </p:spPr>
        <p:txBody>
          <a:bodyPr wrap="none" rtlCol="0">
            <a:spAutoFit/>
          </a:bodyPr>
          <a:lstStyle/>
          <a:p>
            <a:r>
              <a:rPr lang="en-GB" sz="1200" dirty="0" smtClean="0"/>
              <a:t>Courtesy of Jason Hogan!</a:t>
            </a:r>
            <a:endParaRPr lang="en-GB" sz="1200" dirty="0"/>
          </a:p>
        </p:txBody>
      </p:sp>
    </p:spTree>
    <p:extLst>
      <p:ext uri="{BB962C8B-B14F-4D97-AF65-F5344CB8AC3E}">
        <p14:creationId xmlns:p14="http://schemas.microsoft.com/office/powerpoint/2010/main" val="1355090835"/>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LMT and Resonant Pulse Sequences</a:t>
            </a:r>
          </a:p>
        </p:txBody>
      </p:sp>
      <p:sp>
        <p:nvSpPr>
          <p:cNvPr id="10" name="Rectangle 9"/>
          <p:cNvSpPr/>
          <p:nvPr/>
        </p:nvSpPr>
        <p:spPr>
          <a:xfrm>
            <a:off x="5331985" y="6007736"/>
            <a:ext cx="2966710" cy="369332"/>
          </a:xfrm>
          <a:prstGeom prst="rect">
            <a:avLst/>
          </a:prstGeom>
        </p:spPr>
        <p:txBody>
          <a:bodyPr wrap="none">
            <a:spAutoFit/>
          </a:bodyPr>
          <a:lstStyle/>
          <a:p>
            <a:pPr>
              <a:buNone/>
            </a:pPr>
            <a:r>
              <a:rPr lang="en-US" dirty="0"/>
              <a:t>Graham, </a:t>
            </a:r>
            <a:r>
              <a:rPr lang="en-US" i="1" dirty="0"/>
              <a:t>et al.</a:t>
            </a:r>
            <a:r>
              <a:rPr lang="en-US" dirty="0"/>
              <a:t>, PRD (2016)</a:t>
            </a:r>
          </a:p>
        </p:txBody>
      </p:sp>
      <p:pic>
        <p:nvPicPr>
          <p:cNvPr id="12" name="Picture 2"/>
          <p:cNvPicPr>
            <a:picLocks noChangeAspect="1" noChangeArrowheads="1"/>
          </p:cNvPicPr>
          <p:nvPr/>
        </p:nvPicPr>
        <p:blipFill>
          <a:blip r:embed="rId3" cstate="print"/>
          <a:srcRect r="3767"/>
          <a:stretch>
            <a:fillRect/>
          </a:stretch>
        </p:blipFill>
        <p:spPr bwMode="auto">
          <a:xfrm>
            <a:off x="-17009" y="1724341"/>
            <a:ext cx="4589009" cy="4283395"/>
          </a:xfrm>
          <a:prstGeom prst="rect">
            <a:avLst/>
          </a:prstGeom>
          <a:noFill/>
          <a:ln w="9525" cap="flat" cmpd="sng">
            <a:noFill/>
            <a:prstDash val="solid"/>
            <a:miter lim="800000"/>
            <a:headEnd/>
            <a:tailEnd/>
          </a:ln>
          <a:effectLst/>
        </p:spPr>
      </p:pic>
      <p:sp>
        <p:nvSpPr>
          <p:cNvPr id="15" name="TextBox 14"/>
          <p:cNvSpPr txBox="1"/>
          <p:nvPr/>
        </p:nvSpPr>
        <p:spPr>
          <a:xfrm>
            <a:off x="952947" y="1404474"/>
            <a:ext cx="2810385" cy="338554"/>
          </a:xfrm>
          <a:prstGeom prst="rect">
            <a:avLst/>
          </a:prstGeom>
          <a:noFill/>
        </p:spPr>
        <p:txBody>
          <a:bodyPr wrap="none" rtlCol="0">
            <a:spAutoFit/>
          </a:bodyPr>
          <a:lstStyle/>
          <a:p>
            <a:pPr>
              <a:buNone/>
            </a:pPr>
            <a:r>
              <a:rPr lang="en-US" sz="1600" b="1" dirty="0"/>
              <a:t>LMT </a:t>
            </a:r>
            <a:r>
              <a:rPr lang="en-US" sz="1600" b="1" dirty="0" err="1"/>
              <a:t>beamsplitter</a:t>
            </a:r>
            <a:r>
              <a:rPr lang="en-US" sz="1600" b="1" dirty="0"/>
              <a:t> (N = 3)</a:t>
            </a:r>
          </a:p>
        </p:txBody>
      </p:sp>
      <p:pic>
        <p:nvPicPr>
          <p:cNvPr id="3" name="Picture 2">
            <a:extLst>
              <a:ext uri="{FF2B5EF4-FFF2-40B4-BE49-F238E27FC236}">
                <a16:creationId xmlns="" xmlns:a16="http://schemas.microsoft.com/office/drawing/2014/main" id="{3C3E33ED-64FE-4692-A6BB-4FD676FE4C11}"/>
              </a:ext>
            </a:extLst>
          </p:cNvPr>
          <p:cNvPicPr>
            <a:picLocks noChangeAspect="1"/>
          </p:cNvPicPr>
          <p:nvPr/>
        </p:nvPicPr>
        <p:blipFill>
          <a:blip r:embed="rId4"/>
          <a:stretch>
            <a:fillRect/>
          </a:stretch>
        </p:blipFill>
        <p:spPr>
          <a:xfrm>
            <a:off x="4692330" y="1743028"/>
            <a:ext cx="4451670" cy="4246020"/>
          </a:xfrm>
          <a:prstGeom prst="rect">
            <a:avLst/>
          </a:prstGeom>
        </p:spPr>
      </p:pic>
      <p:sp>
        <p:nvSpPr>
          <p:cNvPr id="9" name="TextBox 8">
            <a:extLst>
              <a:ext uri="{FF2B5EF4-FFF2-40B4-BE49-F238E27FC236}">
                <a16:creationId xmlns="" xmlns:a16="http://schemas.microsoft.com/office/drawing/2014/main" id="{A54B4555-D3A2-42FD-BB15-A309934CE8A6}"/>
              </a:ext>
            </a:extLst>
          </p:cNvPr>
          <p:cNvSpPr txBox="1"/>
          <p:nvPr/>
        </p:nvSpPr>
        <p:spPr>
          <a:xfrm>
            <a:off x="5666421" y="1385787"/>
            <a:ext cx="3020379" cy="338554"/>
          </a:xfrm>
          <a:prstGeom prst="rect">
            <a:avLst/>
          </a:prstGeom>
          <a:noFill/>
        </p:spPr>
        <p:txBody>
          <a:bodyPr wrap="none" rtlCol="0">
            <a:spAutoFit/>
          </a:bodyPr>
          <a:lstStyle/>
          <a:p>
            <a:pPr>
              <a:buNone/>
            </a:pPr>
            <a:r>
              <a:rPr lang="en-US" sz="1600" b="1" dirty="0"/>
              <a:t>Resonant sequence (Q = 4)</a:t>
            </a:r>
          </a:p>
        </p:txBody>
      </p:sp>
      <p:sp>
        <p:nvSpPr>
          <p:cNvPr id="13" name="Rectangle 12">
            <a:extLst>
              <a:ext uri="{FF2B5EF4-FFF2-40B4-BE49-F238E27FC236}">
                <a16:creationId xmlns="" xmlns:a16="http://schemas.microsoft.com/office/drawing/2014/main" id="{3E0EC491-29B2-4A2E-A374-50FC839E0DD1}"/>
              </a:ext>
            </a:extLst>
          </p:cNvPr>
          <p:cNvSpPr/>
          <p:nvPr/>
        </p:nvSpPr>
        <p:spPr>
          <a:xfrm>
            <a:off x="664735" y="6009782"/>
            <a:ext cx="2925032" cy="369332"/>
          </a:xfrm>
          <a:prstGeom prst="rect">
            <a:avLst/>
          </a:prstGeom>
        </p:spPr>
        <p:txBody>
          <a:bodyPr wrap="none">
            <a:spAutoFit/>
          </a:bodyPr>
          <a:lstStyle/>
          <a:p>
            <a:pPr>
              <a:buNone/>
            </a:pPr>
            <a:r>
              <a:rPr lang="en-US" dirty="0"/>
              <a:t>Graham, </a:t>
            </a:r>
            <a:r>
              <a:rPr lang="en-US" i="1" dirty="0"/>
              <a:t>et al.</a:t>
            </a:r>
            <a:r>
              <a:rPr lang="en-US" dirty="0"/>
              <a:t>, PRL (2013)</a:t>
            </a:r>
          </a:p>
        </p:txBody>
      </p:sp>
      <p:sp>
        <p:nvSpPr>
          <p:cNvPr id="4" name="TextBox 3">
            <a:extLst>
              <a:ext uri="{FF2B5EF4-FFF2-40B4-BE49-F238E27FC236}">
                <a16:creationId xmlns="" xmlns:a16="http://schemas.microsoft.com/office/drawing/2014/main" id="{4D46EFC0-B324-4A11-BA9E-0854AD0569FA}"/>
              </a:ext>
            </a:extLst>
          </p:cNvPr>
          <p:cNvSpPr txBox="1"/>
          <p:nvPr/>
        </p:nvSpPr>
        <p:spPr>
          <a:xfrm>
            <a:off x="442262" y="851127"/>
            <a:ext cx="6642139" cy="369332"/>
          </a:xfrm>
          <a:prstGeom prst="rect">
            <a:avLst/>
          </a:prstGeom>
          <a:noFill/>
        </p:spPr>
        <p:txBody>
          <a:bodyPr wrap="none" rtlCol="0">
            <a:spAutoFit/>
          </a:bodyPr>
          <a:lstStyle/>
          <a:p>
            <a:pPr>
              <a:buNone/>
            </a:pPr>
            <a:r>
              <a:rPr lang="en-US" dirty="0"/>
              <a:t>Sequential single-photon transitions remain laser noise immune</a:t>
            </a:r>
          </a:p>
        </p:txBody>
      </p:sp>
      <p:sp>
        <p:nvSpPr>
          <p:cNvPr id="11" name="TextBox 10"/>
          <p:cNvSpPr txBox="1"/>
          <p:nvPr/>
        </p:nvSpPr>
        <p:spPr>
          <a:xfrm>
            <a:off x="251520" y="6536377"/>
            <a:ext cx="1963924" cy="276999"/>
          </a:xfrm>
          <a:prstGeom prst="rect">
            <a:avLst/>
          </a:prstGeom>
          <a:noFill/>
        </p:spPr>
        <p:txBody>
          <a:bodyPr wrap="none" rtlCol="0">
            <a:spAutoFit/>
          </a:bodyPr>
          <a:lstStyle/>
          <a:p>
            <a:r>
              <a:rPr lang="en-GB" sz="1200" dirty="0" smtClean="0"/>
              <a:t>Courtesy of Jason Hogan!</a:t>
            </a:r>
            <a:endParaRPr lang="en-GB" sz="1200" dirty="0"/>
          </a:p>
        </p:txBody>
      </p:sp>
    </p:spTree>
    <p:extLst>
      <p:ext uri="{BB962C8B-B14F-4D97-AF65-F5344CB8AC3E}">
        <p14:creationId xmlns:p14="http://schemas.microsoft.com/office/powerpoint/2010/main" val="2107934164"/>
      </p:ext>
    </p:extLst>
  </p:cSld>
  <p:clrMapOvr>
    <a:masterClrMapping/>
  </p:clrMapOvr>
  <p:transition xmlns:p14="http://schemas.microsoft.com/office/powerpoint/2010/main" advTm="156"/>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AION10 [Stage 1]: Work Packages in a Nutshell</a:t>
            </a:r>
            <a:endParaRPr lang="en-GB" dirty="0"/>
          </a:p>
        </p:txBody>
      </p:sp>
      <p:sp>
        <p:nvSpPr>
          <p:cNvPr id="3" name="Content Placeholder 2"/>
          <p:cNvSpPr>
            <a:spLocks noGrp="1"/>
          </p:cNvSpPr>
          <p:nvPr>
            <p:ph idx="1"/>
          </p:nvPr>
        </p:nvSpPr>
        <p:spPr>
          <a:xfrm>
            <a:off x="611560" y="1052736"/>
            <a:ext cx="8229600" cy="4525963"/>
          </a:xfrm>
        </p:spPr>
        <p:txBody>
          <a:bodyPr/>
          <a:lstStyle/>
          <a:p>
            <a:pPr marL="0" lvl="0" indent="0"/>
            <a:r>
              <a:rPr lang="en-GB" sz="2000" b="1" dirty="0" smtClean="0">
                <a:solidFill>
                  <a:srgbClr val="FF0000"/>
                </a:solidFill>
              </a:rPr>
              <a:t>WP-AI </a:t>
            </a:r>
          </a:p>
          <a:p>
            <a:pPr marL="285750" indent="-285750">
              <a:buFont typeface="Arial"/>
              <a:buChar char="•"/>
            </a:pPr>
            <a:r>
              <a:rPr lang="en-GB" dirty="0" smtClean="0">
                <a:solidFill>
                  <a:schemeClr val="accent2"/>
                </a:solidFill>
              </a:rPr>
              <a:t>Form </a:t>
            </a:r>
            <a:r>
              <a:rPr lang="en-GB" dirty="0">
                <a:solidFill>
                  <a:schemeClr val="accent2"/>
                </a:solidFill>
              </a:rPr>
              <a:t>UK </a:t>
            </a:r>
            <a:r>
              <a:rPr lang="en-GB" dirty="0" smtClean="0">
                <a:solidFill>
                  <a:schemeClr val="accent2"/>
                </a:solidFill>
              </a:rPr>
              <a:t>collaboration to </a:t>
            </a:r>
            <a:r>
              <a:rPr lang="en-GB" dirty="0">
                <a:solidFill>
                  <a:schemeClr val="accent2"/>
                </a:solidFill>
              </a:rPr>
              <a:t>design and construct </a:t>
            </a:r>
            <a:r>
              <a:rPr lang="en-GB" dirty="0" smtClean="0">
                <a:solidFill>
                  <a:schemeClr val="accent2"/>
                </a:solidFill>
              </a:rPr>
              <a:t>AI1 and AI10 and establish a first UK AI Network by building AI1 in Liverpool and other selected places. </a:t>
            </a:r>
          </a:p>
          <a:p>
            <a:pPr marL="285750" indent="-285750">
              <a:buFont typeface="Arial"/>
              <a:buChar char="•"/>
            </a:pPr>
            <a:r>
              <a:rPr lang="en-GB" dirty="0" smtClean="0">
                <a:solidFill>
                  <a:schemeClr val="accent2"/>
                </a:solidFill>
              </a:rPr>
              <a:t>Prototype </a:t>
            </a:r>
            <a:r>
              <a:rPr lang="en-GB" dirty="0">
                <a:solidFill>
                  <a:schemeClr val="accent2"/>
                </a:solidFill>
              </a:rPr>
              <a:t>AI10 to demonstrate the technology and to establish UK expertise and leadership in the field.  </a:t>
            </a:r>
            <a:endParaRPr lang="en-GB" dirty="0" smtClean="0">
              <a:solidFill>
                <a:schemeClr val="accent2"/>
              </a:solidFill>
            </a:endParaRPr>
          </a:p>
          <a:p>
            <a:pPr>
              <a:buFont typeface="Arial"/>
              <a:buChar char="•"/>
            </a:pPr>
            <a:r>
              <a:rPr lang="en-GB" dirty="0" smtClean="0">
                <a:solidFill>
                  <a:schemeClr val="accent2"/>
                </a:solidFill>
              </a:rPr>
              <a:t>Commission </a:t>
            </a:r>
            <a:r>
              <a:rPr lang="en-GB" dirty="0">
                <a:solidFill>
                  <a:schemeClr val="accent2"/>
                </a:solidFill>
              </a:rPr>
              <a:t>AI10 with short baseline and compare with </a:t>
            </a:r>
            <a:r>
              <a:rPr lang="en-GB" dirty="0" smtClean="0">
                <a:solidFill>
                  <a:schemeClr val="accent2"/>
                </a:solidFill>
              </a:rPr>
              <a:t>AI1 Network.</a:t>
            </a:r>
            <a:endParaRPr lang="en-GB" sz="2000" dirty="0" smtClean="0">
              <a:solidFill>
                <a:srgbClr val="3333CC"/>
              </a:solidFill>
            </a:endParaRPr>
          </a:p>
          <a:p>
            <a:pPr marL="0" lvl="0" indent="0"/>
            <a:r>
              <a:rPr lang="en-GB" sz="2000" b="1" dirty="0" smtClean="0">
                <a:solidFill>
                  <a:srgbClr val="FF0000"/>
                </a:solidFill>
              </a:rPr>
              <a:t>WP-Physics</a:t>
            </a:r>
          </a:p>
          <a:p>
            <a:pPr marL="342900" indent="-342900">
              <a:buFont typeface="Arial"/>
              <a:buChar char="•"/>
            </a:pPr>
            <a:r>
              <a:rPr lang="en-GB" dirty="0">
                <a:solidFill>
                  <a:schemeClr val="accent2"/>
                </a:solidFill>
              </a:rPr>
              <a:t>Establish physics programme for AI1/A10 </a:t>
            </a:r>
            <a:r>
              <a:rPr lang="en-GB" dirty="0" smtClean="0">
                <a:solidFill>
                  <a:schemeClr val="accent2"/>
                </a:solidFill>
              </a:rPr>
              <a:t>Network. </a:t>
            </a:r>
          </a:p>
          <a:p>
            <a:pPr marL="342900" indent="-342900">
              <a:buFont typeface="Arial"/>
              <a:buChar char="•"/>
            </a:pPr>
            <a:r>
              <a:rPr lang="en-GB" dirty="0" smtClean="0">
                <a:solidFill>
                  <a:schemeClr val="accent2"/>
                </a:solidFill>
              </a:rPr>
              <a:t>Physics exploitation of AI1/10 Network</a:t>
            </a:r>
          </a:p>
          <a:p>
            <a:pPr marL="342900" indent="-342900">
              <a:buFont typeface="Arial"/>
              <a:buChar char="•"/>
            </a:pPr>
            <a:r>
              <a:rPr lang="en-GB" dirty="0" smtClean="0">
                <a:solidFill>
                  <a:schemeClr val="accent2"/>
                </a:solidFill>
              </a:rPr>
              <a:t>Contribute to work establishing the physics </a:t>
            </a:r>
            <a:r>
              <a:rPr lang="en-GB" dirty="0">
                <a:solidFill>
                  <a:schemeClr val="accent2"/>
                </a:solidFill>
              </a:rPr>
              <a:t>case for </a:t>
            </a:r>
            <a:r>
              <a:rPr lang="en-GB" dirty="0" smtClean="0">
                <a:solidFill>
                  <a:schemeClr val="accent2"/>
                </a:solidFill>
              </a:rPr>
              <a:t>AI100 and beyond. </a:t>
            </a:r>
          </a:p>
          <a:p>
            <a:pPr marL="342900" indent="-342900">
              <a:buFont typeface="Arial"/>
              <a:buChar char="•"/>
            </a:pPr>
            <a:r>
              <a:rPr lang="en-GB" dirty="0" smtClean="0">
                <a:solidFill>
                  <a:schemeClr val="accent2"/>
                </a:solidFill>
              </a:rPr>
              <a:t>Support phenomenology both for AI in general and AION physics case</a:t>
            </a:r>
            <a:r>
              <a:rPr lang="en-GB" dirty="0">
                <a:solidFill>
                  <a:schemeClr val="accent2"/>
                </a:solidFill>
              </a:rPr>
              <a:t>.</a:t>
            </a:r>
            <a:endParaRPr lang="en-GB" sz="2000" dirty="0" smtClean="0">
              <a:solidFill>
                <a:srgbClr val="3333CC"/>
              </a:solidFill>
            </a:endParaRPr>
          </a:p>
          <a:p>
            <a:pPr marL="0" lvl="0" indent="0"/>
            <a:r>
              <a:rPr lang="en-GB" sz="2000" b="1" dirty="0" smtClean="0">
                <a:solidFill>
                  <a:srgbClr val="FF0000"/>
                </a:solidFill>
              </a:rPr>
              <a:t>WP-AION100</a:t>
            </a:r>
          </a:p>
          <a:p>
            <a:pPr>
              <a:buFont typeface="Arial"/>
              <a:buChar char="•"/>
            </a:pPr>
            <a:r>
              <a:rPr lang="en-GB" dirty="0" smtClean="0">
                <a:solidFill>
                  <a:schemeClr val="accent2"/>
                </a:solidFill>
              </a:rPr>
              <a:t>Work towards AI100 including design </a:t>
            </a:r>
            <a:r>
              <a:rPr lang="en-GB" dirty="0">
                <a:solidFill>
                  <a:schemeClr val="accent2"/>
                </a:solidFill>
              </a:rPr>
              <a:t>work  </a:t>
            </a:r>
            <a:r>
              <a:rPr lang="en-GB" dirty="0" smtClean="0">
                <a:solidFill>
                  <a:schemeClr val="accent2"/>
                </a:solidFill>
              </a:rPr>
              <a:t>for AI100 </a:t>
            </a:r>
            <a:r>
              <a:rPr lang="en-GB" dirty="0">
                <a:solidFill>
                  <a:schemeClr val="accent2"/>
                </a:solidFill>
              </a:rPr>
              <a:t>in a tower or a </a:t>
            </a:r>
            <a:r>
              <a:rPr lang="en-GB" dirty="0" smtClean="0">
                <a:solidFill>
                  <a:schemeClr val="accent2"/>
                </a:solidFill>
              </a:rPr>
              <a:t>shaft</a:t>
            </a:r>
            <a:r>
              <a:rPr lang="en-GB" dirty="0">
                <a:solidFill>
                  <a:schemeClr val="accent2"/>
                </a:solidFill>
              </a:rPr>
              <a:t> </a:t>
            </a:r>
            <a:r>
              <a:rPr lang="en-GB" dirty="0" smtClean="0">
                <a:solidFill>
                  <a:schemeClr val="accent2"/>
                </a:solidFill>
              </a:rPr>
              <a:t>and establish the physics case. </a:t>
            </a:r>
          </a:p>
          <a:p>
            <a:pPr marL="0" lvl="0" indent="0"/>
            <a:r>
              <a:rPr lang="en-GB" sz="2000" b="1" dirty="0">
                <a:solidFill>
                  <a:srgbClr val="FF0000"/>
                </a:solidFill>
              </a:rPr>
              <a:t>WP-MAGIS</a:t>
            </a:r>
          </a:p>
          <a:p>
            <a:pPr>
              <a:buFont typeface="Arial"/>
              <a:buChar char="•"/>
            </a:pPr>
            <a:r>
              <a:rPr lang="en-GB" dirty="0">
                <a:solidFill>
                  <a:schemeClr val="accent2"/>
                </a:solidFill>
              </a:rPr>
              <a:t>Collaborate with MAGIS to </a:t>
            </a:r>
            <a:r>
              <a:rPr lang="en-GB" dirty="0" smtClean="0">
                <a:solidFill>
                  <a:schemeClr val="accent2"/>
                </a:solidFill>
              </a:rPr>
              <a:t>contribute to experiment &amp; exploitation</a:t>
            </a:r>
          </a:p>
          <a:p>
            <a:pPr marL="336402" indent="-285750">
              <a:buFont typeface="Arial"/>
              <a:buChar char="•"/>
            </a:pPr>
            <a:r>
              <a:rPr lang="en-GB" dirty="0" smtClean="0">
                <a:solidFill>
                  <a:schemeClr val="accent2"/>
                </a:solidFill>
              </a:rPr>
              <a:t>Build the foundation of a strong and lasting collaboration with US.</a:t>
            </a:r>
            <a:endParaRPr lang="en-GB" dirty="0">
              <a:solidFill>
                <a:srgbClr val="3333CC"/>
              </a:solidFill>
            </a:endParaRPr>
          </a:p>
          <a:p>
            <a:pPr>
              <a:buFont typeface="Arial"/>
              <a:buChar char="•"/>
            </a:pPr>
            <a:endParaRPr lang="en-GB" dirty="0">
              <a:solidFill>
                <a:schemeClr val="accent2"/>
              </a:solidFill>
            </a:endParaRPr>
          </a:p>
          <a:p>
            <a:pPr lvl="0">
              <a:buFont typeface="Arial"/>
              <a:buChar char="•"/>
            </a:pPr>
            <a:endParaRPr lang="en-GB" sz="2000" dirty="0" smtClean="0">
              <a:solidFill>
                <a:srgbClr val="3333CC"/>
              </a:solidFill>
            </a:endParaRPr>
          </a:p>
          <a:p>
            <a:pPr marL="0" indent="0"/>
            <a:endParaRPr lang="en-GB" dirty="0"/>
          </a:p>
        </p:txBody>
      </p:sp>
      <p:sp>
        <p:nvSpPr>
          <p:cNvPr id="4" name="TextBox 3"/>
          <p:cNvSpPr txBox="1"/>
          <p:nvPr/>
        </p:nvSpPr>
        <p:spPr>
          <a:xfrm>
            <a:off x="611560" y="1484944"/>
            <a:ext cx="8208912" cy="1440000"/>
          </a:xfrm>
          <a:prstGeom prst="rect">
            <a:avLst/>
          </a:prstGeom>
          <a:solidFill>
            <a:srgbClr val="FFFF00"/>
          </a:solidFill>
        </p:spPr>
        <p:txBody>
          <a:bodyPr wrap="square" rtlCol="0">
            <a:spAutoFit/>
          </a:bodyPr>
          <a:lstStyle/>
          <a:p>
            <a:pPr algn="ctr"/>
            <a:endParaRPr lang="en-GB" sz="2400" b="1" dirty="0" smtClean="0"/>
          </a:p>
          <a:p>
            <a:pPr algn="ctr"/>
            <a:r>
              <a:rPr lang="en-GB" sz="2000" b="1" dirty="0" smtClean="0"/>
              <a:t>Pathway to technology and expertise and will form </a:t>
            </a:r>
          </a:p>
          <a:p>
            <a:pPr algn="ctr"/>
            <a:r>
              <a:rPr lang="en-GB" sz="2000" b="1" dirty="0" smtClean="0"/>
              <a:t>a first network of AI’s in the </a:t>
            </a:r>
            <a:r>
              <a:rPr lang="en-GB" sz="2000" b="1" dirty="0" smtClean="0"/>
              <a:t>UK. </a:t>
            </a:r>
            <a:endParaRPr lang="en-GB" dirty="0" smtClean="0"/>
          </a:p>
          <a:p>
            <a:pPr algn="ctr"/>
            <a:endParaRPr lang="en-GB" sz="2000" b="1" dirty="0" smtClean="0"/>
          </a:p>
        </p:txBody>
      </p:sp>
      <p:sp>
        <p:nvSpPr>
          <p:cNvPr id="5" name="TextBox 4"/>
          <p:cNvSpPr txBox="1"/>
          <p:nvPr/>
        </p:nvSpPr>
        <p:spPr>
          <a:xfrm>
            <a:off x="611560" y="3356992"/>
            <a:ext cx="8208912" cy="1260000"/>
          </a:xfrm>
          <a:prstGeom prst="rect">
            <a:avLst/>
          </a:prstGeom>
          <a:solidFill>
            <a:srgbClr val="FFFF00"/>
          </a:solidFill>
        </p:spPr>
        <p:txBody>
          <a:bodyPr wrap="square" rtlCol="0">
            <a:spAutoFit/>
          </a:bodyPr>
          <a:lstStyle/>
          <a:p>
            <a:pPr algn="ctr"/>
            <a:endParaRPr lang="en-GB" sz="2400" b="1" dirty="0" smtClean="0"/>
          </a:p>
          <a:p>
            <a:pPr algn="ctr"/>
            <a:r>
              <a:rPr lang="en-GB" sz="2000" b="1" dirty="0" smtClean="0"/>
              <a:t>This will give us physics &amp; phenomenology</a:t>
            </a:r>
          </a:p>
          <a:p>
            <a:pPr algn="ctr"/>
            <a:endParaRPr lang="en-GB" sz="2000" b="1" dirty="0"/>
          </a:p>
        </p:txBody>
      </p:sp>
      <p:sp>
        <p:nvSpPr>
          <p:cNvPr id="6" name="TextBox 5"/>
          <p:cNvSpPr txBox="1"/>
          <p:nvPr/>
        </p:nvSpPr>
        <p:spPr>
          <a:xfrm>
            <a:off x="611560" y="5013248"/>
            <a:ext cx="8208912" cy="648000"/>
          </a:xfrm>
          <a:prstGeom prst="rect">
            <a:avLst/>
          </a:prstGeom>
          <a:solidFill>
            <a:srgbClr val="FFFF00"/>
          </a:solidFill>
        </p:spPr>
        <p:txBody>
          <a:bodyPr wrap="square" rtlCol="0">
            <a:spAutoFit/>
          </a:bodyPr>
          <a:lstStyle/>
          <a:p>
            <a:pPr algn="ctr"/>
            <a:r>
              <a:rPr lang="en-GB" sz="2000" b="1" dirty="0" smtClean="0"/>
              <a:t>This will give us the path into the future (next bid)</a:t>
            </a:r>
          </a:p>
          <a:p>
            <a:pPr algn="ctr"/>
            <a:endParaRPr lang="en-GB" sz="2000" b="1" dirty="0"/>
          </a:p>
        </p:txBody>
      </p:sp>
      <p:sp>
        <p:nvSpPr>
          <p:cNvPr id="7" name="TextBox 6"/>
          <p:cNvSpPr txBox="1"/>
          <p:nvPr/>
        </p:nvSpPr>
        <p:spPr>
          <a:xfrm>
            <a:off x="611560" y="5961474"/>
            <a:ext cx="8208912" cy="707886"/>
          </a:xfrm>
          <a:prstGeom prst="rect">
            <a:avLst/>
          </a:prstGeom>
          <a:solidFill>
            <a:srgbClr val="FFFF00"/>
          </a:solidFill>
        </p:spPr>
        <p:txBody>
          <a:bodyPr wrap="square" rtlCol="0">
            <a:spAutoFit/>
          </a:bodyPr>
          <a:lstStyle/>
          <a:p>
            <a:pPr algn="ctr"/>
            <a:r>
              <a:rPr lang="en-GB" sz="2000" b="1" dirty="0" smtClean="0"/>
              <a:t>This will give us MAGIS and US Collaboration</a:t>
            </a:r>
          </a:p>
          <a:p>
            <a:pPr algn="ctr"/>
            <a:endParaRPr lang="en-GB" sz="2000" b="1" dirty="0"/>
          </a:p>
        </p:txBody>
      </p:sp>
    </p:spTree>
    <p:extLst>
      <p:ext uri="{BB962C8B-B14F-4D97-AF65-F5344CB8AC3E}">
        <p14:creationId xmlns:p14="http://schemas.microsoft.com/office/powerpoint/2010/main" val="39524400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AION10 [Stage 1]: </a:t>
            </a:r>
            <a:r>
              <a:rPr lang="en-GB" dirty="0" smtClean="0"/>
              <a:t>Main WP Connections</a:t>
            </a:r>
            <a:endParaRPr lang="en-GB" dirty="0"/>
          </a:p>
        </p:txBody>
      </p:sp>
      <p:sp>
        <p:nvSpPr>
          <p:cNvPr id="3" name="Rectangle 2"/>
          <p:cNvSpPr/>
          <p:nvPr/>
        </p:nvSpPr>
        <p:spPr bwMode="auto">
          <a:xfrm>
            <a:off x="3347864" y="2924944"/>
            <a:ext cx="1634480" cy="9144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a:ln>
                <a:noFill/>
              </a:ln>
              <a:solidFill>
                <a:schemeClr val="tx1"/>
              </a:solidFill>
              <a:effectLst/>
              <a:latin typeface="Helvetica" charset="0"/>
            </a:endParaRPr>
          </a:p>
        </p:txBody>
      </p:sp>
      <p:sp>
        <p:nvSpPr>
          <p:cNvPr id="5" name="Rectangle 4"/>
          <p:cNvSpPr>
            <a:spLocks noChangeAspect="1"/>
          </p:cNvSpPr>
          <p:nvPr/>
        </p:nvSpPr>
        <p:spPr bwMode="auto">
          <a:xfrm>
            <a:off x="3348088" y="2780928"/>
            <a:ext cx="2016000" cy="2016000"/>
          </a:xfrm>
          <a:prstGeom prst="rect">
            <a:avLst/>
          </a:prstGeom>
          <a:solidFill>
            <a:schemeClr val="bg2">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GB" sz="2000" dirty="0">
              <a:latin typeface="Helvetica"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1" i="0" u="none" strike="noStrike" cap="none" normalizeH="0" baseline="0" dirty="0" smtClean="0">
              <a:ln>
                <a:noFill/>
              </a:ln>
              <a:solidFill>
                <a:srgbClr val="FF0000"/>
              </a:solidFill>
              <a:effectLst/>
              <a:latin typeface="Helvetica"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GB" sz="3600" b="1" i="0" u="none" strike="noStrike" cap="none" normalizeH="0" baseline="0" dirty="0" smtClean="0">
                <a:ln>
                  <a:noFill/>
                </a:ln>
                <a:solidFill>
                  <a:srgbClr val="FF0000"/>
                </a:solidFill>
                <a:effectLst/>
                <a:latin typeface="Helvetica" charset="0"/>
              </a:rPr>
              <a:t>WP-AI</a:t>
            </a:r>
            <a:endParaRPr kumimoji="0" lang="en-GB" sz="3600" b="1" i="0" u="none" strike="noStrike" cap="none" normalizeH="0" baseline="0" dirty="0">
              <a:ln>
                <a:noFill/>
              </a:ln>
              <a:solidFill>
                <a:srgbClr val="FF0000"/>
              </a:solidFill>
              <a:effectLst/>
              <a:latin typeface="Helvetica" charset="0"/>
            </a:endParaRPr>
          </a:p>
        </p:txBody>
      </p:sp>
      <p:sp>
        <p:nvSpPr>
          <p:cNvPr id="6" name="Rectangle 5"/>
          <p:cNvSpPr>
            <a:spLocks noChangeAspect="1"/>
          </p:cNvSpPr>
          <p:nvPr/>
        </p:nvSpPr>
        <p:spPr bwMode="auto">
          <a:xfrm>
            <a:off x="6084168" y="1124744"/>
            <a:ext cx="1296000" cy="1296000"/>
          </a:xfrm>
          <a:prstGeom prst="rect">
            <a:avLst/>
          </a:prstGeom>
          <a:solidFill>
            <a:schemeClr val="bg2">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GB" sz="2000" dirty="0">
              <a:latin typeface="Helvetica"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GB" sz="2000" b="1" i="0" u="none" strike="noStrike" cap="none" normalizeH="0" baseline="0" dirty="0" smtClean="0">
                <a:ln>
                  <a:noFill/>
                </a:ln>
                <a:solidFill>
                  <a:srgbClr val="FF0000"/>
                </a:solidFill>
                <a:effectLst/>
                <a:latin typeface="Helvetica" charset="0"/>
              </a:rPr>
              <a:t>WP-Physics</a:t>
            </a:r>
            <a:endParaRPr kumimoji="0" lang="en-GB" sz="2000" b="1" i="0" u="none" strike="noStrike" cap="none" normalizeH="0" baseline="0" dirty="0">
              <a:ln>
                <a:noFill/>
              </a:ln>
              <a:solidFill>
                <a:srgbClr val="FF0000"/>
              </a:solidFill>
              <a:effectLst/>
              <a:latin typeface="Helvetica" charset="0"/>
            </a:endParaRPr>
          </a:p>
        </p:txBody>
      </p:sp>
      <p:sp>
        <p:nvSpPr>
          <p:cNvPr id="7" name="Rectangle 6"/>
          <p:cNvSpPr>
            <a:spLocks noChangeAspect="1"/>
          </p:cNvSpPr>
          <p:nvPr/>
        </p:nvSpPr>
        <p:spPr bwMode="auto">
          <a:xfrm>
            <a:off x="6156320" y="5085328"/>
            <a:ext cx="1296000" cy="1296000"/>
          </a:xfrm>
          <a:prstGeom prst="rect">
            <a:avLst/>
          </a:prstGeom>
          <a:solidFill>
            <a:schemeClr val="bg2">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GB" sz="2000" dirty="0">
              <a:latin typeface="Helvetica"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GB" sz="2000" b="1" i="0" u="none" strike="noStrike" cap="none" normalizeH="0" baseline="0" dirty="0" smtClean="0">
                <a:ln>
                  <a:noFill/>
                </a:ln>
                <a:solidFill>
                  <a:srgbClr val="FF0000"/>
                </a:solidFill>
                <a:effectLst/>
                <a:latin typeface="Helvetica" charset="0"/>
              </a:rPr>
              <a:t>WP-AION100</a:t>
            </a:r>
            <a:endParaRPr kumimoji="0" lang="en-GB" sz="2000" b="1" i="0" u="none" strike="noStrike" cap="none" normalizeH="0" baseline="0" dirty="0">
              <a:ln>
                <a:noFill/>
              </a:ln>
              <a:solidFill>
                <a:srgbClr val="FF0000"/>
              </a:solidFill>
              <a:effectLst/>
              <a:latin typeface="Helvetica" charset="0"/>
            </a:endParaRPr>
          </a:p>
        </p:txBody>
      </p:sp>
      <p:sp>
        <p:nvSpPr>
          <p:cNvPr id="9" name="Rectangle 8"/>
          <p:cNvSpPr>
            <a:spLocks noChangeAspect="1"/>
          </p:cNvSpPr>
          <p:nvPr/>
        </p:nvSpPr>
        <p:spPr bwMode="auto">
          <a:xfrm>
            <a:off x="755576" y="3213120"/>
            <a:ext cx="1296000" cy="1296000"/>
          </a:xfrm>
          <a:prstGeom prst="rect">
            <a:avLst/>
          </a:prstGeom>
          <a:solidFill>
            <a:schemeClr val="bg2">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GB" sz="2000" dirty="0">
              <a:latin typeface="Helvetica"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GB" sz="2000" b="1" i="0" u="none" strike="noStrike" cap="none" normalizeH="0" baseline="0" dirty="0" smtClean="0">
                <a:ln>
                  <a:noFill/>
                </a:ln>
                <a:solidFill>
                  <a:srgbClr val="FF0000"/>
                </a:solidFill>
                <a:effectLst/>
                <a:latin typeface="Helvetica" charset="0"/>
              </a:rPr>
              <a:t>WP-MAGIS</a:t>
            </a:r>
            <a:endParaRPr kumimoji="0" lang="en-GB" sz="2000" b="1" i="0" u="none" strike="noStrike" cap="none" normalizeH="0" baseline="0" dirty="0">
              <a:ln>
                <a:noFill/>
              </a:ln>
              <a:solidFill>
                <a:srgbClr val="FF0000"/>
              </a:solidFill>
              <a:effectLst/>
              <a:latin typeface="Helvetica" charset="0"/>
            </a:endParaRPr>
          </a:p>
        </p:txBody>
      </p:sp>
      <p:sp>
        <p:nvSpPr>
          <p:cNvPr id="10" name="Left-Right Arrow 9"/>
          <p:cNvSpPr/>
          <p:nvPr/>
        </p:nvSpPr>
        <p:spPr bwMode="auto">
          <a:xfrm rot="18727168">
            <a:off x="4911526" y="2000040"/>
            <a:ext cx="1216152" cy="484632"/>
          </a:xfrm>
          <a:prstGeom prst="leftRightArrow">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a:ln>
                <a:noFill/>
              </a:ln>
              <a:solidFill>
                <a:schemeClr val="tx1"/>
              </a:solidFill>
              <a:effectLst/>
              <a:latin typeface="Helvetica" charset="0"/>
            </a:endParaRPr>
          </a:p>
        </p:txBody>
      </p:sp>
      <p:sp>
        <p:nvSpPr>
          <p:cNvPr id="11" name="Left-Right Arrow 10"/>
          <p:cNvSpPr/>
          <p:nvPr/>
        </p:nvSpPr>
        <p:spPr bwMode="auto">
          <a:xfrm rot="2527135">
            <a:off x="4937522" y="5070387"/>
            <a:ext cx="1216152" cy="484632"/>
          </a:xfrm>
          <a:prstGeom prst="leftRightArrow">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a:ln>
                <a:noFill/>
              </a:ln>
              <a:solidFill>
                <a:schemeClr val="tx1"/>
              </a:solidFill>
              <a:effectLst/>
              <a:latin typeface="Helvetica" charset="0"/>
            </a:endParaRPr>
          </a:p>
        </p:txBody>
      </p:sp>
      <p:sp>
        <p:nvSpPr>
          <p:cNvPr id="12" name="Left-Right Arrow 11"/>
          <p:cNvSpPr/>
          <p:nvPr/>
        </p:nvSpPr>
        <p:spPr bwMode="auto">
          <a:xfrm>
            <a:off x="2051720" y="3573016"/>
            <a:ext cx="1216152" cy="484632"/>
          </a:xfrm>
          <a:prstGeom prst="leftRightArrow">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a:ln>
                <a:noFill/>
              </a:ln>
              <a:solidFill>
                <a:schemeClr val="tx1"/>
              </a:solidFill>
              <a:effectLst/>
              <a:latin typeface="Helvetica" charset="0"/>
            </a:endParaRPr>
          </a:p>
        </p:txBody>
      </p:sp>
      <p:sp>
        <p:nvSpPr>
          <p:cNvPr id="13" name="Left-Right Arrow 12"/>
          <p:cNvSpPr/>
          <p:nvPr/>
        </p:nvSpPr>
        <p:spPr bwMode="auto">
          <a:xfrm rot="16200000">
            <a:off x="5448548" y="3513460"/>
            <a:ext cx="2514800" cy="484632"/>
          </a:xfrm>
          <a:prstGeom prst="leftRightArrow">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a:ln>
                <a:noFill/>
              </a:ln>
              <a:solidFill>
                <a:schemeClr val="tx1"/>
              </a:solidFill>
              <a:effectLst/>
              <a:latin typeface="Helvetica" charset="0"/>
            </a:endParaRPr>
          </a:p>
        </p:txBody>
      </p:sp>
      <p:sp>
        <p:nvSpPr>
          <p:cNvPr id="18" name="Left-Right Arrow 17"/>
          <p:cNvSpPr/>
          <p:nvPr/>
        </p:nvSpPr>
        <p:spPr bwMode="auto">
          <a:xfrm rot="11985556">
            <a:off x="1863677" y="5073999"/>
            <a:ext cx="4278188" cy="484632"/>
          </a:xfrm>
          <a:prstGeom prst="leftRightArrow">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a:ln>
                <a:noFill/>
              </a:ln>
              <a:solidFill>
                <a:schemeClr val="tx1"/>
              </a:solidFill>
              <a:effectLst/>
              <a:latin typeface="Helvetica" charset="0"/>
            </a:endParaRPr>
          </a:p>
        </p:txBody>
      </p:sp>
    </p:spTree>
    <p:extLst>
      <p:ext uri="{BB962C8B-B14F-4D97-AF65-F5344CB8AC3E}">
        <p14:creationId xmlns:p14="http://schemas.microsoft.com/office/powerpoint/2010/main" val="24109873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Budget Estimate (so far)</a:t>
            </a:r>
            <a:endParaRPr lang="en-GB" dirty="0"/>
          </a:p>
        </p:txBody>
      </p:sp>
      <p:graphicFrame>
        <p:nvGraphicFramePr>
          <p:cNvPr id="4" name="Object 3"/>
          <p:cNvGraphicFramePr>
            <a:graphicFrameLocks noChangeAspect="1"/>
          </p:cNvGraphicFramePr>
          <p:nvPr>
            <p:extLst>
              <p:ext uri="{D42A27DB-BD31-4B8C-83A1-F6EECF244321}">
                <p14:modId xmlns:p14="http://schemas.microsoft.com/office/powerpoint/2010/main" val="2876449508"/>
              </p:ext>
            </p:extLst>
          </p:nvPr>
        </p:nvGraphicFramePr>
        <p:xfrm>
          <a:off x="1259632" y="1196752"/>
          <a:ext cx="7128792" cy="2308920"/>
        </p:xfrm>
        <a:graphic>
          <a:graphicData uri="http://schemas.openxmlformats.org/presentationml/2006/ole">
            <mc:AlternateContent xmlns:mc="http://schemas.openxmlformats.org/markup-compatibility/2006">
              <mc:Choice xmlns:v="urn:schemas-microsoft-com:vml" Requires="v">
                <p:oleObj spid="_x0000_s2051" name="Document" r:id="rId3" imgW="6273800" imgH="2032000" progId="Word.Document.12">
                  <p:embed/>
                </p:oleObj>
              </mc:Choice>
              <mc:Fallback>
                <p:oleObj name="Document" r:id="rId3" imgW="6273800" imgH="2032000" progId="Word.Document.12">
                  <p:embed/>
                  <p:pic>
                    <p:nvPicPr>
                      <p:cNvPr id="0" name=""/>
                      <p:cNvPicPr/>
                      <p:nvPr/>
                    </p:nvPicPr>
                    <p:blipFill>
                      <a:blip r:embed="rId4"/>
                      <a:stretch>
                        <a:fillRect/>
                      </a:stretch>
                    </p:blipFill>
                    <p:spPr>
                      <a:xfrm>
                        <a:off x="1259632" y="1196752"/>
                        <a:ext cx="7128792" cy="2308920"/>
                      </a:xfrm>
                      <a:prstGeom prst="rect">
                        <a:avLst/>
                      </a:prstGeom>
                    </p:spPr>
                  </p:pic>
                </p:oleObj>
              </mc:Fallback>
            </mc:AlternateContent>
          </a:graphicData>
        </a:graphic>
      </p:graphicFrame>
      <p:sp>
        <p:nvSpPr>
          <p:cNvPr id="5" name="Rectangle 4"/>
          <p:cNvSpPr/>
          <p:nvPr/>
        </p:nvSpPr>
        <p:spPr>
          <a:xfrm>
            <a:off x="251520" y="3550364"/>
            <a:ext cx="8712968" cy="3046988"/>
          </a:xfrm>
          <a:prstGeom prst="rect">
            <a:avLst/>
          </a:prstGeom>
        </p:spPr>
        <p:txBody>
          <a:bodyPr wrap="square">
            <a:spAutoFit/>
          </a:bodyPr>
          <a:lstStyle/>
          <a:p>
            <a:r>
              <a:rPr lang="en-GB" sz="1600" dirty="0"/>
              <a:t>A first estimate for all the work packages suggests that about 8 postdocs and 4 technicians/engineers will be required for the period of the project. This leads to an estimated cost envelope of about £7.2M for RAs and technicians/engineers over the six-year funding period. This will be complemented buy approx. £600K (£100K a year) for travel.    </a:t>
            </a:r>
          </a:p>
          <a:p>
            <a:r>
              <a:rPr lang="en-GB" sz="1600" dirty="0"/>
              <a:t> </a:t>
            </a:r>
          </a:p>
          <a:p>
            <a:r>
              <a:rPr lang="en-GB" sz="1600" dirty="0"/>
              <a:t>A first preliminary budget estimate, capital plus staff, would amount to £9.7M + £7.8M </a:t>
            </a:r>
            <a:r>
              <a:rPr lang="en-GB" sz="1600" b="1" dirty="0"/>
              <a:t>=  £17.5M. </a:t>
            </a:r>
            <a:r>
              <a:rPr lang="en-GB" sz="1600" dirty="0"/>
              <a:t>This total funding envelope is roughly equally distributed over the six-year period, corresponding to about £2.9M per year. With this simple assumption, a 2 year + 1 year + 3 year budgeting allocation would be: </a:t>
            </a:r>
            <a:r>
              <a:rPr lang="en-GB" sz="1600" b="1" dirty="0"/>
              <a:t>£5.8M (year 1 and 2), £2.9M (year 3), £8.8M (year 4,5, and 6)</a:t>
            </a:r>
            <a:r>
              <a:rPr lang="en-GB" sz="1600" dirty="0"/>
              <a:t>. However, we would like to point out that a 2-year period for a first funding milestone is not ideal for an experimental programme, whereas a 3-year period would allow for greater scientific impact and </a:t>
            </a:r>
            <a:r>
              <a:rPr lang="en-GB" sz="1600" dirty="0" smtClean="0"/>
              <a:t>achievements. </a:t>
            </a:r>
            <a:endParaRPr lang="en-GB" sz="1600" dirty="0"/>
          </a:p>
        </p:txBody>
      </p:sp>
    </p:spTree>
    <p:extLst>
      <p:ext uri="{BB962C8B-B14F-4D97-AF65-F5344CB8AC3E}">
        <p14:creationId xmlns:p14="http://schemas.microsoft.com/office/powerpoint/2010/main" val="142328951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Regular Meeting</a:t>
            </a:r>
            <a:endParaRPr lang="en-GB" dirty="0"/>
          </a:p>
        </p:txBody>
      </p:sp>
      <p:sp>
        <p:nvSpPr>
          <p:cNvPr id="3" name="Content Placeholder 2"/>
          <p:cNvSpPr>
            <a:spLocks noGrp="1"/>
          </p:cNvSpPr>
          <p:nvPr>
            <p:ph idx="1"/>
          </p:nvPr>
        </p:nvSpPr>
        <p:spPr/>
        <p:txBody>
          <a:bodyPr/>
          <a:lstStyle/>
          <a:p>
            <a:r>
              <a:rPr lang="en-GB" sz="2400" dirty="0" smtClean="0">
                <a:solidFill>
                  <a:schemeClr val="accent2"/>
                </a:solidFill>
              </a:rPr>
              <a:t>As discussed already, we have to start regular Working Meetings in order to prepare for the brutal timeline for the proposal:</a:t>
            </a:r>
          </a:p>
          <a:p>
            <a:endParaRPr lang="en-GB" dirty="0" smtClean="0"/>
          </a:p>
          <a:p>
            <a:r>
              <a:rPr lang="en-GB" sz="2400" dirty="0" smtClean="0">
                <a:solidFill>
                  <a:srgbClr val="FF6600"/>
                </a:solidFill>
              </a:rPr>
              <a:t>Suggestion:</a:t>
            </a:r>
          </a:p>
          <a:p>
            <a:pPr>
              <a:buFont typeface="Wingdings" charset="2"/>
              <a:buChar char="Ø"/>
            </a:pPr>
            <a:r>
              <a:rPr lang="en-GB" sz="2000" dirty="0" smtClean="0">
                <a:solidFill>
                  <a:srgbClr val="3333CC"/>
                </a:solidFill>
              </a:rPr>
              <a:t>bi-weekly meetings </a:t>
            </a:r>
          </a:p>
          <a:p>
            <a:pPr lvl="1">
              <a:buFont typeface="Wingdings" charset="2"/>
              <a:buChar char="Ø"/>
            </a:pPr>
            <a:r>
              <a:rPr lang="en-GB" dirty="0" smtClean="0"/>
              <a:t>will circulate doodle to find best slot]</a:t>
            </a:r>
          </a:p>
          <a:p>
            <a:pPr marL="405217" lvl="1" indent="0"/>
            <a:endParaRPr lang="en-GB" dirty="0" smtClean="0"/>
          </a:p>
          <a:p>
            <a:pPr>
              <a:buFont typeface="Wingdings" charset="2"/>
              <a:buChar char="Ø"/>
            </a:pPr>
            <a:r>
              <a:rPr lang="en-GB" sz="2000" dirty="0" smtClean="0">
                <a:solidFill>
                  <a:srgbClr val="3333CC"/>
                </a:solidFill>
              </a:rPr>
              <a:t>Use </a:t>
            </a:r>
            <a:r>
              <a:rPr lang="en-GB" sz="2000" dirty="0" err="1" smtClean="0">
                <a:solidFill>
                  <a:srgbClr val="3333CC"/>
                </a:solidFill>
              </a:rPr>
              <a:t>indico</a:t>
            </a:r>
            <a:r>
              <a:rPr lang="en-GB" sz="2000" dirty="0" smtClean="0">
                <a:solidFill>
                  <a:srgbClr val="3333CC"/>
                </a:solidFill>
              </a:rPr>
              <a:t> to manage agenda and </a:t>
            </a:r>
            <a:r>
              <a:rPr lang="en-GB" sz="2000" dirty="0" err="1" smtClean="0">
                <a:solidFill>
                  <a:srgbClr val="3333CC"/>
                </a:solidFill>
              </a:rPr>
              <a:t>vidyo</a:t>
            </a:r>
            <a:r>
              <a:rPr lang="en-GB" sz="2000" dirty="0" smtClean="0">
                <a:solidFill>
                  <a:srgbClr val="3333CC"/>
                </a:solidFill>
              </a:rPr>
              <a:t>, </a:t>
            </a:r>
            <a:r>
              <a:rPr lang="en-GB" sz="2000" dirty="0" err="1" smtClean="0">
                <a:solidFill>
                  <a:srgbClr val="3333CC"/>
                </a:solidFill>
              </a:rPr>
              <a:t>etc</a:t>
            </a:r>
            <a:r>
              <a:rPr lang="en-GB" sz="2000" dirty="0" smtClean="0">
                <a:solidFill>
                  <a:srgbClr val="3333CC"/>
                </a:solidFill>
              </a:rPr>
              <a:t> </a:t>
            </a:r>
          </a:p>
          <a:p>
            <a:pPr lvl="1">
              <a:buFont typeface="Wingdings" charset="2"/>
              <a:buChar char="Ø"/>
            </a:pPr>
            <a:r>
              <a:rPr lang="en-GB" dirty="0" smtClean="0"/>
              <a:t>this requires that people subscribe to </a:t>
            </a:r>
            <a:r>
              <a:rPr lang="en-GB" dirty="0" err="1" smtClean="0"/>
              <a:t>indico</a:t>
            </a:r>
            <a:r>
              <a:rPr lang="en-GB" dirty="0" smtClean="0"/>
              <a:t>. It</a:t>
            </a:r>
            <a:r>
              <a:rPr lang="mr-IN" dirty="0" smtClean="0"/>
              <a:t>’</a:t>
            </a:r>
            <a:r>
              <a:rPr lang="en-GB" dirty="0" smtClean="0"/>
              <a:t>s a light process and simple. Will circulate instructions before the next meeting. </a:t>
            </a:r>
          </a:p>
          <a:p>
            <a:endParaRPr lang="en-GB" dirty="0"/>
          </a:p>
          <a:p>
            <a:endParaRPr lang="en-GB" dirty="0"/>
          </a:p>
        </p:txBody>
      </p:sp>
    </p:spTree>
    <p:extLst>
      <p:ext uri="{BB962C8B-B14F-4D97-AF65-F5344CB8AC3E}">
        <p14:creationId xmlns:p14="http://schemas.microsoft.com/office/powerpoint/2010/main" val="120338064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46.3|10.4|19|36.3|5.5"/>
</p:tagLst>
</file>

<file path=ppt/tags/tag2.xml><?xml version="1.0" encoding="utf-8"?>
<p:tagLst xmlns:a="http://schemas.openxmlformats.org/drawingml/2006/main" xmlns:r="http://schemas.openxmlformats.org/officeDocument/2006/relationships" xmlns:p="http://schemas.openxmlformats.org/presentationml/2006/main">
  <p:tag name="TIMING" val="|46.3|10.4|19|36.3|5.5"/>
</p:tagLst>
</file>

<file path=ppt/tags/tag3.xml><?xml version="1.0" encoding="utf-8"?>
<p:tagLst xmlns:a="http://schemas.openxmlformats.org/drawingml/2006/main" xmlns:r="http://schemas.openxmlformats.org/officeDocument/2006/relationships" xmlns:p="http://schemas.openxmlformats.org/presentationml/2006/main">
  <p:tag name="TIMING" val="|44.6|27.6"/>
</p:tagLst>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Helvetica"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Helvetica"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HD:MS Office 98 :Templates:Blank Presentation</Template>
  <TotalTime>414782</TotalTime>
  <Words>3665</Words>
  <Application>Microsoft Macintosh PowerPoint</Application>
  <PresentationFormat>Overhead</PresentationFormat>
  <Paragraphs>500</Paragraphs>
  <Slides>54</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54</vt:i4>
      </vt:variant>
    </vt:vector>
  </HeadingPairs>
  <TitlesOfParts>
    <vt:vector size="56" baseType="lpstr">
      <vt:lpstr>Blank Presentation</vt:lpstr>
      <vt:lpstr>Microsoft Word Document</vt:lpstr>
      <vt:lpstr>AION Working Meeting   January 25, 2019  </vt:lpstr>
      <vt:lpstr>Main Discussion Items</vt:lpstr>
      <vt:lpstr>10m(ish) Site Proposals </vt:lpstr>
      <vt:lpstr>Work Package Breakdown (and Deliverables)</vt:lpstr>
      <vt:lpstr>AION10 [Stage 1]: Work Packages in a Nutshell</vt:lpstr>
      <vt:lpstr>AION10 [Stage 1]: Work Packages in a Nutshell</vt:lpstr>
      <vt:lpstr>AION10 [Stage 1]: Main WP Connections</vt:lpstr>
      <vt:lpstr>Budget Estimate (so far)</vt:lpstr>
      <vt:lpstr>Regular Meeting</vt:lpstr>
      <vt:lpstr>BACKUP</vt:lpstr>
      <vt:lpstr>A UK  Atom Interferometer Observatory and Network   QSFP WP3 Report, January 17, 2019  </vt:lpstr>
      <vt:lpstr>What is AION</vt:lpstr>
      <vt:lpstr>What is AION (in a nutshell)?</vt:lpstr>
      <vt:lpstr>Proposed AION Programme</vt:lpstr>
      <vt:lpstr>AION – A Staged Programme** </vt:lpstr>
      <vt:lpstr>AION – A Staged Programme** </vt:lpstr>
      <vt:lpstr>PowerPoint Presentation</vt:lpstr>
      <vt:lpstr>PowerPoint Presentation</vt:lpstr>
      <vt:lpstr>The Physics case</vt:lpstr>
      <vt:lpstr>AION: Pathway to the GW Mid-(Frequency) Band </vt:lpstr>
      <vt:lpstr>AION: Pathway to the GW Mid-(Frequency) Band </vt:lpstr>
      <vt:lpstr>Gravitational Wave Detection with Atom Interferometry</vt:lpstr>
      <vt:lpstr>Sky position determination</vt:lpstr>
      <vt:lpstr>Ultimate Goal: Establish International Network</vt:lpstr>
      <vt:lpstr>GW Detection &amp; Fundamental Physics - Example</vt:lpstr>
      <vt:lpstr>GW Detection &amp; Fundamental Physics - Example</vt:lpstr>
      <vt:lpstr>GW Detection &amp; Fundamental Physics - Example</vt:lpstr>
      <vt:lpstr>PowerPoint Presentation</vt:lpstr>
      <vt:lpstr>PowerPoint Presentation</vt:lpstr>
      <vt:lpstr>PowerPoint Presentation</vt:lpstr>
      <vt:lpstr>PowerPoint Presentation</vt:lpstr>
      <vt:lpstr>Collaboration with US (via MAGIS) </vt:lpstr>
      <vt:lpstr>International Collaboration</vt:lpstr>
      <vt:lpstr>MAGIS100 </vt:lpstr>
      <vt:lpstr>MAGIS100 </vt:lpstr>
      <vt:lpstr>Stanford MAGIS prototype</vt:lpstr>
      <vt:lpstr>Stanford MAGIS prototype</vt:lpstr>
      <vt:lpstr>Visit to stanford on 10/11 January 2019 </vt:lpstr>
      <vt:lpstr>Stanford Visit 10/11 January 2019</vt:lpstr>
      <vt:lpstr>What are the challenges?</vt:lpstr>
      <vt:lpstr>AION10 [Stage 1]: Work Packages in a Nutshell</vt:lpstr>
      <vt:lpstr>AION10 [Stage 1]: Work Packages in a Nutshell</vt:lpstr>
      <vt:lpstr>AION10 [Stage 1]: Main WP Connections</vt:lpstr>
      <vt:lpstr>Budget Estimate (so far)</vt:lpstr>
      <vt:lpstr>First AION Workshop  at Imperial College London March 25/26 2019 </vt:lpstr>
      <vt:lpstr>Summary</vt:lpstr>
      <vt:lpstr>Backup</vt:lpstr>
      <vt:lpstr>A different kind of atom interferometer</vt:lpstr>
      <vt:lpstr>Simple Example: Two Atomic Clocks</vt:lpstr>
      <vt:lpstr>Simple Example: Two Atomic Clocks</vt:lpstr>
      <vt:lpstr>Phase Noise from the Laser</vt:lpstr>
      <vt:lpstr>Clock gradiometer</vt:lpstr>
      <vt:lpstr>Ultralight scalar dark matter</vt:lpstr>
      <vt:lpstr>LMT and Resonant Pulse Sequences</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Cacac</dc:title>
  <dc:creator>IT-DIS-Mac</dc:creator>
  <cp:lastModifiedBy>Oliver Buchmueller</cp:lastModifiedBy>
  <cp:revision>2929</cp:revision>
  <cp:lastPrinted>2019-01-17T11:01:34Z</cp:lastPrinted>
  <dcterms:created xsi:type="dcterms:W3CDTF">2012-08-23T09:50:06Z</dcterms:created>
  <dcterms:modified xsi:type="dcterms:W3CDTF">2019-01-25T10:43:30Z</dcterms:modified>
</cp:coreProperties>
</file>