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561" r:id="rId2"/>
    <p:sldId id="617" r:id="rId3"/>
    <p:sldId id="623" r:id="rId4"/>
    <p:sldId id="618" r:id="rId5"/>
    <p:sldId id="619" r:id="rId6"/>
    <p:sldId id="599" r:id="rId7"/>
    <p:sldId id="603" r:id="rId8"/>
    <p:sldId id="622" r:id="rId9"/>
    <p:sldId id="606" r:id="rId10"/>
    <p:sldId id="624" r:id="rId11"/>
    <p:sldId id="625" r:id="rId12"/>
    <p:sldId id="602" r:id="rId13"/>
    <p:sldId id="604" r:id="rId14"/>
    <p:sldId id="612" r:id="rId15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913231F-5C0D-6C48-991F-0814E758C71D}">
          <p14:sldIdLst>
            <p14:sldId id="561"/>
            <p14:sldId id="617"/>
            <p14:sldId id="623"/>
            <p14:sldId id="618"/>
            <p14:sldId id="619"/>
            <p14:sldId id="599"/>
            <p14:sldId id="603"/>
            <p14:sldId id="622"/>
            <p14:sldId id="606"/>
            <p14:sldId id="624"/>
            <p14:sldId id="625"/>
            <p14:sldId id="602"/>
            <p14:sldId id="604"/>
            <p14:sldId id="6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C0F"/>
    <a:srgbClr val="FF0000"/>
    <a:srgbClr val="6565FF"/>
    <a:srgbClr val="A9C9A9"/>
    <a:srgbClr val="5954D9"/>
    <a:srgbClr val="5752D8"/>
    <a:srgbClr val="00A100"/>
    <a:srgbClr val="5656FF"/>
    <a:srgbClr val="9B100D"/>
    <a:srgbClr val="B80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6" autoAdjust="0"/>
    <p:restoredTop sz="93096" autoAdjust="0"/>
  </p:normalViewPr>
  <p:slideViewPr>
    <p:cSldViewPr snapToGrid="0" snapToObjects="1">
      <p:cViewPr>
        <p:scale>
          <a:sx n="96" d="100"/>
          <a:sy n="96" d="100"/>
        </p:scale>
        <p:origin x="68" y="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ED013-6C45-2048-9533-874BD3EB882B}" type="datetimeFigureOut">
              <a:rPr lang="fr-FR" smtClean="0"/>
              <a:t>28/06/2021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2255D-3E22-9F4D-86C7-6109B4051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15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BB384-555D-E745-8B2E-782018C8B8E5}" type="datetimeFigureOut">
              <a:rPr lang="fr-FR" smtClean="0"/>
              <a:t>28/06/2021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58BEB-34B8-CC40-BBA8-762ACFCE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415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58BEB-34B8-CC40-BBA8-762ACFCEEE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93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EMuS20190510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NV - Target Studies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0092C032-9A84-454D-A7B4-C9367E883E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7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EMuS20190510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NV - Target Studies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C032-9A84-454D-A7B4-C9367E883E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6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EMuS20190510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NV - Target Studies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092C032-9A84-454D-A7B4-C9367E883E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9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722" y="1937781"/>
            <a:ext cx="10714556" cy="1914041"/>
          </a:xfrm>
        </p:spPr>
        <p:txBody>
          <a:bodyPr>
            <a:noAutofit/>
          </a:bodyPr>
          <a:lstStyle/>
          <a:p>
            <a:r>
              <a:rPr lang="en-US" sz="2400" i="0" dirty="0">
                <a:effectLst/>
              </a:rPr>
              <a:t>Pion-production target considerations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461" y="3292657"/>
            <a:ext cx="9144000" cy="5591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Nikos</a:t>
            </a:r>
          </a:p>
        </p:txBody>
      </p:sp>
      <p:pic>
        <p:nvPicPr>
          <p:cNvPr id="6" name="Image 6" descr="Screen Shot 2015-07-07 at 4.42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54" y="874331"/>
            <a:ext cx="4396724" cy="798589"/>
          </a:xfrm>
          <a:prstGeom prst="rect">
            <a:avLst/>
          </a:prstGeom>
          <a:effectLst>
            <a:outerShdw blurRad="12700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977" y="1015328"/>
            <a:ext cx="1477798" cy="51659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C9AE32C2-9423-4BC7-8480-B2D7FEECD1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532" y="5206698"/>
            <a:ext cx="1483043" cy="84903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0307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A1E089-2BED-4FEE-BE7E-1DA6DC953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33"/>
          <a:stretch/>
        </p:blipFill>
        <p:spPr>
          <a:xfrm>
            <a:off x="283740" y="2831314"/>
            <a:ext cx="6839058" cy="3357619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A2E1C0-33DB-4709-9D22-7A14E182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471" y="180854"/>
            <a:ext cx="10972800" cy="488213"/>
          </a:xfrm>
        </p:spPr>
        <p:txBody>
          <a:bodyPr>
            <a:normAutofit/>
          </a:bodyPr>
          <a:lstStyle/>
          <a:p>
            <a:r>
              <a:rPr lang="en-US" sz="2000" dirty="0"/>
              <a:t>Concluding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8D450B-7AAE-4060-AB25-E20816B0DD36}"/>
              </a:ext>
            </a:extLst>
          </p:cNvPr>
          <p:cNvSpPr txBox="1"/>
          <p:nvPr/>
        </p:nvSpPr>
        <p:spPr>
          <a:xfrm>
            <a:off x="666701" y="794292"/>
            <a:ext cx="9919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nuSTORM probably the right system for pion capture system might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horn with a proper shape of inner conductor to fulfill the pion capture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 grades of graphite and special cooling for the target to be ready for a MW primary proton beam power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EF9EEF-28E3-443A-9A53-7942E13148C7}"/>
              </a:ext>
            </a:extLst>
          </p:cNvPr>
          <p:cNvSpPr txBox="1"/>
          <p:nvPr/>
        </p:nvSpPr>
        <p:spPr>
          <a:xfrm>
            <a:off x="232177" y="2396197"/>
            <a:ext cx="5394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E.g., like T2(H)K state of the art target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3411BC-DE42-4806-B7C8-07282B925593}"/>
              </a:ext>
            </a:extLst>
          </p:cNvPr>
          <p:cNvSpPr txBox="1"/>
          <p:nvPr/>
        </p:nvSpPr>
        <p:spPr>
          <a:xfrm rot="20335419">
            <a:off x="3708595" y="3576244"/>
            <a:ext cx="182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Length = 90 cm</a:t>
            </a: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65DED2D4-C764-458D-99B6-86D7FD41E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940" y="2396197"/>
            <a:ext cx="3365673" cy="3086259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C84C47-2C9D-44C7-BA93-7E75AD160ACA}"/>
              </a:ext>
            </a:extLst>
          </p:cNvPr>
          <p:cNvSpPr txBox="1"/>
          <p:nvPr/>
        </p:nvSpPr>
        <p:spPr>
          <a:xfrm>
            <a:off x="7448278" y="2027514"/>
            <a:ext cx="384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conductors may vary e.g., </a:t>
            </a:r>
          </a:p>
        </p:txBody>
      </p:sp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3C23C56E-6205-4964-A30C-0471D6D4D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238" y="4382129"/>
            <a:ext cx="3853022" cy="220065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A701C40-20DF-400E-9F59-FCC52E877490}"/>
              </a:ext>
            </a:extLst>
          </p:cNvPr>
          <p:cNvSpPr txBox="1"/>
          <p:nvPr/>
        </p:nvSpPr>
        <p:spPr>
          <a:xfrm>
            <a:off x="7379232" y="4325457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48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21F06-7842-47B0-B2CB-42F4A7119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353" y="2135336"/>
            <a:ext cx="109728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086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211" y="2927729"/>
            <a:ext cx="4715533" cy="2695951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5013"/>
            <a:ext cx="10972800" cy="452193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T2(H)K @ 1.3 MW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2369" y="950773"/>
            <a:ext cx="8611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upgrade the design of 750 KW -&gt; 1.3 MW (2023)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increase the pressure from 1 -&gt; 5 bar, for higher He mass flow,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Re-optimization of the Ti windows, upstream and downstream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LBNF target will be based on the experience of T2K @ 1.3 MW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33"/>
          <a:stretch/>
        </p:blipFill>
        <p:spPr>
          <a:xfrm>
            <a:off x="123225" y="2596896"/>
            <a:ext cx="6839058" cy="3357619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663675" y="4400725"/>
            <a:ext cx="5633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Graphite runs hot to “anneal out” radiation damage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471796" y="3496420"/>
            <a:ext cx="734808" cy="9416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0335419">
            <a:off x="3547423" y="331175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 = 90 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10607" y="5911093"/>
            <a:ext cx="3228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Eric Harvey-Fishenden @ NBI2019</a:t>
            </a:r>
          </a:p>
          <a:p>
            <a:r>
              <a:rPr lang="en-US" sz="1400" dirty="0"/>
              <a:t>C. Densham @ Snomass2021</a:t>
            </a:r>
          </a:p>
        </p:txBody>
      </p:sp>
    </p:spTree>
    <p:extLst>
      <p:ext uri="{BB962C8B-B14F-4D97-AF65-F5344CB8AC3E}">
        <p14:creationId xmlns:p14="http://schemas.microsoft.com/office/powerpoint/2010/main" val="2915363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74562"/>
            <a:ext cx="6101504" cy="2470697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04" y="14076"/>
            <a:ext cx="10972800" cy="674931"/>
          </a:xfrm>
        </p:spPr>
        <p:txBody>
          <a:bodyPr>
            <a:normAutofit/>
          </a:bodyPr>
          <a:lstStyle/>
          <a:p>
            <a:r>
              <a:rPr lang="en-US" sz="2400" dirty="0"/>
              <a:t>T2(H)K @ 1.3 MW target windows upgrade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597" y="1792715"/>
            <a:ext cx="2438740" cy="1867161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6926" y="2223583"/>
            <a:ext cx="32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Upstream window: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plate thickness increased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3237" y="659724"/>
            <a:ext cx="9074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Reshaping of the windows in order to decrease pressure stresses by a factor of 3 </a:t>
            </a:r>
          </a:p>
          <a:p>
            <a:r>
              <a:rPr lang="en-US" dirty="0"/>
              <a:t>and maintain good cooling, windows’ thickness = 0.5 mm, Ti-6Al-4V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01383" y="1469550"/>
            <a:ext cx="2622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Downstream window: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curvature increased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" t="8344"/>
          <a:stretch/>
        </p:blipFill>
        <p:spPr>
          <a:xfrm>
            <a:off x="6672321" y="2223583"/>
            <a:ext cx="5279598" cy="1536295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321" y="4175131"/>
            <a:ext cx="5251456" cy="1963717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112800" y="6400212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Dave Pushka @ NBI2019</a:t>
            </a:r>
          </a:p>
        </p:txBody>
      </p:sp>
    </p:spTree>
    <p:extLst>
      <p:ext uri="{BB962C8B-B14F-4D97-AF65-F5344CB8AC3E}">
        <p14:creationId xmlns:p14="http://schemas.microsoft.com/office/powerpoint/2010/main" val="2909958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824" y="1645920"/>
            <a:ext cx="4832716" cy="1786351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7" name="Obraz 4" descr="Rys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99" y="1820458"/>
            <a:ext cx="4129087" cy="2819400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3153" y="187983"/>
            <a:ext cx="7112157" cy="489120"/>
          </a:xfrm>
        </p:spPr>
        <p:txBody>
          <a:bodyPr>
            <a:normAutofit/>
          </a:bodyPr>
          <a:lstStyle/>
          <a:p>
            <a:r>
              <a:rPr lang="en-US" sz="2400" dirty="0"/>
              <a:t>Packed-Bed Target for ESSnuSB, @ 5 MW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9854" y="793318"/>
            <a:ext cx="519379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Packed bed concept targetry explores transverse cooling, and uniform heating of the spheres to reduce stresses</a:t>
            </a:r>
          </a:p>
          <a:p>
            <a:r>
              <a:rPr lang="en-US" dirty="0"/>
              <a:t>firstly proposed at CERN (2001) by P. Sievers</a:t>
            </a:r>
          </a:p>
        </p:txBody>
      </p:sp>
      <p:pic>
        <p:nvPicPr>
          <p:cNvPr id="18" name="Obraz 4" descr="SiversR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9" y="4419600"/>
            <a:ext cx="5583238" cy="2133600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194048" y="1987296"/>
            <a:ext cx="173957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Coolant water </a:t>
            </a:r>
          </a:p>
          <a:p>
            <a:r>
              <a:rPr lang="en-US" dirty="0"/>
              <a:t>or gas He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43967" y="1088051"/>
            <a:ext cx="479212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ESSnuSB target station splits the 5 MW to 4 x 1.25 MW, using 4 horns and targets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51" y="3599109"/>
            <a:ext cx="6599498" cy="2790092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5895804" y="3748519"/>
            <a:ext cx="31916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Beam power = 1 MW</a:t>
            </a:r>
          </a:p>
          <a:p>
            <a:r>
              <a:rPr lang="en-US" sz="1200" dirty="0"/>
              <a:t>Titanium sphere = 3 mm</a:t>
            </a:r>
          </a:p>
          <a:p>
            <a:r>
              <a:rPr lang="en-US" sz="1200" dirty="0"/>
              <a:t>Coolant = He @ 10 bar</a:t>
            </a:r>
          </a:p>
          <a:p>
            <a:r>
              <a:rPr lang="en-US" sz="1200" dirty="0"/>
              <a:t>Packed bed length / radius = 780 / 12 mm</a:t>
            </a:r>
          </a:p>
          <a:p>
            <a:r>
              <a:rPr lang="en-US" sz="1200" dirty="0"/>
              <a:t>Max. sphere temperature = 673 </a:t>
            </a:r>
            <a:r>
              <a:rPr lang="en-US" sz="1200" baseline="30000" dirty="0"/>
              <a:t>0</a:t>
            </a:r>
            <a:r>
              <a:rPr lang="en-US" sz="1200" dirty="0"/>
              <a:t>C</a:t>
            </a:r>
          </a:p>
          <a:p>
            <a:r>
              <a:rPr lang="en-US" sz="1200" dirty="0"/>
              <a:t>Stress on spheres &lt; 50 MPa</a:t>
            </a:r>
          </a:p>
          <a:p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5816397" y="6147877"/>
            <a:ext cx="652133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Older study 2010-12, </a:t>
            </a:r>
          </a:p>
          <a:p>
            <a:r>
              <a:rPr lang="en-US" dirty="0"/>
              <a:t>perhaps obsolete in the rising of T2(H)K and LBNF targets</a:t>
            </a:r>
          </a:p>
        </p:txBody>
      </p:sp>
    </p:spTree>
    <p:extLst>
      <p:ext uri="{BB962C8B-B14F-4D97-AF65-F5344CB8AC3E}">
        <p14:creationId xmlns:p14="http://schemas.microsoft.com/office/powerpoint/2010/main" val="158865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DB39F-FF32-438A-AABD-193BA3AD6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53" y="260013"/>
            <a:ext cx="10972800" cy="1034332"/>
          </a:xfrm>
        </p:spPr>
        <p:txBody>
          <a:bodyPr>
            <a:normAutofit/>
          </a:bodyPr>
          <a:lstStyle/>
          <a:p>
            <a:r>
              <a:rPr lang="en-US" sz="2000" dirty="0"/>
              <a:t>Selection of the right parameters for nuSTORM’s pion target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13D059-445E-4820-8039-3B893A9E0254}"/>
              </a:ext>
            </a:extLst>
          </p:cNvPr>
          <p:cNvSpPr txBox="1"/>
          <p:nvPr/>
        </p:nvSpPr>
        <p:spPr>
          <a:xfrm>
            <a:off x="327655" y="1692900"/>
            <a:ext cx="3552576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Detector, Physics</a:t>
            </a:r>
          </a:p>
          <a:p>
            <a:pPr algn="ctr"/>
            <a:r>
              <a:rPr lang="en-US" dirty="0"/>
              <a:t>Neutrino Energy Requirement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F172A8-FDD1-4EE5-94DA-D09E82C6F682}"/>
              </a:ext>
            </a:extLst>
          </p:cNvPr>
          <p:cNvSpPr txBox="1"/>
          <p:nvPr/>
        </p:nvSpPr>
        <p:spPr>
          <a:xfrm>
            <a:off x="5060657" y="1692900"/>
            <a:ext cx="2882520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Muon Beam for neutrinos</a:t>
            </a:r>
          </a:p>
          <a:p>
            <a:pPr algn="ctr"/>
            <a:r>
              <a:rPr lang="en-US" dirty="0"/>
              <a:t>Energy/Emittance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C66CE6-DB81-4C51-9E8D-E63210423996}"/>
              </a:ext>
            </a:extLst>
          </p:cNvPr>
          <p:cNvSpPr txBox="1"/>
          <p:nvPr/>
        </p:nvSpPr>
        <p:spPr>
          <a:xfrm>
            <a:off x="9444733" y="1681961"/>
            <a:ext cx="2137125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Pion beam</a:t>
            </a:r>
          </a:p>
          <a:p>
            <a:pPr algn="ctr"/>
            <a:r>
              <a:rPr lang="en-US" dirty="0"/>
              <a:t>Energy/Emittance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D3FE67-E08E-4DDC-A28B-BEFFF53C3C46}"/>
              </a:ext>
            </a:extLst>
          </p:cNvPr>
          <p:cNvSpPr txBox="1"/>
          <p:nvPr/>
        </p:nvSpPr>
        <p:spPr>
          <a:xfrm>
            <a:off x="4221929" y="3429000"/>
            <a:ext cx="3748141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Target system</a:t>
            </a:r>
          </a:p>
          <a:p>
            <a:pPr algn="ctr"/>
            <a:r>
              <a:rPr lang="en-US" dirty="0"/>
              <a:t>Horn Singlets, Doublets, Triplets</a:t>
            </a:r>
          </a:p>
          <a:p>
            <a:pPr algn="ctr"/>
            <a:r>
              <a:rPr lang="en-US" dirty="0"/>
              <a:t>Solenoid</a:t>
            </a:r>
          </a:p>
          <a:p>
            <a:pPr algn="ctr"/>
            <a:r>
              <a:rPr lang="en-US" dirty="0"/>
              <a:t>Pion Required Energy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F213B6-C729-45C5-A2C6-93A52A711324}"/>
              </a:ext>
            </a:extLst>
          </p:cNvPr>
          <p:cNvSpPr txBox="1"/>
          <p:nvPr/>
        </p:nvSpPr>
        <p:spPr>
          <a:xfrm>
            <a:off x="4687303" y="5541544"/>
            <a:ext cx="3098925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Selection of Proton Driver</a:t>
            </a:r>
          </a:p>
          <a:p>
            <a:pPr algn="ctr"/>
            <a:r>
              <a:rPr lang="en-US" dirty="0"/>
              <a:t>EnergyK, Power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E731D0-481B-4B21-BC65-CB54A24A8D45}"/>
              </a:ext>
            </a:extLst>
          </p:cNvPr>
          <p:cNvCxnSpPr>
            <a:cxnSpLocks/>
          </p:cNvCxnSpPr>
          <p:nvPr/>
        </p:nvCxnSpPr>
        <p:spPr>
          <a:xfrm flipV="1">
            <a:off x="6109928" y="4777712"/>
            <a:ext cx="0" cy="519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5FDC2CC-60AE-4FE4-8498-D17510F408BF}"/>
              </a:ext>
            </a:extLst>
          </p:cNvPr>
          <p:cNvCxnSpPr>
            <a:cxnSpLocks/>
          </p:cNvCxnSpPr>
          <p:nvPr/>
        </p:nvCxnSpPr>
        <p:spPr>
          <a:xfrm>
            <a:off x="4101234" y="2016065"/>
            <a:ext cx="5860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C37F635-A613-474C-A301-FD941039D241}"/>
              </a:ext>
            </a:extLst>
          </p:cNvPr>
          <p:cNvCxnSpPr>
            <a:cxnSpLocks/>
          </p:cNvCxnSpPr>
          <p:nvPr/>
        </p:nvCxnSpPr>
        <p:spPr>
          <a:xfrm>
            <a:off x="8306441" y="2016065"/>
            <a:ext cx="5860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A593CE-5908-4D6B-8E1D-24DAE03F15BF}"/>
              </a:ext>
            </a:extLst>
          </p:cNvPr>
          <p:cNvCxnSpPr>
            <a:cxnSpLocks/>
          </p:cNvCxnSpPr>
          <p:nvPr/>
        </p:nvCxnSpPr>
        <p:spPr>
          <a:xfrm flipV="1">
            <a:off x="8397286" y="2554644"/>
            <a:ext cx="1947833" cy="138967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0B532EB-D702-4628-9DC9-5E43803850A0}"/>
              </a:ext>
            </a:extLst>
          </p:cNvPr>
          <p:cNvCxnSpPr>
            <a:cxnSpLocks/>
          </p:cNvCxnSpPr>
          <p:nvPr/>
        </p:nvCxnSpPr>
        <p:spPr>
          <a:xfrm flipH="1" flipV="1">
            <a:off x="1929539" y="2624386"/>
            <a:ext cx="1950692" cy="13199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935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C9254-9109-4C31-83F5-DB7D0D481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6" y="495629"/>
            <a:ext cx="10972800" cy="856838"/>
          </a:xfrm>
        </p:spPr>
        <p:txBody>
          <a:bodyPr>
            <a:normAutofit/>
          </a:bodyPr>
          <a:lstStyle/>
          <a:p>
            <a:r>
              <a:rPr lang="en-US" sz="2000" dirty="0"/>
              <a:t>Target considerations for nuSTORM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4849BA-920D-4361-9AAE-684818B1F574}"/>
              </a:ext>
            </a:extLst>
          </p:cNvPr>
          <p:cNvSpPr txBox="1"/>
          <p:nvPr/>
        </p:nvSpPr>
        <p:spPr>
          <a:xfrm>
            <a:off x="692726" y="1859339"/>
            <a:ext cx="114840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Horn(s) as focusing element of Aluminum-60xx variants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pulses like LBNF, T2(H)K, 300-400 kA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Reliable, proven longevity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/>
              <a:t>π</a:t>
            </a:r>
            <a:r>
              <a:rPr lang="en-US" dirty="0"/>
              <a:t>+ or </a:t>
            </a:r>
            <a:r>
              <a:rPr lang="el-GR" dirty="0"/>
              <a:t>π</a:t>
            </a:r>
            <a:r>
              <a:rPr lang="en-US" dirty="0"/>
              <a:t>- can be selected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Target of graphite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 facto material for LBNF, T2(H)K, used also at NuMI and CNGS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Adequate pion yields, less neutron radiation than higher Z materials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 ready to operate with ~ 1 MW proton drivers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best grades of graphite, e.g. toyo tanso ig-43 for T2(H)K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Cooling design especially for MW proton drivers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Results from NuMI @ 1 MW and T2K @ 1.3 MW will prove their lifetimes and reliability</a:t>
            </a:r>
          </a:p>
        </p:txBody>
      </p:sp>
    </p:spTree>
    <p:extLst>
      <p:ext uri="{BB962C8B-B14F-4D97-AF65-F5344CB8AC3E}">
        <p14:creationId xmlns:p14="http://schemas.microsoft.com/office/powerpoint/2010/main" val="2917663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4EE18-102C-4A78-9C91-4AA4ADB23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41" y="63245"/>
            <a:ext cx="10972800" cy="422786"/>
          </a:xfrm>
        </p:spPr>
        <p:txBody>
          <a:bodyPr>
            <a:normAutofit/>
          </a:bodyPr>
          <a:lstStyle/>
          <a:p>
            <a:r>
              <a:rPr lang="en-US" sz="2000" dirty="0"/>
              <a:t>Horns for pion focusing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872E21-F930-4A98-80D7-610414D57467}"/>
              </a:ext>
            </a:extLst>
          </p:cNvPr>
          <p:cNvSpPr txBox="1"/>
          <p:nvPr/>
        </p:nvSpPr>
        <p:spPr>
          <a:xfrm>
            <a:off x="0" y="694113"/>
            <a:ext cx="8621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Tailored to conventional neutrino beams from pions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a particular range of momentum, underfocus and overfocus, higher and lower momentum respectively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wide or narrow energy bands for beams depending on the shape of inner conductor, number of horns, neutrino beam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Proven design at T2K, NuMI, T2K, NuMI, CNGS, SBN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Great experience on constructing and operating at CERN, JPARC, Fermilab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9D8BE56-0144-40C5-87CF-64F52FD31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812" y="2905834"/>
            <a:ext cx="5439905" cy="3645342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 descr="A person talking to a group of people&#10;&#10;Description automatically generated with low confidence">
            <a:extLst>
              <a:ext uri="{FF2B5EF4-FFF2-40B4-BE49-F238E27FC236}">
                <a16:creationId xmlns:a16="http://schemas.microsoft.com/office/drawing/2014/main" id="{E9821545-865E-49A4-A7EB-47984A72B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320" y="582979"/>
            <a:ext cx="3665819" cy="2458781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A16AC95D-250D-4561-A9B0-0386E7002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644" y="3583304"/>
            <a:ext cx="4007903" cy="2691717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199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C6978B5B-6E2C-466D-8E9F-B2502B9AC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283" y="1632362"/>
            <a:ext cx="6720250" cy="2011926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6" name="Picture 35" descr="Diagram, engineering drawing&#10;&#10;Description automatically generated">
            <a:extLst>
              <a:ext uri="{FF2B5EF4-FFF2-40B4-BE49-F238E27FC236}">
                <a16:creationId xmlns:a16="http://schemas.microsoft.com/office/drawing/2014/main" id="{752082D7-2C5C-4B59-88E9-9E726C8E4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03" y="3304100"/>
            <a:ext cx="2159253" cy="1764612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14" name="グループ化 38">
            <a:extLst>
              <a:ext uri="{FF2B5EF4-FFF2-40B4-BE49-F238E27FC236}">
                <a16:creationId xmlns:a16="http://schemas.microsoft.com/office/drawing/2014/main" id="{1188E207-D6CB-4D76-9C1D-FC221A1B6AC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98655" y="1794763"/>
            <a:ext cx="4741191" cy="3705108"/>
            <a:chOff x="1907704" y="1341438"/>
            <a:chExt cx="5585568" cy="4365625"/>
          </a:xfr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grpSpPr>
        <p:pic>
          <p:nvPicPr>
            <p:cNvPr id="15" name="Picture 2" descr="C:\Users\Ishida\Documents\JPARCnu\パンフレット\0908\SRC-Corr-090717\TS-sel.jpg">
              <a:extLst>
                <a:ext uri="{FF2B5EF4-FFF2-40B4-BE49-F238E27FC236}">
                  <a16:creationId xmlns:a16="http://schemas.microsoft.com/office/drawing/2014/main" id="{672825A1-C7F2-4A47-9AEB-2AEDDB4067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9612" y="1341438"/>
              <a:ext cx="5472112" cy="436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直線矢印コネクタ 6">
              <a:extLst>
                <a:ext uri="{FF2B5EF4-FFF2-40B4-BE49-F238E27FC236}">
                  <a16:creationId xmlns:a16="http://schemas.microsoft.com/office/drawing/2014/main" id="{8DABB933-8AFE-4A41-B1FE-F05EDB7AE7F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68538" y="5301208"/>
              <a:ext cx="4967287" cy="358775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7" name="テキスト ボックス 7">
              <a:extLst>
                <a:ext uri="{FF2B5EF4-FFF2-40B4-BE49-F238E27FC236}">
                  <a16:creationId xmlns:a16="http://schemas.microsoft.com/office/drawing/2014/main" id="{7EBE5314-3855-4022-B191-4F92EDFE1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55747">
              <a:off x="4299121" y="5185254"/>
              <a:ext cx="76655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solidFill>
                    <a:srgbClr val="FFC000"/>
                  </a:solidFill>
                  <a:latin typeface="Verdana" pitchFamily="34" charset="0"/>
                </a:rPr>
                <a:t>15.0m</a:t>
              </a:r>
              <a:endParaRPr lang="ja-JP" altLang="en-US" sz="1400">
                <a:solidFill>
                  <a:srgbClr val="FFC000"/>
                </a:solidFill>
                <a:latin typeface="Verdana" pitchFamily="34" charset="0"/>
              </a:endParaRPr>
            </a:p>
          </p:txBody>
        </p:sp>
        <p:cxnSp>
          <p:nvCxnSpPr>
            <p:cNvPr id="18" name="直線矢印コネクタ 10">
              <a:extLst>
                <a:ext uri="{FF2B5EF4-FFF2-40B4-BE49-F238E27FC236}">
                  <a16:creationId xmlns:a16="http://schemas.microsoft.com/office/drawing/2014/main" id="{F1966531-E62B-4253-BFCC-D9DAC2969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235825" y="1484784"/>
              <a:ext cx="0" cy="3816350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9" name="テキスト ボックス 12">
              <a:extLst>
                <a:ext uri="{FF2B5EF4-FFF2-40B4-BE49-F238E27FC236}">
                  <a16:creationId xmlns:a16="http://schemas.microsoft.com/office/drawing/2014/main" id="{2295CD28-EAE1-4B64-9A22-FA581318E7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6956105" y="3094930"/>
              <a:ext cx="76655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solidFill>
                    <a:srgbClr val="FFC000"/>
                  </a:solidFill>
                  <a:latin typeface="Verdana" pitchFamily="34" charset="0"/>
                </a:rPr>
                <a:t>10.6m</a:t>
              </a:r>
              <a:endParaRPr lang="ja-JP" altLang="en-US" sz="1400">
                <a:solidFill>
                  <a:srgbClr val="FFC000"/>
                </a:solidFill>
                <a:latin typeface="Verdana" pitchFamily="34" charset="0"/>
              </a:endParaRPr>
            </a:p>
          </p:txBody>
        </p:sp>
        <p:cxnSp>
          <p:nvCxnSpPr>
            <p:cNvPr id="20" name="直線矢印コネクタ 15">
              <a:extLst>
                <a:ext uri="{FF2B5EF4-FFF2-40B4-BE49-F238E27FC236}">
                  <a16:creationId xmlns:a16="http://schemas.microsoft.com/office/drawing/2014/main" id="{E696BBD2-E641-48C7-BFDD-3016FB617E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2627784" y="4005064"/>
              <a:ext cx="259556" cy="503856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 type="arrow" w="med" len="med"/>
            </a:ln>
          </p:spPr>
        </p:cxnSp>
        <p:sp>
          <p:nvSpPr>
            <p:cNvPr id="21" name="テキスト ボックス 16">
              <a:extLst>
                <a:ext uri="{FF2B5EF4-FFF2-40B4-BE49-F238E27FC236}">
                  <a16:creationId xmlns:a16="http://schemas.microsoft.com/office/drawing/2014/main" id="{A99140E3-FA0A-4A8A-9CEC-3A43295204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7744" y="4509120"/>
              <a:ext cx="971741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>
                  <a:solidFill>
                    <a:srgbClr val="FFC000"/>
                  </a:solidFill>
                  <a:latin typeface="Verdana" pitchFamily="34" charset="0"/>
                </a:rPr>
                <a:t>Baffle</a:t>
              </a:r>
            </a:p>
            <a:p>
              <a:r>
                <a:rPr lang="en-US" altLang="ja-JP" sz="1200">
                  <a:solidFill>
                    <a:srgbClr val="FFC000"/>
                  </a:solidFill>
                  <a:latin typeface="Verdana" pitchFamily="34" charset="0"/>
                </a:rPr>
                <a:t>Graphite</a:t>
              </a:r>
            </a:p>
            <a:p>
              <a:r>
                <a:rPr lang="en-US" altLang="ja-JP" sz="1200">
                  <a:solidFill>
                    <a:srgbClr val="FFC000"/>
                  </a:solidFill>
                  <a:latin typeface="Verdana" pitchFamily="34" charset="0"/>
                </a:rPr>
                <a:t>Collimator</a:t>
              </a:r>
            </a:p>
          </p:txBody>
        </p:sp>
        <p:sp>
          <p:nvSpPr>
            <p:cNvPr id="22" name="テキスト ボックス 17">
              <a:extLst>
                <a:ext uri="{FF2B5EF4-FFF2-40B4-BE49-F238E27FC236}">
                  <a16:creationId xmlns:a16="http://schemas.microsoft.com/office/drawing/2014/main" id="{25F22C22-3529-40FA-A113-0CB18F372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3791" y="3141092"/>
              <a:ext cx="90427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solidFill>
                    <a:srgbClr val="FFC000"/>
                  </a:solidFill>
                  <a:latin typeface="Verdana" pitchFamily="34" charset="0"/>
                </a:rPr>
                <a:t>Horn-1</a:t>
              </a:r>
            </a:p>
          </p:txBody>
        </p:sp>
        <p:cxnSp>
          <p:nvCxnSpPr>
            <p:cNvPr id="23" name="直線矢印コネクタ 18">
              <a:extLst>
                <a:ext uri="{FF2B5EF4-FFF2-40B4-BE49-F238E27FC236}">
                  <a16:creationId xmlns:a16="http://schemas.microsoft.com/office/drawing/2014/main" id="{EA8A81CB-0AA0-4CD2-A8AC-ADD8857D52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3347770" y="4005188"/>
              <a:ext cx="287988" cy="504056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 type="arrow" w="med" len="med"/>
            </a:ln>
          </p:spPr>
        </p:cxn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9640E38-A61C-4B34-BD77-C84B44465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7756" y="3069084"/>
              <a:ext cx="903287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FFC000"/>
                  </a:solidFill>
                  <a:latin typeface="Verdana" pitchFamily="34" charset="0"/>
                </a:rPr>
                <a:t>Horn-2</a:t>
              </a:r>
              <a:endParaRPr lang="ja-JP" altLang="en-US" dirty="0">
                <a:solidFill>
                  <a:srgbClr val="FFC000"/>
                </a:solidFill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42DB098-644F-4424-88CF-E53860D15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144" y="2898751"/>
              <a:ext cx="9048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>
                  <a:solidFill>
                    <a:srgbClr val="FFC000"/>
                  </a:solidFill>
                  <a:latin typeface="Verdana" pitchFamily="34" charset="0"/>
                </a:rPr>
                <a:t>Horn-3</a:t>
              </a:r>
              <a:endParaRPr lang="ja-JP" altLang="en-US">
                <a:solidFill>
                  <a:srgbClr val="FFC000"/>
                </a:solidFill>
              </a:endParaRPr>
            </a:p>
          </p:txBody>
        </p:sp>
        <p:cxnSp>
          <p:nvCxnSpPr>
            <p:cNvPr id="26" name="直線矢印コネクタ 35">
              <a:extLst>
                <a:ext uri="{FF2B5EF4-FFF2-40B4-BE49-F238E27FC236}">
                  <a16:creationId xmlns:a16="http://schemas.microsoft.com/office/drawing/2014/main" id="{E3C48A1A-10B9-43C8-8077-F9004B329C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23728" y="3068960"/>
              <a:ext cx="216247" cy="864865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 type="arrow" w="med" len="med"/>
            </a:ln>
          </p:spPr>
        </p:cxnSp>
        <p:sp>
          <p:nvSpPr>
            <p:cNvPr id="27" name="テキスト ボックス 37">
              <a:extLst>
                <a:ext uri="{FF2B5EF4-FFF2-40B4-BE49-F238E27FC236}">
                  <a16:creationId xmlns:a16="http://schemas.microsoft.com/office/drawing/2014/main" id="{D009FE4D-9CFA-475D-81CB-65B1D6DA48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7704" y="2636912"/>
              <a:ext cx="12602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FFC000"/>
                  </a:solidFill>
                  <a:latin typeface="Verdana" pitchFamily="34" charset="0"/>
                </a:rPr>
                <a:t>Beam window</a:t>
              </a:r>
            </a:p>
            <a:p>
              <a:r>
                <a:rPr lang="en-US" altLang="ja-JP" sz="1200">
                  <a:solidFill>
                    <a:srgbClr val="FFC000"/>
                  </a:solidFill>
                  <a:latin typeface="Verdana" pitchFamily="34" charset="0"/>
                </a:rPr>
                <a:t>Ti-alloy</a:t>
              </a:r>
            </a:p>
          </p:txBody>
        </p:sp>
        <p:cxnSp>
          <p:nvCxnSpPr>
            <p:cNvPr id="28" name="直線矢印コネクタ 39">
              <a:extLst>
                <a:ext uri="{FF2B5EF4-FFF2-40B4-BE49-F238E27FC236}">
                  <a16:creationId xmlns:a16="http://schemas.microsoft.com/office/drawing/2014/main" id="{32099980-9139-4D6E-8664-D700F08FEC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372200" y="4626944"/>
              <a:ext cx="720081" cy="360039"/>
            </a:xfrm>
            <a:prstGeom prst="straightConnector1">
              <a:avLst/>
            </a:prstGeom>
            <a:noFill/>
            <a:ln w="19050" algn="ctr">
              <a:solidFill>
                <a:srgbClr val="FF9900"/>
              </a:solidFill>
              <a:round/>
              <a:headEnd/>
              <a:tailEnd type="arrow" w="med" len="med"/>
            </a:ln>
          </p:spPr>
        </p:cxnSp>
        <p:sp>
          <p:nvSpPr>
            <p:cNvPr id="29" name="正方形/長方形 41">
              <a:extLst>
                <a:ext uri="{FF2B5EF4-FFF2-40B4-BE49-F238E27FC236}">
                  <a16:creationId xmlns:a16="http://schemas.microsoft.com/office/drawing/2014/main" id="{A75B8CD2-244C-4B99-A169-33356574B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144" y="4770959"/>
              <a:ext cx="10743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FFC000"/>
                  </a:solidFill>
                  <a:latin typeface="Verdana" pitchFamily="34" charset="0"/>
                </a:rPr>
                <a:t>DV </a:t>
              </a:r>
            </a:p>
            <a:p>
              <a:r>
                <a:rPr lang="en-US" altLang="ja-JP" sz="1400" dirty="0">
                  <a:solidFill>
                    <a:srgbClr val="FFC000"/>
                  </a:solidFill>
                  <a:latin typeface="Verdana" pitchFamily="34" charset="0"/>
                </a:rPr>
                <a:t>collimator</a:t>
              </a:r>
              <a:endParaRPr lang="ja-JP" altLang="en-US" sz="1400" dirty="0">
                <a:solidFill>
                  <a:srgbClr val="FFC000"/>
                </a:solidFill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CE9B7F4-5084-4548-A8D3-A92077249C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8184" y="1376933"/>
              <a:ext cx="311289" cy="683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テキスト ボックス 38">
              <a:extLst>
                <a:ext uri="{FF2B5EF4-FFF2-40B4-BE49-F238E27FC236}">
                  <a16:creationId xmlns:a16="http://schemas.microsoft.com/office/drawing/2014/main" id="{3B2015E4-6D75-44A6-9013-EBF60D78FD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55747">
              <a:off x="2424984" y="1415126"/>
              <a:ext cx="20168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rgbClr val="FFC000"/>
                  </a:solidFill>
                  <a:latin typeface="Verdana" pitchFamily="34" charset="0"/>
                </a:rPr>
                <a:t>Large flange, sealed with </a:t>
              </a:r>
            </a:p>
            <a:p>
              <a:r>
                <a:rPr lang="en-US" altLang="ja-JP" sz="1100" dirty="0">
                  <a:solidFill>
                    <a:srgbClr val="FFC000"/>
                  </a:solidFill>
                  <a:latin typeface="Verdana" pitchFamily="34" charset="0"/>
                </a:rPr>
                <a:t>Al plates, t= 120mm</a:t>
              </a:r>
              <a:endParaRPr lang="ja-JP" altLang="en-US" sz="1100" dirty="0">
                <a:solidFill>
                  <a:srgbClr val="FFC000"/>
                </a:solidFill>
                <a:latin typeface="Verdana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4DD9465-2273-4F03-AD0B-999355949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409" y="-24169"/>
            <a:ext cx="5157891" cy="810243"/>
          </a:xfrm>
        </p:spPr>
        <p:txBody>
          <a:bodyPr>
            <a:normAutofit/>
          </a:bodyPr>
          <a:lstStyle/>
          <a:p>
            <a:r>
              <a:rPr lang="en-US" sz="2000" dirty="0"/>
              <a:t>Examples of target stations with horns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C30F21-6F31-4F4C-8C9C-42CF38BBBF12}"/>
              </a:ext>
            </a:extLst>
          </p:cNvPr>
          <p:cNvSpPr txBox="1"/>
          <p:nvPr/>
        </p:nvSpPr>
        <p:spPr>
          <a:xfrm>
            <a:off x="2649809" y="4781562"/>
            <a:ext cx="6092426" cy="1754326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Operational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Shielding/lifetime of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Maintenance, remote handling, galleries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Radioprotection/ALARA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Radiation as low as reasonably achievable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Safety following Laboratory/Country regulation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B241E-2648-47DD-8802-B967308FB239}"/>
              </a:ext>
            </a:extLst>
          </p:cNvPr>
          <p:cNvSpPr txBox="1"/>
          <p:nvPr/>
        </p:nvSpPr>
        <p:spPr>
          <a:xfrm>
            <a:off x="380503" y="606179"/>
            <a:ext cx="53238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CNGS/CERN (~510 kW)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Horn and Reflector on the floor, exchange </a:t>
            </a:r>
          </a:p>
          <a:p>
            <a:r>
              <a:rPr lang="en-US" dirty="0"/>
              <a:t>though the tunnel with cranes and trolleys/rails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573AAC-98F4-4CC8-B381-D42D8D10A1F9}"/>
              </a:ext>
            </a:extLst>
          </p:cNvPr>
          <p:cNvSpPr txBox="1"/>
          <p:nvPr/>
        </p:nvSpPr>
        <p:spPr>
          <a:xfrm>
            <a:off x="7481587" y="811037"/>
            <a:ext cx="4644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T2K/JPARC (1.3 kW)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horns suspended in He environment, exchange with cranes through the roof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CA3437-07BD-4429-BECE-566B4EBD8FF7}"/>
              </a:ext>
            </a:extLst>
          </p:cNvPr>
          <p:cNvSpPr txBox="1"/>
          <p:nvPr/>
        </p:nvSpPr>
        <p:spPr>
          <a:xfrm>
            <a:off x="4622505" y="1568812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plane</a:t>
            </a:r>
          </a:p>
        </p:txBody>
      </p:sp>
    </p:spTree>
    <p:extLst>
      <p:ext uri="{BB962C8B-B14F-4D97-AF65-F5344CB8AC3E}">
        <p14:creationId xmlns:p14="http://schemas.microsoft.com/office/powerpoint/2010/main" val="113529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683" y="628189"/>
            <a:ext cx="3858163" cy="2772162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340" y="157761"/>
            <a:ext cx="10972800" cy="420003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Target systems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5"/>
          <a:stretch/>
        </p:blipFill>
        <p:spPr>
          <a:xfrm>
            <a:off x="540513" y="810544"/>
            <a:ext cx="4854293" cy="245564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07683" y="747494"/>
            <a:ext cx="23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T2(H)K @ 1.3 MW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9" y="3987770"/>
            <a:ext cx="4094631" cy="1914492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367" y="4624989"/>
            <a:ext cx="2686051" cy="2078000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51205" y="3689777"/>
            <a:ext cx="516679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Muon Collider / Neutrino Factory / MOMENT </a:t>
            </a:r>
          </a:p>
          <a:p>
            <a:r>
              <a:rPr lang="en-US" dirty="0"/>
              <a:t>Hg- jet @ multi-MW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32822" y="2783529"/>
            <a:ext cx="212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LBNF @ 1.2 MW </a:t>
            </a:r>
          </a:p>
        </p:txBody>
      </p:sp>
      <p:pic>
        <p:nvPicPr>
          <p:cNvPr id="14" name="图片 4">
            <a:extLst>
              <a:ext uri="{FF2B5EF4-FFF2-40B4-BE49-F238E27FC236}">
                <a16:creationId xmlns:a16="http://schemas.microsoft.com/office/drawing/2014/main" id="{1AE0798D-51B6-40A0-B408-324F977DECB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76239" y="3829810"/>
            <a:ext cx="4094631" cy="29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973634B-E02E-4A59-A913-D1EBDCF4E9D8}"/>
              </a:ext>
            </a:extLst>
          </p:cNvPr>
          <p:cNvSpPr txBox="1"/>
          <p:nvPr/>
        </p:nvSpPr>
        <p:spPr>
          <a:xfrm>
            <a:off x="7310899" y="3529420"/>
            <a:ext cx="495222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MOMENT’s 14 T superconducting capture solenoid + waterfall target/tungsten carbide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248" y="5445062"/>
            <a:ext cx="1646962" cy="1314620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94B2D2-0C99-4A36-8D51-3FE459839193}"/>
              </a:ext>
            </a:extLst>
          </p:cNvPr>
          <p:cNvSpPr txBox="1"/>
          <p:nvPr/>
        </p:nvSpPr>
        <p:spPr>
          <a:xfrm>
            <a:off x="4194563" y="1682655"/>
            <a:ext cx="52052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@ ~ 1 MW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 solid or several segmented rods of graphite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with right cooling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C5948-EC75-4413-8B20-69B56AE263CA}"/>
              </a:ext>
            </a:extLst>
          </p:cNvPr>
          <p:cNvSpPr txBox="1"/>
          <p:nvPr/>
        </p:nvSpPr>
        <p:spPr>
          <a:xfrm>
            <a:off x="4696964" y="4056990"/>
            <a:ext cx="3576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@ multi-MW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Fluidized recirculated material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Liquids, granules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Jets. waterfalls</a:t>
            </a:r>
          </a:p>
        </p:txBody>
      </p:sp>
    </p:spTree>
    <p:extLst>
      <p:ext uri="{BB962C8B-B14F-4D97-AF65-F5344CB8AC3E}">
        <p14:creationId xmlns:p14="http://schemas.microsoft.com/office/powerpoint/2010/main" val="88137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5"/>
          <a:stretch/>
        </p:blipFill>
        <p:spPr>
          <a:xfrm>
            <a:off x="6076580" y="759893"/>
            <a:ext cx="4854293" cy="245564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311"/>
            <a:ext cx="10972800" cy="52768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E.g., Proposed Graphite target for LBNF @ 1.2 MW, based on T2K experience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50602" y="2932413"/>
            <a:ext cx="31518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Length between 1.5 and 1.8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585" y="943207"/>
            <a:ext cx="60765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Single cantilevered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Upstream conical support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Key to survival ability is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Graphite needs to be run hot to “anneal out” any damage” effect (~ 600 </a:t>
            </a:r>
            <a:r>
              <a:rPr lang="en-US" baseline="30000" dirty="0"/>
              <a:t>o</a:t>
            </a:r>
            <a:r>
              <a:rPr lang="en-US" dirty="0"/>
              <a:t>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Lifetime difficult to predict, data from T2K and NuMI + RaDIATE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283" y="3757285"/>
            <a:ext cx="5477639" cy="2800741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16" y="3737156"/>
            <a:ext cx="3847331" cy="2841001"/>
          </a:xfrm>
          <a:prstGeom prst="rect">
            <a:avLst/>
          </a:prstGeom>
          <a:noFill/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132875" y="3876541"/>
            <a:ext cx="257454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Upstream conical shape for the target and inner conductor</a:t>
            </a:r>
          </a:p>
        </p:txBody>
      </p:sp>
      <p:sp>
        <p:nvSpPr>
          <p:cNvPr id="8" name="Rectangle 7"/>
          <p:cNvSpPr/>
          <p:nvPr/>
        </p:nvSpPr>
        <p:spPr>
          <a:xfrm>
            <a:off x="4489630" y="6243135"/>
            <a:ext cx="2565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C. Densham @ Snomass2020</a:t>
            </a:r>
          </a:p>
        </p:txBody>
      </p:sp>
    </p:spTree>
    <p:extLst>
      <p:ext uri="{BB962C8B-B14F-4D97-AF65-F5344CB8AC3E}">
        <p14:creationId xmlns:p14="http://schemas.microsoft.com/office/powerpoint/2010/main" val="1873894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9FFEB-7D70-4FD2-9445-EF60DD40D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752" y="207919"/>
            <a:ext cx="10972800" cy="391631"/>
          </a:xfrm>
        </p:spPr>
        <p:txBody>
          <a:bodyPr>
            <a:noAutofit/>
          </a:bodyPr>
          <a:lstStyle/>
          <a:p>
            <a:r>
              <a:rPr lang="en-US" sz="2000" dirty="0"/>
              <a:t>Superconducting solenoids at the target station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10B221-EB26-424F-904E-6C5849EEAF81}"/>
              </a:ext>
            </a:extLst>
          </p:cNvPr>
          <p:cNvSpPr txBox="1"/>
          <p:nvPr/>
        </p:nvSpPr>
        <p:spPr>
          <a:xfrm>
            <a:off x="-1" y="784434"/>
            <a:ext cx="82933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Tailored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/>
              <a:t>μ</a:t>
            </a:r>
            <a:r>
              <a:rPr lang="en-US" dirty="0"/>
              <a:t>SR, LFV violation physics with kW targets (EMuS, Mu2e, COMET…)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Maximum power 100 kW -&gt; Mu2e-II for 3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Neutrino Factories and Muon Colliders with multi-MW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 choice for high-Z fluidized and recirculated targets as liquid/granular jets or waterfalls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 sign collection for pions, needed for muon colliders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Extensive shielding for coils, complicated design,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lifetimes based on Monte-Carlos and specific dose limits for their superconducting wires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Their longevity is not proven in practice like horns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48F3557-1D40-40CA-9E21-25B0512B8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737" y="4200754"/>
            <a:ext cx="4743615" cy="235352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8911C6-6140-4243-934D-B01F30828F56}"/>
              </a:ext>
            </a:extLst>
          </p:cNvPr>
          <p:cNvSpPr txBox="1"/>
          <p:nvPr/>
        </p:nvSpPr>
        <p:spPr>
          <a:xfrm>
            <a:off x="1923860" y="4016088"/>
            <a:ext cx="18582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COMET/JPARC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1CFA03-BD2C-466E-ADF4-2ED8E6CD92E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94" y="1233668"/>
            <a:ext cx="3571459" cy="2175534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CDCE7C2-1DE5-419B-8079-98B0CEC5D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560" y="4146474"/>
            <a:ext cx="4102982" cy="2059968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D0D09C-3EC4-4A0D-B2DF-0E9918FABDA3}"/>
              </a:ext>
            </a:extLst>
          </p:cNvPr>
          <p:cNvSpPr txBox="1"/>
          <p:nvPr/>
        </p:nvSpPr>
        <p:spPr>
          <a:xfrm>
            <a:off x="7145816" y="3961808"/>
            <a:ext cx="20938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Mu2e/FERMILAB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96C8C8-1DFE-4195-BDB5-4D6CA587AE46}"/>
              </a:ext>
            </a:extLst>
          </p:cNvPr>
          <p:cNvSpPr txBox="1"/>
          <p:nvPr/>
        </p:nvSpPr>
        <p:spPr>
          <a:xfrm>
            <a:off x="8480069" y="917587"/>
            <a:ext cx="15760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EMuS/CSNS</a:t>
            </a:r>
          </a:p>
        </p:txBody>
      </p:sp>
    </p:spTree>
    <p:extLst>
      <p:ext uri="{BB962C8B-B14F-4D97-AF65-F5344CB8AC3E}">
        <p14:creationId xmlns:p14="http://schemas.microsoft.com/office/powerpoint/2010/main" val="367248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064" y="119895"/>
            <a:ext cx="8610518" cy="756417"/>
          </a:xfrm>
        </p:spPr>
        <p:txBody>
          <a:bodyPr>
            <a:normAutofit/>
          </a:bodyPr>
          <a:lstStyle/>
          <a:p>
            <a:r>
              <a:rPr lang="en-US" sz="2000" dirty="0"/>
              <a:t>RaDIATE international collaboration</a:t>
            </a:r>
            <a:br>
              <a:rPr lang="en-US" sz="2000" dirty="0"/>
            </a:br>
            <a:r>
              <a:rPr lang="en-US" sz="2000" b="1" dirty="0"/>
              <a:t>Ra</a:t>
            </a:r>
            <a:r>
              <a:rPr lang="en-US" sz="2000" dirty="0"/>
              <a:t>diation </a:t>
            </a:r>
            <a:r>
              <a:rPr lang="en-US" sz="2000" b="1" dirty="0"/>
              <a:t>D</a:t>
            </a:r>
            <a:r>
              <a:rPr lang="en-US" sz="2000" dirty="0"/>
              <a:t>amage </a:t>
            </a:r>
            <a:r>
              <a:rPr lang="en-US" sz="2000" b="1" dirty="0"/>
              <a:t>I</a:t>
            </a:r>
            <a:r>
              <a:rPr lang="en-US" sz="2000" dirty="0"/>
              <a:t>n </a:t>
            </a:r>
            <a:r>
              <a:rPr lang="en-US" sz="2000" b="1" dirty="0"/>
              <a:t>A</a:t>
            </a:r>
            <a:r>
              <a:rPr lang="en-US" sz="2000" dirty="0"/>
              <a:t>ccelerator </a:t>
            </a:r>
            <a:r>
              <a:rPr lang="en-US" sz="2000" b="1" dirty="0"/>
              <a:t>T</a:t>
            </a:r>
            <a:r>
              <a:rPr lang="en-US" sz="2000" dirty="0"/>
              <a:t>arget </a:t>
            </a:r>
            <a:r>
              <a:rPr lang="en-US" sz="2000" b="1" dirty="0"/>
              <a:t>E</a:t>
            </a:r>
            <a:r>
              <a:rPr lang="en-US" sz="2000" dirty="0"/>
              <a:t>nvironments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271703" y="1021493"/>
            <a:ext cx="677080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Predicting and improving lifetimes and reliability of targets, beam windows, focusing devices and other equipment</a:t>
            </a:r>
            <a:endParaRPr lang="en-US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6B15B55D-1996-9249-B8EA-F4B851374008}"/>
              </a:ext>
            </a:extLst>
          </p:cNvPr>
          <p:cNvSpPr txBox="1">
            <a:spLocks/>
          </p:cNvSpPr>
          <p:nvPr/>
        </p:nvSpPr>
        <p:spPr>
          <a:xfrm>
            <a:off x="320528" y="2570404"/>
            <a:ext cx="6398941" cy="4311817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a) High-Energy Proton Irradiation Campaign (BLIP, BNL )</a:t>
            </a:r>
          </a:p>
          <a:p>
            <a:r>
              <a:rPr lang="en-US" sz="1800" dirty="0"/>
              <a:t>Multiple material irradiation, Graphite, Titanium, Beryllium – Post-Irradiation Examination (PIE )</a:t>
            </a:r>
          </a:p>
          <a:p>
            <a:pPr marL="0" indent="0">
              <a:buNone/>
            </a:pPr>
            <a:r>
              <a:rPr lang="en-US" sz="1800" dirty="0"/>
              <a:t>b) In-Beam Thermal Shock Testing (HiRadMat, CERN)</a:t>
            </a:r>
          </a:p>
          <a:p>
            <a:r>
              <a:rPr lang="en-US" sz="1800" dirty="0"/>
              <a:t>Beryllium beam impact experiment</a:t>
            </a:r>
          </a:p>
          <a:p>
            <a:r>
              <a:rPr lang="en-US" sz="1800" dirty="0"/>
              <a:t>multiple material (including BLIP irradiated specimens)</a:t>
            </a:r>
          </a:p>
          <a:p>
            <a:pPr marL="0" indent="0">
              <a:buNone/>
            </a:pPr>
            <a:r>
              <a:rPr lang="en-US" sz="1800" dirty="0"/>
              <a:t>c) Autopsy and PIE</a:t>
            </a:r>
          </a:p>
          <a:p>
            <a:r>
              <a:rPr lang="en-US" sz="1800" dirty="0"/>
              <a:t>NuMI Beryllium Primary Beam Window / micro-mechanical and helium bubble studies</a:t>
            </a:r>
          </a:p>
          <a:p>
            <a:r>
              <a:rPr lang="en-US" sz="1800" dirty="0"/>
              <a:t>NuMI-MINOS target graphite fins </a:t>
            </a:r>
          </a:p>
          <a:p>
            <a:pPr marL="0" indent="0">
              <a:buNone/>
            </a:pPr>
            <a:r>
              <a:rPr lang="en-US" sz="1800" dirty="0"/>
              <a:t>d) Low-Energy Ion Irradiation</a:t>
            </a:r>
          </a:p>
          <a:p>
            <a:r>
              <a:rPr lang="en-US" sz="1800" dirty="0"/>
              <a:t>Beryllium at Surrey/Oxford/KIT</a:t>
            </a:r>
          </a:p>
        </p:txBody>
      </p:sp>
      <p:sp>
        <p:nvSpPr>
          <p:cNvPr id="4" name="Rectangle 3"/>
          <p:cNvSpPr/>
          <p:nvPr/>
        </p:nvSpPr>
        <p:spPr>
          <a:xfrm>
            <a:off x="7904736" y="6016669"/>
            <a:ext cx="2565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dirty="0"/>
              <a:t>Patrick Hurh @ NBI2019</a:t>
            </a:r>
          </a:p>
          <a:p>
            <a:r>
              <a:rPr lang="en-US" altLang="en-US" sz="1400" dirty="0"/>
              <a:t>C. Densham @ Snomass2020</a:t>
            </a:r>
          </a:p>
        </p:txBody>
      </p:sp>
      <p:pic>
        <p:nvPicPr>
          <p:cNvPr id="6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138" y="237455"/>
            <a:ext cx="2088776" cy="203075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図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364"/>
          <a:stretch/>
        </p:blipFill>
        <p:spPr>
          <a:xfrm>
            <a:off x="11344120" y="238607"/>
            <a:ext cx="518995" cy="518994"/>
          </a:xfrm>
          <a:prstGeom prst="rect">
            <a:avLst/>
          </a:prstGeo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8" name="グループ化 15"/>
          <p:cNvGrpSpPr/>
          <p:nvPr/>
        </p:nvGrpSpPr>
        <p:grpSpPr>
          <a:xfrm>
            <a:off x="11296914" y="814677"/>
            <a:ext cx="715976" cy="1453532"/>
            <a:chOff x="2512557" y="3572662"/>
            <a:chExt cx="547331" cy="1111162"/>
          </a:xfrm>
          <a:effectLst>
            <a:outerShdw blurRad="1270000" dist="50800" dir="5400000" algn="ctr" rotWithShape="0">
              <a:srgbClr val="000000">
                <a:alpha val="43137"/>
              </a:srgbClr>
            </a:outerShdw>
          </a:effectLst>
        </p:grpSpPr>
        <p:pic>
          <p:nvPicPr>
            <p:cNvPr id="9" name="図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6624" y="3595092"/>
              <a:ext cx="503372" cy="503371"/>
            </a:xfrm>
            <a:prstGeom prst="rect">
              <a:avLst/>
            </a:prstGeom>
          </p:spPr>
        </p:pic>
        <p:pic>
          <p:nvPicPr>
            <p:cNvPr id="10" name="図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7188" y="4185448"/>
              <a:ext cx="535848" cy="498376"/>
            </a:xfrm>
            <a:prstGeom prst="rect">
              <a:avLst/>
            </a:prstGeom>
          </p:spPr>
        </p:pic>
        <p:sp>
          <p:nvSpPr>
            <p:cNvPr id="11" name="角丸四角形 25"/>
            <p:cNvSpPr/>
            <p:nvPr/>
          </p:nvSpPr>
          <p:spPr bwMode="auto">
            <a:xfrm>
              <a:off x="2512557" y="3572662"/>
              <a:ext cx="547331" cy="1100815"/>
            </a:xfrm>
            <a:prstGeom prst="roundRect">
              <a:avLst>
                <a:gd name="adj" fmla="val 8854"/>
              </a:avLst>
            </a:prstGeom>
            <a:noFill/>
            <a:ln w="28575" cap="flat" cmpd="sng" algn="ctr">
              <a:solidFill>
                <a:srgbClr val="FF505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83858260-8524-894C-AFFF-4489131FA473}"/>
              </a:ext>
            </a:extLst>
          </p:cNvPr>
          <p:cNvSpPr txBox="1">
            <a:spLocks/>
          </p:cNvSpPr>
          <p:nvPr/>
        </p:nvSpPr>
        <p:spPr>
          <a:xfrm>
            <a:off x="6719469" y="3080492"/>
            <a:ext cx="5882227" cy="25296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RaDIATE BLIP irradiation PIE status and preliminary results on Beryllium and Titanium</a:t>
            </a:r>
          </a:p>
          <a:p>
            <a:r>
              <a:rPr lang="en-US" sz="1800" dirty="0"/>
              <a:t>Beryllium micro-mechanical and helium bubble studies</a:t>
            </a:r>
          </a:p>
          <a:p>
            <a:r>
              <a:rPr lang="en-US" sz="1800" dirty="0"/>
              <a:t>Graphite characterization at Bristol</a:t>
            </a:r>
          </a:p>
          <a:p>
            <a:r>
              <a:rPr lang="en-US" sz="1800" dirty="0"/>
              <a:t>In-beam thermal shock testing (HiRadMat @CERN)</a:t>
            </a:r>
          </a:p>
          <a:p>
            <a:r>
              <a:rPr lang="en-US" sz="1800" dirty="0"/>
              <a:t>NT-02 graphite fin swelling analysis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07456" y="2686939"/>
            <a:ext cx="17524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Recent results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0528" y="2201072"/>
            <a:ext cx="19511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Activities so far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8C169-5203-46A1-8AAB-8C2D771887C2}"/>
              </a:ext>
            </a:extLst>
          </p:cNvPr>
          <p:cNvSpPr txBox="1"/>
          <p:nvPr/>
        </p:nvSpPr>
        <p:spPr>
          <a:xfrm>
            <a:off x="1922547" y="1686405"/>
            <a:ext cx="6712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nuSTORM can benefit and apply the results of this research</a:t>
            </a:r>
          </a:p>
        </p:txBody>
      </p:sp>
    </p:spTree>
    <p:extLst>
      <p:ext uri="{BB962C8B-B14F-4D97-AF65-F5344CB8AC3E}">
        <p14:creationId xmlns:p14="http://schemas.microsoft.com/office/powerpoint/2010/main" val="1102607822"/>
      </p:ext>
    </p:extLst>
  </p:cSld>
  <p:clrMapOvr>
    <a:masterClrMapping/>
  </p:clrMapOvr>
</p:sld>
</file>

<file path=ppt/theme/theme1.xml><?xml version="1.0" encoding="utf-8"?>
<a:theme xmlns:a="http://schemas.openxmlformats.org/drawingml/2006/main" name="1_GothicSimpl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50328</TotalTime>
  <Words>1106</Words>
  <Application>Microsoft Office PowerPoint</Application>
  <PresentationFormat>Widescreen</PresentationFormat>
  <Paragraphs>158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Verdana</vt:lpstr>
      <vt:lpstr>1_GothicSimple</vt:lpstr>
      <vt:lpstr>Pion-production target considerations</vt:lpstr>
      <vt:lpstr>Selection of the right parameters for nuSTORM’s pion target </vt:lpstr>
      <vt:lpstr>Target considerations for nuSTORM</vt:lpstr>
      <vt:lpstr>Horns for pion focusing </vt:lpstr>
      <vt:lpstr>Examples of target stations with horns</vt:lpstr>
      <vt:lpstr>Target systems </vt:lpstr>
      <vt:lpstr>E.g., Proposed Graphite target for LBNF @ 1.2 MW, based on T2K experience</vt:lpstr>
      <vt:lpstr>Superconducting solenoids at the target station</vt:lpstr>
      <vt:lpstr>RaDIATE international collaboration Radiation Damage In Accelerator Target Environments</vt:lpstr>
      <vt:lpstr>Concluding</vt:lpstr>
      <vt:lpstr>Thank you</vt:lpstr>
      <vt:lpstr>T2(H)K @ 1.3 MW</vt:lpstr>
      <vt:lpstr>T2(H)K @ 1.3 MW target windows upgrade</vt:lpstr>
      <vt:lpstr>Packed-Bed Target for ESSnuSB, @ 5 MW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production at target</dc:title>
  <dc:subject/>
  <dc:creator>Nikos Vassilopoulos</dc:creator>
  <cp:keywords/>
  <dc:description/>
  <cp:lastModifiedBy>Nikolas V.</cp:lastModifiedBy>
  <cp:revision>4586</cp:revision>
  <cp:lastPrinted>2016-06-08T08:24:44Z</cp:lastPrinted>
  <dcterms:created xsi:type="dcterms:W3CDTF">2015-04-15T07:29:12Z</dcterms:created>
  <dcterms:modified xsi:type="dcterms:W3CDTF">2021-06-28T14:22:36Z</dcterms:modified>
  <cp:category/>
</cp:coreProperties>
</file>