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1462" r:id="rId4"/>
    <p:sldId id="1464" r:id="rId5"/>
    <p:sldId id="1469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50A"/>
    <a:srgbClr val="FF8000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7574" autoAdjust="0"/>
    <p:restoredTop sz="50000" autoAdjust="0"/>
  </p:normalViewPr>
  <p:slideViewPr>
    <p:cSldViewPr snapToGrid="0" snapToObjects="1">
      <p:cViewPr varScale="1">
        <p:scale>
          <a:sx n="304" d="100"/>
          <a:sy n="304" d="100"/>
        </p:scale>
        <p:origin x="134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2/24/21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2/24/21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24 February, 2021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IPPP w/s summary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582FD-A125-5341-A664-C05CACF69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 excellent meeting 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0D946-66F4-3C43-9F96-DFFFD2EA9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69BF297-8C17-BB4D-B1FD-92CC4A016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4" y="508854"/>
            <a:ext cx="4060268" cy="458040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B1B9170-3D5C-2244-AFEB-1159C4304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7939" y="720260"/>
            <a:ext cx="2722586" cy="276132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EA28C0-1C37-2344-8802-C6C203EB5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8500" y="2614411"/>
            <a:ext cx="2359864" cy="249201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238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EDA6B0-56C1-754E-9D6B-63FA102B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5CA513C0-E661-F845-BF6D-8B25061A6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4" y="281549"/>
            <a:ext cx="4060268" cy="4580402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73E1170-231E-C64B-BCE4-BF97B01990D4}"/>
              </a:ext>
            </a:extLst>
          </p:cNvPr>
          <p:cNvGrpSpPr/>
          <p:nvPr/>
        </p:nvGrpSpPr>
        <p:grpSpPr>
          <a:xfrm>
            <a:off x="1193442" y="489397"/>
            <a:ext cx="7800304" cy="3764924"/>
            <a:chOff x="1193442" y="489397"/>
            <a:chExt cx="7800304" cy="376492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880E770-348A-F24F-BACE-5617213A2A72}"/>
                </a:ext>
              </a:extLst>
            </p:cNvPr>
            <p:cNvGrpSpPr/>
            <p:nvPr/>
          </p:nvGrpSpPr>
          <p:grpSpPr>
            <a:xfrm>
              <a:off x="1193442" y="489397"/>
              <a:ext cx="7800304" cy="3764924"/>
              <a:chOff x="1193442" y="489397"/>
              <a:chExt cx="7800304" cy="3764924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2098A9B-8DED-3A46-9334-90F6D6A70160}"/>
                  </a:ext>
                </a:extLst>
              </p:cNvPr>
              <p:cNvSpPr txBox="1"/>
              <p:nvPr/>
            </p:nvSpPr>
            <p:spPr>
              <a:xfrm>
                <a:off x="4451797" y="489397"/>
                <a:ext cx="4541949" cy="1477328"/>
              </a:xfrm>
              <a:prstGeom prst="rect">
                <a:avLst/>
              </a:prstGeom>
              <a:noFill/>
              <a:ln>
                <a:solidFill>
                  <a:srgbClr val="FF8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Good start!</a:t>
                </a:r>
              </a:p>
              <a:p>
                <a:r>
                  <a:rPr lang="en-US" b="1" dirty="0">
                    <a:solidFill>
                      <a:schemeClr val="bg1"/>
                    </a:solidFill>
                  </a:rPr>
                  <a:t>	Reviewed needs of neutrino </a:t>
                </a:r>
                <a:r>
                  <a:rPr lang="en-US" b="1" dirty="0" err="1">
                    <a:solidFill>
                      <a:schemeClr val="bg1"/>
                    </a:solidFill>
                  </a:rPr>
                  <a:t>programme</a:t>
                </a:r>
                <a:endParaRPr lang="en-US" b="1" dirty="0">
                  <a:solidFill>
                    <a:schemeClr val="bg1"/>
                  </a:solidFill>
                </a:endParaRPr>
              </a:p>
              <a:p>
                <a:r>
                  <a:rPr lang="en-US" b="1" dirty="0">
                    <a:solidFill>
                      <a:schemeClr val="bg1"/>
                    </a:solidFill>
                  </a:rPr>
                  <a:t>	&amp; opportunities at the energy frontier</a:t>
                </a:r>
              </a:p>
              <a:p>
                <a:r>
                  <a:rPr lang="en-US" b="1" dirty="0">
                    <a:solidFill>
                      <a:schemeClr val="bg1"/>
                    </a:solidFill>
                  </a:rPr>
                  <a:t>		</a:t>
                </a:r>
                <a:r>
                  <a:rPr lang="en-US" b="1" dirty="0">
                    <a:solidFill>
                      <a:srgbClr val="FFF50A"/>
                    </a:solidFill>
                    <a:sym typeface="Wingdings" pitchFamily="2" charset="2"/>
                  </a:rPr>
                  <a:t> </a:t>
                </a:r>
                <a:r>
                  <a:rPr lang="en-US" b="1" i="1" dirty="0">
                    <a:solidFill>
                      <a:srgbClr val="FFF50A"/>
                    </a:solidFill>
                    <a:sym typeface="Wingdings" pitchFamily="2" charset="2"/>
                  </a:rPr>
                  <a:t>Need to quantify benefits …</a:t>
                </a:r>
                <a:endParaRPr lang="en-US" b="1" i="1" dirty="0">
                  <a:solidFill>
                    <a:srgbClr val="FFF50A"/>
                  </a:solidFill>
                </a:endParaRPr>
              </a:p>
              <a:p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4777F54-8078-5840-8E55-74A522F2B1AF}"/>
                  </a:ext>
                </a:extLst>
              </p:cNvPr>
              <p:cNvSpPr/>
              <p:nvPr/>
            </p:nvSpPr>
            <p:spPr>
              <a:xfrm>
                <a:off x="1193442" y="4095482"/>
                <a:ext cx="2760372" cy="158839"/>
              </a:xfrm>
              <a:prstGeom prst="rect">
                <a:avLst/>
              </a:prstGeom>
              <a:noFill/>
              <a:ln>
                <a:solidFill>
                  <a:srgbClr val="FF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Elbow Connector 6">
                <a:extLst>
                  <a:ext uri="{FF2B5EF4-FFF2-40B4-BE49-F238E27FC236}">
                    <a16:creationId xmlns:a16="http://schemas.microsoft.com/office/drawing/2014/main" id="{390C4B7A-09BF-924E-9E03-429BE412D4F4}"/>
                  </a:ext>
                </a:extLst>
              </p:cNvPr>
              <p:cNvCxnSpPr>
                <a:cxnSpLocks/>
                <a:endCxn id="4" idx="1"/>
              </p:cNvCxnSpPr>
              <p:nvPr/>
            </p:nvCxnSpPr>
            <p:spPr>
              <a:xfrm rot="5400000" flipH="1" flipV="1">
                <a:off x="2792705" y="2522255"/>
                <a:ext cx="2953286" cy="364898"/>
              </a:xfrm>
              <a:prstGeom prst="bentConnector2">
                <a:avLst/>
              </a:prstGeom>
              <a:ln w="9525">
                <a:solidFill>
                  <a:srgbClr val="FF8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75A4EB2-1140-1B46-898D-8F2C77FB2DD9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>
              <a:off x="3953814" y="4174902"/>
              <a:ext cx="133085" cy="0"/>
            </a:xfrm>
            <a:prstGeom prst="line">
              <a:avLst/>
            </a:prstGeom>
            <a:ln w="9525">
              <a:solidFill>
                <a:srgbClr val="FF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DE797AA-764C-3D45-92CF-784793641E93}"/>
              </a:ext>
            </a:extLst>
          </p:cNvPr>
          <p:cNvGrpSpPr/>
          <p:nvPr/>
        </p:nvGrpSpPr>
        <p:grpSpPr>
          <a:xfrm>
            <a:off x="1193442" y="2663781"/>
            <a:ext cx="7830614" cy="1749379"/>
            <a:chOff x="1193442" y="2663781"/>
            <a:chExt cx="7830614" cy="1749379"/>
          </a:xfrm>
        </p:grpSpPr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4D0F4C38-6A40-2D46-9729-28F5BA69D4E0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 rot="5400000" flipH="1" flipV="1">
              <a:off x="3845679" y="3703766"/>
              <a:ext cx="937748" cy="335107"/>
            </a:xfrm>
            <a:prstGeom prst="bentConnector2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E78FE17-A2F3-1D42-ACB9-00D05CE05CA7}"/>
                </a:ext>
              </a:extLst>
            </p:cNvPr>
            <p:cNvGrpSpPr/>
            <p:nvPr/>
          </p:nvGrpSpPr>
          <p:grpSpPr>
            <a:xfrm>
              <a:off x="1193442" y="2663781"/>
              <a:ext cx="7830614" cy="1749379"/>
              <a:chOff x="1193442" y="2663781"/>
              <a:chExt cx="7830614" cy="1749379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4D56972-5F49-D343-B081-3C9AC4D71794}"/>
                  </a:ext>
                </a:extLst>
              </p:cNvPr>
              <p:cNvSpPr/>
              <p:nvPr/>
            </p:nvSpPr>
            <p:spPr>
              <a:xfrm>
                <a:off x="1193442" y="4254321"/>
                <a:ext cx="2760372" cy="15883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2C9554B-45F4-C54F-AADC-A7B14F541ECF}"/>
                  </a:ext>
                </a:extLst>
              </p:cNvPr>
              <p:cNvSpPr txBox="1"/>
              <p:nvPr/>
            </p:nvSpPr>
            <p:spPr>
              <a:xfrm>
                <a:off x="4482107" y="2663781"/>
                <a:ext cx="4541949" cy="147732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An important step!</a:t>
                </a:r>
              </a:p>
              <a:p>
                <a:r>
                  <a:rPr lang="en-US" b="1" dirty="0">
                    <a:solidFill>
                      <a:schemeClr val="bg1"/>
                    </a:solidFill>
                  </a:rPr>
                  <a:t>	Enthusiasm and interest in community</a:t>
                </a:r>
              </a:p>
              <a:p>
                <a:r>
                  <a:rPr lang="en-US" b="1" dirty="0">
                    <a:solidFill>
                      <a:schemeClr val="bg1"/>
                    </a:solidFill>
                  </a:rPr>
                  <a:t>	(e.g. ~60 participants at this workshop)</a:t>
                </a:r>
              </a:p>
              <a:p>
                <a:r>
                  <a:rPr lang="en-US" b="1" dirty="0">
                    <a:solidFill>
                      <a:schemeClr val="bg1"/>
                    </a:solidFill>
                  </a:rPr>
                  <a:t>		</a:t>
                </a:r>
                <a:r>
                  <a:rPr lang="en-US" b="1" dirty="0">
                    <a:solidFill>
                      <a:srgbClr val="FFF50A"/>
                    </a:solidFill>
                    <a:sym typeface="Wingdings" pitchFamily="2" charset="2"/>
                  </a:rPr>
                  <a:t> </a:t>
                </a:r>
                <a:r>
                  <a:rPr lang="en-US" b="1" i="1" dirty="0">
                    <a:solidFill>
                      <a:srgbClr val="FFF50A"/>
                    </a:solidFill>
                    <a:sym typeface="Wingdings" pitchFamily="2" charset="2"/>
                  </a:rPr>
                  <a:t>Our ambition … </a:t>
                </a:r>
                <a:endParaRPr lang="en-US" b="1" i="1" dirty="0">
                  <a:solidFill>
                    <a:srgbClr val="FFF50A"/>
                  </a:solidFill>
                </a:endParaRPr>
              </a:p>
              <a:p>
                <a:endParaRPr lang="en-US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6316CDE-C083-F647-82D9-8E48392A0D2A}"/>
                  </a:ext>
                </a:extLst>
              </p:cNvPr>
              <p:cNvCxnSpPr>
                <a:stCxn id="12" idx="3"/>
              </p:cNvCxnSpPr>
              <p:nvPr/>
            </p:nvCxnSpPr>
            <p:spPr>
              <a:xfrm flipV="1">
                <a:off x="3953814" y="4333740"/>
                <a:ext cx="194637" cy="1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6603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EDA6B0-56C1-754E-9D6B-63FA102B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5CA513C0-E661-F845-BF6D-8B25061A6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4" y="281549"/>
            <a:ext cx="4060268" cy="4580402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2274F37-BF01-B847-AA45-85017ADFB9A7}"/>
              </a:ext>
            </a:extLst>
          </p:cNvPr>
          <p:cNvGrpSpPr/>
          <p:nvPr/>
        </p:nvGrpSpPr>
        <p:grpSpPr>
          <a:xfrm>
            <a:off x="1107583" y="1776743"/>
            <a:ext cx="7830612" cy="3031370"/>
            <a:chOff x="1107583" y="1776743"/>
            <a:chExt cx="7830612" cy="3031370"/>
          </a:xfrm>
        </p:grpSpPr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4D0F4C38-6A40-2D46-9729-28F5BA69D4E0}"/>
                </a:ext>
              </a:extLst>
            </p:cNvPr>
            <p:cNvCxnSpPr>
              <a:cxnSpLocks/>
              <a:endCxn id="13" idx="1"/>
            </p:cNvCxnSpPr>
            <p:nvPr/>
          </p:nvCxnSpPr>
          <p:spPr>
            <a:xfrm rot="5400000" flipH="1" flipV="1">
              <a:off x="3258217" y="3519840"/>
              <a:ext cx="1942407" cy="333652"/>
            </a:xfrm>
            <a:prstGeom prst="bentConnector2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4D56972-5F49-D343-B081-3C9AC4D71794}"/>
                </a:ext>
              </a:extLst>
            </p:cNvPr>
            <p:cNvSpPr/>
            <p:nvPr/>
          </p:nvSpPr>
          <p:spPr>
            <a:xfrm>
              <a:off x="1107583" y="4507605"/>
              <a:ext cx="2760372" cy="30050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C9554B-45F4-C54F-AADC-A7B14F541ECF}"/>
                </a:ext>
              </a:extLst>
            </p:cNvPr>
            <p:cNvSpPr txBox="1"/>
            <p:nvPr/>
          </p:nvSpPr>
          <p:spPr>
            <a:xfrm>
              <a:off x="4396246" y="1776743"/>
              <a:ext cx="4541949" cy="187743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Agreed during discussion …</a:t>
              </a:r>
            </a:p>
            <a:p>
              <a:r>
                <a:rPr lang="en-US" b="1" dirty="0">
                  <a:solidFill>
                    <a:schemeClr val="bg1"/>
                  </a:solidFill>
                </a:rPr>
                <a:t>     </a:t>
              </a:r>
              <a:r>
                <a:rPr lang="en-US" b="1" dirty="0" err="1">
                  <a:solidFill>
                    <a:schemeClr val="bg1"/>
                  </a:solidFill>
                </a:rPr>
                <a:t>Organisers</a:t>
              </a:r>
              <a:r>
                <a:rPr lang="en-US" b="1" dirty="0">
                  <a:solidFill>
                    <a:schemeClr val="bg1"/>
                  </a:solidFill>
                </a:rPr>
                <a:t> draft 2-pager to:</a:t>
              </a:r>
            </a:p>
            <a:p>
              <a:r>
                <a:rPr lang="en-US" sz="1600" b="1" dirty="0">
                  <a:solidFill>
                    <a:schemeClr val="bg1"/>
                  </a:solidFill>
                </a:rPr>
                <a:t>	  </a:t>
              </a:r>
              <a:r>
                <a:rPr lang="en-US" sz="1600" b="1" dirty="0">
                  <a:solidFill>
                    <a:srgbClr val="FFF50A"/>
                  </a:solidFill>
                  <a:sym typeface="Wingdings" pitchFamily="2" charset="2"/>
                </a:rPr>
                <a:t>— </a:t>
              </a:r>
              <a:r>
                <a:rPr lang="en-US" sz="1600" b="1" i="1" dirty="0" err="1">
                  <a:solidFill>
                    <a:srgbClr val="FFF50A"/>
                  </a:solidFill>
                  <a:sym typeface="Wingdings" pitchFamily="2" charset="2"/>
                </a:rPr>
                <a:t>Summarises</a:t>
              </a:r>
              <a:r>
                <a:rPr lang="en-US" sz="1600" b="1" i="1" dirty="0">
                  <a:solidFill>
                    <a:srgbClr val="FFF50A"/>
                  </a:solidFill>
                  <a:sym typeface="Wingdings" pitchFamily="2" charset="2"/>
                </a:rPr>
                <a:t> opportunities</a:t>
              </a:r>
            </a:p>
            <a:p>
              <a:r>
                <a:rPr lang="en-US" sz="1600" b="1" i="1" dirty="0">
                  <a:solidFill>
                    <a:srgbClr val="FFF50A"/>
                  </a:solidFill>
                  <a:sym typeface="Wingdings" pitchFamily="2" charset="2"/>
                </a:rPr>
                <a:t>	  </a:t>
              </a:r>
              <a:r>
                <a:rPr lang="en-US" sz="1600" b="1" i="1" dirty="0">
                  <a:solidFill>
                    <a:srgbClr val="FFC000"/>
                  </a:solidFill>
                  <a:sym typeface="Wingdings" pitchFamily="2" charset="2"/>
                </a:rPr>
                <a:t>— Provide “mandate” for longer workshop</a:t>
              </a:r>
              <a:endParaRPr lang="en-US" sz="1600" b="1" i="1" dirty="0">
                <a:solidFill>
                  <a:srgbClr val="FFC000"/>
                </a:solidFill>
              </a:endParaRPr>
            </a:p>
            <a:p>
              <a:r>
                <a:rPr lang="en-US" sz="1600" b="1" dirty="0">
                  <a:solidFill>
                    <a:srgbClr val="FFC000"/>
                  </a:solidFill>
                </a:rPr>
                <a:t>	       </a:t>
              </a:r>
              <a:r>
                <a:rPr lang="en-US" sz="1600" b="1" i="1" dirty="0">
                  <a:solidFill>
                    <a:srgbClr val="FFC000"/>
                  </a:solidFill>
                </a:rPr>
                <a:t>for which ”proceedings” would form</a:t>
              </a:r>
            </a:p>
            <a:p>
              <a:r>
                <a:rPr lang="en-US" sz="1600" b="1" i="1" dirty="0">
                  <a:solidFill>
                    <a:srgbClr val="FFC000"/>
                  </a:solidFill>
                </a:rPr>
                <a:t>	       a “white-paper vision” for development of</a:t>
              </a:r>
            </a:p>
            <a:p>
              <a:r>
                <a:rPr lang="en-US" sz="1600" b="1" i="1" dirty="0">
                  <a:solidFill>
                    <a:srgbClr val="FFC000"/>
                  </a:solidFill>
                </a:rPr>
                <a:t>	       </a:t>
              </a:r>
              <a:r>
                <a:rPr lang="en-US" sz="1600" b="1" i="1" dirty="0" err="1">
                  <a:solidFill>
                    <a:srgbClr val="FFC000"/>
                  </a:solidFill>
                </a:rPr>
                <a:t>programme</a:t>
              </a:r>
              <a:endParaRPr lang="en-US" sz="1600" b="1" i="1" dirty="0">
                <a:solidFill>
                  <a:srgbClr val="FFC000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6316CDE-C083-F647-82D9-8E48392A0D2A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>
              <a:off x="3867955" y="4657859"/>
              <a:ext cx="194639" cy="0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719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3DD7A3-E897-504B-AEEA-6AC8AD14D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Draft summary document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0436CD-8F27-004C-BC21-86C7AAC3E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1520"/>
            <a:ext cx="9144000" cy="441198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Meeting goals, agenda, attendance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Physics highlights: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/>
              <a:t>Neutrino cross section/BSM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/>
              <a:t>Energy frontier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/>
              <a:t>Accelerator science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Opportunity: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/>
              <a:t>Development of physics </a:t>
            </a:r>
            <a:r>
              <a:rPr lang="en-US" dirty="0" err="1"/>
              <a:t>programme</a:t>
            </a:r>
            <a:r>
              <a:rPr lang="en-US" dirty="0"/>
              <a:t> in each of the themes (2.a, 2.b, and 2.c)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/>
              <a:t>Outline of </a:t>
            </a:r>
            <a:r>
              <a:rPr lang="en-US" dirty="0" err="1"/>
              <a:t>programme</a:t>
            </a:r>
            <a:r>
              <a:rPr lang="en-US" dirty="0"/>
              <a:t> in framework of </a:t>
            </a:r>
            <a:r>
              <a:rPr lang="en-US" dirty="0" err="1"/>
              <a:t>iMC</a:t>
            </a:r>
            <a:endParaRPr lang="en-US" dirty="0"/>
          </a:p>
          <a:p>
            <a:pPr marL="914400" lvl="1" indent="-514350">
              <a:buFont typeface="+mj-lt"/>
              <a:buAutoNum type="alphaLcPeriod"/>
            </a:pPr>
            <a:r>
              <a:rPr lang="en-US" dirty="0"/>
              <a:t>Articulation of case and </a:t>
            </a:r>
            <a:r>
              <a:rPr lang="en-US" dirty="0" err="1"/>
              <a:t>programme</a:t>
            </a:r>
            <a:r>
              <a:rPr lang="en-US" dirty="0"/>
              <a:t> in “white paper”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Specification for summer 2021 IPPP w/s: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/>
              <a:t>Extended and updated review as in Feb21 IPPP w/s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/>
              <a:t>Agree content and authors of white paper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/>
              <a:t>Agree timeline for its preparation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D52AA9-5583-7D46-974F-56EF32D4D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286161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535</TotalTime>
  <Words>209</Words>
  <Application>Microsoft Macintosh PowerPoint</Application>
  <PresentationFormat>On-screen Show (16:9)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KL-standard-black</vt:lpstr>
      <vt:lpstr>IPPP w/s summary</vt:lpstr>
      <vt:lpstr>An excellent meeting …</vt:lpstr>
      <vt:lpstr>PowerPoint Presentation</vt:lpstr>
      <vt:lpstr>PowerPoint Presentation</vt:lpstr>
      <vt:lpstr>Draft summary document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Seeding the discussion</dc:title>
  <dc:creator>Kenneth Long</dc:creator>
  <cp:lastModifiedBy>Kenneth Long</cp:lastModifiedBy>
  <cp:revision>15</cp:revision>
  <dcterms:created xsi:type="dcterms:W3CDTF">2021-02-10T13:02:07Z</dcterms:created>
  <dcterms:modified xsi:type="dcterms:W3CDTF">2021-02-24T14:11:04Z</dcterms:modified>
</cp:coreProperties>
</file>