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1444" r:id="rId2"/>
    <p:sldId id="1468" r:id="rId3"/>
    <p:sldId id="1469" r:id="rId4"/>
    <p:sldId id="1470" r:id="rId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000"/>
    <a:srgbClr val="FFF50A"/>
    <a:srgbClr val="00FFFF"/>
    <a:srgbClr val="00FF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9600" autoAdjust="0"/>
    <p:restoredTop sz="86418" autoAdjust="0"/>
  </p:normalViewPr>
  <p:slideViewPr>
    <p:cSldViewPr snapToGrid="0" snapToObjects="1">
      <p:cViewPr varScale="1">
        <p:scale>
          <a:sx n="299" d="100"/>
          <a:sy n="299" d="100"/>
        </p:scale>
        <p:origin x="1520" y="17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6640666-4A71-E14F-9EB6-9FDFB326BC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7345" y="170951"/>
            <a:ext cx="7976431" cy="45377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171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23 October, 2020</a:t>
            </a:fld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BEBFFF-7A1C-0849-B9BD-FFBFAFED5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AC503E-7019-E240-9B72-55D957399ED1}"/>
              </a:ext>
            </a:extLst>
          </p:cNvPr>
          <p:cNvSpPr txBox="1"/>
          <p:nvPr/>
        </p:nvSpPr>
        <p:spPr>
          <a:xfrm>
            <a:off x="7121843" y="0"/>
            <a:ext cx="2022157" cy="73866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</a:rPr>
              <a:t>S. </a:t>
            </a:r>
            <a:r>
              <a:rPr lang="en-US" sz="1400" b="1" dirty="0" err="1">
                <a:solidFill>
                  <a:schemeClr val="bg1"/>
                </a:solidFill>
              </a:rPr>
              <a:t>Pascoli</a:t>
            </a:r>
            <a:r>
              <a:rPr lang="en-US" sz="1400" b="1" dirty="0">
                <a:solidFill>
                  <a:schemeClr val="bg1"/>
                </a:solidFill>
              </a:rPr>
              <a:t> – IPPP Durham</a:t>
            </a:r>
          </a:p>
          <a:p>
            <a:pPr algn="r"/>
            <a:endParaRPr lang="en-US" sz="1400" b="1" dirty="0">
              <a:solidFill>
                <a:schemeClr val="bg1"/>
              </a:solidFill>
            </a:endParaRPr>
          </a:p>
          <a:p>
            <a:pPr algn="r"/>
            <a:r>
              <a:rPr lang="en-US" sz="1400" b="1" i="1" dirty="0">
                <a:solidFill>
                  <a:schemeClr val="bg1">
                    <a:lumMod val="65000"/>
                  </a:schemeClr>
                </a:solidFill>
              </a:rPr>
              <a:t>presenter KL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3587923F-8378-3249-887A-4308DF6933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31396" y="3829050"/>
            <a:ext cx="6400800" cy="1314450"/>
          </a:xfrm>
        </p:spPr>
        <p:txBody>
          <a:bodyPr/>
          <a:lstStyle/>
          <a:p>
            <a:pPr algn="just"/>
            <a:r>
              <a:rPr lang="en-US" dirty="0"/>
              <a:t>Physics … intro to discussion</a:t>
            </a:r>
          </a:p>
        </p:txBody>
      </p:sp>
    </p:spTree>
    <p:extLst>
      <p:ext uri="{BB962C8B-B14F-4D97-AF65-F5344CB8AC3E}">
        <p14:creationId xmlns:p14="http://schemas.microsoft.com/office/powerpoint/2010/main" val="3443445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A78F1FC-820F-9944-A9C7-818FD74CF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Physics @ </a:t>
            </a:r>
            <a:r>
              <a:rPr lang="en-US" sz="3600" dirty="0" err="1"/>
              <a:t>nuSTORM</a:t>
            </a:r>
            <a:endParaRPr lang="en-US" sz="36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7C39FDE-F203-D14C-9941-150193A149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4639943"/>
          </a:xfrm>
        </p:spPr>
        <p:txBody>
          <a:bodyPr>
            <a:normAutofit/>
          </a:bodyPr>
          <a:lstStyle/>
          <a:p>
            <a:r>
              <a:rPr lang="en-US" dirty="0"/>
              <a:t>Neutrino scattering:</a:t>
            </a:r>
          </a:p>
          <a:p>
            <a:pPr lvl="1"/>
            <a:r>
              <a:rPr lang="en-US" dirty="0"/>
              <a:t>Measurement of cross sections</a:t>
            </a:r>
          </a:p>
          <a:p>
            <a:pPr lvl="1"/>
            <a:r>
              <a:rPr lang="en-US" dirty="0"/>
              <a:t>Measurement of (in)exclusive final states</a:t>
            </a:r>
          </a:p>
          <a:p>
            <a:r>
              <a:rPr lang="en-US" dirty="0"/>
              <a:t>Beyond the Standard Model:</a:t>
            </a:r>
          </a:p>
          <a:p>
            <a:pPr lvl="1"/>
            <a:r>
              <a:rPr lang="en-US" dirty="0"/>
              <a:t>Sterile neutrinos:</a:t>
            </a:r>
          </a:p>
          <a:p>
            <a:pPr lvl="2"/>
            <a:r>
              <a:rPr lang="en-US" dirty="0"/>
              <a:t>Review and refine analysis of opportunities in view of developments</a:t>
            </a:r>
          </a:p>
          <a:p>
            <a:pPr lvl="1"/>
            <a:r>
              <a:rPr lang="en-US" dirty="0"/>
              <a:t>New opportunities, new searches …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28B6F9-D12A-F34F-A2DB-FB6FCC127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921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06F37-3367-3840-A962-33E49F7D6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BSM @ </a:t>
            </a:r>
            <a:r>
              <a:rPr lang="en-US" sz="3600" dirty="0" err="1"/>
              <a:t>nuSTORM</a:t>
            </a:r>
            <a:r>
              <a:rPr lang="en-US" sz="3600" dirty="0"/>
              <a:t>; new opportunities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E26526-75F5-A44B-80CC-9EBA094BCA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50712"/>
            <a:ext cx="9144000" cy="449278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USP: large flux of </a:t>
            </a:r>
            <a:r>
              <a:rPr lang="en-US" dirty="0">
                <a:latin typeface="Symbol" pitchFamily="2" charset="2"/>
              </a:rPr>
              <a:t>n</a:t>
            </a:r>
            <a:r>
              <a:rPr lang="en-US" baseline="-25000" dirty="0"/>
              <a:t>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Bulk of searches exploit couplings/mixings to </a:t>
            </a:r>
            <a:r>
              <a:rPr lang="en-US" dirty="0">
                <a:latin typeface="Symbol" pitchFamily="2" charset="2"/>
              </a:rPr>
              <a:t>n</a:t>
            </a:r>
            <a:r>
              <a:rPr lang="en-US" baseline="-25000" dirty="0">
                <a:latin typeface="Symbol" pitchFamily="2" charset="2"/>
              </a:rPr>
              <a:t>m</a:t>
            </a:r>
            <a:r>
              <a:rPr lang="en-US" dirty="0"/>
              <a:t> … so</a:t>
            </a:r>
            <a:endParaRPr lang="en-US" baseline="-25000" dirty="0">
              <a:latin typeface="Symbol" pitchFamily="2" charset="2"/>
            </a:endParaRPr>
          </a:p>
          <a:p>
            <a:pPr lvl="1"/>
            <a:r>
              <a:rPr lang="en-US" dirty="0"/>
              <a:t>Search for BSM processes with couplings/mixings to </a:t>
            </a:r>
            <a:r>
              <a:rPr lang="en-US" dirty="0">
                <a:latin typeface="Symbol" pitchFamily="2" charset="2"/>
              </a:rPr>
              <a:t>n</a:t>
            </a:r>
            <a:r>
              <a:rPr lang="en-US" baseline="-25000" dirty="0"/>
              <a:t>e</a:t>
            </a:r>
          </a:p>
          <a:p>
            <a:r>
              <a:rPr lang="en-US" dirty="0"/>
              <a:t>Look at exotic models:</a:t>
            </a:r>
          </a:p>
          <a:p>
            <a:pPr lvl="1"/>
            <a:r>
              <a:rPr lang="en-US" dirty="0"/>
              <a:t>E.g. new neutral lepton dark sector models:</a:t>
            </a:r>
          </a:p>
          <a:p>
            <a:pPr lvl="2"/>
            <a:r>
              <a:rPr lang="en-US" dirty="0"/>
              <a:t>Motivated, e.g., by interpretation of </a:t>
            </a:r>
            <a:r>
              <a:rPr lang="en-US" dirty="0" err="1"/>
              <a:t>miniBoone</a:t>
            </a:r>
            <a:endParaRPr lang="en-US" dirty="0"/>
          </a:p>
          <a:p>
            <a:pPr lvl="2"/>
            <a:r>
              <a:rPr lang="en-US" dirty="0"/>
              <a:t>Similar signatures in SBN and, e.g., FASER</a:t>
            </a:r>
          </a:p>
          <a:p>
            <a:pPr lvl="1"/>
            <a:r>
              <a:rPr lang="en-US" dirty="0"/>
              <a:t>Requires detector that can reconstruct exclusive final states</a:t>
            </a:r>
          </a:p>
          <a:p>
            <a:r>
              <a:rPr lang="en-US" dirty="0"/>
              <a:t>Advantageous if can exploit pion flash</a:t>
            </a:r>
          </a:p>
          <a:p>
            <a:r>
              <a:rPr lang="en-US" dirty="0"/>
              <a:t>Question: can rare decays of </a:t>
            </a:r>
            <a:r>
              <a:rPr lang="en-US" dirty="0">
                <a:latin typeface="Symbol" pitchFamily="2" charset="2"/>
              </a:rPr>
              <a:t>p</a:t>
            </a:r>
            <a:r>
              <a:rPr lang="en-US" baseline="-25000" dirty="0"/>
              <a:t>0</a:t>
            </a:r>
            <a:r>
              <a:rPr lang="en-US" dirty="0"/>
              <a:t> decay be harnessed?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610B74-1100-1241-BE25-23A077242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651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595B8-05F4-DC4C-AE7E-162A33835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Way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72FDE6-DE03-5B4E-84E7-E5442DDC34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Looking for someone to partner with SP on cross section side</a:t>
            </a:r>
          </a:p>
          <a:p>
            <a:endParaRPr lang="en-US" dirty="0"/>
          </a:p>
          <a:p>
            <a:r>
              <a:rPr lang="en-US" dirty="0"/>
              <a:t>Silvia’s proposal:</a:t>
            </a:r>
          </a:p>
          <a:p>
            <a:pPr lvl="1"/>
            <a:r>
              <a:rPr lang="en-US" dirty="0"/>
              <a:t>Prepare IPPP w/s to review/advance physics case for </a:t>
            </a:r>
            <a:r>
              <a:rPr lang="en-US" dirty="0" err="1"/>
              <a:t>nuSTORM</a:t>
            </a:r>
            <a:endParaRPr lang="en-US" dirty="0"/>
          </a:p>
          <a:p>
            <a:pPr lvl="1"/>
            <a:r>
              <a:rPr lang="en-US" dirty="0"/>
              <a:t>Time frame: Q1 2021?</a:t>
            </a:r>
          </a:p>
          <a:p>
            <a:pPr lvl="1"/>
            <a:endParaRPr lang="en-US" dirty="0"/>
          </a:p>
          <a:p>
            <a:r>
              <a:rPr lang="en-US" dirty="0"/>
              <a:t>… </a:t>
            </a:r>
            <a:r>
              <a:rPr lang="en-US"/>
              <a:t>lets discuss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214519-13EE-E749-982F-A04BAF041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995777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3545</TotalTime>
  <Words>193</Words>
  <Application>Microsoft Macintosh PowerPoint</Application>
  <PresentationFormat>On-screen Show (16:9)</PresentationFormat>
  <Paragraphs>35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Symbol</vt:lpstr>
      <vt:lpstr>KL-standard-black</vt:lpstr>
      <vt:lpstr>PowerPoint Presentation</vt:lpstr>
      <vt:lpstr>Physics @ nuSTORM</vt:lpstr>
      <vt:lpstr>BSM @ nuSTORM; new opportunities</vt:lpstr>
      <vt:lpstr>Way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nuSTORM</dc:title>
  <dc:creator>Microsoft Office User</dc:creator>
  <cp:lastModifiedBy>Kenneth Long</cp:lastModifiedBy>
  <cp:revision>78</cp:revision>
  <cp:lastPrinted>2019-03-21T05:58:34Z</cp:lastPrinted>
  <dcterms:created xsi:type="dcterms:W3CDTF">2019-01-16T16:57:55Z</dcterms:created>
  <dcterms:modified xsi:type="dcterms:W3CDTF">2020-10-23T11:23:57Z</dcterms:modified>
</cp:coreProperties>
</file>