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1" r:id="rId2"/>
    <p:sldId id="259" r:id="rId3"/>
    <p:sldId id="302" r:id="rId4"/>
    <p:sldId id="303" r:id="rId5"/>
    <p:sldId id="305" r:id="rId6"/>
    <p:sldId id="307" r:id="rId7"/>
    <p:sldId id="308" r:id="rId8"/>
    <p:sldId id="306" r:id="rId9"/>
    <p:sldId id="304" r:id="rId10"/>
    <p:sldId id="309" r:id="rId11"/>
    <p:sldId id="310" r:id="rId12"/>
    <p:sldId id="298" r:id="rId13"/>
    <p:sldId id="299" r:id="rId14"/>
    <p:sldId id="272" r:id="rId15"/>
    <p:sldId id="261" r:id="rId16"/>
    <p:sldId id="262" r:id="rId17"/>
    <p:sldId id="264" r:id="rId18"/>
    <p:sldId id="265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, Jonathan" initials="LJ" lastIdx="1" clrIdx="0">
    <p:extLst>
      <p:ext uri="{19B8F6BF-5375-455C-9EA6-DF929625EA0E}">
        <p15:presenceInfo xmlns:p15="http://schemas.microsoft.com/office/powerpoint/2012/main" userId="S::jmlink@vt.edu::4549bbdd-86e0-4b78-92a1-efc2a18648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00"/>
    <a:srgbClr val="2A3674"/>
    <a:srgbClr val="FF6600"/>
    <a:srgbClr val="C5B3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526" autoAdjust="0"/>
    <p:restoredTop sz="96252" autoAdjust="0"/>
  </p:normalViewPr>
  <p:slideViewPr>
    <p:cSldViewPr snapToGrid="0">
      <p:cViewPr varScale="1">
        <p:scale>
          <a:sx n="69" d="100"/>
          <a:sy n="69" d="100"/>
        </p:scale>
        <p:origin x="96" y="10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81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7AA5C-2473-48C1-B1DC-81BEAEF5D463}" type="datetimeFigureOut">
              <a:rPr lang="en-US" smtClean="0"/>
              <a:t>8/17/2020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7307D-CB76-4D7F-BB41-6B7449F75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2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P(mu,</a:t>
            </a:r>
            <a:r>
              <a:rPr lang="en-US" baseline="0" dirty="0"/>
              <a:t> e) depends on  both U(e,4) and U(mu,4), you can have </a:t>
            </a:r>
            <a:r>
              <a:rPr lang="en-US" baseline="0" dirty="0" err="1"/>
              <a:t>nu_e</a:t>
            </a:r>
            <a:r>
              <a:rPr lang="en-US" baseline="0" dirty="0"/>
              <a:t> disappearance without </a:t>
            </a:r>
            <a:r>
              <a:rPr lang="en-US" baseline="0" dirty="0" err="1"/>
              <a:t>nu_e</a:t>
            </a:r>
            <a:r>
              <a:rPr lang="en-US" baseline="0" dirty="0"/>
              <a:t> appearance, but you can’t have </a:t>
            </a:r>
            <a:r>
              <a:rPr lang="en-US" baseline="0" dirty="0" err="1"/>
              <a:t>nu_e</a:t>
            </a:r>
            <a:r>
              <a:rPr lang="en-US" baseline="0" dirty="0"/>
              <a:t> appearance without </a:t>
            </a:r>
            <a:r>
              <a:rPr lang="en-US" baseline="0" dirty="0" err="1"/>
              <a:t>nu_mu</a:t>
            </a:r>
            <a:r>
              <a:rPr lang="en-US" baseline="0" dirty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FD074A-9455-4784-BED0-F32AF143BD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P(mu,</a:t>
            </a:r>
            <a:r>
              <a:rPr lang="en-US" baseline="0" dirty="0"/>
              <a:t> e) depends on  both U(e,4) and U(mu,4), you can have </a:t>
            </a:r>
            <a:r>
              <a:rPr lang="en-US" baseline="0" dirty="0" err="1"/>
              <a:t>nu_e</a:t>
            </a:r>
            <a:r>
              <a:rPr lang="en-US" baseline="0" dirty="0"/>
              <a:t> disappearance without </a:t>
            </a:r>
            <a:r>
              <a:rPr lang="en-US" baseline="0" dirty="0" err="1"/>
              <a:t>nu_e</a:t>
            </a:r>
            <a:r>
              <a:rPr lang="en-US" baseline="0" dirty="0"/>
              <a:t> appearance, but you can’t have </a:t>
            </a:r>
            <a:r>
              <a:rPr lang="en-US" baseline="0" dirty="0" err="1"/>
              <a:t>nu_e</a:t>
            </a:r>
            <a:r>
              <a:rPr lang="en-US" baseline="0" dirty="0"/>
              <a:t> appearance without </a:t>
            </a:r>
            <a:r>
              <a:rPr lang="en-US" baseline="0" dirty="0" err="1"/>
              <a:t>nu_mu</a:t>
            </a:r>
            <a:r>
              <a:rPr lang="en-US" baseline="0" dirty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FD074A-9455-4784-BED0-F32AF143BD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16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CBE45965-3488-4C4B-9B10-17BE4F294BF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</p:spTree>
    <p:extLst>
      <p:ext uri="{BB962C8B-B14F-4D97-AF65-F5344CB8AC3E}">
        <p14:creationId xmlns:p14="http://schemas.microsoft.com/office/powerpoint/2010/main" val="1865434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11260CD7-63E3-4024-9ACB-36D6FFFA74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85598"/>
            <a:ext cx="12192000" cy="39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788AFD10-2EE8-4B7E-AAB2-F119DAD127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D13F9062-C2A0-400A-8B52-1F9A3C8D4A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jmlink\Desktop\CNP_Logo_White.gif">
            <a:extLst>
              <a:ext uri="{FF2B5EF4-FFF2-40B4-BE49-F238E27FC236}">
                <a16:creationId xmlns:a16="http://schemas.microsoft.com/office/drawing/2014/main" id="{3B083B5E-6492-4D98-9E94-0BEBE2A105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240" y="6468269"/>
            <a:ext cx="1479669" cy="42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jmlink\Desktop\VT_Logo.gif">
            <a:extLst>
              <a:ext uri="{FF2B5EF4-FFF2-40B4-BE49-F238E27FC236}">
                <a16:creationId xmlns:a16="http://schemas.microsoft.com/office/drawing/2014/main" id="{20F06DB4-236F-4101-9440-4CD012B178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" y="6478030"/>
            <a:ext cx="1620268" cy="39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61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0.png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11" Type="http://schemas.openxmlformats.org/officeDocument/2006/relationships/image" Target="../media/image67.png"/><Relationship Id="rId5" Type="http://schemas.openxmlformats.org/officeDocument/2006/relationships/image" Target="../media/image28.png"/><Relationship Id="rId10" Type="http://schemas.openxmlformats.org/officeDocument/2006/relationships/image" Target="../media/image26.wmf"/><Relationship Id="rId4" Type="http://schemas.openxmlformats.org/officeDocument/2006/relationships/image" Target="../media/image27.png"/><Relationship Id="rId9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png"/><Relationship Id="rId11" Type="http://schemas.openxmlformats.org/officeDocument/2006/relationships/image" Target="../media/image190.png"/><Relationship Id="rId5" Type="http://schemas.openxmlformats.org/officeDocument/2006/relationships/image" Target="../media/image28.png"/><Relationship Id="rId10" Type="http://schemas.openxmlformats.org/officeDocument/2006/relationships/image" Target="../media/image31.png"/><Relationship Id="rId4" Type="http://schemas.openxmlformats.org/officeDocument/2006/relationships/image" Target="../media/image27.png"/><Relationship Id="rId9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0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>
            <a:extLst>
              <a:ext uri="{FF2B5EF4-FFF2-40B4-BE49-F238E27FC236}">
                <a16:creationId xmlns:a16="http://schemas.microsoft.com/office/drawing/2014/main" id="{815BDA60-1AA0-4E4D-8BAE-FBCECCF61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387" y="766045"/>
            <a:ext cx="1107007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Beyond the Standard Model; </a:t>
            </a:r>
            <a:r>
              <a:rPr lang="en-US" sz="4800" dirty="0" err="1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Steriles</a:t>
            </a:r>
            <a:r>
              <a:rPr lang="en-US" sz="4800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Other Effects</a:t>
            </a:r>
            <a:endParaRPr lang="en-US" sz="32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Jonathan Link</a:t>
            </a:r>
          </a:p>
          <a:p>
            <a:pPr algn="ctr" fontAlgn="base">
              <a:spcBef>
                <a:spcPts val="36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24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24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Aft>
                <a:spcPct val="0"/>
              </a:spcAft>
              <a:defRPr/>
            </a:pPr>
            <a:r>
              <a:rPr lang="en-US" sz="2400" dirty="0" err="1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24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</a:p>
          <a:p>
            <a:pPr algn="ctr" fontAlgn="base">
              <a:spcBef>
                <a:spcPts val="24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August 18, 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45034D-8647-42CC-AA20-3B9D22C18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284" y="3557154"/>
            <a:ext cx="3154261" cy="85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mlink\Desktop\Standard_CMYK.jpg">
            <a:extLst>
              <a:ext uri="{FF2B5EF4-FFF2-40B4-BE49-F238E27FC236}">
                <a16:creationId xmlns:a16="http://schemas.microsoft.com/office/drawing/2014/main" id="{03C01C68-60E4-42CA-94B0-DA6A1316C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659" y="3573933"/>
            <a:ext cx="2071037" cy="8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899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E6E07319-E17B-4D13-912F-37DC363D8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Can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Compete?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EE64F42-F6F0-4DA5-9368-7255F0C4BC4B}"/>
                  </a:ext>
                </a:extLst>
              </p:cNvPr>
              <p:cNvSpPr/>
              <p:nvPr/>
            </p:nvSpPr>
            <p:spPr>
              <a:xfrm>
                <a:off x="548639" y="653240"/>
                <a:ext cx="11164389" cy="51419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</a:rPr>
                  <a:t>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 is the </a:t>
                </a:r>
                <a:r>
                  <a:rPr lang="en-US" sz="2400" dirty="0" err="1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nuSTORM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golden mode.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can be done with a relatively simple magnetized iron neutrino detector (MIND).</a:t>
                </a:r>
                <a:endPara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event of a discovery,</a:t>
                </a:r>
                <a:r>
                  <a:rPr lang="en-US" sz="2400" dirty="0">
                    <a:solidFill>
                      <a:srgbClr val="2A367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can be used to search for CPT violation, but this requires a more complicated detector that is capable of measuring the sign of electrons. 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 err="1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nuSTORM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would probably have the world’s best sensitivity to </a:t>
                </a:r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disappearance, which can be done in a MIND by looking for a spectral distortion in sign selected muons.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disappearance, is the most compelling channel (at least for now),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would again require sign selected electrons.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cross section physics would probably prefer a more sensitive electron spectrometer, but sign selection may not be a requirement. </a:t>
                </a:r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EE64F42-F6F0-4DA5-9368-7255F0C4BC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39" y="653240"/>
                <a:ext cx="11164389" cy="5141920"/>
              </a:xfrm>
              <a:prstGeom prst="rect">
                <a:avLst/>
              </a:prstGeom>
              <a:blipFill>
                <a:blip r:embed="rId2"/>
                <a:stretch>
                  <a:fillRect l="-819" t="-948" b="-17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607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AC9C02-6E21-4D9C-B2FD-9C823694FE4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7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793874" y="3724537"/>
            <a:ext cx="979488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2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 dirty="0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913513" y="3749449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0650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06500" y="4892140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2301867" y="4893717"/>
            <a:ext cx="3978283" cy="4616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= 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>
                <a:solidFill>
                  <a:srgbClr val="2A3674"/>
                </a:solidFill>
              </a:rPr>
              <a:t>m</a:t>
            </a:r>
            <a:r>
              <a:rPr lang="en-GB" altLang="en-US" baseline="-25000" dirty="0">
                <a:solidFill>
                  <a:srgbClr val="2A3674"/>
                </a:solidFill>
              </a:rPr>
              <a:t>41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L/E)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9264650" y="505693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9264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7283450" y="2088648"/>
            <a:ext cx="3232150" cy="4384681"/>
            <a:chOff x="3628" y="889"/>
            <a:chExt cx="2036" cy="2762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27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321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2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55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00"/>
              <a:ext cx="144" cy="1628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26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2096558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398211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1524000" y="4764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Relating Appearance and Disappearance Probabilities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76338" y="2212445"/>
            <a:ext cx="2901950" cy="814388"/>
            <a:chOff x="369" y="1415"/>
            <a:chExt cx="1828" cy="513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1162050" y="3726916"/>
            <a:ext cx="738188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98107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probability: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435" name="Text Box 43"/>
              <p:cNvSpPr txBox="1">
                <a:spLocks noChangeArrowheads="1"/>
              </p:cNvSpPr>
              <p:nvPr/>
            </p:nvSpPr>
            <p:spPr bwMode="auto">
              <a:xfrm>
                <a:off x="981075" y="4296820"/>
                <a:ext cx="4821238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dirty="0">
                    <a:solidFill>
                      <a:srgbClr val="660000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dirty="0">
                    <a:solidFill>
                      <a:srgbClr val="660000"/>
                    </a:solidFill>
                  </a:rPr>
                  <a:t> disappearance probability:</a:t>
                </a:r>
              </a:p>
            </p:txBody>
          </p:sp>
        </mc:Choice>
        <mc:Fallback xmlns="">
          <p:sp>
            <p:nvSpPr>
              <p:cNvPr id="59435" name="Text 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1075" y="4296820"/>
                <a:ext cx="4821238" cy="457200"/>
              </a:xfrm>
              <a:prstGeom prst="rect">
                <a:avLst/>
              </a:prstGeom>
              <a:blipFill>
                <a:blip r:embed="rId8"/>
                <a:stretch>
                  <a:fillRect l="-2023" t="-10667" b="-30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504035" y="921077"/>
            <a:ext cx="59368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s.</a:t>
            </a: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534696"/>
              </p:ext>
            </p:extLst>
          </p:nvPr>
        </p:nvGraphicFramePr>
        <p:xfrm>
          <a:off x="6669176" y="717052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9" imgW="2209680" imgH="812520" progId="Equation.3">
                  <p:embed/>
                </p:oleObj>
              </mc:Choice>
              <mc:Fallback>
                <p:oleObj name="Equation" r:id="rId9" imgW="2209680" imgH="81252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176" y="717052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015463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>
                  <a:solidFill>
                    <a:srgbClr val="2A3674"/>
                  </a:solidFill>
                </a:rPr>
                <a:t>μμ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>
                  <a:solidFill>
                    <a:srgbClr val="2A3674"/>
                  </a:solidFill>
                </a:rPr>
                <a:t> 4</a:t>
              </a: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>
                  <a:solidFill>
                    <a:srgbClr val="2A3674"/>
                  </a:solidFill>
                </a:rPr>
                <a:t>41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L/E)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424912" y="5354239"/>
                  <a:ext cx="4821238" cy="4914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dirty="0">
                      <a:solidFill>
                        <a:srgbClr val="660000"/>
                      </a:solidFill>
                    </a:rPr>
                    <a:t>The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ν</m:t>
                          </m:r>
                        </m:e>
                        <m:sub>
                          <m:r>
                            <a:rPr lang="el-GR" i="1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lang="en-US" altLang="en-US" dirty="0">
                      <a:solidFill>
                        <a:srgbClr val="660000"/>
                      </a:solidFill>
                    </a:rPr>
                    <a:t> disappearance probability:</a:t>
                  </a:r>
                </a:p>
              </p:txBody>
            </p:sp>
          </mc:Choice>
          <mc:Fallback xmlns="">
            <p:sp>
              <p:nvSpPr>
                <p:cNvPr id="66" name="Text 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4912" y="5354239"/>
                  <a:ext cx="4821238" cy="49141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2023" t="-9877" b="-209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26" y="718610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683679" y="3720566"/>
            <a:ext cx="2371725" cy="40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>
                <a:solidFill>
                  <a:srgbClr val="2A3674"/>
                </a:solidFill>
              </a:rPr>
              <a:t>m</a:t>
            </a:r>
            <a:r>
              <a:rPr lang="en-GB" altLang="en-US" baseline="-25000" dirty="0">
                <a:solidFill>
                  <a:srgbClr val="2A3674"/>
                </a:solidFill>
              </a:rPr>
              <a:t>41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L/E)</a:t>
            </a:r>
          </a:p>
        </p:txBody>
      </p:sp>
    </p:spTree>
    <p:extLst>
      <p:ext uri="{BB962C8B-B14F-4D97-AF65-F5344CB8AC3E}">
        <p14:creationId xmlns:p14="http://schemas.microsoft.com/office/powerpoint/2010/main" val="199358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0116 L -0.43333 -0.04143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-201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0.04323 -0.00023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32" grpId="0"/>
      <p:bldP spid="59432" grpId="1"/>
      <p:bldP spid="59433" grpId="0" animBg="1"/>
      <p:bldP spid="56" grpId="0"/>
      <p:bldP spid="10254" grpId="0"/>
      <p:bldP spid="59435" grpId="0"/>
      <p:bldP spid="594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9264650" y="5056931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9264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7283450" y="2088648"/>
            <a:ext cx="3232150" cy="4384681"/>
            <a:chOff x="3628" y="889"/>
            <a:chExt cx="2036" cy="2762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27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321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2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55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ν</a:t>
              </a:r>
              <a:r>
                <a:rPr lang="en-US" altLang="en-US" sz="2800" baseline="-2500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00"/>
              <a:ext cx="144" cy="1628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>
                  <a:solidFill>
                    <a:srgbClr val="660000"/>
                  </a:solidFill>
                </a:rPr>
                <a:t>2</a:t>
              </a: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26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2096558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38" y="2398211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1524000" y="4764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Relating Appearance and Disappearance Probabilities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176338" y="2212445"/>
            <a:ext cx="2901950" cy="814388"/>
            <a:chOff x="369" y="1415"/>
            <a:chExt cx="1828" cy="513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504035" y="921077"/>
            <a:ext cx="59368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US" altLang="en-US" i="1" dirty="0">
                <a:solidFill>
                  <a:srgbClr val="2A3674"/>
                </a:solidFill>
              </a:rPr>
              <a:t>m</a:t>
            </a:r>
            <a:r>
              <a:rPr lang="en-US" altLang="en-US" baseline="30000" dirty="0">
                <a:solidFill>
                  <a:srgbClr val="2A3674"/>
                </a:solidFill>
              </a:rPr>
              <a:t>2</a:t>
            </a:r>
            <a:r>
              <a:rPr lang="en-US" altLang="en-US" dirty="0">
                <a:solidFill>
                  <a:srgbClr val="2A3674"/>
                </a:solidFill>
              </a:rPr>
              <a:t>s.</a:t>
            </a: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6669176" y="717052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8" imgW="2209680" imgH="812520" progId="Equation.3">
                  <p:embed/>
                </p:oleObj>
              </mc:Choice>
              <mc:Fallback>
                <p:oleObj name="Equation" r:id="rId8" imgW="2209680" imgH="81252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176" y="717052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926" y="718610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430" name="Text Box 38"/>
              <p:cNvSpPr txBox="1">
                <a:spLocks noChangeArrowheads="1"/>
              </p:cNvSpPr>
              <p:nvPr/>
            </p:nvSpPr>
            <p:spPr bwMode="auto">
              <a:xfrm>
                <a:off x="626832" y="3312273"/>
                <a:ext cx="5936806" cy="3012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defTabSz="449263" eaLnBrk="0" hangingPunct="0"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  <a:tab pos="1447800" algn="l"/>
                    <a:tab pos="2171700" algn="l"/>
                    <a:tab pos="2895600" algn="l"/>
                    <a:tab pos="3619500" algn="l"/>
                    <a:tab pos="4343400" algn="l"/>
                    <a:tab pos="5067300" algn="l"/>
                    <a:tab pos="57912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algn="ctr" eaLnBrk="1">
                  <a:lnSpc>
                    <a:spcPct val="119000"/>
                  </a:lnSpc>
                  <a:spcAft>
                    <a:spcPts val="2400"/>
                  </a:spcAft>
                  <a:buClr>
                    <a:srgbClr val="000000"/>
                  </a:buClr>
                  <a:buSzPct val="45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3200">
                          <a:solidFill>
                            <a:srgbClr val="66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box>
                        <m:box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200" i="1">
                                  <a:solidFill>
                                    <a:srgbClr val="66000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ee</m:t>
                          </m:r>
                        </m:sub>
                      </m:sSub>
                      <m:sSub>
                        <m:sSubPr>
                          <m:ctrlPr>
                            <a:rPr lang="en-US" sz="3200" i="1">
                              <a:solidFill>
                                <a:srgbClr val="66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srgbClr val="660000"/>
                              </a:solidFill>
                              <a:latin typeface="Cambria Math"/>
                              <a:ea typeface="Cambria Math"/>
                            </a:rPr>
                            <m:t>μμ</m:t>
                          </m:r>
                        </m:sub>
                      </m:sSub>
                    </m:oMath>
                  </m:oMathPara>
                </a14:m>
                <a:endParaRPr lang="en-GB" altLang="en-US" sz="3200" dirty="0">
                  <a:solidFill>
                    <a:srgbClr val="660000"/>
                  </a:solidFill>
                </a:endParaRPr>
              </a:p>
              <a:p>
                <a:pPr algn="ctr" eaLnBrk="1">
                  <a:lnSpc>
                    <a:spcPct val="119000"/>
                  </a:lnSpc>
                  <a:spcAft>
                    <a:spcPts val="1200"/>
                  </a:spcAft>
                  <a:buClr>
                    <a:srgbClr val="000000"/>
                  </a:buClr>
                  <a:buSzPct val="45000"/>
                </a:pPr>
                <a:r>
                  <a:rPr lang="en-GB" altLang="en-US" sz="3200" dirty="0">
                    <a:solidFill>
                      <a:srgbClr val="2A3674"/>
                    </a:solidFill>
                  </a:rPr>
                  <a:t>“One quarter small squared”</a:t>
                </a:r>
              </a:p>
              <a:p>
                <a:pPr eaLnBrk="1">
                  <a:lnSpc>
                    <a:spcPct val="119000"/>
                  </a:lnSpc>
                  <a:buClr>
                    <a:srgbClr val="000000"/>
                  </a:buClr>
                  <a:buSzPct val="45000"/>
                </a:pPr>
                <a:r>
                  <a:rPr lang="en-GB" altLang="en-US" dirty="0">
                    <a:solidFill>
                      <a:srgbClr val="660000"/>
                    </a:solidFill>
                  </a:rPr>
                  <a:t>Appearance is a subdominant contribution relative to the disappearance that can be safely ignored in disappearance search analyses.  </a:t>
                </a:r>
                <a:endParaRPr lang="en-GB" altLang="en-US" sz="2000" dirty="0">
                  <a:solidFill>
                    <a:srgbClr val="660000"/>
                  </a:solidFill>
                </a:endParaRPr>
              </a:p>
            </p:txBody>
          </p:sp>
        </mc:Choice>
        <mc:Fallback xmlns="">
          <p:sp>
            <p:nvSpPr>
              <p:cNvPr id="59430" name="Text 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832" y="3312273"/>
                <a:ext cx="5936806" cy="3012171"/>
              </a:xfrm>
              <a:prstGeom prst="rect">
                <a:avLst/>
              </a:prstGeom>
              <a:blipFill>
                <a:blip r:embed="rId11"/>
                <a:stretch>
                  <a:fillRect l="-3183" b="-54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313" name="Line 4"/>
          <p:cNvSpPr>
            <a:spLocks noChangeShapeType="1"/>
          </p:cNvSpPr>
          <p:nvPr/>
        </p:nvSpPr>
        <p:spPr bwMode="auto">
          <a:xfrm>
            <a:off x="4568726" y="3745159"/>
            <a:ext cx="149224" cy="202972"/>
          </a:xfrm>
          <a:prstGeom prst="line">
            <a:avLst/>
          </a:prstGeom>
          <a:noFill/>
          <a:ln w="19050">
            <a:solidFill>
              <a:srgbClr val="66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Line 4">
            <a:extLst>
              <a:ext uri="{FF2B5EF4-FFF2-40B4-BE49-F238E27FC236}">
                <a16:creationId xmlns:a16="http://schemas.microsoft.com/office/drawing/2014/main" id="{4393B1DE-D82D-4BCD-836D-46A9F3E94D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4213" y="3731166"/>
            <a:ext cx="149224" cy="202972"/>
          </a:xfrm>
          <a:prstGeom prst="line">
            <a:avLst/>
          </a:prstGeom>
          <a:noFill/>
          <a:ln w="19050">
            <a:solidFill>
              <a:srgbClr val="66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518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/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the “Golden Mode” channel, where all that is needed to establish 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oscillations is to </a:t>
                </a: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identify a wrong sign muon.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pion pulse, where the pion pulse and muon decay can overlap, this is analysis is complicated by the presence of both muon neutrino types.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is the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conjugate of LSND’s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l-GR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  <a:ea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excess, so this could be considered a direct test of the LSND signal, assuming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invariance.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78B5D72-546D-4318-A573-E7542C5A1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59" y="690895"/>
                <a:ext cx="11054081" cy="2645853"/>
              </a:xfrm>
              <a:prstGeom prst="rect">
                <a:avLst/>
              </a:prstGeom>
              <a:blipFill>
                <a:blip r:embed="rId3"/>
                <a:stretch>
                  <a:fillRect l="-827" t="-1843" r="-1378" b="-4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5CC4942-D5F2-4D70-9991-9A8000DE387A}"/>
              </a:ext>
            </a:extLst>
          </p:cNvPr>
          <p:cNvSpPr txBox="1"/>
          <p:nvPr/>
        </p:nvSpPr>
        <p:spPr>
          <a:xfrm>
            <a:off x="568959" y="3381554"/>
            <a:ext cx="776224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discovery mode search can be done with a simple magnetized iron detector (like MINOS).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Precision measurement of oscillation parameters requires a full reconstruction of the neutrino’s energy.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may require a magnetized detector with sensitive to complex event patterns because only about a third of the CC events are quasi-elastic.   (Magnetized </a:t>
            </a:r>
            <a:r>
              <a:rPr lang="en-US" sz="2400" dirty="0" err="1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F92A763-0F65-4A62-ADF5-7D497687E882}"/>
              </a:ext>
            </a:extLst>
          </p:cNvPr>
          <p:cNvGrpSpPr/>
          <p:nvPr/>
        </p:nvGrpSpPr>
        <p:grpSpPr>
          <a:xfrm>
            <a:off x="8290560" y="3207226"/>
            <a:ext cx="3261360" cy="3261360"/>
            <a:chOff x="8290560" y="3207226"/>
            <a:chExt cx="3261360" cy="326136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DE0AB0D-8D56-4A8D-9B0A-9A521FADB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90560" y="3207226"/>
              <a:ext cx="3261360" cy="32613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2A5B6D-9590-48D4-A0CC-D2F54315D820}"/>
                    </a:ext>
                  </a:extLst>
                </p:cNvPr>
                <p:cNvSpPr txBox="1"/>
                <p:nvPr/>
              </p:nvSpPr>
              <p:spPr>
                <a:xfrm>
                  <a:off x="9022079" y="3521253"/>
                  <a:ext cx="1391921" cy="6744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66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Only </a:t>
                  </a:r>
                  <a14:m>
                    <m:oMath xmlns:m="http://schemas.openxmlformats.org/officeDocument/2006/math">
                      <m:box>
                        <m:boxPr>
                          <m:ctrlPr>
                            <a:rPr lang="en-US" i="1" smtClean="0">
                              <a:solidFill>
                                <a:srgbClr val="FF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FF66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box>
                    </m:oMath>
                  </a14:m>
                  <a:r>
                    <a:rPr lang="en-US" dirty="0">
                      <a:solidFill>
                        <a:srgbClr val="FF66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QE</a:t>
                  </a:r>
                  <a:r>
                    <a:rPr lang="en-US" dirty="0"/>
                    <a:t>	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92A5B6D-9590-48D4-A0CC-D2F54315D8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22079" y="3521253"/>
                  <a:ext cx="1391921" cy="674480"/>
                </a:xfrm>
                <a:prstGeom prst="rect">
                  <a:avLst/>
                </a:prstGeom>
                <a:blipFill>
                  <a:blip r:embed="rId5"/>
                  <a:stretch>
                    <a:fillRect l="-3509" t="-54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7472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8B46424E-0786-4567-A119-2B7E0A7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9CA15-FFEA-46D3-9D9F-0D385371DB2F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4215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requires the observation of wrong-sign electrons.  (Very hard)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measure the electron’s curvature in less than a radiation length.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Magnetized </a:t>
                </a:r>
              </a:p>
              <a:p>
                <a:pPr marL="914400" lvl="1" indent="-457200"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 </a:t>
                </a:r>
              </a:p>
              <a:p>
                <a:pPr lvl="1"/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Or 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 startAt="2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low-mass, low Z, but this will decrease the event rate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Fortunately, this mode is the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conjugate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2A3674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so it’s redundant, but it may be used for a test of </a:t>
                </a:r>
                <a:r>
                  <a:rPr lang="en-US" sz="2400" i="1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CPT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a sterile neutrino discovery.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329CA15-FFEA-46D3-9D9F-0D385371D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4215513"/>
              </a:xfrm>
              <a:prstGeom prst="rect">
                <a:avLst/>
              </a:prstGeom>
              <a:blipFill>
                <a:blip r:embed="rId3"/>
                <a:stretch>
                  <a:fillRect l="-814" t="-1158" b="-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77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5E4138B0-3B54-4CB1-B37A-B6E086C1AB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>
                                <a:solidFill>
                                  <a:srgbClr val="FFFF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>
                                <a:solidFill>
                                  <a:srgbClr val="FFFF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</a:rPr>
                  <a:t> Disappearance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5E4138B0-3B54-4CB1-B37A-B6E086C1AB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2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4F5A2-0186-4610-A9E7-51F4E39F0B72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3893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involves a near/far comparison of rate and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/or muon energy spectrum.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have large model dependence in the handling of non-quasi-elastic events.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fine-grain detector would reduce the model dependence.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near/far technology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Does not require magnetization 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tracker, would be helpful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Pollution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can safely be ignored so no magnetic field is required.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74F5A2-0186-4610-A9E7-51F4E39F0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3893374"/>
              </a:xfrm>
              <a:prstGeom prst="rect">
                <a:avLst/>
              </a:prstGeom>
              <a:blipFill>
                <a:blip r:embed="rId3"/>
                <a:stretch>
                  <a:fillRect l="-814" t="-1254" b="-2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88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DF020ABC-079F-4711-A498-A8CCFBEFC4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</a:rPr>
                  <a:t> Disappearance</a:t>
                </a:r>
              </a:p>
            </p:txBody>
          </p:sp>
        </mc:Choice>
        <mc:Fallback xmlns="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DF020ABC-079F-4711-A498-A8CCFBEFC4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blipFill>
                <a:blip r:embed="rId2"/>
                <a:stretch>
                  <a:fillRect t="-16981" b="-4056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685132-585B-4CFB-8A63-3929B6EE2D24}"/>
                  </a:ext>
                </a:extLst>
              </p:cNvPr>
              <p:cNvSpPr txBox="1"/>
              <p:nvPr/>
            </p:nvSpPr>
            <p:spPr>
              <a:xfrm>
                <a:off x="508000" y="868680"/>
                <a:ext cx="11226800" cy="5261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channel involves a near/far comparison of rate and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/or electron energy spectrum.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effectLst/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/>
                  </a:rPr>
                  <a:t>, it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have large model dependence in the handling of non-quasi-elastic events.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Also, electron pattern recognition is a bigger challenge. 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fine-grain detector is needed to help with both issues.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Detector Requirements: 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 near/far technology 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Fine grain tracker</a:t>
                </a:r>
              </a:p>
              <a:p>
                <a:pPr marL="914400" lvl="1" indent="-457200">
                  <a:spcAft>
                    <a:spcPts val="1800"/>
                  </a:spcAft>
                  <a:buFont typeface="+mj-lt"/>
                  <a:buAutoNum type="alphaLcParenR"/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Does not require magnetization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main competition comes from reactors.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reactor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flux is not well understood, but reactors have inverse beta decay which is much better for pattern recognition.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9685132-585B-4CFB-8A63-3929B6EE2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868680"/>
                <a:ext cx="11226800" cy="5261953"/>
              </a:xfrm>
              <a:prstGeom prst="rect">
                <a:avLst/>
              </a:prstGeom>
              <a:blipFill>
                <a:blip r:embed="rId3"/>
                <a:stretch>
                  <a:fillRect l="-814" t="-927" b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487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A7FD78-F3D6-42EA-ACD3-D35199CB1D37}"/>
                  </a:ext>
                </a:extLst>
              </p:cNvPr>
              <p:cNvSpPr txBox="1"/>
              <p:nvPr/>
            </p:nvSpPr>
            <p:spPr>
              <a:xfrm>
                <a:off x="609600" y="755946"/>
                <a:ext cx="11195304" cy="5661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a specific prediction of the sterile neutrino hypothesis.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Since this is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hardest way to search for sterile neutrino oscillation, if you are looking for it, some form of high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66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oscillation has probably already been observed.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this case, there will probably be a lot of money available to design this experiment properly.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key to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NC disappearance is separating NC events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CC events (mostly electrons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66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requires a high-resolution tracking detector with good </a:t>
                </a:r>
                <a:r>
                  <a:rPr lang="en-US" sz="2400" dirty="0" err="1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</a:t>
                </a: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/dx</a:t>
                </a:r>
                <a:endParaRPr lang="en-US" sz="2400" dirty="0">
                  <a:solidFill>
                    <a:srgbClr val="2A3674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no way to disentangle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 to determine flavor.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So, in this one case the prompt pion burst may be useful to separately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NC disappearance.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Pion-free events are also needed to maximize sensitivity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NC disappearance.</a:t>
                </a:r>
                <a:endParaRPr lang="en-US" sz="2400" dirty="0">
                  <a:solidFill>
                    <a:srgbClr val="66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CA7FD78-F3D6-42EA-ACD3-D35199CB1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55946"/>
                <a:ext cx="11195304" cy="5661037"/>
              </a:xfrm>
              <a:prstGeom prst="rect">
                <a:avLst/>
              </a:prstGeom>
              <a:blipFill>
                <a:blip r:embed="rId2"/>
                <a:stretch>
                  <a:fillRect l="-817" t="-861" b="-1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3">
            <a:extLst>
              <a:ext uri="{FF2B5EF4-FFF2-40B4-BE49-F238E27FC236}">
                <a16:creationId xmlns:a16="http://schemas.microsoft.com/office/drawing/2014/main" id="{EDABD108-4561-45B4-B492-6F30326C4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Total Neutral Current Disappearance</a:t>
            </a:r>
          </a:p>
        </p:txBody>
      </p:sp>
    </p:spTree>
    <p:extLst>
      <p:ext uri="{BB962C8B-B14F-4D97-AF65-F5344CB8AC3E}">
        <p14:creationId xmlns:p14="http://schemas.microsoft.com/office/powerpoint/2010/main" val="426915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ADFB9B-EEF6-4A89-9B9A-A23038343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6462"/>
            <a:ext cx="12192000" cy="4613368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AD2B0CCB-1622-40AC-9BD5-AF134D4D8891}"/>
              </a:ext>
            </a:extLst>
          </p:cNvPr>
          <p:cNvSpPr/>
          <p:nvPr/>
        </p:nvSpPr>
        <p:spPr>
          <a:xfrm>
            <a:off x="2332302" y="2550575"/>
            <a:ext cx="95945" cy="176623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3E9F696-7FA8-48B1-A7F3-801CB6958C6A}"/>
              </a:ext>
            </a:extLst>
          </p:cNvPr>
          <p:cNvSpPr>
            <a:spLocks noChangeAspect="1"/>
          </p:cNvSpPr>
          <p:nvPr/>
        </p:nvSpPr>
        <p:spPr>
          <a:xfrm rot="1049036">
            <a:off x="883049" y="1978255"/>
            <a:ext cx="1436511" cy="447753"/>
          </a:xfrm>
          <a:prstGeom prst="roundRect">
            <a:avLst>
              <a:gd name="adj" fmla="val 50000"/>
            </a:avLst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AA3E07-CD40-41F7-8BC7-2939B4D66C01}"/>
              </a:ext>
            </a:extLst>
          </p:cNvPr>
          <p:cNvCxnSpPr>
            <a:cxnSpLocks/>
          </p:cNvCxnSpPr>
          <p:nvPr/>
        </p:nvCxnSpPr>
        <p:spPr>
          <a:xfrm>
            <a:off x="848968" y="2152741"/>
            <a:ext cx="155964" cy="85720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605C9E5-DB68-4CBA-92E3-2DBC2A7E6678}"/>
              </a:ext>
            </a:extLst>
          </p:cNvPr>
          <p:cNvCxnSpPr>
            <a:cxnSpLocks/>
          </p:cNvCxnSpPr>
          <p:nvPr/>
        </p:nvCxnSpPr>
        <p:spPr>
          <a:xfrm>
            <a:off x="-73818" y="1907450"/>
            <a:ext cx="1152512" cy="36435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1D51C-9B51-4526-8AA3-F9AA2AC4F414}"/>
              </a:ext>
            </a:extLst>
          </p:cNvPr>
          <p:cNvCxnSpPr>
            <a:cxnSpLocks/>
          </p:cNvCxnSpPr>
          <p:nvPr/>
        </p:nvCxnSpPr>
        <p:spPr>
          <a:xfrm>
            <a:off x="1874227" y="2521921"/>
            <a:ext cx="387961" cy="121439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C0D0602-46C5-41DE-87D5-E0B3EA64A301}"/>
              </a:ext>
            </a:extLst>
          </p:cNvPr>
          <p:cNvSpPr>
            <a:spLocks noChangeAspect="1"/>
          </p:cNvSpPr>
          <p:nvPr/>
        </p:nvSpPr>
        <p:spPr>
          <a:xfrm rot="1049036">
            <a:off x="883048" y="1978252"/>
            <a:ext cx="1436511" cy="447753"/>
          </a:xfrm>
          <a:prstGeom prst="roundRect">
            <a:avLst>
              <a:gd name="adj" fmla="val 50000"/>
            </a:avLst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C5399C8-277F-4030-956E-F2B77F9CCACA}"/>
              </a:ext>
            </a:extLst>
          </p:cNvPr>
          <p:cNvCxnSpPr>
            <a:cxnSpLocks/>
          </p:cNvCxnSpPr>
          <p:nvPr/>
        </p:nvCxnSpPr>
        <p:spPr>
          <a:xfrm flipV="1">
            <a:off x="2004282" y="2612322"/>
            <a:ext cx="2089087" cy="31080"/>
          </a:xfrm>
          <a:prstGeom prst="line">
            <a:avLst/>
          </a:prstGeom>
          <a:ln w="3492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3D6F200C-A9D6-4221-B935-C49C32097907}"/>
              </a:ext>
            </a:extLst>
          </p:cNvPr>
          <p:cNvSpPr/>
          <p:nvPr/>
        </p:nvSpPr>
        <p:spPr>
          <a:xfrm rot="1023851">
            <a:off x="599510" y="2099196"/>
            <a:ext cx="147637" cy="278530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D0011A-3FE5-4CC9-8831-7A9EA9EC4FAE}"/>
              </a:ext>
            </a:extLst>
          </p:cNvPr>
          <p:cNvSpPr/>
          <p:nvPr/>
        </p:nvSpPr>
        <p:spPr>
          <a:xfrm rot="16200000">
            <a:off x="1897768" y="2567123"/>
            <a:ext cx="57354" cy="152428"/>
          </a:xfrm>
          <a:prstGeom prst="rect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7036223-B67F-478A-90BE-5B67A9C90CC5}"/>
              </a:ext>
            </a:extLst>
          </p:cNvPr>
          <p:cNvCxnSpPr>
            <a:cxnSpLocks/>
          </p:cNvCxnSpPr>
          <p:nvPr/>
        </p:nvCxnSpPr>
        <p:spPr>
          <a:xfrm>
            <a:off x="2000114" y="2560100"/>
            <a:ext cx="234653" cy="75707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51BCA2-A800-449A-83B1-5D5AD19360AE}"/>
              </a:ext>
            </a:extLst>
          </p:cNvPr>
          <p:cNvCxnSpPr>
            <a:cxnSpLocks/>
          </p:cNvCxnSpPr>
          <p:nvPr/>
        </p:nvCxnSpPr>
        <p:spPr>
          <a:xfrm flipV="1">
            <a:off x="2000114" y="2612322"/>
            <a:ext cx="2093255" cy="31038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3171A27F-00D1-4838-AE98-730F7C9910F3}"/>
              </a:ext>
            </a:extLst>
          </p:cNvPr>
          <p:cNvSpPr/>
          <p:nvPr/>
        </p:nvSpPr>
        <p:spPr>
          <a:xfrm>
            <a:off x="681910" y="2139025"/>
            <a:ext cx="27432" cy="27432"/>
          </a:xfrm>
          <a:prstGeom prst="ellipse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BE36B2C-D2AA-4C13-9255-8C5E089F7B1D}"/>
              </a:ext>
            </a:extLst>
          </p:cNvPr>
          <p:cNvCxnSpPr>
            <a:cxnSpLocks/>
          </p:cNvCxnSpPr>
          <p:nvPr/>
        </p:nvCxnSpPr>
        <p:spPr>
          <a:xfrm>
            <a:off x="848967" y="2154561"/>
            <a:ext cx="183720" cy="101769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1D0D27A-0A9C-4F64-B076-78D4E2297DDB}"/>
              </a:ext>
            </a:extLst>
          </p:cNvPr>
          <p:cNvCxnSpPr>
            <a:cxnSpLocks/>
          </p:cNvCxnSpPr>
          <p:nvPr/>
        </p:nvCxnSpPr>
        <p:spPr>
          <a:xfrm>
            <a:off x="3626641" y="2587402"/>
            <a:ext cx="182880" cy="5792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E1540CB-9D5C-4507-8B2D-5D8313F44B05}"/>
              </a:ext>
            </a:extLst>
          </p:cNvPr>
          <p:cNvSpPr/>
          <p:nvPr/>
        </p:nvSpPr>
        <p:spPr>
          <a:xfrm>
            <a:off x="2143955" y="2133910"/>
            <a:ext cx="9213821" cy="2846467"/>
          </a:xfrm>
          <a:custGeom>
            <a:avLst/>
            <a:gdLst>
              <a:gd name="connsiteX0" fmla="*/ 0 w 9261446"/>
              <a:gd name="connsiteY0" fmla="*/ 0 h 2877424"/>
              <a:gd name="connsiteX1" fmla="*/ 3934436 w 9261446"/>
              <a:gd name="connsiteY1" fmla="*/ 104023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261446"/>
              <a:gd name="connsiteY0" fmla="*/ 0 h 2877424"/>
              <a:gd name="connsiteX1" fmla="*/ 3903480 w 9261446"/>
              <a:gd name="connsiteY1" fmla="*/ 1211685 h 2877424"/>
              <a:gd name="connsiteX2" fmla="*/ 9261446 w 9261446"/>
              <a:gd name="connsiteY2" fmla="*/ 2877424 h 2877424"/>
              <a:gd name="connsiteX3" fmla="*/ 9261446 w 9261446"/>
              <a:gd name="connsiteY3" fmla="*/ 2877424 h 2877424"/>
              <a:gd name="connsiteX0" fmla="*/ 0 w 9647988"/>
              <a:gd name="connsiteY0" fmla="*/ 0 h 2995979"/>
              <a:gd name="connsiteX1" fmla="*/ 3903480 w 9647988"/>
              <a:gd name="connsiteY1" fmla="*/ 1211685 h 2995979"/>
              <a:gd name="connsiteX2" fmla="*/ 9261446 w 9647988"/>
              <a:gd name="connsiteY2" fmla="*/ 2877424 h 2995979"/>
              <a:gd name="connsiteX3" fmla="*/ 9220965 w 9647988"/>
              <a:gd name="connsiteY3" fmla="*/ 2858374 h 2995979"/>
              <a:gd name="connsiteX0" fmla="*/ 0 w 9220965"/>
              <a:gd name="connsiteY0" fmla="*/ 0 h 2858374"/>
              <a:gd name="connsiteX1" fmla="*/ 3903480 w 9220965"/>
              <a:gd name="connsiteY1" fmla="*/ 1211685 h 2858374"/>
              <a:gd name="connsiteX2" fmla="*/ 9220965 w 9220965"/>
              <a:gd name="connsiteY2" fmla="*/ 2858374 h 2858374"/>
              <a:gd name="connsiteX0" fmla="*/ 0 w 9218584"/>
              <a:gd name="connsiteY0" fmla="*/ 0 h 2860755"/>
              <a:gd name="connsiteX1" fmla="*/ 3903480 w 9218584"/>
              <a:gd name="connsiteY1" fmla="*/ 1211685 h 2860755"/>
              <a:gd name="connsiteX2" fmla="*/ 9218584 w 9218584"/>
              <a:gd name="connsiteY2" fmla="*/ 2860755 h 2860755"/>
              <a:gd name="connsiteX0" fmla="*/ 0 w 9218584"/>
              <a:gd name="connsiteY0" fmla="*/ 0 h 2860755"/>
              <a:gd name="connsiteX1" fmla="*/ 3903480 w 9218584"/>
              <a:gd name="connsiteY1" fmla="*/ 1211685 h 2860755"/>
              <a:gd name="connsiteX2" fmla="*/ 9218584 w 9218584"/>
              <a:gd name="connsiteY2" fmla="*/ 2860755 h 2860755"/>
              <a:gd name="connsiteX0" fmla="*/ 0 w 9213821"/>
              <a:gd name="connsiteY0" fmla="*/ 0 h 2848848"/>
              <a:gd name="connsiteX1" fmla="*/ 3898717 w 9213821"/>
              <a:gd name="connsiteY1" fmla="*/ 1199778 h 2848848"/>
              <a:gd name="connsiteX2" fmla="*/ 9213821 w 9213821"/>
              <a:gd name="connsiteY2" fmla="*/ 2848848 h 2848848"/>
              <a:gd name="connsiteX0" fmla="*/ 0 w 9213821"/>
              <a:gd name="connsiteY0" fmla="*/ 0 h 2848848"/>
              <a:gd name="connsiteX1" fmla="*/ 3898717 w 9213821"/>
              <a:gd name="connsiteY1" fmla="*/ 1199778 h 2848848"/>
              <a:gd name="connsiteX2" fmla="*/ 9213821 w 9213821"/>
              <a:gd name="connsiteY2" fmla="*/ 2848848 h 2848848"/>
              <a:gd name="connsiteX0" fmla="*/ 0 w 9213821"/>
              <a:gd name="connsiteY0" fmla="*/ 0 h 2846467"/>
              <a:gd name="connsiteX1" fmla="*/ 3898717 w 9213821"/>
              <a:gd name="connsiteY1" fmla="*/ 1199778 h 2846467"/>
              <a:gd name="connsiteX2" fmla="*/ 9213821 w 9213821"/>
              <a:gd name="connsiteY2" fmla="*/ 2846467 h 284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13821" h="2846467">
                <a:moveTo>
                  <a:pt x="0" y="0"/>
                </a:moveTo>
                <a:lnTo>
                  <a:pt x="3898717" y="1199778"/>
                </a:lnTo>
                <a:lnTo>
                  <a:pt x="9213821" y="2846467"/>
                </a:lnTo>
              </a:path>
            </a:pathLst>
          </a:custGeom>
          <a:noFill/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445BB0B8-79A9-4F0A-88F9-774189BD8EE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74B66881-E726-4E8F-93C3-A4AE97F9C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Where Should We be Looking to Site a Far Detector? </a:t>
            </a:r>
          </a:p>
        </p:txBody>
      </p:sp>
    </p:spTree>
    <p:extLst>
      <p:ext uri="{BB962C8B-B14F-4D97-AF65-F5344CB8AC3E}">
        <p14:creationId xmlns:p14="http://schemas.microsoft.com/office/powerpoint/2010/main" val="305771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5B9111-5CFE-4435-854A-F4C66D908540}"/>
              </a:ext>
            </a:extLst>
          </p:cNvPr>
          <p:cNvSpPr txBox="1"/>
          <p:nvPr/>
        </p:nvSpPr>
        <p:spPr>
          <a:xfrm>
            <a:off x="365759" y="738266"/>
            <a:ext cx="11385973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comprehensive look at possible Beyond Standard Model (BSM) physics searches at </a:t>
            </a:r>
            <a:r>
              <a:rPr lang="en-US" sz="2000" dirty="0" err="1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would be an excellent contribution to this meeting, but I am not the one to provide it.  </a:t>
            </a:r>
            <a:endParaRPr lang="en-US" sz="2000" dirty="0">
              <a:solidFill>
                <a:srgbClr val="2A367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BSM topics of which I have a passing awareness include:</a:t>
            </a:r>
          </a:p>
          <a:p>
            <a:pPr lvl="1"/>
            <a:endParaRPr lang="en-US" sz="20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1800"/>
              </a:spcAft>
            </a:pPr>
            <a:endParaRPr lang="en-US" sz="20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endParaRPr lang="en-US" sz="2000" dirty="0">
              <a:solidFill>
                <a:srgbClr val="2A367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Given </a:t>
            </a:r>
            <a:r>
              <a:rPr lang="en-US" sz="2000" dirty="0" err="1">
                <a:solidFill>
                  <a:srgbClr val="66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nuSTORM’s</a:t>
            </a:r>
            <a:r>
              <a:rPr lang="en-US" sz="2000" dirty="0">
                <a:solidFill>
                  <a:srgbClr val="66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diverse beam offerings, I feel confident that it will offer many good ways to search for these and other BSM effects.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As far as I know, no experiment has been funded with the primary goal of searching for one or multiple of these effects (with one obvious exception)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Sterile neutrinos are the exception that proves the rule, and on this topic I do feel qualifies to speak.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2A367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For future meetings we should really try to get a proper theorist to talk about other BSM scenarios 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2000" dirty="0" err="1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20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2A367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2B8D-8908-4B92-A236-2A2D465D350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52477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Jonathan Link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0C5B608E-AB62-4381-A651-96A85C89C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Beyond Standard Model Physics at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D50AEF5-0E6B-458B-8955-A3CA83CAE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587769"/>
              </p:ext>
            </p:extLst>
          </p:nvPr>
        </p:nvGraphicFramePr>
        <p:xfrm>
          <a:off x="2357120" y="2058537"/>
          <a:ext cx="7756698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54516">
                  <a:extLst>
                    <a:ext uri="{9D8B030D-6E8A-4147-A177-3AD203B41FA5}">
                      <a16:colId xmlns:a16="http://schemas.microsoft.com/office/drawing/2014/main" val="2351738134"/>
                    </a:ext>
                  </a:extLst>
                </a:gridCol>
                <a:gridCol w="3602182">
                  <a:extLst>
                    <a:ext uri="{9D8B030D-6E8A-4147-A177-3AD203B41FA5}">
                      <a16:colId xmlns:a16="http://schemas.microsoft.com/office/drawing/2014/main" val="26721188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2A367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Lorentz and CPT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A367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Nonstandard Interactions (NSI)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88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A367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Generalized Operators (SPVAT)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2A367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Light Z’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7316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2A367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Sterile Neutrinos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solidFill>
                          <a:srgbClr val="2A367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935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36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D86B5D-AFF7-475E-8F22-54139734F31C}"/>
              </a:ext>
            </a:extLst>
          </p:cNvPr>
          <p:cNvSpPr/>
          <p:nvPr/>
        </p:nvSpPr>
        <p:spPr>
          <a:xfrm>
            <a:off x="548639" y="664529"/>
            <a:ext cx="11164389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each neutrino type there are both appearance and disappearance channels.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also the total neutral current disappearance channel. 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gives a total of 5 channels for sterile neutrino hunters (7 if you count appearance modes for both neutrinos and antineutrinos)</a:t>
            </a:r>
          </a:p>
          <a:p>
            <a:pPr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Ranked by experimental accessibility </a:t>
            </a: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endParaRPr lang="en-US" sz="2400" dirty="0">
              <a:solidFill>
                <a:srgbClr val="6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much has changed since our Geneva meeting last fall, but there are some new results.</a:t>
            </a: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8B9DF88C-64DF-4027-9CAA-CA1205BA0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Many Sterile Channels of nuStorm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503059-E3F1-42C4-BEE6-55DF37D523D7}"/>
              </a:ext>
            </a:extLst>
          </p:cNvPr>
          <p:cNvGrpSpPr/>
          <p:nvPr/>
        </p:nvGrpSpPr>
        <p:grpSpPr>
          <a:xfrm>
            <a:off x="1331286" y="3217499"/>
            <a:ext cx="5451411" cy="2554545"/>
            <a:chOff x="1331286" y="3217499"/>
            <a:chExt cx="5451411" cy="255454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D4082D-2720-4B62-BBB0-0B641804B0B1}"/>
                </a:ext>
              </a:extLst>
            </p:cNvPr>
            <p:cNvSpPr txBox="1"/>
            <p:nvPr/>
          </p:nvSpPr>
          <p:spPr>
            <a:xfrm>
              <a:off x="1331286" y="3217499"/>
              <a:ext cx="171704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24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</a:t>
              </a:r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  Frist</a:t>
              </a:r>
            </a:p>
            <a:p>
              <a:pPr>
                <a:spcAft>
                  <a:spcPts val="1200"/>
                </a:spcAft>
              </a:pPr>
              <a:r>
                <a:rPr lang="en-US" sz="24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</a:t>
              </a:r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  Second</a:t>
              </a:r>
            </a:p>
            <a:p>
              <a:pPr>
                <a:spcAft>
                  <a:spcPts val="1200"/>
                </a:spcAft>
              </a:pPr>
              <a:r>
                <a:rPr lang="en-US" sz="24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</a:t>
              </a:r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  Third</a:t>
              </a:r>
            </a:p>
            <a:p>
              <a:pPr>
                <a:spcAft>
                  <a:spcPts val="1200"/>
                </a:spcAft>
              </a:pPr>
              <a:r>
                <a:rPr lang="en-US" sz="24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4.</a:t>
              </a:r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  Fourth</a:t>
              </a:r>
            </a:p>
            <a:p>
              <a:pPr>
                <a:spcAft>
                  <a:spcPts val="1200"/>
                </a:spcAft>
              </a:pPr>
              <a:r>
                <a:rPr lang="en-US" sz="2400" dirty="0">
                  <a:solidFill>
                    <a:srgbClr val="66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5.</a:t>
              </a:r>
              <a:r>
                <a:rPr 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  Fifth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2DB6F97B-C6FA-445C-ABBA-D28FBB59E352}"/>
                    </a:ext>
                  </a:extLst>
                </p:cNvPr>
                <p:cNvSpPr/>
                <p:nvPr/>
              </p:nvSpPr>
              <p:spPr>
                <a:xfrm>
                  <a:off x="1786749" y="3219061"/>
                  <a:ext cx="3639017" cy="49141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2400" i="1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l-GR" sz="24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lang="en-US" sz="2400" dirty="0"/>
                    <a:t> </a:t>
                  </a:r>
                  <a:r>
                    <a:rPr lang="en-US" sz="2400" dirty="0">
                      <a:solidFill>
                        <a:srgbClr val="2A367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Appearance</a:t>
                  </a:r>
                </a:p>
              </p:txBody>
            </p:sp>
          </mc:Choice>
          <mc:Fallback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2DB6F97B-C6FA-445C-ABBA-D28FBB59E35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6749" y="3219061"/>
                  <a:ext cx="3639017" cy="491417"/>
                </a:xfrm>
                <a:prstGeom prst="rect">
                  <a:avLst/>
                </a:prstGeom>
                <a:blipFill>
                  <a:blip r:embed="rId2"/>
                  <a:stretch>
                    <a:fillRect t="-9877" b="-209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FD810BD7-E6E8-401B-9503-3EB7C832543A}"/>
                    </a:ext>
                  </a:extLst>
                </p:cNvPr>
                <p:cNvSpPr/>
                <p:nvPr/>
              </p:nvSpPr>
              <p:spPr>
                <a:xfrm>
                  <a:off x="1786749" y="4777143"/>
                  <a:ext cx="3639017" cy="49141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solidFill>
                                    <a:srgbClr val="2A367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  <m:r>
                        <a:rPr lang="en-US" sz="2400" i="1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solidFill>
                                    <a:srgbClr val="2A367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2400" dirty="0">
                      <a:solidFill>
                        <a:srgbClr val="2A367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Appearance	 </a:t>
                  </a:r>
                  <a:endParaRPr lang="en-US" sz="2400" dirty="0"/>
                </a:p>
              </p:txBody>
            </p:sp>
          </mc:Choice>
          <mc:Fallback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FD810BD7-E6E8-401B-9503-3EB7C832543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6749" y="4777143"/>
                  <a:ext cx="3639017" cy="491417"/>
                </a:xfrm>
                <a:prstGeom prst="rect">
                  <a:avLst/>
                </a:prstGeom>
                <a:blipFill>
                  <a:blip r:embed="rId3"/>
                  <a:stretch>
                    <a:fillRect t="-10000" b="-2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78A3B059-03E3-4F9A-A8F2-0F8CE452BDCE}"/>
                    </a:ext>
                  </a:extLst>
                </p:cNvPr>
                <p:cNvSpPr/>
                <p:nvPr/>
              </p:nvSpPr>
              <p:spPr>
                <a:xfrm>
                  <a:off x="1786749" y="4263895"/>
                  <a:ext cx="4995948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2400" dirty="0">
                      <a:solidFill>
                        <a:srgbClr val="2A367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Disappearance </a:t>
                  </a:r>
                  <a:endParaRPr lang="en-US" sz="2400" dirty="0"/>
                </a:p>
              </p:txBody>
            </p:sp>
          </mc:Choice>
          <mc:Fallback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78A3B059-03E3-4F9A-A8F2-0F8CE452BDC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6749" y="4263895"/>
                  <a:ext cx="4995948" cy="461665"/>
                </a:xfrm>
                <a:prstGeom prst="rect">
                  <a:avLst/>
                </a:prstGeom>
                <a:blipFill>
                  <a:blip r:embed="rId4"/>
                  <a:stretch>
                    <a:fillRect t="-11842" b="-27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4587731-0A1E-4F64-A78B-598F67562116}"/>
                    </a:ext>
                  </a:extLst>
                </p:cNvPr>
                <p:cNvSpPr/>
                <p:nvPr/>
              </p:nvSpPr>
              <p:spPr>
                <a:xfrm>
                  <a:off x="1786749" y="3741825"/>
                  <a:ext cx="3140714" cy="49141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2A367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400" i="1">
                                  <a:solidFill>
                                    <a:srgbClr val="2A3674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</m:oMath>
                  </a14:m>
                  <a:r>
                    <a:rPr lang="en-US" sz="2400" dirty="0">
                      <a:solidFill>
                        <a:srgbClr val="2A367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Disappearance </a:t>
                  </a:r>
                  <a:endParaRPr lang="en-US" sz="2400" dirty="0"/>
                </a:p>
              </p:txBody>
            </p:sp>
          </mc:Choice>
          <mc:Fallback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4587731-0A1E-4F64-A78B-598F6756211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6749" y="3741825"/>
                  <a:ext cx="3140714" cy="491417"/>
                </a:xfrm>
                <a:prstGeom prst="rect">
                  <a:avLst/>
                </a:prstGeom>
                <a:blipFill>
                  <a:blip r:embed="rId5"/>
                  <a:stretch>
                    <a:fillRect t="-10000" b="-2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43C153A-5536-4BA2-BEAC-20AD38176259}"/>
                </a:ext>
              </a:extLst>
            </p:cNvPr>
            <p:cNvSpPr/>
            <p:nvPr/>
          </p:nvSpPr>
          <p:spPr>
            <a:xfrm>
              <a:off x="1786749" y="5310067"/>
              <a:ext cx="49959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Total NC Disappearance </a:t>
              </a:r>
              <a:endParaRPr lang="en-US" sz="2400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DDBFF25-1BCF-49BB-B716-ED0337F8F56D}"/>
              </a:ext>
            </a:extLst>
          </p:cNvPr>
          <p:cNvSpPr/>
          <p:nvPr/>
        </p:nvSpPr>
        <p:spPr>
          <a:xfrm>
            <a:off x="4988017" y="5303319"/>
            <a:ext cx="3164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 discovery channel</a:t>
            </a:r>
            <a:endParaRPr lang="en-US" sz="2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596F9F-3A30-4E86-940A-AF81BE0EC525}"/>
              </a:ext>
            </a:extLst>
          </p:cNvPr>
          <p:cNvSpPr/>
          <p:nvPr/>
        </p:nvSpPr>
        <p:spPr>
          <a:xfrm>
            <a:off x="4986186" y="3229514"/>
            <a:ext cx="1885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5B35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Golden Mode</a:t>
            </a:r>
            <a:endParaRPr lang="en-US" sz="2400" dirty="0">
              <a:solidFill>
                <a:srgbClr val="C5B358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D034866-9475-46DD-9AA4-67507FF1BC0F}"/>
                  </a:ext>
                </a:extLst>
              </p:cNvPr>
              <p:cNvSpPr/>
              <p:nvPr/>
            </p:nvSpPr>
            <p:spPr>
              <a:xfrm>
                <a:off x="4988017" y="3776438"/>
                <a:ext cx="5894883" cy="49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rgbClr val="FF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Looking for a tiny spectral distortion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 smtClean="0">
                            <a:solidFill>
                              <a:srgbClr val="FF66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66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CC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D034866-9475-46DD-9AA4-67507FF1BC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017" y="3776438"/>
                <a:ext cx="5894883" cy="491417"/>
              </a:xfrm>
              <a:prstGeom prst="rect">
                <a:avLst/>
              </a:prstGeom>
              <a:blipFill>
                <a:blip r:embed="rId6"/>
                <a:stretch>
                  <a:fillRect l="-1551" t="-9877" b="-20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63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/>
              <p:nvPr/>
            </p:nvSpPr>
            <p:spPr>
              <a:xfrm>
                <a:off x="548639" y="653240"/>
                <a:ext cx="11164389" cy="35148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is the original LSND discovery mode and it is the subject of ongoing controversy. 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 is the CPT conjugate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appearance, so they should be the same in any local, Lorentz invariant field theory.   </a:t>
                </a:r>
                <a:endPara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again, this is a talk on BSM physics, so why assume locality or Lorentz invariance?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has fairly stringent experimental limits and no hint of signal.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in great tension with claims of a signal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</a:t>
                </a: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39" y="653240"/>
                <a:ext cx="11164389" cy="3514808"/>
              </a:xfrm>
              <a:prstGeom prst="rect">
                <a:avLst/>
              </a:prstGeom>
              <a:blipFill>
                <a:blip r:embed="rId2"/>
                <a:stretch>
                  <a:fillRect l="-819" t="-1386" r="-983" b="-20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Box 3">
            <a:extLst>
              <a:ext uri="{FF2B5EF4-FFF2-40B4-BE49-F238E27FC236}">
                <a16:creationId xmlns:a16="http://schemas.microsoft.com/office/drawing/2014/main" id="{15C3EF0E-7BD2-4755-B576-E75AA490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What’s Still Interesting with Sterile Neutrinos</a:t>
            </a:r>
          </a:p>
        </p:txBody>
      </p:sp>
    </p:spTree>
    <p:extLst>
      <p:ext uri="{BB962C8B-B14F-4D97-AF65-F5344CB8AC3E}">
        <p14:creationId xmlns:p14="http://schemas.microsoft.com/office/powerpoint/2010/main" val="150441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A75311-5E84-4FC7-BA6B-CAA78222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495" y="1488025"/>
            <a:ext cx="3949172" cy="49937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6EBF3738-B819-4C8E-BB3B-3594F34FD3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Updated </a:t>
                </a:r>
                <a:r>
                  <a:rPr lang="en-US" sz="3600" dirty="0" err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MiniBooNE</a:t>
                </a:r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Results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360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3600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3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4" name="Text Box 3">
                <a:extLst>
                  <a:ext uri="{FF2B5EF4-FFF2-40B4-BE49-F238E27FC236}">
                    <a16:creationId xmlns:a16="http://schemas.microsoft.com/office/drawing/2014/main" id="{6EBF3738-B819-4C8E-BB3B-3594F34FD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90895"/>
              </a:xfrm>
              <a:prstGeom prst="rect">
                <a:avLst/>
              </a:prstGeom>
              <a:blipFill>
                <a:blip r:embed="rId3"/>
                <a:stretch>
                  <a:fillRect t="-15929" b="-318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DD559DCF-138F-4E01-9213-9092DD39B669}"/>
              </a:ext>
            </a:extLst>
          </p:cNvPr>
          <p:cNvSpPr/>
          <p:nvPr/>
        </p:nvSpPr>
        <p:spPr>
          <a:xfrm>
            <a:off x="311572" y="690895"/>
            <a:ext cx="55586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5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their Neutrino 2020 update, </a:t>
            </a:r>
            <a:r>
              <a:rPr lang="en-US" sz="2400" dirty="0" err="1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MiniBooNE</a:t>
            </a: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claims a closed contour at 4</a:t>
            </a:r>
            <a:r>
              <a:rPr lang="el-GR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7746A9-567E-428F-A84D-21436B89ADFC}"/>
              </a:ext>
            </a:extLst>
          </p:cNvPr>
          <p:cNvSpPr txBox="1"/>
          <p:nvPr/>
        </p:nvSpPr>
        <p:spPr>
          <a:xfrm rot="16200000">
            <a:off x="-345708" y="3714071"/>
            <a:ext cx="1964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arXiv:2006.16883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7891A98-7457-482D-8CD6-AE1E5218A44F}"/>
                  </a:ext>
                </a:extLst>
              </p:cNvPr>
              <p:cNvSpPr/>
              <p:nvPr/>
            </p:nvSpPr>
            <p:spPr>
              <a:xfrm>
                <a:off x="6282380" y="690895"/>
                <a:ext cx="5558650" cy="8607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5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result is completely contradicted by the absence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disappearance.</a:t>
                </a:r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7891A98-7457-482D-8CD6-AE1E5218A4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380" y="690895"/>
                <a:ext cx="5558650" cy="860748"/>
              </a:xfrm>
              <a:prstGeom prst="rect">
                <a:avLst/>
              </a:prstGeom>
              <a:blipFill>
                <a:blip r:embed="rId4"/>
                <a:stretch>
                  <a:fillRect l="-1756" t="-5634" b="-11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AEFCDA7-9579-4D2C-94D4-8C017A225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205" y="1562845"/>
            <a:ext cx="5546523" cy="4645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00A761-0AFD-4979-9EDD-E2814409CAD6}"/>
              </a:ext>
            </a:extLst>
          </p:cNvPr>
          <p:cNvSpPr txBox="1"/>
          <p:nvPr/>
        </p:nvSpPr>
        <p:spPr>
          <a:xfrm>
            <a:off x="8583148" y="3819910"/>
            <a:ext cx="2479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PRL 125, 071801 (2020)</a:t>
            </a:r>
          </a:p>
        </p:txBody>
      </p:sp>
    </p:spTree>
    <p:extLst>
      <p:ext uri="{BB962C8B-B14F-4D97-AF65-F5344CB8AC3E}">
        <p14:creationId xmlns:p14="http://schemas.microsoft.com/office/powerpoint/2010/main" val="198468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/>
              <p:nvPr/>
            </p:nvSpPr>
            <p:spPr>
              <a:xfrm>
                <a:off x="548639" y="653240"/>
                <a:ext cx="11164389" cy="4981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is the original LSND discovery mode and it is the subject of ongoing controversy. 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 is the CPT conjugate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appearance, so they should be the same in any local, Lorentz invariant field theory.   </a:t>
                </a:r>
                <a:endPara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again, this is a talk on BSM physics, so why assume locality or Lorentz invariance?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has fairly stringent experimental limits and no hint of signal.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in great tension with claims of a signal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is a much more interesting case.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current round of reactor experiments are approaching meaningful sensitivity, but they are also generating controversies of their own, and still falling short of the mark.</a:t>
                </a: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39" y="653240"/>
                <a:ext cx="11164389" cy="4981877"/>
              </a:xfrm>
              <a:prstGeom prst="rect">
                <a:avLst/>
              </a:prstGeom>
              <a:blipFill>
                <a:blip r:embed="rId2"/>
                <a:stretch>
                  <a:fillRect l="-819" t="-979" r="-1256" b="-19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Box 3">
            <a:extLst>
              <a:ext uri="{FF2B5EF4-FFF2-40B4-BE49-F238E27FC236}">
                <a16:creationId xmlns:a16="http://schemas.microsoft.com/office/drawing/2014/main" id="{15C3EF0E-7BD2-4755-B576-E75AA490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What’s Still Interesting with Sterile Neutrinos</a:t>
            </a:r>
          </a:p>
        </p:txBody>
      </p:sp>
    </p:spTree>
    <p:extLst>
      <p:ext uri="{BB962C8B-B14F-4D97-AF65-F5344CB8AC3E}">
        <p14:creationId xmlns:p14="http://schemas.microsoft.com/office/powerpoint/2010/main" val="284320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AE52870-70BF-4EC4-8EBC-6C52599D9323}"/>
              </a:ext>
            </a:extLst>
          </p:cNvPr>
          <p:cNvSpPr/>
          <p:nvPr/>
        </p:nvSpPr>
        <p:spPr>
          <a:xfrm>
            <a:off x="7716982" y="1330036"/>
            <a:ext cx="1191491" cy="4178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DEEF2A-DB21-4345-91A1-756E586E5125}"/>
              </a:ext>
            </a:extLst>
          </p:cNvPr>
          <p:cNvSpPr/>
          <p:nvPr/>
        </p:nvSpPr>
        <p:spPr>
          <a:xfrm>
            <a:off x="5219257" y="1330036"/>
            <a:ext cx="1444779" cy="4178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AA470290-C6C9-4400-AFB0-C5D29693CF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Many Reactor Experiments Looking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3600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3600" i="1" smtClean="0">
                                <a:solidFill>
                                  <a:schemeClr val="bg1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3600" b="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l-GR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Disappearance </a:t>
                </a:r>
              </a:p>
            </p:txBody>
          </p:sp>
        </mc:Choice>
        <mc:Fallback>
          <p:sp>
            <p:nvSpPr>
              <p:cNvPr id="2" name="Text Box 3">
                <a:extLst>
                  <a:ext uri="{FF2B5EF4-FFF2-40B4-BE49-F238E27FC236}">
                    <a16:creationId xmlns:a16="http://schemas.microsoft.com/office/drawing/2014/main" id="{AA470290-C6C9-4400-AFB0-C5D29693C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12192000" cy="646331"/>
              </a:xfrm>
              <a:prstGeom prst="rect">
                <a:avLst/>
              </a:prstGeom>
              <a:blipFill>
                <a:blip r:embed="rId2"/>
                <a:stretch>
                  <a:fillRect t="-16981" b="-4056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0D59CF55-5353-4AC5-B6EC-FE81BE959F82}"/>
              </a:ext>
            </a:extLst>
          </p:cNvPr>
          <p:cNvSpPr/>
          <p:nvPr/>
        </p:nvSpPr>
        <p:spPr>
          <a:xfrm>
            <a:off x="548639" y="754841"/>
            <a:ext cx="11164389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4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Frankly, reactors should be a better than </a:t>
            </a:r>
            <a:r>
              <a:rPr lang="en-US" sz="2400" dirty="0" err="1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nuSTORM</a:t>
            </a: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this. </a:t>
            </a:r>
          </a:p>
          <a:p>
            <a:pPr>
              <a:spcAft>
                <a:spcPts val="1400"/>
              </a:spcAft>
            </a:pP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 experiments include: DANSS, Neutrino-4, NEOS, STEREO, Prospect and </a:t>
            </a:r>
            <a:r>
              <a:rPr lang="en-US" sz="2400" dirty="0" err="1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en-US" sz="24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400"/>
              </a:spcAft>
            </a:pPr>
            <a:endParaRPr lang="en-US" sz="2400" dirty="0">
              <a:solidFill>
                <a:srgbClr val="2A3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14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should be better, but if history is any guide they might not be.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7B06F50-C1EE-4E1B-9DF1-F33BBCFF34AA}"/>
              </a:ext>
            </a:extLst>
          </p:cNvPr>
          <p:cNvGrpSpPr/>
          <p:nvPr/>
        </p:nvGrpSpPr>
        <p:grpSpPr>
          <a:xfrm>
            <a:off x="6410748" y="1856418"/>
            <a:ext cx="4923297" cy="3802739"/>
            <a:chOff x="6410748" y="1856418"/>
            <a:chExt cx="4923297" cy="380273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1012B14-08F1-4A75-8EEF-CD289CC4C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10748" y="1856418"/>
              <a:ext cx="4815824" cy="380273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BF70D8-4FE4-4571-B4EC-14A30715C2C4}"/>
                </a:ext>
              </a:extLst>
            </p:cNvPr>
            <p:cNvSpPr txBox="1"/>
            <p:nvPr/>
          </p:nvSpPr>
          <p:spPr>
            <a:xfrm>
              <a:off x="10622845" y="2573867"/>
              <a:ext cx="71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3.5</a:t>
              </a:r>
              <a:r>
                <a:rPr lang="el-GR" b="1" dirty="0"/>
                <a:t>σ</a:t>
              </a:r>
              <a:endParaRPr lang="en-US" b="1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4821927-6B1D-4001-ADAF-A6E57503C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28" y="1780821"/>
            <a:ext cx="4237515" cy="395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4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/>
              <p:nvPr/>
            </p:nvSpPr>
            <p:spPr>
              <a:xfrm>
                <a:off x="548639" y="653240"/>
                <a:ext cx="11164389" cy="59898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is the original LSND discovery mode and it is the subject of ongoing controversy. 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</a:rPr>
                  <a:t> </a:t>
                </a: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appearance is the CPT conjugate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660000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appearance, so they should be the same in any local, Lorentz invariant field theory.   </a:t>
                </a:r>
                <a:endPara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again, this is a talk on BSM physics, so why assume locality or Lorentz invariance?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66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66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has fairly stringent experimental limits and no hint of signal.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in great tension with claims of a signal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2A367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appearance </a:t>
                </a:r>
              </a:p>
              <a:p>
                <a:pPr>
                  <a:spcAft>
                    <a:spcPts val="14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66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solidFill>
                              <a:srgbClr val="66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 is a much more interesting case.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current round of reactor experiments are approaching meaningful sensitivity, but they are also generating controversies of their own, and still falling short of the mark.</a:t>
                </a:r>
              </a:p>
              <a:p>
                <a:pPr>
                  <a:spcAft>
                    <a:spcPts val="1400"/>
                  </a:spcAft>
                </a:pPr>
                <a:r>
                  <a:rPr lang="en-US" sz="24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one accelerator experiment has even searched in this channel, and they saw an effect at 90% CL. </a:t>
                </a:r>
                <a:endParaRPr lang="en-US" sz="2400" dirty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C246B1A-261A-4407-975A-3578A00C27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39" y="653240"/>
                <a:ext cx="11164389" cy="5989845"/>
              </a:xfrm>
              <a:prstGeom prst="rect">
                <a:avLst/>
              </a:prstGeom>
              <a:blipFill>
                <a:blip r:embed="rId2"/>
                <a:stretch>
                  <a:fillRect l="-819" t="-814" r="-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Box 3">
            <a:extLst>
              <a:ext uri="{FF2B5EF4-FFF2-40B4-BE49-F238E27FC236}">
                <a16:creationId xmlns:a16="http://schemas.microsoft.com/office/drawing/2014/main" id="{15C3EF0E-7BD2-4755-B576-E75AA490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What’s Still Interesting with Sterile Neutrinos</a:t>
            </a:r>
          </a:p>
        </p:txBody>
      </p:sp>
    </p:spTree>
    <p:extLst>
      <p:ext uri="{BB962C8B-B14F-4D97-AF65-F5344CB8AC3E}">
        <p14:creationId xmlns:p14="http://schemas.microsoft.com/office/powerpoint/2010/main" val="307362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C512FEDD-7B6C-4999-B03B-D32CDD3B8B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38400" y="0"/>
                <a:ext cx="7315200" cy="641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T2K Near Detector: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n-US" sz="3600" i="1">
                            <a:solidFill>
                              <a:schemeClr val="bg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Disappearance</a:t>
                </a:r>
              </a:p>
            </p:txBody>
          </p:sp>
        </mc:Choice>
        <mc:Fallback>
          <p:sp>
            <p:nvSpPr>
              <p:cNvPr id="3" name="Text Box 3">
                <a:extLst>
                  <a:ext uri="{FF2B5EF4-FFF2-40B4-BE49-F238E27FC236}">
                    <a16:creationId xmlns:a16="http://schemas.microsoft.com/office/drawing/2014/main" id="{C512FEDD-7B6C-4999-B03B-D32CDD3B8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0" y="0"/>
                <a:ext cx="7315200" cy="641350"/>
              </a:xfrm>
              <a:prstGeom prst="rect">
                <a:avLst/>
              </a:prstGeom>
              <a:blipFill>
                <a:blip r:embed="rId2"/>
                <a:stretch>
                  <a:fillRect l="-1833" t="-17143" r="-2167" b="-4190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DAA8B3B0-03E4-4B4A-94E0-FF07A5E7DF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978" y="746125"/>
                <a:ext cx="11300177" cy="732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altLang="en-US" sz="2000" dirty="0">
                    <a:solidFill>
                      <a:srgbClr val="2A3674"/>
                    </a:solidFill>
                    <a:cs typeface="Times New Roman" panose="02020603050405020304" pitchFamily="18" charset="0"/>
                  </a:rPr>
                  <a:t>Although the T2K beam is predominantly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l-GR" sz="20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cs typeface="Times New Roman" panose="02020603050405020304" pitchFamily="18" charset="0"/>
                  </a:rPr>
                  <a:t> beam, the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cs typeface="Times New Roman" panose="02020603050405020304" pitchFamily="18" charset="0"/>
                  </a:rPr>
                  <a:t> component can be used in the near detector for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2A3674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ν</m:t>
                        </m:r>
                      </m:e>
                      <m:sub>
                        <m:r>
                          <a:rPr lang="en-US" sz="20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cs typeface="Times New Roman" panose="02020603050405020304" pitchFamily="18" charset="0"/>
                  </a:rPr>
                  <a:t> disappearance search.</a:t>
                </a:r>
              </a:p>
            </p:txBody>
          </p:sp>
        </mc:Choice>
        <mc:Fallback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DAA8B3B0-03E4-4B4A-94E0-FF07A5E7D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978" y="746125"/>
                <a:ext cx="11300177" cy="732573"/>
              </a:xfrm>
              <a:prstGeom prst="rect">
                <a:avLst/>
              </a:prstGeom>
              <a:blipFill>
                <a:blip r:embed="rId3"/>
                <a:stretch>
                  <a:fillRect l="-539" t="-4132" b="-132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1276419F-224E-425E-8B21-E6012988D10C}"/>
              </a:ext>
            </a:extLst>
          </p:cNvPr>
          <p:cNvGrpSpPr/>
          <p:nvPr/>
        </p:nvGrpSpPr>
        <p:grpSpPr>
          <a:xfrm>
            <a:off x="895538" y="1478698"/>
            <a:ext cx="3768014" cy="4834913"/>
            <a:chOff x="1606738" y="1527580"/>
            <a:chExt cx="3768014" cy="4834913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A02EF886-9B76-4ACA-915B-746E05A8A8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738" y="1527580"/>
              <a:ext cx="3768014" cy="483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2A54AAC-143C-4A9E-BFC8-6E87DAC1C853}"/>
                </a:ext>
              </a:extLst>
            </p:cNvPr>
            <p:cNvSpPr txBox="1"/>
            <p:nvPr/>
          </p:nvSpPr>
          <p:spPr>
            <a:xfrm>
              <a:off x="3997217" y="1665835"/>
              <a:ext cx="1239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US" sz="16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Selection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1ABC41-0C6A-4CDD-ADFF-2589C025F4B1}"/>
                </a:ext>
              </a:extLst>
            </p:cNvPr>
            <p:cNvSpPr txBox="1"/>
            <p:nvPr/>
          </p:nvSpPr>
          <p:spPr>
            <a:xfrm>
              <a:off x="3923275" y="3823016"/>
              <a:ext cx="12395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15D3C8-E060-4E9F-BF18-26981E192556}"/>
              </a:ext>
            </a:extLst>
          </p:cNvPr>
          <p:cNvGrpSpPr/>
          <p:nvPr/>
        </p:nvGrpSpPr>
        <p:grpSpPr>
          <a:xfrm>
            <a:off x="5870222" y="1937316"/>
            <a:ext cx="4943475" cy="3673636"/>
            <a:chOff x="5466195" y="1445833"/>
            <a:chExt cx="4943475" cy="3673636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071AFB4-8D5A-4323-8E21-5A9523BF4F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6195" y="1671419"/>
              <a:ext cx="4943475" cy="3448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4509653-D3E3-45E0-B972-A84A9A1FF93D}"/>
                </a:ext>
              </a:extLst>
            </p:cNvPr>
            <p:cNvSpPr txBox="1"/>
            <p:nvPr/>
          </p:nvSpPr>
          <p:spPr>
            <a:xfrm>
              <a:off x="6211045" y="1445833"/>
              <a:ext cx="3805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B0BB8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Phys.Rev</a:t>
              </a:r>
              <a:r>
                <a:rPr lang="en-US" sz="1600" dirty="0">
                  <a:solidFill>
                    <a:srgbClr val="B0BB8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D91, 051102(R) (2015)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505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8464</TotalTime>
  <Words>1846</Words>
  <Application>Microsoft Office PowerPoint</Application>
  <PresentationFormat>Widescreen</PresentationFormat>
  <Paragraphs>198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Symbol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67</cp:revision>
  <dcterms:created xsi:type="dcterms:W3CDTF">2019-10-09T15:38:21Z</dcterms:created>
  <dcterms:modified xsi:type="dcterms:W3CDTF">2020-08-18T05:54:47Z</dcterms:modified>
</cp:coreProperties>
</file>