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1444" r:id="rId2"/>
    <p:sldId id="1461" r:id="rId3"/>
    <p:sldId id="258" r:id="rId4"/>
    <p:sldId id="257" r:id="rId5"/>
    <p:sldId id="1463" r:id="rId6"/>
    <p:sldId id="1464" r:id="rId7"/>
    <p:sldId id="1460" r:id="rId8"/>
    <p:sldId id="1443" r:id="rId9"/>
    <p:sldId id="1465" r:id="rId1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50A"/>
    <a:srgbClr val="00FFFF"/>
    <a:srgbClr val="00FF00"/>
    <a:srgbClr val="FF8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9600" autoAdjust="0"/>
    <p:restoredTop sz="86418" autoAdjust="0"/>
  </p:normalViewPr>
  <p:slideViewPr>
    <p:cSldViewPr snapToGrid="0" snapToObjects="1">
      <p:cViewPr varScale="1">
        <p:scale>
          <a:sx n="304" d="100"/>
          <a:sy n="304" d="100"/>
        </p:scale>
        <p:origin x="1496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8/18/20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8/18/20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6640666-4A71-E14F-9EB6-9FDFB326BC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7345" y="170951"/>
            <a:ext cx="7976431" cy="45377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171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18 August, 2020</a:t>
            </a:fld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5.emf"/><Relationship Id="rId7" Type="http://schemas.openxmlformats.org/officeDocument/2006/relationships/image" Target="../media/image9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BEBFFF-7A1C-0849-B9BD-FFBFAFED5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AC503E-7019-E240-9B72-55D957399ED1}"/>
              </a:ext>
            </a:extLst>
          </p:cNvPr>
          <p:cNvSpPr txBox="1"/>
          <p:nvPr/>
        </p:nvSpPr>
        <p:spPr>
          <a:xfrm>
            <a:off x="5823026" y="0"/>
            <a:ext cx="3320974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</a:rPr>
              <a:t>K. Long, Imperial College London and STFC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3587923F-8378-3249-887A-4308DF6933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31396" y="3829050"/>
            <a:ext cx="6400800" cy="1314450"/>
          </a:xfrm>
        </p:spPr>
        <p:txBody>
          <a:bodyPr/>
          <a:lstStyle/>
          <a:p>
            <a:pPr algn="just"/>
            <a:r>
              <a:rPr lang="en-US" dirty="0"/>
              <a:t>Welcome, introduction and aims</a:t>
            </a:r>
          </a:p>
        </p:txBody>
      </p:sp>
    </p:spTree>
    <p:extLst>
      <p:ext uri="{BB962C8B-B14F-4D97-AF65-F5344CB8AC3E}">
        <p14:creationId xmlns:p14="http://schemas.microsoft.com/office/powerpoint/2010/main" val="3443445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A6B960-E9BA-8540-B9A4-A287D7DDA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F08C01-0782-CF48-B3BE-E3FFEBEB19E8}"/>
              </a:ext>
            </a:extLst>
          </p:cNvPr>
          <p:cNvSpPr txBox="1"/>
          <p:nvPr/>
        </p:nvSpPr>
        <p:spPr>
          <a:xfrm rot="20700000">
            <a:off x="340555" y="1248313"/>
            <a:ext cx="8462894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600" b="1" dirty="0">
                <a:solidFill>
                  <a:schemeClr val="bg1"/>
                </a:solidFill>
              </a:rPr>
              <a:t>Welcome</a:t>
            </a:r>
          </a:p>
        </p:txBody>
      </p:sp>
    </p:spTree>
    <p:extLst>
      <p:ext uri="{BB962C8B-B14F-4D97-AF65-F5344CB8AC3E}">
        <p14:creationId xmlns:p14="http://schemas.microsoft.com/office/powerpoint/2010/main" val="3007351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03A46F1-CB0E-4F4D-8304-4C43B1988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err="1"/>
              <a:t>nuSTORM</a:t>
            </a:r>
            <a:r>
              <a:rPr lang="en-US" sz="3200" dirty="0"/>
              <a:t>: entry-level bright stored-muon beam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FA6862F-75A7-8642-86FC-296C186C00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94" y="2762212"/>
            <a:ext cx="9144000" cy="238128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Extraction from SPS through existing tunnel</a:t>
            </a:r>
          </a:p>
          <a:p>
            <a:r>
              <a:rPr lang="en-US" dirty="0"/>
              <a:t>Siting of storage ring:</a:t>
            </a:r>
          </a:p>
          <a:p>
            <a:pPr lvl="1"/>
            <a:r>
              <a:rPr lang="en-US" dirty="0"/>
              <a:t>Allows measurements to be made ‘on or off axis’</a:t>
            </a:r>
          </a:p>
          <a:p>
            <a:pPr lvl="1"/>
            <a:r>
              <a:rPr lang="en-US" dirty="0"/>
              <a:t>Preserves sterile-neutrino search option</a:t>
            </a:r>
          </a:p>
          <a:p>
            <a:pPr lvl="1"/>
            <a:r>
              <a:rPr lang="en-US" dirty="0"/>
              <a:t>Technology demonstrator for muon collider; part of study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6779E-F560-AA47-81D9-39CEA7739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54C8F2-370D-814D-9678-2ACAAB1D7B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945" y="582471"/>
            <a:ext cx="8898110" cy="210923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68FA188-F8D5-CA41-86B9-4E6F72EEA12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7996" y="618157"/>
            <a:ext cx="4264639" cy="90592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5CD53C2-BC6A-584D-8CF0-CF61A09CB6D6}"/>
              </a:ext>
            </a:extLst>
          </p:cNvPr>
          <p:cNvSpPr txBox="1"/>
          <p:nvPr/>
        </p:nvSpPr>
        <p:spPr>
          <a:xfrm>
            <a:off x="7995304" y="2719588"/>
            <a:ext cx="1034257" cy="43088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sz="1100" b="1" dirty="0">
                <a:solidFill>
                  <a:schemeClr val="bg1"/>
                </a:solidFill>
              </a:rPr>
              <a:t>PBC </a:t>
            </a:r>
            <a:r>
              <a:rPr lang="en-US" sz="1100" b="1" dirty="0" err="1">
                <a:solidFill>
                  <a:schemeClr val="bg1"/>
                </a:solidFill>
              </a:rPr>
              <a:t>nuSTORM</a:t>
            </a:r>
            <a:br>
              <a:rPr lang="en-US" sz="1100" b="1" dirty="0">
                <a:solidFill>
                  <a:schemeClr val="bg1"/>
                </a:solidFill>
              </a:rPr>
            </a:br>
            <a:r>
              <a:rPr lang="en-US" sz="1100" b="1" dirty="0">
                <a:solidFill>
                  <a:schemeClr val="bg1"/>
                </a:solidFill>
              </a:rPr>
              <a:t>study</a:t>
            </a:r>
          </a:p>
        </p:txBody>
      </p:sp>
    </p:spTree>
    <p:extLst>
      <p:ext uri="{BB962C8B-B14F-4D97-AF65-F5344CB8AC3E}">
        <p14:creationId xmlns:p14="http://schemas.microsoft.com/office/powerpoint/2010/main" val="1327718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358991D-F48B-774D-85DD-71AA1805E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D640A4-621E-1B4E-A77E-071A798355F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82731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3B1CC63-8BFA-6F4D-8291-77C2CFB1BC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77" y="879001"/>
            <a:ext cx="2668650" cy="420825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109C3D3-56B4-B341-81E8-1DD333CD0C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8521" y="879001"/>
            <a:ext cx="2668650" cy="372177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789F834-2F0F-3A47-859F-56B4C2BC0F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01031" y="1113089"/>
            <a:ext cx="2668650" cy="372177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6152B2C-C686-BD43-B092-C81ED2FDBC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64269" y="1257872"/>
            <a:ext cx="2668650" cy="372177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540B446-F644-434B-9978-78A7ED74EE1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92424" y="1326191"/>
            <a:ext cx="2668650" cy="372177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74EB408-9BA1-5A4A-AC32-81DFB0B1B5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31819" y="1381216"/>
            <a:ext cx="2668650" cy="372177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AFAB3C4-7B56-BD4C-B2BF-4B6FC973B2B2}"/>
              </a:ext>
            </a:extLst>
          </p:cNvPr>
          <p:cNvSpPr txBox="1"/>
          <p:nvPr/>
        </p:nvSpPr>
        <p:spPr>
          <a:xfrm>
            <a:off x="7547967" y="228286"/>
            <a:ext cx="1529255" cy="84109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0000" rtlCol="0">
            <a:noAutofit/>
          </a:bodyPr>
          <a:lstStyle/>
          <a:p>
            <a:pPr>
              <a:tabLst>
                <a:tab pos="1239838" algn="r"/>
              </a:tabLst>
            </a:pPr>
            <a:r>
              <a:rPr lang="en-US" sz="1200" dirty="0">
                <a:solidFill>
                  <a:srgbClr val="FFFF00"/>
                </a:solidFill>
              </a:rPr>
              <a:t>Americas:	29</a:t>
            </a:r>
          </a:p>
          <a:p>
            <a:pPr>
              <a:tabLst>
                <a:tab pos="1239838" algn="r"/>
              </a:tabLst>
            </a:pPr>
            <a:r>
              <a:rPr lang="en-US" sz="1200" dirty="0">
                <a:solidFill>
                  <a:srgbClr val="FFFF00"/>
                </a:solidFill>
              </a:rPr>
              <a:t>Asia:	7</a:t>
            </a:r>
          </a:p>
          <a:p>
            <a:pPr>
              <a:tabLst>
                <a:tab pos="1239838" algn="r"/>
              </a:tabLst>
            </a:pPr>
            <a:r>
              <a:rPr lang="en-US" sz="1200" dirty="0">
                <a:solidFill>
                  <a:srgbClr val="FFFF00"/>
                </a:solidFill>
              </a:rPr>
              <a:t>Europe:	81</a:t>
            </a:r>
          </a:p>
          <a:p>
            <a:pPr>
              <a:tabLst>
                <a:tab pos="1239838" algn="r"/>
              </a:tabLst>
            </a:pPr>
            <a:r>
              <a:rPr lang="en-US" sz="1400" b="1" i="1" dirty="0">
                <a:solidFill>
                  <a:srgbClr val="FFC000"/>
                </a:solidFill>
              </a:rPr>
              <a:t>Total:	117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1508666-1440-D045-B400-9EF9F702720C}"/>
              </a:ext>
            </a:extLst>
          </p:cNvPr>
          <p:cNvSpPr/>
          <p:nvPr/>
        </p:nvSpPr>
        <p:spPr>
          <a:xfrm>
            <a:off x="6439568" y="1759058"/>
            <a:ext cx="2533950" cy="767166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723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C91DAA0-4A83-D84E-B124-39D758D0B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European Strategy for PP update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8D8F48-6C4D-3E40-B69D-0A5BFC4A2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EF6D5C-6055-4449-948C-A97EBD8CA4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49" r="4941" b="17300"/>
          <a:stretch/>
        </p:blipFill>
        <p:spPr>
          <a:xfrm>
            <a:off x="222069" y="563098"/>
            <a:ext cx="5455920" cy="105029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F7E1ADC-4633-7242-976A-8C076F977E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93" r="4869" b="18719"/>
          <a:stretch/>
        </p:blipFill>
        <p:spPr>
          <a:xfrm>
            <a:off x="3537858" y="1577918"/>
            <a:ext cx="5455920" cy="89096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B29BC39-C9E6-2040-ACEE-DA68E4E31043}"/>
              </a:ext>
            </a:extLst>
          </p:cNvPr>
          <p:cNvSpPr txBox="1"/>
          <p:nvPr/>
        </p:nvSpPr>
        <p:spPr>
          <a:xfrm>
            <a:off x="5854422" y="888562"/>
            <a:ext cx="2962922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</a:rPr>
              <a:t>European Strategy for Particle Physics</a:t>
            </a:r>
            <a:br>
              <a:rPr lang="en-US" sz="1400" b="1" dirty="0">
                <a:solidFill>
                  <a:schemeClr val="bg1"/>
                </a:solidFill>
              </a:rPr>
            </a:br>
            <a:r>
              <a:rPr lang="en-US" sz="1400" b="1" dirty="0">
                <a:solidFill>
                  <a:schemeClr val="bg1"/>
                </a:solidFill>
              </a:rPr>
              <a:t>update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41FFB3-281F-8E45-B10D-7D3BDB78C207}"/>
              </a:ext>
            </a:extLst>
          </p:cNvPr>
          <p:cNvSpPr txBox="1"/>
          <p:nvPr/>
        </p:nvSpPr>
        <p:spPr>
          <a:xfrm>
            <a:off x="217715" y="1617742"/>
            <a:ext cx="2962922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chemeClr val="bg1">
                    <a:lumMod val="75000"/>
                  </a:schemeClr>
                </a:solidFill>
              </a:rPr>
              <a:t>High-priority future initiatives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E7C043-BE83-C04E-B0C0-8020D0733B24}"/>
              </a:ext>
            </a:extLst>
          </p:cNvPr>
          <p:cNvSpPr txBox="1"/>
          <p:nvPr/>
        </p:nvSpPr>
        <p:spPr>
          <a:xfrm>
            <a:off x="6039396" y="2473232"/>
            <a:ext cx="2962922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i="1" dirty="0">
                <a:solidFill>
                  <a:schemeClr val="bg1">
                    <a:lumMod val="75000"/>
                  </a:schemeClr>
                </a:solidFill>
              </a:rPr>
              <a:t>Other essential scientific</a:t>
            </a:r>
          </a:p>
          <a:p>
            <a:pPr algn="r"/>
            <a:r>
              <a:rPr lang="en-US" sz="1400" b="1" i="1" dirty="0">
                <a:solidFill>
                  <a:schemeClr val="bg1">
                    <a:lumMod val="75000"/>
                  </a:schemeClr>
                </a:solidFill>
              </a:rPr>
              <a:t>activities for particle physics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E038C57-DBE3-5A49-83A1-0C1E61389F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089" y="2528097"/>
            <a:ext cx="3436566" cy="257623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F74D7C5-536A-7D49-BDE2-24EC10C1F467}"/>
              </a:ext>
            </a:extLst>
          </p:cNvPr>
          <p:cNvSpPr txBox="1"/>
          <p:nvPr/>
        </p:nvSpPr>
        <p:spPr>
          <a:xfrm rot="16200000">
            <a:off x="-740097" y="3640018"/>
            <a:ext cx="2516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Andrea </a:t>
            </a:r>
            <a:r>
              <a:rPr lang="en-US" sz="1400" b="1" dirty="0" err="1">
                <a:solidFill>
                  <a:schemeClr val="bg1"/>
                </a:solidFill>
              </a:rPr>
              <a:t>Longhin</a:t>
            </a:r>
            <a:r>
              <a:rPr lang="en-US" sz="1400" b="1" dirty="0">
                <a:solidFill>
                  <a:schemeClr val="bg1"/>
                </a:solidFill>
              </a:rPr>
              <a:t>, Neutrino 2020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426622-8439-FD4E-B95D-4CFDD035C6B0}"/>
              </a:ext>
            </a:extLst>
          </p:cNvPr>
          <p:cNvSpPr txBox="1"/>
          <p:nvPr/>
        </p:nvSpPr>
        <p:spPr>
          <a:xfrm>
            <a:off x="4126308" y="3408552"/>
            <a:ext cx="3237938" cy="169277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chemeClr val="bg1">
                    <a:lumMod val="75000"/>
                  </a:schemeClr>
                </a:solidFill>
              </a:rPr>
              <a:t>Opportunity …</a:t>
            </a:r>
          </a:p>
          <a:p>
            <a:r>
              <a:rPr lang="en-US" b="1" dirty="0">
                <a:solidFill>
                  <a:schemeClr val="bg1"/>
                </a:solidFill>
              </a:rPr>
              <a:t>   Exploit synergies:</a:t>
            </a:r>
          </a:p>
          <a:p>
            <a:r>
              <a:rPr lang="en-US" b="1" dirty="0">
                <a:solidFill>
                  <a:schemeClr val="bg1"/>
                </a:solidFill>
              </a:rPr>
              <a:t>      Articulate the need</a:t>
            </a:r>
          </a:p>
          <a:p>
            <a:endParaRPr lang="en-US" sz="1400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   Common requirement:</a:t>
            </a:r>
          </a:p>
          <a:p>
            <a:r>
              <a:rPr lang="en-US" b="1" dirty="0">
                <a:solidFill>
                  <a:schemeClr val="bg1"/>
                </a:solidFill>
              </a:rPr>
              <a:t>       Advanced neutrino detector</a:t>
            </a:r>
          </a:p>
        </p:txBody>
      </p:sp>
    </p:spTree>
    <p:extLst>
      <p:ext uri="{BB962C8B-B14F-4D97-AF65-F5344CB8AC3E}">
        <p14:creationId xmlns:p14="http://schemas.microsoft.com/office/powerpoint/2010/main" val="1218146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36552-5303-F148-977B-DB3E8D26C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Muon collider: benefit and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7B5D4B-DE74-6648-939B-E361FA408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2911" y="3526036"/>
            <a:ext cx="4790156" cy="1562318"/>
          </a:xfrm>
          <a:ln>
            <a:solidFill>
              <a:schemeClr val="bg1"/>
            </a:solidFill>
          </a:ln>
        </p:spPr>
        <p:txBody>
          <a:bodyPr>
            <a:normAutofit fontScale="47500" lnSpcReduction="20000"/>
          </a:bodyPr>
          <a:lstStyle/>
          <a:p>
            <a:pPr marL="134938" indent="-134938"/>
            <a:r>
              <a:rPr lang="en-US" dirty="0"/>
              <a:t>Benefit:</a:t>
            </a:r>
          </a:p>
          <a:p>
            <a:pPr marL="222250" lvl="1" indent="-117475"/>
            <a:r>
              <a:rPr lang="en-US" dirty="0"/>
              <a:t>Fundamental fermion:</a:t>
            </a:r>
          </a:p>
          <a:p>
            <a:pPr marL="314325" lvl="2" indent="-100013"/>
            <a:r>
              <a:rPr lang="en-US" dirty="0" err="1"/>
              <a:t>Cf</a:t>
            </a:r>
            <a:r>
              <a:rPr lang="en-US" dirty="0"/>
              <a:t> </a:t>
            </a:r>
            <a:r>
              <a:rPr lang="en-US" i="1" dirty="0"/>
              <a:t>pp</a:t>
            </a:r>
            <a:r>
              <a:rPr lang="en-US" dirty="0"/>
              <a:t> beam energy available in collision</a:t>
            </a:r>
          </a:p>
          <a:p>
            <a:pPr marL="134938" indent="-134938"/>
            <a:r>
              <a:rPr lang="en-US" dirty="0"/>
              <a:t>Options:</a:t>
            </a:r>
          </a:p>
          <a:p>
            <a:pPr marL="222250" lvl="1" indent="-117475"/>
            <a:r>
              <a:rPr lang="en-US" dirty="0"/>
              <a:t>Proton driven (MAP); positron driven (LEMMA)</a:t>
            </a:r>
          </a:p>
          <a:p>
            <a:pPr marL="134938" indent="-134938"/>
            <a:r>
              <a:rPr lang="en-US" dirty="0"/>
              <a:t>Personal conviction:</a:t>
            </a:r>
          </a:p>
          <a:p>
            <a:pPr marL="222250" lvl="1" indent="-117475"/>
            <a:r>
              <a:rPr lang="en-US" dirty="0" err="1"/>
              <a:t>Programme</a:t>
            </a:r>
            <a:r>
              <a:rPr lang="en-US" dirty="0"/>
              <a:t> requires demonstrators of increasing complexity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C6160B-7746-CF40-A92B-846EF6D96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A5CCD8-26F3-9C44-8390-ECF82729EE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9299" y="674776"/>
            <a:ext cx="3260297" cy="251932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4E98B8-A4A8-634B-8FA9-9DE43BEB058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0000"/>
          <a:stretch/>
        </p:blipFill>
        <p:spPr>
          <a:xfrm>
            <a:off x="516001" y="674776"/>
            <a:ext cx="4576708" cy="277180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1611DA1-0F65-F04A-AE0F-E9E42CFF1D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9299" y="3168917"/>
            <a:ext cx="3260297" cy="194581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677449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A78F1FC-820F-9944-A9C7-818FD74CF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err="1"/>
              <a:t>nuSTORM</a:t>
            </a:r>
            <a:r>
              <a:rPr lang="en-US" sz="3200" dirty="0"/>
              <a:t> as part of the muon collider </a:t>
            </a:r>
            <a:r>
              <a:rPr lang="en-US" sz="3200" dirty="0" err="1"/>
              <a:t>programme</a:t>
            </a:r>
            <a:endParaRPr lang="en-US" sz="32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7C39FDE-F203-D14C-9941-150193A149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58571"/>
            <a:ext cx="9144000" cy="328492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Development of </a:t>
            </a:r>
            <a:br>
              <a:rPr lang="en-US" dirty="0"/>
            </a:br>
            <a:r>
              <a:rPr lang="en-US" dirty="0"/>
              <a:t>muon collider requires:</a:t>
            </a:r>
          </a:p>
          <a:p>
            <a:pPr lvl="1"/>
            <a:r>
              <a:rPr lang="en-US" dirty="0"/>
              <a:t>Technology demonstrator(s) and R&amp;D test bed(s)</a:t>
            </a:r>
          </a:p>
          <a:p>
            <a:endParaRPr lang="en-US" dirty="0"/>
          </a:p>
          <a:p>
            <a:r>
              <a:rPr lang="en-US" dirty="0" err="1"/>
              <a:t>nuSTORM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Is the first in the required series of demonstrators; and</a:t>
            </a:r>
          </a:p>
          <a:p>
            <a:pPr lvl="1"/>
            <a:r>
              <a:rPr lang="en-US" dirty="0"/>
              <a:t>Delivers important </a:t>
            </a:r>
            <a:r>
              <a:rPr lang="en-US" i="1" dirty="0"/>
              <a:t>physics</a:t>
            </a:r>
            <a:r>
              <a:rPr lang="en-US" dirty="0"/>
              <a:t> measurements too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28B6F9-D12A-F34F-A2DB-FB6FCC127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488F2FD-3FE9-294A-B9F3-F6EEC48911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2108" y="563098"/>
            <a:ext cx="4704848" cy="177318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352411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A78F1FC-820F-9944-A9C7-818FD74CF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nuSTORM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7C39FDE-F203-D14C-9941-150193A149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18061"/>
            <a:ext cx="9144000" cy="4493596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/>
              <a:t>nuSTORM</a:t>
            </a:r>
            <a:r>
              <a:rPr lang="en-US" dirty="0"/>
              <a:t> unique facility:</a:t>
            </a:r>
          </a:p>
          <a:p>
            <a:pPr lvl="1"/>
            <a:r>
              <a:rPr lang="en-US" dirty="0"/>
              <a:t>%-level </a:t>
            </a:r>
            <a:r>
              <a:rPr lang="en-US" i="1" dirty="0"/>
              <a:t>electron </a:t>
            </a:r>
            <a:r>
              <a:rPr lang="en-US" dirty="0"/>
              <a:t>and muon neutrino cross-sections</a:t>
            </a:r>
          </a:p>
          <a:p>
            <a:pPr lvl="1"/>
            <a:r>
              <a:rPr lang="en-US" dirty="0"/>
              <a:t>Exquisitely sensitive sterile neutrino searches</a:t>
            </a:r>
          </a:p>
          <a:p>
            <a:pPr lvl="1"/>
            <a:r>
              <a:rPr lang="en-US" dirty="0"/>
              <a:t>Serve 6D cooling experiment &amp; muon accelerator test bed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lvl="3"/>
            <a:endParaRPr lang="en-US" dirty="0"/>
          </a:p>
          <a:p>
            <a:r>
              <a:rPr lang="en-US" dirty="0"/>
              <a:t>Feasibility of executing </a:t>
            </a:r>
            <a:r>
              <a:rPr lang="en-US" dirty="0" err="1"/>
              <a:t>nuSTORM</a:t>
            </a:r>
            <a:r>
              <a:rPr lang="en-US" dirty="0"/>
              <a:t> at CERN:</a:t>
            </a:r>
          </a:p>
          <a:p>
            <a:pPr lvl="1"/>
            <a:r>
              <a:rPr lang="en-US" dirty="0"/>
              <a:t>Established through Physics Beyond Colliders study</a:t>
            </a:r>
          </a:p>
          <a:p>
            <a:pPr lvl="1"/>
            <a:r>
              <a:rPr lang="en-US" dirty="0"/>
              <a:t>Previous/alternative sites:</a:t>
            </a:r>
          </a:p>
          <a:p>
            <a:pPr lvl="2"/>
            <a:r>
              <a:rPr lang="en-US" dirty="0"/>
              <a:t>FNAL (2013); ESS studied by </a:t>
            </a:r>
            <a:r>
              <a:rPr lang="en-US" dirty="0" err="1"/>
              <a:t>ESSnuSB</a:t>
            </a:r>
            <a:r>
              <a:rPr lang="en-US" dirty="0"/>
              <a:t> group</a:t>
            </a:r>
          </a:p>
          <a:p>
            <a:pPr lvl="3"/>
            <a:endParaRPr lang="en-US" dirty="0"/>
          </a:p>
          <a:p>
            <a:r>
              <a:rPr lang="en-US" dirty="0" err="1"/>
              <a:t>nuSTORM</a:t>
            </a:r>
            <a:r>
              <a:rPr lang="en-US" dirty="0"/>
              <a:t>: a step towards the muon collider:</a:t>
            </a:r>
          </a:p>
          <a:p>
            <a:pPr lvl="1"/>
            <a:r>
              <a:rPr lang="en-US" dirty="0" err="1"/>
              <a:t>nuSTORM</a:t>
            </a:r>
            <a:r>
              <a:rPr lang="en-US" dirty="0"/>
              <a:t> as a technology demonstrator and test bed: </a:t>
            </a:r>
          </a:p>
          <a:p>
            <a:pPr lvl="2"/>
            <a:r>
              <a:rPr lang="en-US" dirty="0"/>
              <a:t>Proof-of-principle and test bed for stored muons for particle physics</a:t>
            </a:r>
          </a:p>
          <a:p>
            <a:pPr lvl="1"/>
            <a:r>
              <a:rPr lang="en-US" dirty="0"/>
              <a:t>Serve 6D ionization-cooling </a:t>
            </a:r>
            <a:r>
              <a:rPr lang="en-US" dirty="0" err="1"/>
              <a:t>programme</a:t>
            </a:r>
            <a:r>
              <a:rPr lang="en-US" dirty="0"/>
              <a:t> to follow MICE:</a:t>
            </a:r>
          </a:p>
          <a:p>
            <a:pPr lvl="2"/>
            <a:r>
              <a:rPr lang="en-US" dirty="0"/>
              <a:t>Required in </a:t>
            </a:r>
            <a:r>
              <a:rPr lang="en-US" i="1" dirty="0"/>
              <a:t>p</a:t>
            </a:r>
            <a:r>
              <a:rPr lang="en-US" dirty="0"/>
              <a:t>-driven neutrino factory and muon collider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28B6F9-D12A-F34F-A2DB-FB6FCC127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502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CC91BE-ACBB-3C44-AB23-4C0A84183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E9975A70-3A91-C94F-84B5-6620EADFFD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2827" y="0"/>
            <a:ext cx="419834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198526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3433</TotalTime>
  <Words>313</Words>
  <Application>Microsoft Macintosh PowerPoint</Application>
  <PresentationFormat>On-screen Show (16:9)</PresentationFormat>
  <Paragraphs>66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KL-standard-black</vt:lpstr>
      <vt:lpstr>PowerPoint Presentation</vt:lpstr>
      <vt:lpstr>PowerPoint Presentation</vt:lpstr>
      <vt:lpstr>nuSTORM: entry-level bright stored-muon beam</vt:lpstr>
      <vt:lpstr>PowerPoint Presentation</vt:lpstr>
      <vt:lpstr>European Strategy for PP update</vt:lpstr>
      <vt:lpstr>Muon collider: benefit and options</vt:lpstr>
      <vt:lpstr>nuSTORM as part of the muon collider programme</vt:lpstr>
      <vt:lpstr>nuSTORM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nuSTORM</dc:title>
  <dc:creator>Microsoft Office User</dc:creator>
  <cp:lastModifiedBy>Kenneth Long</cp:lastModifiedBy>
  <cp:revision>72</cp:revision>
  <cp:lastPrinted>2019-03-21T05:58:34Z</cp:lastPrinted>
  <dcterms:created xsi:type="dcterms:W3CDTF">2019-01-16T16:57:55Z</dcterms:created>
  <dcterms:modified xsi:type="dcterms:W3CDTF">2020-08-18T10:37:18Z</dcterms:modified>
</cp:coreProperties>
</file>