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1438" r:id="rId4"/>
    <p:sldId id="1439" r:id="rId5"/>
    <p:sldId id="1440" r:id="rId6"/>
    <p:sldId id="1441" r:id="rId7"/>
    <p:sldId id="259" r:id="rId8"/>
    <p:sldId id="257" r:id="rId9"/>
    <p:sldId id="258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74"/>
  </p:normalViewPr>
  <p:slideViewPr>
    <p:cSldViewPr snapToGrid="0" snapToObjects="1">
      <p:cViewPr varScale="1">
        <p:scale>
          <a:sx n="95" d="100"/>
          <a:sy n="95" d="100"/>
        </p:scale>
        <p:origin x="192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9992A-9AC2-0B41-8CEC-C8022A304B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2DDF85-037D-8B49-BD30-CD901CD6D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71798-26EC-D04A-A949-FF2FCEF40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92B56-EE21-684C-BF5C-13C5D3C58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0F7B8-ED53-7C46-9320-883535659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5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6C07D-6809-5640-85A1-0AEE10E6C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53B21D-23CC-6E44-A0AB-DEC77EC28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087A6-06A0-574F-8800-D588F1B32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CD00F-DA0B-924E-A8EE-189BEAD0F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E5D5E-C559-2943-B1D5-D546C652D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3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E14F1D-7FE4-0C4F-9F6F-D7033406E0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E7895-F2BC-094E-A3C0-33999E8A0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A76C4-2D02-BC4B-8D1D-F2DEC6B56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65A39-B400-7340-9088-30ADDF954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79DC1-8097-4745-82E2-D2E16F63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335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_BB.jpg">
            <a:extLst>
              <a:ext uri="{FF2B5EF4-FFF2-40B4-BE49-F238E27FC236}">
                <a16:creationId xmlns:a16="http://schemas.microsoft.com/office/drawing/2014/main" id="{750AD3D6-591C-F740-8600-F03750D463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1855"/>
            <a:ext cx="12192000" cy="69798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" y="6412877"/>
            <a:ext cx="3427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sz="2400" b="1" smtClean="0">
                <a:solidFill>
                  <a:schemeClr val="bg1"/>
                </a:solidFill>
              </a:rPr>
              <a:t>22 October, 2019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18277" cy="479857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9737" y="1"/>
            <a:ext cx="2182263" cy="47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4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10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 algn="r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47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76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72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9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36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35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2CC48-A002-9045-B346-9210B4DFC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9834B-267F-0848-90C8-58E4CA641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38DB9-5E9B-A141-9A85-E7E94E00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CAB90-2057-5049-AE74-4381C1A06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9B11F-A6AE-C84A-BEC3-D4D865AF9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703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6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56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2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E287F-FBB0-3D43-9D85-53411B8A7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F5830-7D07-D74D-82C7-7831CBCAD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3B810-12E7-9D47-BE6E-7D75A97E2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29AB3-E103-2E42-9DB0-7C77C529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AE650-2A9F-CA4F-B4C0-9A1E24783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6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B628F-4DD7-AD44-A6E2-10DC27EC5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28EA9-3D90-B84B-9FC1-91BE66CBB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B2EF2D-D17C-8141-9178-4BCE7FC0E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E0E19-9996-FC4D-A876-61BD9F760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2F17D2-D95C-2F41-AF5E-51E2FBB05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2B022-BDF9-CA4C-85AC-A10349EE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40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DDCC-5A61-6E42-A1C1-6A537640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A28AA-A6F9-1949-AE70-C745B4B29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80CE5-A6EC-6C41-84F4-B464C5F2D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468886-3319-174A-AC93-0E0F35BE4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6AC67B-65F8-DA42-A7E3-FF1B424EC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F8C32B-E578-794D-AB7A-8DBD817EA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1E823E-41E7-9741-99C8-286F9977B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651AB2-F5DD-5242-B26C-A59430F68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5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D62DB-719D-514A-AEE8-EA4DEA882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1B48A3-8518-C440-B78B-4103CCA8D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7140D-50FD-4D45-900C-B2D457D8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2A6D1-421F-1D41-A155-5F103D66C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F063C9-4BB7-344F-9AF8-E9D3EE4BC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75EDA3-9F27-5141-BE75-E2B7D2D95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AEF8D-DF4A-0541-A05B-BDF0BE99A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9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88DC0-A3C6-324F-8B22-C82EE46D6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6AF4-7A4D-094C-BDAC-0F42362ED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2890ED-C46A-4440-A07C-7884B7995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2D649C-B9AB-1841-A12C-D4C85AEB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21FD0-8F8D-B84F-B68C-6B1DB3440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AA2249-DF43-DE4B-85E1-23CB19FEC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0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45811-3BE2-E94A-8575-E9F00C897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818DF-CE64-CE4C-9939-340CB0B9F5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024D2-1C77-2D41-A743-44AC1E7D3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F6F52-9F3A-C34A-8A43-388B56501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134A4-204F-5940-A97C-D31FE4605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985BA-967E-0B4E-A512-086DB2A74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450457-9C09-C843-8673-4C11C28DB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DFF1B1-93B4-B04B-8BF4-79ECB3110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14862-5E8E-EF45-BC00-33DECAC167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15B91-33BF-BC4C-A9F9-E9F4BD643D89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ECFB2-F817-1742-9492-83FC0D49D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111A1-1F91-E44D-888F-18696A520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0E8E3-A2AA-CA43-A961-4E3AD773E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8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7"/>
            <a:ext cx="12192000" cy="61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573456"/>
            <a:ext cx="28448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1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r" defTabSz="609585" rtl="0" eaLnBrk="1" latinLnBrk="0" hangingPunct="1">
        <a:spcBef>
          <a:spcPct val="0"/>
        </a:spcBef>
        <a:buNone/>
        <a:defRPr sz="5867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B6FC5-2E98-CE4D-9D72-23BC9D6ACE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Close-out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A3AD8A-77CE-D544-9C68-7A881642F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All; </a:t>
            </a:r>
            <a:r>
              <a:rPr lang="en-US" dirty="0" err="1"/>
              <a:t>M.Lamont</a:t>
            </a:r>
            <a:r>
              <a:rPr lang="en-US" dirty="0"/>
              <a:t>, </a:t>
            </a:r>
            <a:r>
              <a:rPr lang="en-US" dirty="0" err="1"/>
              <a:t>K.Long</a:t>
            </a:r>
            <a:r>
              <a:rPr lang="en-US" dirty="0"/>
              <a:t> </a:t>
            </a:r>
            <a:r>
              <a:rPr lang="en-US"/>
              <a:t>as scribes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20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F7507E3-DF7C-194A-A222-4E8A745DE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r>
              <a:rPr lang="en-US" dirty="0"/>
              <a:t> feasibility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0087BE3-8890-5F44-B474-3FB1E82E8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Goal of PBC </a:t>
            </a:r>
            <a:r>
              <a:rPr lang="en-US" dirty="0" err="1"/>
              <a:t>nuSTORM</a:t>
            </a:r>
            <a:r>
              <a:rPr lang="en-US" dirty="0"/>
              <a:t> study:</a:t>
            </a:r>
          </a:p>
          <a:p>
            <a:pPr lvl="1"/>
            <a:r>
              <a:rPr lang="en-US" dirty="0"/>
              <a:t>“</a:t>
            </a:r>
            <a:r>
              <a:rPr lang="en-US" i="1" dirty="0"/>
              <a:t>A credible proposal for siting at CERN </a:t>
            </a:r>
            <a:r>
              <a:rPr lang="en-US" dirty="0"/>
              <a:t>…”</a:t>
            </a:r>
          </a:p>
          <a:p>
            <a:pPr marL="0" indent="0">
              <a:buNone/>
              <a:tabLst>
                <a:tab pos="467772" algn="l"/>
              </a:tabLst>
            </a:pPr>
            <a:r>
              <a:rPr lang="en-US" dirty="0"/>
              <a:t>	achieved.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Muon decay ring:</a:t>
            </a:r>
          </a:p>
          <a:p>
            <a:pPr lvl="2"/>
            <a:r>
              <a:rPr lang="en-US" dirty="0"/>
              <a:t>FFA concept though feasible</a:t>
            </a:r>
          </a:p>
          <a:p>
            <a:pPr lvl="2"/>
            <a:r>
              <a:rPr lang="en-US" dirty="0"/>
              <a:t>Require magnet development to allow production at a reasonable cost</a:t>
            </a:r>
          </a:p>
          <a:p>
            <a:pPr lvl="1"/>
            <a:r>
              <a:rPr lang="en-US" dirty="0"/>
              <a:t>Detailed evaluation of:</a:t>
            </a:r>
          </a:p>
          <a:p>
            <a:pPr lvl="2"/>
            <a:r>
              <a:rPr lang="en-US" dirty="0"/>
              <a:t>Proton-beam extraction, target and target complex</a:t>
            </a:r>
          </a:p>
          <a:p>
            <a:pPr lvl="2"/>
            <a:r>
              <a:rPr lang="en-US" dirty="0"/>
              <a:t>Civil engineering studies and radiological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E4B305-ADE8-654C-9E10-C30A6F641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/>
              <a:t>2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8D31B-3C5F-F24C-B30C-E65AA6BAC411}"/>
              </a:ext>
            </a:extLst>
          </p:cNvPr>
          <p:cNvSpPr txBox="1"/>
          <p:nvPr/>
        </p:nvSpPr>
        <p:spPr>
          <a:xfrm>
            <a:off x="818359" y="2186525"/>
            <a:ext cx="10784267" cy="12920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lIns="120000" rtlCol="0">
            <a:normAutofit/>
          </a:bodyPr>
          <a:lstStyle/>
          <a:p>
            <a:pPr algn="just" defTabSz="609585"/>
            <a:r>
              <a:rPr lang="en-GB" sz="1867" b="1" dirty="0">
                <a:solidFill>
                  <a:srgbClr val="FFC000"/>
                </a:solidFill>
                <a:latin typeface="Calibri"/>
              </a:rPr>
              <a:t>“ </a:t>
            </a:r>
            <a:r>
              <a:rPr lang="en-GB" sz="1867" b="1" i="1" dirty="0">
                <a:solidFill>
                  <a:srgbClr val="FFC000"/>
                </a:solidFill>
                <a:latin typeface="Calibri"/>
              </a:rPr>
              <a:t>… the SPS can provide the beam and offers a credible fast extraction location allowing the beam to be </a:t>
            </a:r>
            <a:br>
              <a:rPr lang="en-GB" sz="1867" b="1" i="1" dirty="0">
                <a:solidFill>
                  <a:srgbClr val="FFC000"/>
                </a:solidFill>
                <a:latin typeface="Calibri"/>
              </a:rPr>
            </a:br>
            <a:r>
              <a:rPr lang="en-GB" sz="1867" b="1" i="1" dirty="0">
                <a:solidFill>
                  <a:srgbClr val="FFC000"/>
                </a:solidFill>
                <a:latin typeface="Calibri"/>
              </a:rPr>
              <a:t>directed towards a green field site at a suitable distance from existing infrastructure. Initial civil engineering </a:t>
            </a:r>
            <a:br>
              <a:rPr lang="en-GB" sz="1867" b="1" i="1" dirty="0">
                <a:solidFill>
                  <a:srgbClr val="FFC000"/>
                </a:solidFill>
                <a:latin typeface="Calibri"/>
              </a:rPr>
            </a:br>
            <a:r>
              <a:rPr lang="en-GB" sz="1867" b="1" i="1" dirty="0">
                <a:solidFill>
                  <a:srgbClr val="FFC000"/>
                </a:solidFill>
                <a:latin typeface="Calibri"/>
              </a:rPr>
              <a:t>sketches have established a potential footprint and the geology is amenable to an installation at an </a:t>
            </a:r>
            <a:br>
              <a:rPr lang="en-GB" sz="1867" b="1" i="1" dirty="0">
                <a:solidFill>
                  <a:srgbClr val="FFC000"/>
                </a:solidFill>
                <a:latin typeface="Calibri"/>
              </a:rPr>
            </a:br>
            <a:r>
              <a:rPr lang="en-GB" sz="1867" b="1" i="1" dirty="0">
                <a:solidFill>
                  <a:srgbClr val="FFC000"/>
                </a:solidFill>
                <a:latin typeface="Calibri"/>
              </a:rPr>
              <a:t>appropriate depth.</a:t>
            </a:r>
            <a:r>
              <a:rPr lang="en-GB" sz="1867" b="1" dirty="0">
                <a:solidFill>
                  <a:srgbClr val="FFC000"/>
                </a:solidFill>
                <a:latin typeface="Calibri"/>
              </a:rPr>
              <a:t>”</a:t>
            </a:r>
            <a:endParaRPr lang="en-GB" sz="1867" b="1" i="1" dirty="0">
              <a:solidFill>
                <a:srgbClr val="FFC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805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5B296-5D48-1541-950F-41DA9365E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FFEA7A-8929-C844-B19C-3AAF34BD1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74" y="1573306"/>
            <a:ext cx="11927052" cy="371138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3872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04982-4F8C-E547-BC30-8CF1C5D39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&amp; timescales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92ABF-C507-1E44-BB79-B9AAFE184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Process:</a:t>
            </a:r>
          </a:p>
          <a:p>
            <a:pPr lvl="1"/>
            <a:r>
              <a:rPr lang="en-US" dirty="0"/>
              <a:t>SPSC SOI Jun13:</a:t>
            </a:r>
          </a:p>
          <a:p>
            <a:pPr lvl="2"/>
            <a:r>
              <a:rPr lang="en-US" dirty="0"/>
              <a:t>SPSC encouraged us to continue</a:t>
            </a:r>
          </a:p>
          <a:p>
            <a:r>
              <a:rPr lang="en-US" dirty="0"/>
              <a:t>Steps:</a:t>
            </a:r>
          </a:p>
          <a:p>
            <a:pPr lvl="1"/>
            <a:r>
              <a:rPr lang="en-US" dirty="0"/>
              <a:t>CDR</a:t>
            </a:r>
          </a:p>
          <a:p>
            <a:pPr lvl="1"/>
            <a:r>
              <a:rPr lang="en-US" dirty="0"/>
              <a:t>TDR</a:t>
            </a:r>
          </a:p>
          <a:p>
            <a:pPr lvl="1"/>
            <a:r>
              <a:rPr lang="en-US" dirty="0"/>
              <a:t>Implementation</a:t>
            </a:r>
          </a:p>
          <a:p>
            <a:pPr lvl="1"/>
            <a:r>
              <a:rPr lang="en-US" dirty="0"/>
              <a:t>Reviews at each step</a:t>
            </a:r>
          </a:p>
          <a:p>
            <a:r>
              <a:rPr lang="en-US" dirty="0"/>
              <a:t>Search for resources:</a:t>
            </a:r>
          </a:p>
          <a:p>
            <a:pPr lvl="1"/>
            <a:r>
              <a:rPr lang="en-US" dirty="0"/>
              <a:t>First step Design Study?</a:t>
            </a:r>
          </a:p>
        </p:txBody>
      </p:sp>
    </p:spTree>
    <p:extLst>
      <p:ext uri="{BB962C8B-B14F-4D97-AF65-F5344CB8AC3E}">
        <p14:creationId xmlns:p14="http://schemas.microsoft.com/office/powerpoint/2010/main" val="45994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2A9C4-6E88-054A-ABB2-7728991A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BDF: a worked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638D9-F328-6A45-AAA6-FAC1C43E0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39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DD08A-89EA-3849-B09C-C3938EF17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316B5-C17B-9540-A809-A650F2434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180964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68075-7313-2D40-ACD0-C5AAE16D3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(?)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DB4D9-519D-FD4C-80DD-14C094D6D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Assume:</a:t>
            </a:r>
          </a:p>
          <a:p>
            <a:pPr lvl="1"/>
            <a:r>
              <a:rPr lang="en-US" dirty="0"/>
              <a:t>ESPPU positive </a:t>
            </a:r>
            <a:r>
              <a:rPr lang="en-US" dirty="0" err="1"/>
              <a:t>w.r.t</a:t>
            </a:r>
            <a:r>
              <a:rPr lang="en-US" dirty="0"/>
              <a:t>. muon beams for particle physics:</a:t>
            </a:r>
          </a:p>
          <a:p>
            <a:pPr lvl="2"/>
            <a:r>
              <a:rPr lang="en-US" dirty="0"/>
              <a:t>Muon collider</a:t>
            </a:r>
          </a:p>
          <a:p>
            <a:pPr lvl="2"/>
            <a:r>
              <a:rPr lang="en-US" dirty="0" err="1"/>
              <a:t>nuSTORM</a:t>
            </a:r>
            <a:r>
              <a:rPr lang="en-US" dirty="0"/>
              <a:t> &amp; </a:t>
            </a:r>
            <a:r>
              <a:rPr lang="en-US" dirty="0" err="1"/>
              <a:t>EnuBET</a:t>
            </a:r>
            <a:r>
              <a:rPr lang="en-US" dirty="0"/>
              <a:t> design study</a:t>
            </a:r>
          </a:p>
          <a:p>
            <a:endParaRPr lang="en-US" dirty="0"/>
          </a:p>
          <a:p>
            <a:r>
              <a:rPr lang="en-US" dirty="0"/>
              <a:t>So, pragmatic:</a:t>
            </a:r>
          </a:p>
          <a:p>
            <a:pPr lvl="1"/>
            <a:r>
              <a:rPr lang="en-US" dirty="0"/>
              <a:t>6-months to prepare for initiation of preparation of Design Study proposal</a:t>
            </a:r>
          </a:p>
        </p:txBody>
      </p:sp>
    </p:spTree>
    <p:extLst>
      <p:ext uri="{BB962C8B-B14F-4D97-AF65-F5344CB8AC3E}">
        <p14:creationId xmlns:p14="http://schemas.microsoft.com/office/powerpoint/2010/main" val="2185263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860FF-CDE3-324B-8F7C-38D40CD0A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779"/>
            <a:ext cx="10515600" cy="1325563"/>
          </a:xfrm>
        </p:spPr>
        <p:txBody>
          <a:bodyPr/>
          <a:lstStyle/>
          <a:p>
            <a:r>
              <a:rPr lang="en-US"/>
              <a:t>Observations: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5F528-DACA-0F45-9DBF-77481059B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6342"/>
            <a:ext cx="10515600" cy="505927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Accelerator/Facility:</a:t>
            </a:r>
          </a:p>
          <a:p>
            <a:pPr lvl="1"/>
            <a:r>
              <a:rPr lang="en-US" dirty="0"/>
              <a:t>Build on excellent work carried out within PBC study</a:t>
            </a:r>
          </a:p>
          <a:p>
            <a:pPr lvl="2"/>
            <a:r>
              <a:rPr lang="en-US" dirty="0"/>
              <a:t>Talks from ‘Session 3’ give good guidance for next steps</a:t>
            </a:r>
          </a:p>
          <a:p>
            <a:pPr lvl="3"/>
            <a:endParaRPr lang="en-US" dirty="0"/>
          </a:p>
          <a:p>
            <a:r>
              <a:rPr lang="en-US" dirty="0"/>
              <a:t>Detector:</a:t>
            </a:r>
          </a:p>
          <a:p>
            <a:pPr lvl="1"/>
            <a:r>
              <a:rPr lang="en-US" dirty="0"/>
              <a:t>Define/simulate an initial, ‘straw-man’ scheme:</a:t>
            </a:r>
          </a:p>
          <a:p>
            <a:pPr lvl="2"/>
            <a:r>
              <a:rPr lang="en-US" dirty="0"/>
              <a:t>Can this be a suitable configuration developed from the DUNE collaboration’s ideas?</a:t>
            </a:r>
          </a:p>
          <a:p>
            <a:pPr lvl="3"/>
            <a:endParaRPr lang="en-US" dirty="0"/>
          </a:p>
          <a:p>
            <a:r>
              <a:rPr lang="en-US" dirty="0"/>
              <a:t>Physics:</a:t>
            </a:r>
          </a:p>
          <a:p>
            <a:pPr lvl="1"/>
            <a:r>
              <a:rPr lang="en-US" dirty="0"/>
              <a:t>Cross sections/scattering studies:</a:t>
            </a:r>
          </a:p>
          <a:p>
            <a:pPr lvl="2"/>
            <a:r>
              <a:rPr lang="en-US" dirty="0"/>
              <a:t>Weakest aspect at present:</a:t>
            </a:r>
          </a:p>
          <a:p>
            <a:pPr lvl="3"/>
            <a:r>
              <a:rPr lang="en-US" dirty="0"/>
              <a:t>Needs simulated analysis of sub-set of channels with appropriate (‘realistic’) flux and detector</a:t>
            </a:r>
          </a:p>
          <a:p>
            <a:pPr lvl="1"/>
            <a:r>
              <a:rPr lang="en-US" dirty="0"/>
              <a:t>R&amp;D for muon collider:</a:t>
            </a:r>
          </a:p>
          <a:p>
            <a:pPr lvl="2"/>
            <a:r>
              <a:rPr lang="en-US" dirty="0"/>
              <a:t>We started discussion today; concepts need to be further developed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What is the strength of this synergy?</a:t>
            </a:r>
          </a:p>
          <a:p>
            <a:pPr lvl="1"/>
            <a:r>
              <a:rPr lang="en-US" dirty="0"/>
              <a:t>Sterile neutrinos:</a:t>
            </a:r>
          </a:p>
          <a:p>
            <a:pPr lvl="2"/>
            <a:r>
              <a:rPr lang="en-US" dirty="0"/>
              <a:t>Literature well developed; </a:t>
            </a:r>
          </a:p>
          <a:p>
            <a:pPr lvl="2"/>
            <a:r>
              <a:rPr lang="en-US" dirty="0"/>
              <a:t>Missing/new channels can be studies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20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DD08A-89EA-3849-B09C-C3938EF17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316B5-C17B-9540-A809-A650F2434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186258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258</Words>
  <Application>Microsoft Macintosh PowerPoint</Application>
  <PresentationFormat>Widescreen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KL-standard-black</vt:lpstr>
      <vt:lpstr>Close-out</vt:lpstr>
      <vt:lpstr>nuSTORM feasibility</vt:lpstr>
      <vt:lpstr>Context:</vt:lpstr>
      <vt:lpstr>Process &amp; timescales</vt:lpstr>
      <vt:lpstr>BDF: a worked example</vt:lpstr>
      <vt:lpstr>Next steps …</vt:lpstr>
      <vt:lpstr>Guidance (?)</vt:lpstr>
      <vt:lpstr>Observations:</vt:lpstr>
      <vt:lpstr>Next steps …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Close-out</dc:title>
  <dc:creator>Microsoft Office User</dc:creator>
  <cp:lastModifiedBy>Microsoft Office User</cp:lastModifiedBy>
  <cp:revision>4</cp:revision>
  <dcterms:created xsi:type="dcterms:W3CDTF">2019-10-22T09:10:38Z</dcterms:created>
  <dcterms:modified xsi:type="dcterms:W3CDTF">2019-10-22T10:10:59Z</dcterms:modified>
</cp:coreProperties>
</file>