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1" r:id="rId2"/>
    <p:sldId id="259" r:id="rId3"/>
    <p:sldId id="270" r:id="rId4"/>
    <p:sldId id="271" r:id="rId5"/>
    <p:sldId id="298" r:id="rId6"/>
    <p:sldId id="299" r:id="rId7"/>
    <p:sldId id="269" r:id="rId8"/>
    <p:sldId id="266" r:id="rId9"/>
    <p:sldId id="272" r:id="rId10"/>
    <p:sldId id="261" r:id="rId11"/>
    <p:sldId id="262" r:id="rId12"/>
    <p:sldId id="264" r:id="rId13"/>
    <p:sldId id="265" r:id="rId14"/>
    <p:sldId id="258" r:id="rId15"/>
    <p:sldId id="30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, Jonathan" initials="LJ" lastIdx="1" clrIdx="0">
    <p:extLst>
      <p:ext uri="{19B8F6BF-5375-455C-9EA6-DF929625EA0E}">
        <p15:presenceInfo xmlns:p15="http://schemas.microsoft.com/office/powerpoint/2012/main" userId="S::jmlink@vt.edu::4549bbdd-86e0-4b78-92a1-efc2a18648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00"/>
    <a:srgbClr val="2A3674"/>
    <a:srgbClr val="FF6600"/>
    <a:srgbClr val="C5B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6252" autoAdjust="0"/>
  </p:normalViewPr>
  <p:slideViewPr>
    <p:cSldViewPr snapToGrid="0">
      <p:cViewPr varScale="1">
        <p:scale>
          <a:sx n="94" d="100"/>
          <a:sy n="94" d="100"/>
        </p:scale>
        <p:origin x="102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81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7AA5C-2473-48C1-B1DC-81BEAEF5D463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7307D-CB76-4D7F-BB41-6B7449F75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2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P(mu,</a:t>
            </a:r>
            <a:r>
              <a:rPr lang="en-US" baseline="0" dirty="0"/>
              <a:t> e) depends on  both U(e,4) and U(mu,4), you can have </a:t>
            </a:r>
            <a:r>
              <a:rPr lang="en-US" baseline="0" dirty="0" err="1"/>
              <a:t>nu_e</a:t>
            </a:r>
            <a:r>
              <a:rPr lang="en-US" baseline="0" dirty="0"/>
              <a:t> disappearance without </a:t>
            </a:r>
            <a:r>
              <a:rPr lang="en-US" baseline="0" dirty="0" err="1"/>
              <a:t>nu_e</a:t>
            </a:r>
            <a:r>
              <a:rPr lang="en-US" baseline="0" dirty="0"/>
              <a:t> appearance, but you can’t have </a:t>
            </a:r>
            <a:r>
              <a:rPr lang="en-US" baseline="0" dirty="0" err="1"/>
              <a:t>nu_e</a:t>
            </a:r>
            <a:r>
              <a:rPr lang="en-US" baseline="0" dirty="0"/>
              <a:t> appearance without </a:t>
            </a:r>
            <a:r>
              <a:rPr lang="en-US" baseline="0" dirty="0" err="1"/>
              <a:t>nu_mu</a:t>
            </a:r>
            <a:r>
              <a:rPr lang="en-US" baseline="0" dirty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FD074A-9455-4784-BED0-F32AF143BD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P(mu,</a:t>
            </a:r>
            <a:r>
              <a:rPr lang="en-US" baseline="0" dirty="0"/>
              <a:t> e) depends on  both U(e,4) and U(mu,4), you can have </a:t>
            </a:r>
            <a:r>
              <a:rPr lang="en-US" baseline="0" dirty="0" err="1"/>
              <a:t>nu_e</a:t>
            </a:r>
            <a:r>
              <a:rPr lang="en-US" baseline="0" dirty="0"/>
              <a:t> disappearance without </a:t>
            </a:r>
            <a:r>
              <a:rPr lang="en-US" baseline="0" dirty="0" err="1"/>
              <a:t>nu_e</a:t>
            </a:r>
            <a:r>
              <a:rPr lang="en-US" baseline="0" dirty="0"/>
              <a:t> appearance, but you can’t have </a:t>
            </a:r>
            <a:r>
              <a:rPr lang="en-US" baseline="0" dirty="0" err="1"/>
              <a:t>nu_e</a:t>
            </a:r>
            <a:r>
              <a:rPr lang="en-US" baseline="0" dirty="0"/>
              <a:t> appearance without </a:t>
            </a:r>
            <a:r>
              <a:rPr lang="en-US" baseline="0" dirty="0" err="1"/>
              <a:t>nu_mu</a:t>
            </a:r>
            <a:r>
              <a:rPr lang="en-US" baseline="0" dirty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FD074A-9455-4784-BED0-F32AF143BD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16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CBE45965-3488-4C4B-9B10-17BE4F294BF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186543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11260CD7-63E3-4024-9ACB-36D6FFFA74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85598"/>
            <a:ext cx="12192000" cy="39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788AFD10-2EE8-4B7E-AAB2-F119DAD127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D13F9062-C2A0-400A-8B52-1F9A3C8D4A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jmlink\Desktop\CNP_Logo_White.gif">
            <a:extLst>
              <a:ext uri="{FF2B5EF4-FFF2-40B4-BE49-F238E27FC236}">
                <a16:creationId xmlns:a16="http://schemas.microsoft.com/office/drawing/2014/main" id="{3B083B5E-6492-4D98-9E94-0BEBE2A105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240" y="6468269"/>
            <a:ext cx="1479669" cy="42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jmlink\Desktop\VT_Logo.gif">
            <a:extLst>
              <a:ext uri="{FF2B5EF4-FFF2-40B4-BE49-F238E27FC236}">
                <a16:creationId xmlns:a16="http://schemas.microsoft.com/office/drawing/2014/main" id="{20F06DB4-236F-4101-9440-4CD012B178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" y="6478030"/>
            <a:ext cx="1620268" cy="39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61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11" Type="http://schemas.openxmlformats.org/officeDocument/2006/relationships/image" Target="../media/image67.png"/><Relationship Id="rId5" Type="http://schemas.openxmlformats.org/officeDocument/2006/relationships/image" Target="../media/image13.png"/><Relationship Id="rId10" Type="http://schemas.openxmlformats.org/officeDocument/2006/relationships/image" Target="../media/image6.wm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>
            <a:extLst>
              <a:ext uri="{FF2B5EF4-FFF2-40B4-BE49-F238E27FC236}">
                <a16:creationId xmlns:a16="http://schemas.microsoft.com/office/drawing/2014/main" id="{815BDA60-1AA0-4E4D-8BAE-FBCECCF61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387" y="766045"/>
            <a:ext cx="1107007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Considerations for Detectors for Sterile Neutrino Detectors at </a:t>
            </a:r>
            <a:r>
              <a:rPr lang="en-US" sz="4800" dirty="0" err="1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nuStrom</a:t>
            </a:r>
            <a:endParaRPr lang="en-US" sz="4800" dirty="0">
              <a:solidFill>
                <a:srgbClr val="6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  <a:defRPr/>
            </a:pPr>
            <a:endParaRPr lang="en-US" sz="32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Jonathan Link</a:t>
            </a:r>
          </a:p>
          <a:p>
            <a:pPr algn="ctr" fontAlgn="base">
              <a:spcBef>
                <a:spcPts val="36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24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  <a:defRPr/>
            </a:pPr>
            <a:r>
              <a:rPr lang="en-US" sz="2400" dirty="0" err="1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24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the next steps</a:t>
            </a:r>
          </a:p>
          <a:p>
            <a:pPr algn="ctr" fontAlgn="base">
              <a:spcBef>
                <a:spcPts val="24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October 21</a:t>
            </a:r>
            <a:r>
              <a:rPr lang="en-US" sz="240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2019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45034D-8647-42CC-AA20-3B9D22C18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284" y="3557154"/>
            <a:ext cx="3154261" cy="85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mlink\Desktop\Standard_CMYK.jpg">
            <a:extLst>
              <a:ext uri="{FF2B5EF4-FFF2-40B4-BE49-F238E27FC236}">
                <a16:creationId xmlns:a16="http://schemas.microsoft.com/office/drawing/2014/main" id="{03C01C68-60E4-42CA-94B0-DA6A1316C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659" y="3573933"/>
            <a:ext cx="2071037" cy="8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899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9CA15-FFEA-46D3-9D9F-0D385371DB2F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4215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requires the observation of wrong-sign electrons.  (Very hard)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measure the electron’s curvature in less than a radiation length.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Magnetized </a:t>
                </a:r>
              </a:p>
              <a:p>
                <a:pPr marL="914400" lvl="1" indent="-457200"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 </a:t>
                </a:r>
              </a:p>
              <a:p>
                <a:pPr lvl="1"/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Or 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 startAt="2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low-mass, low Z, but this will decrease the event rate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Fortunately, this mode is the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conjugate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it’s redundant, but it may be used for a test of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a sterile neutrino discovery.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9CA15-FFEA-46D3-9D9F-0D385371D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4215513"/>
              </a:xfrm>
              <a:prstGeom prst="rect">
                <a:avLst/>
              </a:prstGeom>
              <a:blipFill>
                <a:blip r:embed="rId3"/>
                <a:stretch>
                  <a:fillRect l="-814" t="-1158" b="-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77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5E4138B0-3B54-4CB1-B37A-B6E086C1AB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rgbClr val="FFFF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rgbClr val="FFFF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</a:rPr>
                  <a:t> Disappearance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5E4138B0-3B54-4CB1-B37A-B6E086C1A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4F5A2-0186-4610-A9E7-51F4E39F0B72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3893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involves a near/far comparison of rate and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/or muon energy spectrum.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have large model dependence in the handling of non-quasi-elastic events.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fine-grain detector would reduce the model dependence.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near/far technology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Does not require magnetization 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tracker, would be helpful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Pollution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can safely be ignored so no magnetic field is required.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4F5A2-0186-4610-A9E7-51F4E39F0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3893374"/>
              </a:xfrm>
              <a:prstGeom prst="rect">
                <a:avLst/>
              </a:prstGeom>
              <a:blipFill>
                <a:blip r:embed="rId3"/>
                <a:stretch>
                  <a:fillRect l="-814" t="-1254" b="-2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88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DF020ABC-079F-4711-A498-A8CCFBEFC4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</a:rPr>
                  <a:t> Disappearance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DF020ABC-079F-4711-A498-A8CCFBEFC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blipFill>
                <a:blip r:embed="rId2"/>
                <a:stretch>
                  <a:fillRect t="-16981" b="-4056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685132-585B-4CFB-8A63-3929B6EE2D24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5261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involves a near/far comparison of rate and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/or electron energy spectrum.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effectLst/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/>
                  </a:rPr>
                  <a:t>, it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have large model dependence in the handling of non-quasi-elastic events.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Also, electron pattern recognition is a bigger challenge. 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fine-grain detector is needed to help with both issues.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near/far technology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Does not require magnetization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main competition comes from reactors.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flux is not well understood, but reactors have inverse beta decay which is much better for pattern recognition.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685132-585B-4CFB-8A63-3929B6EE2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5261953"/>
              </a:xfrm>
              <a:prstGeom prst="rect">
                <a:avLst/>
              </a:prstGeom>
              <a:blipFill>
                <a:blip r:embed="rId3"/>
                <a:stretch>
                  <a:fillRect l="-814" t="-927" b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487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A7FD78-F3D6-42EA-ACD3-D35199CB1D37}"/>
                  </a:ext>
                </a:extLst>
              </p:cNvPr>
              <p:cNvSpPr txBox="1"/>
              <p:nvPr/>
            </p:nvSpPr>
            <p:spPr>
              <a:xfrm>
                <a:off x="609600" y="755946"/>
                <a:ext cx="11195304" cy="5661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a specific prediction of the sterile neutrino hypothesis.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this is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hardest way to search for sterile neutrino oscillation, if you are looking for it, some form of high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66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oscillation has probably already been observed.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case, there will probably be a lot of money available to design this experiment properly.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key to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NC disappearance is separating NC events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 events (mostly electrons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66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requires a high-resolution tracking detector with good </a:t>
                </a:r>
                <a:r>
                  <a:rPr lang="en-US" sz="2400" dirty="0" err="1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/dx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no way to disentangle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 to determine flavor.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in this one case the prompt pion burst may be useful to separately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NC disappearance.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Pion-free events are also needed to maximize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NC disappearance.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A7FD78-F3D6-42EA-ACD3-D35199CB1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55946"/>
                <a:ext cx="11195304" cy="5661037"/>
              </a:xfrm>
              <a:prstGeom prst="rect">
                <a:avLst/>
              </a:prstGeom>
              <a:blipFill>
                <a:blip r:embed="rId2"/>
                <a:stretch>
                  <a:fillRect l="-817" t="-861" b="-1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3">
            <a:extLst>
              <a:ext uri="{FF2B5EF4-FFF2-40B4-BE49-F238E27FC236}">
                <a16:creationId xmlns:a16="http://schemas.microsoft.com/office/drawing/2014/main" id="{EDABD108-4561-45B4-B492-6F30326C4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Total Neutral Current Disappearance</a:t>
            </a:r>
          </a:p>
        </p:txBody>
      </p:sp>
    </p:spTree>
    <p:extLst>
      <p:ext uri="{BB962C8B-B14F-4D97-AF65-F5344CB8AC3E}">
        <p14:creationId xmlns:p14="http://schemas.microsoft.com/office/powerpoint/2010/main" val="426915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ADFB9B-EEF6-4A89-9B9A-A23038343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6462"/>
            <a:ext cx="12192000" cy="4613368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AD2B0CCB-1622-40AC-9BD5-AF134D4D8891}"/>
              </a:ext>
            </a:extLst>
          </p:cNvPr>
          <p:cNvSpPr/>
          <p:nvPr/>
        </p:nvSpPr>
        <p:spPr>
          <a:xfrm>
            <a:off x="2332302" y="2550575"/>
            <a:ext cx="95945" cy="176623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3E9F696-7FA8-48B1-A7F3-801CB6958C6A}"/>
              </a:ext>
            </a:extLst>
          </p:cNvPr>
          <p:cNvSpPr>
            <a:spLocks noChangeAspect="1"/>
          </p:cNvSpPr>
          <p:nvPr/>
        </p:nvSpPr>
        <p:spPr>
          <a:xfrm rot="1049036">
            <a:off x="883049" y="1978255"/>
            <a:ext cx="1436511" cy="447753"/>
          </a:xfrm>
          <a:prstGeom prst="roundRect">
            <a:avLst>
              <a:gd name="adj" fmla="val 50000"/>
            </a:avLst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AA3E07-CD40-41F7-8BC7-2939B4D66C01}"/>
              </a:ext>
            </a:extLst>
          </p:cNvPr>
          <p:cNvCxnSpPr>
            <a:cxnSpLocks/>
          </p:cNvCxnSpPr>
          <p:nvPr/>
        </p:nvCxnSpPr>
        <p:spPr>
          <a:xfrm>
            <a:off x="848968" y="2152741"/>
            <a:ext cx="155964" cy="85720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605C9E5-DB68-4CBA-92E3-2DBC2A7E6678}"/>
              </a:ext>
            </a:extLst>
          </p:cNvPr>
          <p:cNvCxnSpPr>
            <a:cxnSpLocks/>
          </p:cNvCxnSpPr>
          <p:nvPr/>
        </p:nvCxnSpPr>
        <p:spPr>
          <a:xfrm>
            <a:off x="-73818" y="1907450"/>
            <a:ext cx="1152512" cy="36435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1D51C-9B51-4526-8AA3-F9AA2AC4F414}"/>
              </a:ext>
            </a:extLst>
          </p:cNvPr>
          <p:cNvCxnSpPr>
            <a:cxnSpLocks/>
          </p:cNvCxnSpPr>
          <p:nvPr/>
        </p:nvCxnSpPr>
        <p:spPr>
          <a:xfrm>
            <a:off x="1874227" y="2521921"/>
            <a:ext cx="387961" cy="121439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C0D0602-46C5-41DE-87D5-E0B3EA64A301}"/>
              </a:ext>
            </a:extLst>
          </p:cNvPr>
          <p:cNvSpPr>
            <a:spLocks noChangeAspect="1"/>
          </p:cNvSpPr>
          <p:nvPr/>
        </p:nvSpPr>
        <p:spPr>
          <a:xfrm rot="1049036">
            <a:off x="883048" y="1978252"/>
            <a:ext cx="1436511" cy="447753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C5399C8-277F-4030-956E-F2B77F9CCACA}"/>
              </a:ext>
            </a:extLst>
          </p:cNvPr>
          <p:cNvCxnSpPr>
            <a:cxnSpLocks/>
          </p:cNvCxnSpPr>
          <p:nvPr/>
        </p:nvCxnSpPr>
        <p:spPr>
          <a:xfrm flipV="1">
            <a:off x="2004282" y="2612322"/>
            <a:ext cx="2089087" cy="31080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3D6F200C-A9D6-4221-B935-C49C32097907}"/>
              </a:ext>
            </a:extLst>
          </p:cNvPr>
          <p:cNvSpPr/>
          <p:nvPr/>
        </p:nvSpPr>
        <p:spPr>
          <a:xfrm rot="1023851">
            <a:off x="599510" y="2099196"/>
            <a:ext cx="147637" cy="278530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D0011A-3FE5-4CC9-8831-7A9EA9EC4FAE}"/>
              </a:ext>
            </a:extLst>
          </p:cNvPr>
          <p:cNvSpPr/>
          <p:nvPr/>
        </p:nvSpPr>
        <p:spPr>
          <a:xfrm rot="16200000">
            <a:off x="1897768" y="2567123"/>
            <a:ext cx="57354" cy="152428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7036223-B67F-478A-90BE-5B67A9C90CC5}"/>
              </a:ext>
            </a:extLst>
          </p:cNvPr>
          <p:cNvCxnSpPr>
            <a:cxnSpLocks/>
          </p:cNvCxnSpPr>
          <p:nvPr/>
        </p:nvCxnSpPr>
        <p:spPr>
          <a:xfrm>
            <a:off x="2000114" y="2560100"/>
            <a:ext cx="234653" cy="75707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51BCA2-A800-449A-83B1-5D5AD19360AE}"/>
              </a:ext>
            </a:extLst>
          </p:cNvPr>
          <p:cNvCxnSpPr>
            <a:cxnSpLocks/>
          </p:cNvCxnSpPr>
          <p:nvPr/>
        </p:nvCxnSpPr>
        <p:spPr>
          <a:xfrm flipV="1">
            <a:off x="2000114" y="2612322"/>
            <a:ext cx="2093255" cy="31038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3171A27F-00D1-4838-AE98-730F7C9910F3}"/>
              </a:ext>
            </a:extLst>
          </p:cNvPr>
          <p:cNvSpPr/>
          <p:nvPr/>
        </p:nvSpPr>
        <p:spPr>
          <a:xfrm>
            <a:off x="681910" y="2139025"/>
            <a:ext cx="27432" cy="27432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BE36B2C-D2AA-4C13-9255-8C5E089F7B1D}"/>
              </a:ext>
            </a:extLst>
          </p:cNvPr>
          <p:cNvCxnSpPr>
            <a:cxnSpLocks/>
          </p:cNvCxnSpPr>
          <p:nvPr/>
        </p:nvCxnSpPr>
        <p:spPr>
          <a:xfrm>
            <a:off x="848967" y="2154561"/>
            <a:ext cx="183720" cy="101769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1D0D27A-0A9C-4F64-B076-78D4E2297DDB}"/>
              </a:ext>
            </a:extLst>
          </p:cNvPr>
          <p:cNvCxnSpPr>
            <a:cxnSpLocks/>
          </p:cNvCxnSpPr>
          <p:nvPr/>
        </p:nvCxnSpPr>
        <p:spPr>
          <a:xfrm>
            <a:off x="3626641" y="2587402"/>
            <a:ext cx="182880" cy="5792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E1540CB-9D5C-4507-8B2D-5D8313F44B05}"/>
              </a:ext>
            </a:extLst>
          </p:cNvPr>
          <p:cNvSpPr/>
          <p:nvPr/>
        </p:nvSpPr>
        <p:spPr>
          <a:xfrm>
            <a:off x="2143955" y="2133910"/>
            <a:ext cx="9213821" cy="2846467"/>
          </a:xfrm>
          <a:custGeom>
            <a:avLst/>
            <a:gdLst>
              <a:gd name="connsiteX0" fmla="*/ 0 w 9261446"/>
              <a:gd name="connsiteY0" fmla="*/ 0 h 2877424"/>
              <a:gd name="connsiteX1" fmla="*/ 3934436 w 9261446"/>
              <a:gd name="connsiteY1" fmla="*/ 104023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647988"/>
              <a:gd name="connsiteY0" fmla="*/ 0 h 2995979"/>
              <a:gd name="connsiteX1" fmla="*/ 3903480 w 9647988"/>
              <a:gd name="connsiteY1" fmla="*/ 1211685 h 2995979"/>
              <a:gd name="connsiteX2" fmla="*/ 9261446 w 9647988"/>
              <a:gd name="connsiteY2" fmla="*/ 2877424 h 2995979"/>
              <a:gd name="connsiteX3" fmla="*/ 9220965 w 9647988"/>
              <a:gd name="connsiteY3" fmla="*/ 2858374 h 2995979"/>
              <a:gd name="connsiteX0" fmla="*/ 0 w 9220965"/>
              <a:gd name="connsiteY0" fmla="*/ 0 h 2858374"/>
              <a:gd name="connsiteX1" fmla="*/ 3903480 w 9220965"/>
              <a:gd name="connsiteY1" fmla="*/ 1211685 h 2858374"/>
              <a:gd name="connsiteX2" fmla="*/ 9220965 w 9220965"/>
              <a:gd name="connsiteY2" fmla="*/ 2858374 h 2858374"/>
              <a:gd name="connsiteX0" fmla="*/ 0 w 9218584"/>
              <a:gd name="connsiteY0" fmla="*/ 0 h 2860755"/>
              <a:gd name="connsiteX1" fmla="*/ 3903480 w 9218584"/>
              <a:gd name="connsiteY1" fmla="*/ 1211685 h 2860755"/>
              <a:gd name="connsiteX2" fmla="*/ 9218584 w 9218584"/>
              <a:gd name="connsiteY2" fmla="*/ 2860755 h 2860755"/>
              <a:gd name="connsiteX0" fmla="*/ 0 w 9218584"/>
              <a:gd name="connsiteY0" fmla="*/ 0 h 2860755"/>
              <a:gd name="connsiteX1" fmla="*/ 3903480 w 9218584"/>
              <a:gd name="connsiteY1" fmla="*/ 1211685 h 2860755"/>
              <a:gd name="connsiteX2" fmla="*/ 9218584 w 9218584"/>
              <a:gd name="connsiteY2" fmla="*/ 2860755 h 2860755"/>
              <a:gd name="connsiteX0" fmla="*/ 0 w 9213821"/>
              <a:gd name="connsiteY0" fmla="*/ 0 h 2848848"/>
              <a:gd name="connsiteX1" fmla="*/ 3898717 w 9213821"/>
              <a:gd name="connsiteY1" fmla="*/ 1199778 h 2848848"/>
              <a:gd name="connsiteX2" fmla="*/ 9213821 w 9213821"/>
              <a:gd name="connsiteY2" fmla="*/ 2848848 h 2848848"/>
              <a:gd name="connsiteX0" fmla="*/ 0 w 9213821"/>
              <a:gd name="connsiteY0" fmla="*/ 0 h 2848848"/>
              <a:gd name="connsiteX1" fmla="*/ 3898717 w 9213821"/>
              <a:gd name="connsiteY1" fmla="*/ 1199778 h 2848848"/>
              <a:gd name="connsiteX2" fmla="*/ 9213821 w 9213821"/>
              <a:gd name="connsiteY2" fmla="*/ 2848848 h 2848848"/>
              <a:gd name="connsiteX0" fmla="*/ 0 w 9213821"/>
              <a:gd name="connsiteY0" fmla="*/ 0 h 2846467"/>
              <a:gd name="connsiteX1" fmla="*/ 3898717 w 9213821"/>
              <a:gd name="connsiteY1" fmla="*/ 1199778 h 2846467"/>
              <a:gd name="connsiteX2" fmla="*/ 9213821 w 9213821"/>
              <a:gd name="connsiteY2" fmla="*/ 2846467 h 284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3821" h="2846467">
                <a:moveTo>
                  <a:pt x="0" y="0"/>
                </a:moveTo>
                <a:lnTo>
                  <a:pt x="3898717" y="1199778"/>
                </a:lnTo>
                <a:lnTo>
                  <a:pt x="9213821" y="2846467"/>
                </a:lnTo>
              </a:path>
            </a:pathLst>
          </a:custGeom>
          <a:noFill/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445BB0B8-79A9-4F0A-88F9-774189BD8EE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74B66881-E726-4E8F-93C3-A4AE97F9C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Where Should We be Looking to Site a Far Detector? </a:t>
            </a:r>
          </a:p>
        </p:txBody>
      </p:sp>
    </p:spTree>
    <p:extLst>
      <p:ext uri="{BB962C8B-B14F-4D97-AF65-F5344CB8AC3E}">
        <p14:creationId xmlns:p14="http://schemas.microsoft.com/office/powerpoint/2010/main" val="3057713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F9C7F494-04D2-4702-A541-D3E137760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FC8F91-A00B-4B80-A6B1-9B42BE0076E4}"/>
                  </a:ext>
                </a:extLst>
              </p:cNvPr>
              <p:cNvSpPr txBox="1"/>
              <p:nvPr/>
            </p:nvSpPr>
            <p:spPr>
              <a:xfrm>
                <a:off x="609600" y="755946"/>
                <a:ext cx="11195304" cy="5167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nuStorm has access to all interesting modes for sterile neutrino searches short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modes.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</a:t>
                </a: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is truly unique “Golden Mode” but may be less scientifically interesting.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Another unique mode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/>
                  </a:rPr>
                  <a:t> disappearance, which is also the most compelling search channel.  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 search can be done with a simple magnetized far detector. 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Disappearance searches require identical near/far technology. 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Neutral current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final states require a fine-grain detector, as do precision measurements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far detector should not be downstream of the initial pion pulse.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FC8F91-A00B-4B80-A6B1-9B42BE007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55946"/>
                <a:ext cx="11195304" cy="5167568"/>
              </a:xfrm>
              <a:prstGeom prst="rect">
                <a:avLst/>
              </a:prstGeom>
              <a:blipFill>
                <a:blip r:embed="rId2"/>
                <a:stretch>
                  <a:fillRect l="-708" t="-943" b="-1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999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5B9111-5CFE-4435-854A-F4C66D908540}"/>
                  </a:ext>
                </a:extLst>
              </p:cNvPr>
              <p:cNvSpPr txBox="1"/>
              <p:nvPr/>
            </p:nvSpPr>
            <p:spPr>
              <a:xfrm>
                <a:off x="365759" y="738266"/>
                <a:ext cx="11385973" cy="54508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000" dirty="0" err="1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000" dirty="0" err="1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uSTORM</a:t>
                </a:r>
                <a:r>
                  <a:rPr lang="en-US" sz="20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produces pure and well-characterized beams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2A3674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2A3674"/>
                                </a:solidFill>
                                <a:effectLst/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stored)</a:t>
                </a:r>
                <a:r>
                  <a:rPr lang="en-US" sz="20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also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from the prompt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decay, but I’ll argue that this is not useful for oscillation studies and should be avoided.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each neutrino type there are both appearance and disappearance channels</a:t>
                </a:r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also the total neutral </a:t>
                </a:r>
                <a:r>
                  <a:rPr 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 disappearance channel, </a:t>
                </a:r>
                <a:r>
                  <a:rPr lang="en-US" sz="2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total of 5 channels for sterile neutrino hunters.  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principle, the appearance channels and total neutral current disappearance could be different, due to CP violation, between neutrinos and antineutrinos. 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But in practice, the </a:t>
                </a:r>
                <a:r>
                  <a:rPr lang="el-GR" sz="2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sz="2000" i="1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30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gap between the sterile and active sectors is too large for significant interference from the CP phase. 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unless specified, I will use the </a:t>
                </a:r>
                <a:r>
                  <a:rPr lang="el-GR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US" sz="2000" baseline="30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:r>
                  <a:rPr lang="el-GR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sz="2000" baseline="30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modes to refer to both signs.  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nuStorm has ten channels of interest, five of which are effectively identical to their CP conjugates. </a:t>
                </a:r>
                <a:endParaRPr lang="en-US" sz="20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5B9111-5CFE-4435-854A-F4C66D908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59" y="738266"/>
                <a:ext cx="11385973" cy="5450851"/>
              </a:xfrm>
              <a:prstGeom prst="rect">
                <a:avLst/>
              </a:prstGeom>
              <a:blipFill>
                <a:blip r:embed="rId2"/>
                <a:stretch>
                  <a:fillRect l="-535" t="-559" r="-803" b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2B8D-8908-4B92-A236-2A2D465D350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0C5B608E-AB62-4381-A651-96A85C89C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Many Sterile Channels of nuStorm</a:t>
            </a:r>
          </a:p>
        </p:txBody>
      </p:sp>
    </p:spTree>
    <p:extLst>
      <p:ext uri="{BB962C8B-B14F-4D97-AF65-F5344CB8AC3E}">
        <p14:creationId xmlns:p14="http://schemas.microsoft.com/office/powerpoint/2010/main" val="326536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2ED9AED-BB12-48CD-8EAD-8C716372A5BC}"/>
              </a:ext>
            </a:extLst>
          </p:cNvPr>
          <p:cNvSpPr txBox="1"/>
          <p:nvPr/>
        </p:nvSpPr>
        <p:spPr>
          <a:xfrm>
            <a:off x="975777" y="1077656"/>
            <a:ext cx="141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4082D-2720-4B62-BBB0-0B641804B0B1}"/>
              </a:ext>
            </a:extLst>
          </p:cNvPr>
          <p:cNvSpPr txBox="1"/>
          <p:nvPr/>
        </p:nvSpPr>
        <p:spPr>
          <a:xfrm>
            <a:off x="1950720" y="1849120"/>
            <a:ext cx="1717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Frist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Second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Third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Fourth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Fifth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B9DF88C-64DF-4027-9CAA-CA1205BA0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Many Sterile Channels of nuStorm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B6F97B-C6FA-445C-ABBA-D28FBB59E352}"/>
                  </a:ext>
                </a:extLst>
              </p:cNvPr>
              <p:cNvSpPr/>
              <p:nvPr/>
            </p:nvSpPr>
            <p:spPr>
              <a:xfrm>
                <a:off x="2406183" y="1850682"/>
                <a:ext cx="3639017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B6F97B-C6FA-445C-ABBA-D28FBB59E3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1850682"/>
                <a:ext cx="3639017" cy="491417"/>
              </a:xfrm>
              <a:prstGeom prst="rect">
                <a:avLst/>
              </a:prstGeom>
              <a:blipFill>
                <a:blip r:embed="rId2"/>
                <a:stretch>
                  <a:fillRect t="-10000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D810BD7-E6E8-401B-9503-3EB7C832543A}"/>
                  </a:ext>
                </a:extLst>
              </p:cNvPr>
              <p:cNvSpPr/>
              <p:nvPr/>
            </p:nvSpPr>
            <p:spPr>
              <a:xfrm>
                <a:off x="2406183" y="3408764"/>
                <a:ext cx="3639017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Apperance	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D810BD7-E6E8-401B-9503-3EB7C83254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3408764"/>
                <a:ext cx="3639017" cy="491417"/>
              </a:xfrm>
              <a:prstGeom prst="rect">
                <a:avLst/>
              </a:prstGeom>
              <a:blipFill>
                <a:blip r:embed="rId3"/>
                <a:stretch>
                  <a:fillRect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8A3B059-03E3-4F9A-A8F2-0F8CE452BDCE}"/>
                  </a:ext>
                </a:extLst>
              </p:cNvPr>
              <p:cNvSpPr/>
              <p:nvPr/>
            </p:nvSpPr>
            <p:spPr>
              <a:xfrm>
                <a:off x="2406183" y="2895516"/>
                <a:ext cx="499594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</a:t>
                </a:r>
                <a:endParaRPr lang="en-US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8A3B059-03E3-4F9A-A8F2-0F8CE452BD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2895516"/>
                <a:ext cx="4995948" cy="461665"/>
              </a:xfrm>
              <a:prstGeom prst="rect">
                <a:avLst/>
              </a:prstGeom>
              <a:blipFill>
                <a:blip r:embed="rId4"/>
                <a:stretch>
                  <a:fillRect t="-11842" b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587731-0A1E-4F64-A78B-598F67562116}"/>
                  </a:ext>
                </a:extLst>
              </p:cNvPr>
              <p:cNvSpPr/>
              <p:nvPr/>
            </p:nvSpPr>
            <p:spPr>
              <a:xfrm>
                <a:off x="2406183" y="2373446"/>
                <a:ext cx="3140714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587731-0A1E-4F64-A78B-598F675621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2373446"/>
                <a:ext cx="3140714" cy="491417"/>
              </a:xfrm>
              <a:prstGeom prst="rect">
                <a:avLst/>
              </a:prstGeom>
              <a:blipFill>
                <a:blip r:embed="rId5"/>
                <a:stretch>
                  <a:fillRect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43C153A-5536-4BA2-BEAC-20AD38176259}"/>
              </a:ext>
            </a:extLst>
          </p:cNvPr>
          <p:cNvSpPr/>
          <p:nvPr/>
        </p:nvSpPr>
        <p:spPr>
          <a:xfrm>
            <a:off x="2406183" y="3941688"/>
            <a:ext cx="4995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NC Disappearance 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3671C2-6875-416C-A1A1-B0D4DFBE50A7}"/>
              </a:ext>
            </a:extLst>
          </p:cNvPr>
          <p:cNvSpPr txBox="1"/>
          <p:nvPr/>
        </p:nvSpPr>
        <p:spPr>
          <a:xfrm>
            <a:off x="1950720" y="1849120"/>
            <a:ext cx="853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                                         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DBFF25-1BCF-49BB-B716-ED0337F8F56D}"/>
              </a:ext>
            </a:extLst>
          </p:cNvPr>
          <p:cNvSpPr/>
          <p:nvPr/>
        </p:nvSpPr>
        <p:spPr>
          <a:xfrm>
            <a:off x="5607451" y="3934940"/>
            <a:ext cx="3164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 discovery channel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5E3608-DE70-43C0-888D-E06C8352A477}"/>
              </a:ext>
            </a:extLst>
          </p:cNvPr>
          <p:cNvSpPr txBox="1"/>
          <p:nvPr/>
        </p:nvSpPr>
        <p:spPr>
          <a:xfrm>
            <a:off x="1070836" y="1077656"/>
            <a:ext cx="5705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ranking by experimental accessibility: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4B0567-F7C7-4209-87B3-C5761A8FC15D}"/>
              </a:ext>
            </a:extLst>
          </p:cNvPr>
          <p:cNvSpPr txBox="1"/>
          <p:nvPr/>
        </p:nvSpPr>
        <p:spPr>
          <a:xfrm>
            <a:off x="914400" y="1122997"/>
            <a:ext cx="356296" cy="415498"/>
          </a:xfrm>
          <a:prstGeom prst="rect">
            <a:avLst/>
          </a:prstGeom>
          <a:solidFill>
            <a:schemeClr val="bg1"/>
          </a:solidFill>
        </p:spPr>
        <p:txBody>
          <a:bodyPr wrap="square" tIns="0" rIns="0" rtlCol="0">
            <a:spAutoFit/>
          </a:bodyPr>
          <a:lstStyle/>
          <a:p>
            <a:pPr algn="r"/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596F9F-3A30-4E86-940A-AF81BE0EC525}"/>
              </a:ext>
            </a:extLst>
          </p:cNvPr>
          <p:cNvSpPr/>
          <p:nvPr/>
        </p:nvSpPr>
        <p:spPr>
          <a:xfrm>
            <a:off x="5605620" y="1861135"/>
            <a:ext cx="1885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5B3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Golden Mode</a:t>
            </a:r>
            <a:endParaRPr lang="en-US" sz="2400" dirty="0">
              <a:solidFill>
                <a:srgbClr val="C5B35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D034866-9475-46DD-9AA4-67507FF1BC0F}"/>
                  </a:ext>
                </a:extLst>
              </p:cNvPr>
              <p:cNvSpPr/>
              <p:nvPr/>
            </p:nvSpPr>
            <p:spPr>
              <a:xfrm>
                <a:off x="5607451" y="2408059"/>
                <a:ext cx="5894883" cy="49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Looking for a tiny spectral distortion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CC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D034866-9475-46DD-9AA4-67507FF1BC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451" y="2408059"/>
                <a:ext cx="5894883" cy="491417"/>
              </a:xfrm>
              <a:prstGeom prst="rect">
                <a:avLst/>
              </a:prstGeom>
              <a:blipFill>
                <a:blip r:embed="rId6"/>
                <a:stretch>
                  <a:fillRect l="-1655"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78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0.09362 0.0004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4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2" grpId="0"/>
      <p:bldP spid="13" grpId="0"/>
      <p:bldP spid="15" grpId="0"/>
      <p:bldP spid="16" grpId="0" animBg="1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8D4082D-2720-4B62-BBB0-0B641804B0B1}"/>
              </a:ext>
            </a:extLst>
          </p:cNvPr>
          <p:cNvSpPr txBox="1"/>
          <p:nvPr/>
        </p:nvSpPr>
        <p:spPr>
          <a:xfrm>
            <a:off x="1950720" y="1849120"/>
            <a:ext cx="1717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Frist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Second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Third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Fourth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Fifth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B9DF88C-64DF-4027-9CAA-CA1205BA0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Many Sterile Channels of nuStorm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B6F97B-C6FA-445C-ABBA-D28FBB59E352}"/>
                  </a:ext>
                </a:extLst>
              </p:cNvPr>
              <p:cNvSpPr/>
              <p:nvPr/>
            </p:nvSpPr>
            <p:spPr>
              <a:xfrm>
                <a:off x="2406183" y="1850682"/>
                <a:ext cx="3639017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DB6F97B-C6FA-445C-ABBA-D28FBB59E3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1850682"/>
                <a:ext cx="3639017" cy="491417"/>
              </a:xfrm>
              <a:prstGeom prst="rect">
                <a:avLst/>
              </a:prstGeom>
              <a:blipFill>
                <a:blip r:embed="rId2"/>
                <a:stretch>
                  <a:fillRect t="-10000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D810BD7-E6E8-401B-9503-3EB7C832543A}"/>
                  </a:ext>
                </a:extLst>
              </p:cNvPr>
              <p:cNvSpPr/>
              <p:nvPr/>
            </p:nvSpPr>
            <p:spPr>
              <a:xfrm>
                <a:off x="2406183" y="3408764"/>
                <a:ext cx="3639017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Apperance	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D810BD7-E6E8-401B-9503-3EB7C83254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3408764"/>
                <a:ext cx="3639017" cy="491417"/>
              </a:xfrm>
              <a:prstGeom prst="rect">
                <a:avLst/>
              </a:prstGeom>
              <a:blipFill>
                <a:blip r:embed="rId3"/>
                <a:stretch>
                  <a:fillRect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8A3B059-03E3-4F9A-A8F2-0F8CE452BDCE}"/>
                  </a:ext>
                </a:extLst>
              </p:cNvPr>
              <p:cNvSpPr/>
              <p:nvPr/>
            </p:nvSpPr>
            <p:spPr>
              <a:xfrm>
                <a:off x="2406183" y="2895516"/>
                <a:ext cx="499594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</a:t>
                </a:r>
                <a:endParaRPr lang="en-US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8A3B059-03E3-4F9A-A8F2-0F8CE452BD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2895516"/>
                <a:ext cx="4995948" cy="461665"/>
              </a:xfrm>
              <a:prstGeom prst="rect">
                <a:avLst/>
              </a:prstGeom>
              <a:blipFill>
                <a:blip r:embed="rId4"/>
                <a:stretch>
                  <a:fillRect t="-11842" b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587731-0A1E-4F64-A78B-598F67562116}"/>
                  </a:ext>
                </a:extLst>
              </p:cNvPr>
              <p:cNvSpPr/>
              <p:nvPr/>
            </p:nvSpPr>
            <p:spPr>
              <a:xfrm>
                <a:off x="2406183" y="2373446"/>
                <a:ext cx="3140714" cy="491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587731-0A1E-4F64-A78B-598F675621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183" y="2373446"/>
                <a:ext cx="3140714" cy="491417"/>
              </a:xfrm>
              <a:prstGeom prst="rect">
                <a:avLst/>
              </a:prstGeom>
              <a:blipFill>
                <a:blip r:embed="rId5"/>
                <a:stretch>
                  <a:fillRect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43C153A-5536-4BA2-BEAC-20AD38176259}"/>
              </a:ext>
            </a:extLst>
          </p:cNvPr>
          <p:cNvSpPr/>
          <p:nvPr/>
        </p:nvSpPr>
        <p:spPr>
          <a:xfrm>
            <a:off x="2406183" y="3941688"/>
            <a:ext cx="4995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NC Disappearance 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3671C2-6875-416C-A1A1-B0D4DFBE50A7}"/>
              </a:ext>
            </a:extLst>
          </p:cNvPr>
          <p:cNvSpPr txBox="1"/>
          <p:nvPr/>
        </p:nvSpPr>
        <p:spPr>
          <a:xfrm>
            <a:off x="1950720" y="1846903"/>
            <a:ext cx="853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                                         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A4303-711C-4CF9-ADC2-835279CBA6DC}"/>
              </a:ext>
            </a:extLst>
          </p:cNvPr>
          <p:cNvSpPr/>
          <p:nvPr/>
        </p:nvSpPr>
        <p:spPr>
          <a:xfrm>
            <a:off x="5607451" y="3416780"/>
            <a:ext cx="4196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important after a discovery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8BE1AA-6C08-438E-9BB5-88664671580D}"/>
              </a:ext>
            </a:extLst>
          </p:cNvPr>
          <p:cNvSpPr txBox="1"/>
          <p:nvPr/>
        </p:nvSpPr>
        <p:spPr>
          <a:xfrm>
            <a:off x="975777" y="1077656"/>
            <a:ext cx="141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2F1B0C-BAC2-4CE3-81FE-E56A8CDD9825}"/>
              </a:ext>
            </a:extLst>
          </p:cNvPr>
          <p:cNvSpPr txBox="1"/>
          <p:nvPr/>
        </p:nvSpPr>
        <p:spPr>
          <a:xfrm>
            <a:off x="1070836" y="1077656"/>
            <a:ext cx="5705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ranking by scientific importance: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F583FD-3ECA-4AAD-B73A-214D70655343}"/>
              </a:ext>
            </a:extLst>
          </p:cNvPr>
          <p:cNvSpPr txBox="1"/>
          <p:nvPr/>
        </p:nvSpPr>
        <p:spPr>
          <a:xfrm>
            <a:off x="914400" y="1122997"/>
            <a:ext cx="356296" cy="415498"/>
          </a:xfrm>
          <a:prstGeom prst="rect">
            <a:avLst/>
          </a:prstGeom>
          <a:solidFill>
            <a:schemeClr val="bg1"/>
          </a:solidFill>
        </p:spPr>
        <p:txBody>
          <a:bodyPr wrap="square" tIns="0" rIns="0" rtlCol="0">
            <a:spAutoFit/>
          </a:bodyPr>
          <a:lstStyle/>
          <a:p>
            <a:pPr algn="r"/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8AD9B6-4FD0-43E6-BEC8-CA1B294AB578}"/>
              </a:ext>
            </a:extLst>
          </p:cNvPr>
          <p:cNvSpPr/>
          <p:nvPr/>
        </p:nvSpPr>
        <p:spPr>
          <a:xfrm>
            <a:off x="5607450" y="1855876"/>
            <a:ext cx="5006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the anomaly is least constrained</a:t>
            </a:r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099DAAD-4EFD-4304-855B-2F81F66F3119}"/>
              </a:ext>
            </a:extLst>
          </p:cNvPr>
          <p:cNvGrpSpPr/>
          <p:nvPr/>
        </p:nvGrpSpPr>
        <p:grpSpPr>
          <a:xfrm>
            <a:off x="5718563" y="2405342"/>
            <a:ext cx="5334711" cy="890308"/>
            <a:chOff x="5680459" y="2405342"/>
            <a:chExt cx="5334711" cy="890308"/>
          </a:xfrm>
        </p:grpSpPr>
        <p:sp>
          <p:nvSpPr>
            <p:cNvPr id="2" name="Right Brace 1">
              <a:extLst>
                <a:ext uri="{FF2B5EF4-FFF2-40B4-BE49-F238E27FC236}">
                  <a16:creationId xmlns:a16="http://schemas.microsoft.com/office/drawing/2014/main" id="{F07F7A83-5399-45D0-A7BE-53335689662A}"/>
                </a:ext>
              </a:extLst>
            </p:cNvPr>
            <p:cNvSpPr/>
            <p:nvPr/>
          </p:nvSpPr>
          <p:spPr>
            <a:xfrm>
              <a:off x="5680459" y="2405342"/>
              <a:ext cx="234581" cy="890308"/>
            </a:xfrm>
            <a:prstGeom prst="rightBrace">
              <a:avLst>
                <a:gd name="adj1" fmla="val 32696"/>
                <a:gd name="adj2" fmla="val 50000"/>
              </a:avLst>
            </a:prstGeom>
            <a:ln w="1905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73B8A2C-406B-4BD7-A1F2-8171FE27B8EC}"/>
                </a:ext>
              </a:extLst>
            </p:cNvPr>
            <p:cNvSpPr/>
            <p:nvPr/>
          </p:nvSpPr>
          <p:spPr>
            <a:xfrm>
              <a:off x="6008671" y="2434466"/>
              <a:ext cx="50064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Needed to resolve lingering confusion from </a:t>
              </a:r>
              <a:r>
                <a:rPr lang="en-US" sz="2400" dirty="0" err="1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MiniBooNE</a:t>
              </a:r>
              <a:r>
                <a:rPr lang="en-US" sz="2400" dirty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LSND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8838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0.00026 -0.15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75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-0.00026 0.076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38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7 L 0.00027 -0.075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7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44444E-6 L 0.00039 0.2268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134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33333E-6 L -0.00026 -0.077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0.09362 0.0004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4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6" grpId="0"/>
      <p:bldP spid="8" grpId="0"/>
      <p:bldP spid="9" grpId="0"/>
      <p:bldP spid="10" grpId="0"/>
      <p:bldP spid="12" grpId="0"/>
      <p:bldP spid="14" grpId="0"/>
      <p:bldP spid="16" grpId="0"/>
      <p:bldP spid="17" grpId="0"/>
      <p:bldP spid="18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793874" y="3724537"/>
            <a:ext cx="979488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2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 dirty="0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913513" y="3749449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0650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06500" y="4892140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2301867" y="4893717"/>
            <a:ext cx="3978283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= 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>
                <a:solidFill>
                  <a:srgbClr val="2A3674"/>
                </a:solidFill>
              </a:rPr>
              <a:t>m</a:t>
            </a:r>
            <a:r>
              <a:rPr lang="en-GB" altLang="en-US" baseline="-25000" dirty="0">
                <a:solidFill>
                  <a:srgbClr val="2A3674"/>
                </a:solidFill>
              </a:rPr>
              <a:t>41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L/E)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9264650" y="505693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9264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7283450" y="2088648"/>
            <a:ext cx="3232150" cy="4384681"/>
            <a:chOff x="3628" y="889"/>
            <a:chExt cx="2036" cy="2762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27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321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2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55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00"/>
              <a:ext cx="144" cy="1628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26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2096558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398211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1524000" y="4764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Relating Appearance and Disappearance Probabilities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76338" y="2212445"/>
            <a:ext cx="2901950" cy="814388"/>
            <a:chOff x="369" y="1415"/>
            <a:chExt cx="1828" cy="513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1162050" y="3726916"/>
            <a:ext cx="738188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98107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probability: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435" name="Text Box 43"/>
              <p:cNvSpPr txBox="1">
                <a:spLocks noChangeArrowheads="1"/>
              </p:cNvSpPr>
              <p:nvPr/>
            </p:nvSpPr>
            <p:spPr bwMode="auto">
              <a:xfrm>
                <a:off x="981075" y="4296820"/>
                <a:ext cx="4821238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dirty="0">
                    <a:solidFill>
                      <a:srgbClr val="660000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dirty="0">
                    <a:solidFill>
                      <a:srgbClr val="660000"/>
                    </a:solidFill>
                  </a:rPr>
                  <a:t> disappearance probability:</a:t>
                </a:r>
              </a:p>
            </p:txBody>
          </p:sp>
        </mc:Choice>
        <mc:Fallback xmlns="">
          <p:sp>
            <p:nvSpPr>
              <p:cNvPr id="59435" name="Text 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1075" y="4296820"/>
                <a:ext cx="4821238" cy="457200"/>
              </a:xfrm>
              <a:prstGeom prst="rect">
                <a:avLst/>
              </a:prstGeom>
              <a:blipFill>
                <a:blip r:embed="rId8"/>
                <a:stretch>
                  <a:fillRect l="-2023" t="-10667" b="-30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504035" y="921077"/>
            <a:ext cx="59368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s.</a:t>
            </a: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34696"/>
              </p:ext>
            </p:extLst>
          </p:nvPr>
        </p:nvGraphicFramePr>
        <p:xfrm>
          <a:off x="6669176" y="717052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9" imgW="2209680" imgH="812520" progId="Equation.3">
                  <p:embed/>
                </p:oleObj>
              </mc:Choice>
              <mc:Fallback>
                <p:oleObj name="Equation" r:id="rId9" imgW="2209680" imgH="81252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176" y="717052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15463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>
                  <a:solidFill>
                    <a:srgbClr val="2A3674"/>
                  </a:solidFill>
                </a:rPr>
                <a:t>μμ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>
                  <a:solidFill>
                    <a:srgbClr val="2A3674"/>
                  </a:solidFill>
                </a:rPr>
                <a:t> 4</a:t>
              </a: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>
                  <a:solidFill>
                    <a:srgbClr val="2A3674"/>
                  </a:solidFill>
                </a:rPr>
                <a:t>41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L/E)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424912" y="5354239"/>
                  <a:ext cx="4821238" cy="4914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dirty="0">
                      <a:solidFill>
                        <a:srgbClr val="660000"/>
                      </a:solidFill>
                    </a:rPr>
                    <a:t>The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ν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lang="en-US" altLang="en-US" dirty="0">
                      <a:solidFill>
                        <a:srgbClr val="660000"/>
                      </a:solidFill>
                    </a:rPr>
                    <a:t> disappearance probability:</a:t>
                  </a:r>
                </a:p>
              </p:txBody>
            </p:sp>
          </mc:Choice>
          <mc:Fallback xmlns="">
            <p:sp>
              <p:nvSpPr>
                <p:cNvPr id="66" name="Text 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4912" y="5354239"/>
                  <a:ext cx="4821238" cy="49141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2023" t="-9877" b="-209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26" y="718610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683679" y="3720566"/>
            <a:ext cx="2371725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>
                <a:solidFill>
                  <a:srgbClr val="2A3674"/>
                </a:solidFill>
              </a:rPr>
              <a:t>m</a:t>
            </a:r>
            <a:r>
              <a:rPr lang="en-GB" altLang="en-US" baseline="-25000" dirty="0">
                <a:solidFill>
                  <a:srgbClr val="2A3674"/>
                </a:solidFill>
              </a:rPr>
              <a:t>41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L/E)</a:t>
            </a:r>
          </a:p>
        </p:txBody>
      </p:sp>
    </p:spTree>
    <p:extLst>
      <p:ext uri="{BB962C8B-B14F-4D97-AF65-F5344CB8AC3E}">
        <p14:creationId xmlns:p14="http://schemas.microsoft.com/office/powerpoint/2010/main" val="199358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0116 L -0.43333 -0.04143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-201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0.04323 -0.00023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32" grpId="0"/>
      <p:bldP spid="59432" grpId="1"/>
      <p:bldP spid="59433" grpId="0" animBg="1"/>
      <p:bldP spid="56" grpId="0"/>
      <p:bldP spid="10254" grpId="0"/>
      <p:bldP spid="59435" grpId="0"/>
      <p:bldP spid="594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9264650" y="505693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9264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7283450" y="2088648"/>
            <a:ext cx="3232150" cy="4384681"/>
            <a:chOff x="3628" y="889"/>
            <a:chExt cx="2036" cy="2762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27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321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2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55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00"/>
              <a:ext cx="144" cy="1628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26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2096558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398211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1524000" y="4764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Relating Appearance and Disappearance Probabilities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76338" y="2212445"/>
            <a:ext cx="2901950" cy="814388"/>
            <a:chOff x="369" y="1415"/>
            <a:chExt cx="1828" cy="513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504035" y="921077"/>
            <a:ext cx="59368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s.</a:t>
            </a: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6669176" y="717052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8" imgW="2209680" imgH="812520" progId="Equation.3">
                  <p:embed/>
                </p:oleObj>
              </mc:Choice>
              <mc:Fallback>
                <p:oleObj name="Equation" r:id="rId8" imgW="2209680" imgH="81252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176" y="717052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26" y="718610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430" name="Text Box 38"/>
              <p:cNvSpPr txBox="1">
                <a:spLocks noChangeArrowheads="1"/>
              </p:cNvSpPr>
              <p:nvPr/>
            </p:nvSpPr>
            <p:spPr bwMode="auto">
              <a:xfrm>
                <a:off x="626832" y="3312273"/>
                <a:ext cx="5936806" cy="3012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algn="ctr" eaLnBrk="1">
                  <a:lnSpc>
                    <a:spcPct val="119000"/>
                  </a:lnSpc>
                  <a:spcAft>
                    <a:spcPts val="2400"/>
                  </a:spcAft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3200">
                          <a:solidFill>
                            <a:srgbClr val="66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box>
                        <m:box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ee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μμ</m:t>
                          </m:r>
                        </m:sub>
                      </m:sSub>
                    </m:oMath>
                  </m:oMathPara>
                </a14:m>
                <a:endParaRPr lang="en-GB" altLang="en-US" sz="3200" dirty="0">
                  <a:solidFill>
                    <a:srgbClr val="660000"/>
                  </a:solidFill>
                </a:endParaRPr>
              </a:p>
              <a:p>
                <a:pPr algn="ctr" eaLnBrk="1">
                  <a:lnSpc>
                    <a:spcPct val="119000"/>
                  </a:lnSpc>
                  <a:spcAft>
                    <a:spcPts val="1200"/>
                  </a:spcAft>
                  <a:buClr>
                    <a:srgbClr val="000000"/>
                  </a:buClr>
                  <a:buSzPct val="45000"/>
                </a:pPr>
                <a:r>
                  <a:rPr lang="en-GB" altLang="en-US" sz="3200" dirty="0">
                    <a:solidFill>
                      <a:srgbClr val="2A3674"/>
                    </a:solidFill>
                  </a:rPr>
                  <a:t>“One quarter small squared”</a:t>
                </a:r>
              </a:p>
              <a:p>
                <a:pPr eaLnBrk="1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:r>
                  <a:rPr lang="en-GB" altLang="en-US" dirty="0">
                    <a:solidFill>
                      <a:srgbClr val="660000"/>
                    </a:solidFill>
                  </a:rPr>
                  <a:t>Appearance is a subdominant contribution relative to the disappearance that can be safely ignored in disappearance search analyses.  </a:t>
                </a:r>
                <a:endParaRPr lang="en-GB" altLang="en-US" sz="20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59430" name="Text 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832" y="3312273"/>
                <a:ext cx="5936806" cy="3012171"/>
              </a:xfrm>
              <a:prstGeom prst="rect">
                <a:avLst/>
              </a:prstGeom>
              <a:blipFill>
                <a:blip r:embed="rId11"/>
                <a:stretch>
                  <a:fillRect l="-3183" b="-54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13" name="Line 4"/>
          <p:cNvSpPr>
            <a:spLocks noChangeShapeType="1"/>
          </p:cNvSpPr>
          <p:nvPr/>
        </p:nvSpPr>
        <p:spPr bwMode="auto">
          <a:xfrm>
            <a:off x="4568726" y="3745159"/>
            <a:ext cx="149224" cy="202972"/>
          </a:xfrm>
          <a:prstGeom prst="line">
            <a:avLst/>
          </a:prstGeom>
          <a:noFill/>
          <a:ln w="19050">
            <a:solidFill>
              <a:srgbClr val="66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Line 4">
            <a:extLst>
              <a:ext uri="{FF2B5EF4-FFF2-40B4-BE49-F238E27FC236}">
                <a16:creationId xmlns:a16="http://schemas.microsoft.com/office/drawing/2014/main" id="{4393B1DE-D82D-4BCD-836D-46A9F3E94D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4213" y="3731166"/>
            <a:ext cx="149224" cy="202972"/>
          </a:xfrm>
          <a:prstGeom prst="line">
            <a:avLst/>
          </a:prstGeom>
          <a:noFill/>
          <a:ln w="19050">
            <a:solidFill>
              <a:srgbClr val="66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518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/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the “Golden Mode” channel, where all that is needed to establish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oscillations is to </a:t>
                </a: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identify a wrong sign muon.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pion pulse, where the pion pulse and muon decay can overlap, this is analysis is complicated by the presence of both muon neutrino types.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is the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conjugate of LSND’s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l-GR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  <a:ea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excess, so this could be considered a direct test of the LSND signal, assuming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invariance.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blipFill>
                <a:blip r:embed="rId3"/>
                <a:stretch>
                  <a:fillRect l="-827" t="-1843" r="-1378" b="-4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5CC4942-D5F2-4D70-9991-9A8000DE387A}"/>
              </a:ext>
            </a:extLst>
          </p:cNvPr>
          <p:cNvSpPr txBox="1"/>
          <p:nvPr/>
        </p:nvSpPr>
        <p:spPr>
          <a:xfrm>
            <a:off x="568959" y="3381554"/>
            <a:ext cx="776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discovery mode search can be done with a simple magnetized iron detector (like MINOS).</a:t>
            </a:r>
          </a:p>
        </p:txBody>
      </p:sp>
    </p:spTree>
    <p:extLst>
      <p:ext uri="{BB962C8B-B14F-4D97-AF65-F5344CB8AC3E}">
        <p14:creationId xmlns:p14="http://schemas.microsoft.com/office/powerpoint/2010/main" val="373462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7828D3-1026-4DD0-B7ED-A6096161D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402" y="710310"/>
            <a:ext cx="9053195" cy="5740497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595DB5DE-C994-4345-A996-916E027F4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Super B Iron Neutrino Detector</a:t>
            </a:r>
          </a:p>
        </p:txBody>
      </p:sp>
    </p:spTree>
    <p:extLst>
      <p:ext uri="{BB962C8B-B14F-4D97-AF65-F5344CB8AC3E}">
        <p14:creationId xmlns:p14="http://schemas.microsoft.com/office/powerpoint/2010/main" val="1504234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/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the “Golden Mode” channel, where all that is needed to establish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oscillations is to </a:t>
                </a: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identify a wrong sign muon.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pion pulse, where the pion pulse and muon decay can overlap, this is analysis is complicated by the presence of both muon neutrino types.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is the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conjugate of LSND’s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l-GR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  <a:ea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excess, so this could be considered a direct test of the LSND signal, assuming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invariance.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blipFill>
                <a:blip r:embed="rId3"/>
                <a:stretch>
                  <a:fillRect l="-827" t="-1843" r="-1378" b="-4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5CC4942-D5F2-4D70-9991-9A8000DE387A}"/>
              </a:ext>
            </a:extLst>
          </p:cNvPr>
          <p:cNvSpPr txBox="1"/>
          <p:nvPr/>
        </p:nvSpPr>
        <p:spPr>
          <a:xfrm>
            <a:off x="568959" y="3381554"/>
            <a:ext cx="77622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discovery mode search can be done with a simple magnetized iron detector (like MINOS).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Precision measurement of oscillation parameters requires a full reconstruction of the neutrino’s energy.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may require a magnetized detector with sensitive to complex event patterns because only about a third of the CC events are quasi-elastic.   (Magnetized </a:t>
            </a:r>
            <a:r>
              <a:rPr lang="en-US" sz="2400" dirty="0" err="1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F92A763-0F65-4A62-ADF5-7D497687E882}"/>
              </a:ext>
            </a:extLst>
          </p:cNvPr>
          <p:cNvGrpSpPr/>
          <p:nvPr/>
        </p:nvGrpSpPr>
        <p:grpSpPr>
          <a:xfrm>
            <a:off x="8290560" y="3207226"/>
            <a:ext cx="3261360" cy="3261360"/>
            <a:chOff x="8290560" y="3207226"/>
            <a:chExt cx="3261360" cy="326136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DE0AB0D-8D56-4A8D-9B0A-9A521FADB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0560" y="3207226"/>
              <a:ext cx="3261360" cy="32613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2A5B6D-9590-48D4-A0CC-D2F54315D820}"/>
                    </a:ext>
                  </a:extLst>
                </p:cNvPr>
                <p:cNvSpPr txBox="1"/>
                <p:nvPr/>
              </p:nvSpPr>
              <p:spPr>
                <a:xfrm>
                  <a:off x="9022079" y="3521253"/>
                  <a:ext cx="1391921" cy="6744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66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Only </a:t>
                  </a:r>
                  <a14:m>
                    <m:oMath xmlns:m="http://schemas.openxmlformats.org/officeDocument/2006/math">
                      <m:box>
                        <m:boxPr>
                          <m:ctrlPr>
                            <a:rPr lang="en-US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box>
                    </m:oMath>
                  </a14:m>
                  <a:r>
                    <a:rPr lang="en-US" dirty="0">
                      <a:solidFill>
                        <a:srgbClr val="FF66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QE</a:t>
                  </a:r>
                  <a:r>
                    <a:rPr lang="en-US" dirty="0"/>
                    <a:t>	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2A5B6D-9590-48D4-A0CC-D2F54315D8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2079" y="3521253"/>
                  <a:ext cx="1391921" cy="674480"/>
                </a:xfrm>
                <a:prstGeom prst="rect">
                  <a:avLst/>
                </a:prstGeom>
                <a:blipFill>
                  <a:blip r:embed="rId5"/>
                  <a:stretch>
                    <a:fillRect l="-3509" t="-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7472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7943</TotalTime>
  <Words>1363</Words>
  <Application>Microsoft Office PowerPoint</Application>
  <PresentationFormat>Widescreen</PresentationFormat>
  <Paragraphs>175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53</cp:revision>
  <dcterms:created xsi:type="dcterms:W3CDTF">2019-10-09T15:38:21Z</dcterms:created>
  <dcterms:modified xsi:type="dcterms:W3CDTF">2019-10-21T13:12:34Z</dcterms:modified>
</cp:coreProperties>
</file>