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61" r:id="rId2"/>
  </p:sldMasterIdLst>
  <p:notesMasterIdLst>
    <p:notesMasterId r:id="rId35"/>
  </p:notesMasterIdLst>
  <p:handoutMasterIdLst>
    <p:handoutMasterId r:id="rId36"/>
  </p:handoutMasterIdLst>
  <p:sldIdLst>
    <p:sldId id="256" r:id="rId3"/>
    <p:sldId id="977" r:id="rId4"/>
    <p:sldId id="950" r:id="rId5"/>
    <p:sldId id="4776" r:id="rId6"/>
    <p:sldId id="4777" r:id="rId7"/>
    <p:sldId id="1079" r:id="rId8"/>
    <p:sldId id="266" r:id="rId9"/>
    <p:sldId id="1080" r:id="rId10"/>
    <p:sldId id="943" r:id="rId11"/>
    <p:sldId id="1105" r:id="rId12"/>
    <p:sldId id="1104" r:id="rId13"/>
    <p:sldId id="1103" r:id="rId14"/>
    <p:sldId id="4785" r:id="rId15"/>
    <p:sldId id="4786" r:id="rId16"/>
    <p:sldId id="4787" r:id="rId17"/>
    <p:sldId id="4810" r:id="rId18"/>
    <p:sldId id="4809" r:id="rId19"/>
    <p:sldId id="4812" r:id="rId20"/>
    <p:sldId id="986" r:id="rId21"/>
    <p:sldId id="4811" r:id="rId22"/>
    <p:sldId id="4806" r:id="rId23"/>
    <p:sldId id="4807" r:id="rId24"/>
    <p:sldId id="4782" r:id="rId25"/>
    <p:sldId id="1142" r:id="rId26"/>
    <p:sldId id="4813" r:id="rId27"/>
    <p:sldId id="4814" r:id="rId28"/>
    <p:sldId id="4815" r:id="rId29"/>
    <p:sldId id="4779" r:id="rId30"/>
    <p:sldId id="4808" r:id="rId31"/>
    <p:sldId id="1137" r:id="rId32"/>
    <p:sldId id="4788" r:id="rId33"/>
    <p:sldId id="4789" r:id="rId34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Geneva" charset="0"/>
        <a:cs typeface="Geneva" charset="0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Geneva" charset="0"/>
        <a:cs typeface="Geneva" charset="0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Geneva" charset="0"/>
        <a:cs typeface="Geneva" charset="0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Geneva" charset="0"/>
        <a:cs typeface="Geneva" charset="0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Geneva" charset="0"/>
        <a:cs typeface="Geneva" charset="0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Calibri" charset="0"/>
        <a:ea typeface="Geneva" charset="0"/>
        <a:cs typeface="Geneva" charset="0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Calibri" charset="0"/>
        <a:ea typeface="Geneva" charset="0"/>
        <a:cs typeface="Geneva" charset="0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Calibri" charset="0"/>
        <a:ea typeface="Geneva" charset="0"/>
        <a:cs typeface="Geneva" charset="0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Calibri" charset="0"/>
        <a:ea typeface="Geneva" charset="0"/>
        <a:cs typeface="Geneva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4204">
          <p15:clr>
            <a:srgbClr val="A4A3A4"/>
          </p15:clr>
        </p15:guide>
        <p15:guide id="2" orient="horz" pos="476">
          <p15:clr>
            <a:srgbClr val="A4A3A4"/>
          </p15:clr>
        </p15:guide>
        <p15:guide id="3" orient="horz" pos="4156" userDrawn="1">
          <p15:clr>
            <a:srgbClr val="A4A3A4"/>
          </p15:clr>
        </p15:guide>
        <p15:guide id="4" orient="horz" pos="966">
          <p15:clr>
            <a:srgbClr val="A4A3A4"/>
          </p15:clr>
        </p15:guide>
        <p15:guide id="5" orient="horz" pos="1876">
          <p15:clr>
            <a:srgbClr val="A4A3A4"/>
          </p15:clr>
        </p15:guide>
        <p15:guide id="6" orient="horz" pos="3616">
          <p15:clr>
            <a:srgbClr val="A4A3A4"/>
          </p15:clr>
        </p15:guide>
        <p15:guide id="7" pos="2190">
          <p15:clr>
            <a:srgbClr val="A4A3A4"/>
          </p15:clr>
        </p15:guide>
        <p15:guide id="8" pos="2188">
          <p15:clr>
            <a:srgbClr val="A4A3A4"/>
          </p15:clr>
        </p15:guide>
        <p15:guide id="9" pos="5026">
          <p15:clr>
            <a:srgbClr val="A4A3A4"/>
          </p15:clr>
        </p15:guide>
        <p15:guide id="10" pos="27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645CB"/>
    <a:srgbClr val="F37C23"/>
    <a:srgbClr val="34506C"/>
    <a:srgbClr val="E95125"/>
    <a:srgbClr val="00008D"/>
    <a:srgbClr val="0519A7"/>
    <a:srgbClr val="FF2000"/>
    <a:srgbClr val="008000"/>
    <a:srgbClr val="4173D3"/>
    <a:srgbClr val="CA703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035" autoAdjust="0"/>
    <p:restoredTop sz="86359"/>
  </p:normalViewPr>
  <p:slideViewPr>
    <p:cSldViewPr snapToGrid="0" snapToObjects="1">
      <p:cViewPr varScale="1">
        <p:scale>
          <a:sx n="108" d="100"/>
          <a:sy n="108" d="100"/>
        </p:scale>
        <p:origin x="464" y="200"/>
      </p:cViewPr>
      <p:guideLst>
        <p:guide orient="horz" pos="4204"/>
        <p:guide orient="horz" pos="476"/>
        <p:guide orient="horz" pos="4156"/>
        <p:guide orient="horz" pos="966"/>
        <p:guide orient="horz" pos="1876"/>
        <p:guide orient="horz" pos="3616"/>
        <p:guide pos="2190"/>
        <p:guide pos="2188"/>
        <p:guide pos="5026"/>
        <p:guide pos="272"/>
      </p:guideLst>
    </p:cSldViewPr>
  </p:slideViewPr>
  <p:outlineViewPr>
    <p:cViewPr>
      <p:scale>
        <a:sx n="33" d="100"/>
        <a:sy n="33" d="100"/>
      </p:scale>
      <p:origin x="0" y="-1297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5" d="100"/>
        <a:sy n="65" d="100"/>
      </p:scale>
      <p:origin x="0" y="-2272"/>
    </p:cViewPr>
  </p:sorterViewPr>
  <p:notesViewPr>
    <p:cSldViewPr snapToGrid="0" snapToObjects="1">
      <p:cViewPr varScale="1">
        <p:scale>
          <a:sx n="102" d="100"/>
          <a:sy n="102" d="100"/>
        </p:scale>
        <p:origin x="-3474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theme" Target="theme/them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handoutMaster" Target="handoutMasters/handout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notesMaster" Target="notesMasters/notesMaster1.xml"/><Relationship Id="rId8" Type="http://schemas.openxmlformats.org/officeDocument/2006/relationships/slide" Target="slides/slide6.xml"/><Relationship Id="rId3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FB589245-636E-234E-BFAD-9607949806CA}" type="datetimeFigureOut">
              <a:rPr lang="en-US"/>
              <a:pPr>
                <a:defRPr/>
              </a:pPr>
              <a:t>10/19/19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62F3B233-32CA-1B4D-AFEE-D703F5CA5C3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028637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129BCED8-DCF3-A94B-99F8-D2FB79A8911E}" type="datetimeFigureOut">
              <a:rPr lang="en-US"/>
              <a:pPr>
                <a:defRPr/>
              </a:pPr>
              <a:t>10/19/19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EEA82294-BF3E-954A-9E49-35D72A5F000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774185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Geneva" charset="0"/>
        <a:cs typeface="Geneva" charset="0"/>
      </a:defRPr>
    </a:lvl1pPr>
    <a:lvl2pPr marL="4572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Geneva" charset="0"/>
        <a:cs typeface="+mn-cs"/>
      </a:defRPr>
    </a:lvl2pPr>
    <a:lvl3pPr marL="9144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Geneva" charset="0"/>
        <a:cs typeface="+mn-cs"/>
      </a:defRPr>
    </a:lvl3pPr>
    <a:lvl4pPr marL="13716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Geneva" charset="0"/>
        <a:cs typeface="+mn-cs"/>
      </a:defRPr>
    </a:lvl4pPr>
    <a:lvl5pPr marL="18288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Geneva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EA82294-BF3E-954A-9E49-35D72A5F0004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915437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EA82294-BF3E-954A-9E49-35D72A5F0004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9770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with Log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30416"/>
            <a:ext cx="8218488" cy="1143000"/>
          </a:xfrm>
          <a:prstGeom prst="rect">
            <a:avLst/>
          </a:prstGeom>
        </p:spPr>
        <p:txBody>
          <a:bodyPr vert="horz" lIns="0" tIns="0" rIns="0" bIns="0" anchor="b" anchorCtr="0"/>
          <a:lstStyle>
            <a:lvl1pPr algn="l">
              <a:defRPr sz="3200" b="1" i="0" baseline="0">
                <a:solidFill>
                  <a:srgbClr val="E95125"/>
                </a:solidFill>
                <a:latin typeface="Helvetica"/>
                <a:cs typeface="Helvetica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454025" y="2696827"/>
            <a:ext cx="8221663" cy="1721069"/>
          </a:xfrm>
          <a:prstGeom prst="rect">
            <a:avLst/>
          </a:prstGeom>
        </p:spPr>
        <p:txBody>
          <a:bodyPr vert="horz" lIns="0" tIns="0" rIns="0" bIns="0"/>
          <a:lstStyle>
            <a:lvl1pPr marL="0" indent="0">
              <a:buFontTx/>
              <a:buNone/>
              <a:defRPr sz="2200" b="0" i="0" baseline="0">
                <a:solidFill>
                  <a:srgbClr val="E95125"/>
                </a:solidFill>
                <a:latin typeface="Helvetica"/>
                <a:cs typeface="Helvetica"/>
              </a:defRPr>
            </a:lvl1pPr>
            <a:lvl2pPr marL="0" indent="0">
              <a:buFontTx/>
              <a:buNone/>
              <a:defRPr sz="1800" baseline="0">
                <a:solidFill>
                  <a:srgbClr val="004C97"/>
                </a:solidFill>
                <a:latin typeface="Helvetica"/>
              </a:defRPr>
            </a:lvl2pPr>
            <a:lvl3pPr marL="0" indent="0">
              <a:buFontTx/>
              <a:buNone/>
              <a:defRPr sz="1800" baseline="0">
                <a:solidFill>
                  <a:srgbClr val="004C97"/>
                </a:solidFill>
                <a:latin typeface="Helvetica"/>
              </a:defRPr>
            </a:lvl3pPr>
            <a:lvl4pPr marL="0" indent="0">
              <a:buFontTx/>
              <a:buNone/>
              <a:defRPr sz="1800" baseline="0">
                <a:solidFill>
                  <a:srgbClr val="004C97"/>
                </a:solidFill>
                <a:latin typeface="Helvetica"/>
              </a:defRPr>
            </a:lvl4pPr>
            <a:lvl5pPr marL="0" indent="0">
              <a:buFontTx/>
              <a:buNone/>
              <a:defRPr sz="1800" baseline="0">
                <a:solidFill>
                  <a:srgbClr val="004C97"/>
                </a:solidFill>
                <a:latin typeface="Helvetica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4220231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454026" y="199036"/>
            <a:ext cx="8229600" cy="647102"/>
          </a:xfrm>
          <a:prstGeom prst="rect">
            <a:avLst/>
          </a:prstGeom>
        </p:spPr>
        <p:txBody>
          <a:bodyPr vert="horz" lIns="0" tIns="0" rIns="0" bIns="0">
            <a:normAutofit/>
          </a:bodyPr>
          <a:lstStyle>
            <a:lvl1pPr algn="l">
              <a:defRPr sz="4000" b="1" i="0" baseline="0">
                <a:solidFill>
                  <a:srgbClr val="E95125"/>
                </a:solidFill>
                <a:latin typeface="Helvetica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5" name="Content Placeholder 2"/>
          <p:cNvSpPr>
            <a:spLocks noGrp="1"/>
          </p:cNvSpPr>
          <p:nvPr>
            <p:ph idx="11"/>
          </p:nvPr>
        </p:nvSpPr>
        <p:spPr>
          <a:xfrm>
            <a:off x="450855" y="890723"/>
            <a:ext cx="8232771" cy="5474907"/>
          </a:xfrm>
          <a:prstGeom prst="rect">
            <a:avLst/>
          </a:prstGeom>
        </p:spPr>
        <p:txBody>
          <a:bodyPr lIns="0" rIns="0">
            <a:normAutofit/>
          </a:bodyPr>
          <a:lstStyle>
            <a:lvl1pPr marL="256032" indent="-265176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Font typeface="Arial"/>
              <a:buChar char="•"/>
              <a:defRPr sz="2200" b="0" i="0">
                <a:solidFill>
                  <a:srgbClr val="3C5A77"/>
                </a:solidFill>
                <a:latin typeface="Helvetica"/>
              </a:defRPr>
            </a:lvl1pPr>
            <a:lvl2pPr marL="541338" indent="-26670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90000"/>
              <a:buFont typeface="Lucida Grande"/>
              <a:buChar char="-"/>
              <a:defRPr sz="2000" b="0" i="0">
                <a:solidFill>
                  <a:srgbClr val="3C5A77"/>
                </a:solidFill>
                <a:latin typeface="Helvetica"/>
              </a:defRPr>
            </a:lvl2pPr>
            <a:lvl3pPr marL="898525" indent="-27305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88000"/>
              <a:buFont typeface="Arial"/>
              <a:buChar char="•"/>
              <a:defRPr sz="1800" b="0" i="0">
                <a:solidFill>
                  <a:srgbClr val="3C5A77"/>
                </a:solidFill>
                <a:latin typeface="Helvetica"/>
              </a:defRPr>
            </a:lvl3pPr>
            <a:lvl4pPr marL="1165225" indent="-26670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90000"/>
              <a:buFont typeface="Lucida Grande"/>
              <a:buChar char="-"/>
              <a:defRPr sz="1600" b="0" i="0">
                <a:solidFill>
                  <a:srgbClr val="3C5A77"/>
                </a:solidFill>
                <a:latin typeface="Helvetica"/>
              </a:defRPr>
            </a:lvl4pPr>
            <a:lvl5pPr marL="1431925" indent="-26670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88000"/>
              <a:buFont typeface="Arial"/>
              <a:buChar char="•"/>
              <a:defRPr sz="1400" b="0" i="0">
                <a:solidFill>
                  <a:srgbClr val="3C5A77"/>
                </a:solidFill>
                <a:latin typeface="Helvetica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4026" y="6549548"/>
            <a:ext cx="425194" cy="158697"/>
          </a:xfrm>
          <a:prstGeom prst="rect">
            <a:avLst/>
          </a:prstGeom>
        </p:spPr>
        <p:txBody>
          <a:bodyPr lIns="0" tIns="0" rIns="0" bIns="0" anchor="b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1200" b="1" i="0" baseline="0" smtClean="0">
                <a:solidFill>
                  <a:srgbClr val="E95125"/>
                </a:solidFill>
                <a:latin typeface="Helvetica"/>
                <a:ea typeface="+mn-ea"/>
                <a:cs typeface="Helvetica"/>
              </a:defRPr>
            </a:lvl1pPr>
          </a:lstStyle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400" y="6549548"/>
            <a:ext cx="5528031" cy="158697"/>
          </a:xfrm>
          <a:prstGeom prst="rect">
            <a:avLst/>
          </a:prstGeom>
        </p:spPr>
        <p:txBody>
          <a:bodyPr lIns="0" tIns="0" rIns="0" bIns="0" anchor="b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1200" b="0" i="0" baseline="0" dirty="0">
                <a:solidFill>
                  <a:srgbClr val="BC5F2B"/>
                </a:solidFill>
                <a:latin typeface="Helvetica"/>
                <a:ea typeface="+mn-ea"/>
                <a:cs typeface="Helvetica"/>
              </a:defRPr>
            </a:lvl1pPr>
          </a:lstStyle>
          <a:p>
            <a:pPr>
              <a:defRPr/>
            </a:pPr>
            <a:r>
              <a:rPr lang="en-US"/>
              <a:t>A. De Roeck    The DUNE Near Detector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96845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1"/>
          <p:cNvSpPr>
            <a:spLocks noGrp="1"/>
          </p:cNvSpPr>
          <p:nvPr>
            <p:ph type="title"/>
          </p:nvPr>
        </p:nvSpPr>
        <p:spPr>
          <a:xfrm>
            <a:off x="454026" y="215347"/>
            <a:ext cx="8229600" cy="647102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4400" b="1" i="0" baseline="0">
                <a:solidFill>
                  <a:srgbClr val="E95125"/>
                </a:solidFill>
                <a:latin typeface="Helvetica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879219" y="6549548"/>
            <a:ext cx="998567" cy="158697"/>
          </a:xfrm>
          <a:prstGeom prst="rect">
            <a:avLst/>
          </a:prstGeom>
        </p:spPr>
        <p:txBody>
          <a:bodyPr lIns="0" tIns="0" rIns="0" bIns="0" anchor="b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1200" b="0" i="0" baseline="0" smtClean="0">
                <a:solidFill>
                  <a:srgbClr val="E95125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>
              <a:latin typeface="Helvetica"/>
              <a:cs typeface="Helvetica"/>
            </a:endParaRP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4026" y="6549548"/>
            <a:ext cx="425194" cy="158697"/>
          </a:xfrm>
          <a:prstGeom prst="rect">
            <a:avLst/>
          </a:prstGeom>
        </p:spPr>
        <p:txBody>
          <a:bodyPr lIns="0" tIns="0" rIns="0" bIns="0" anchor="b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1200" b="1" i="0" baseline="0" smtClean="0">
                <a:solidFill>
                  <a:srgbClr val="E95125"/>
                </a:solidFill>
                <a:latin typeface="Helvetica"/>
                <a:ea typeface="+mn-ea"/>
                <a:cs typeface="Helvetica"/>
              </a:defRPr>
            </a:lvl1pPr>
          </a:lstStyle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idx="11"/>
          </p:nvPr>
        </p:nvSpPr>
        <p:spPr>
          <a:xfrm>
            <a:off x="454026" y="965064"/>
            <a:ext cx="3990750" cy="5274332"/>
          </a:xfrm>
          <a:prstGeom prst="rect">
            <a:avLst/>
          </a:prstGeom>
        </p:spPr>
        <p:txBody>
          <a:bodyPr lIns="0" rIns="0">
            <a:normAutofit/>
          </a:bodyPr>
          <a:lstStyle>
            <a:lvl1pPr marL="256032" indent="-265176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Font typeface="Arial"/>
              <a:buChar char="•"/>
              <a:defRPr sz="2200" b="0" i="0">
                <a:solidFill>
                  <a:srgbClr val="3C5A77"/>
                </a:solidFill>
                <a:latin typeface="Helvetica"/>
              </a:defRPr>
            </a:lvl1pPr>
            <a:lvl2pPr marL="541338" indent="-26670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90000"/>
              <a:buFont typeface="Lucida Grande"/>
              <a:buChar char="-"/>
              <a:defRPr sz="2000" b="0" i="0">
                <a:solidFill>
                  <a:srgbClr val="3C5A77"/>
                </a:solidFill>
                <a:latin typeface="Helvetica"/>
              </a:defRPr>
            </a:lvl2pPr>
            <a:lvl3pPr marL="898525" indent="-27305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88000"/>
              <a:buFont typeface="Arial"/>
              <a:buChar char="•"/>
              <a:defRPr sz="1800" b="0" i="0">
                <a:solidFill>
                  <a:srgbClr val="3C5A77"/>
                </a:solidFill>
                <a:latin typeface="Helvetica"/>
              </a:defRPr>
            </a:lvl3pPr>
            <a:lvl4pPr marL="1165225" indent="-26670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90000"/>
              <a:buFont typeface="Lucida Grande"/>
              <a:buChar char="-"/>
              <a:defRPr sz="1600" b="0" i="0">
                <a:solidFill>
                  <a:srgbClr val="3C5A77"/>
                </a:solidFill>
                <a:latin typeface="Helvetica"/>
              </a:defRPr>
            </a:lvl4pPr>
            <a:lvl5pPr marL="1431925" indent="-26670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88000"/>
              <a:buFont typeface="Arial"/>
              <a:buChar char="•"/>
              <a:defRPr sz="1400" b="0" i="0">
                <a:solidFill>
                  <a:srgbClr val="3C5A77"/>
                </a:solidFill>
                <a:latin typeface="Helvetica"/>
              </a:defRPr>
            </a:lvl5pPr>
          </a:lstStyle>
          <a:p>
            <a:pPr marL="256032" marR="0" lvl="0" indent="-265176" algn="l" defTabSz="4572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4" name="Content Placeholder 2"/>
          <p:cNvSpPr>
            <a:spLocks noGrp="1"/>
          </p:cNvSpPr>
          <p:nvPr>
            <p:ph idx="12"/>
          </p:nvPr>
        </p:nvSpPr>
        <p:spPr>
          <a:xfrm>
            <a:off x="4696050" y="973015"/>
            <a:ext cx="3990750" cy="5274332"/>
          </a:xfrm>
          <a:prstGeom prst="rect">
            <a:avLst/>
          </a:prstGeom>
        </p:spPr>
        <p:txBody>
          <a:bodyPr lIns="0" rIns="0">
            <a:normAutofit/>
          </a:bodyPr>
          <a:lstStyle>
            <a:lvl1pPr marL="256032" indent="-265176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Font typeface="Arial"/>
              <a:buChar char="•"/>
              <a:defRPr sz="2200" b="0" i="0">
                <a:solidFill>
                  <a:srgbClr val="3C5A77"/>
                </a:solidFill>
                <a:latin typeface="Helvetica"/>
              </a:defRPr>
            </a:lvl1pPr>
            <a:lvl2pPr marL="541338" indent="-26670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90000"/>
              <a:buFont typeface="Lucida Grande"/>
              <a:buChar char="-"/>
              <a:defRPr sz="2000" b="0" i="0">
                <a:solidFill>
                  <a:srgbClr val="3C5A77"/>
                </a:solidFill>
                <a:latin typeface="Helvetica"/>
              </a:defRPr>
            </a:lvl2pPr>
            <a:lvl3pPr marL="898525" indent="-27305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88000"/>
              <a:buFont typeface="Arial"/>
              <a:buChar char="•"/>
              <a:defRPr sz="1800" b="0" i="0">
                <a:solidFill>
                  <a:srgbClr val="3C5A77"/>
                </a:solidFill>
                <a:latin typeface="Helvetica"/>
              </a:defRPr>
            </a:lvl3pPr>
            <a:lvl4pPr marL="1165225" indent="-26670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90000"/>
              <a:buFont typeface="Lucida Grande"/>
              <a:buChar char="-"/>
              <a:defRPr sz="1600" b="0" i="0">
                <a:solidFill>
                  <a:srgbClr val="3C5A77"/>
                </a:solidFill>
                <a:latin typeface="Helvetica"/>
              </a:defRPr>
            </a:lvl4pPr>
            <a:lvl5pPr marL="1431925" indent="-26670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88000"/>
              <a:buFont typeface="Arial"/>
              <a:buChar char="•"/>
              <a:defRPr sz="1400" b="0" i="0">
                <a:solidFill>
                  <a:srgbClr val="3C5A77"/>
                </a:solidFill>
                <a:latin typeface="Helvetica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877785" y="6549548"/>
            <a:ext cx="5528031" cy="158697"/>
          </a:xfrm>
          <a:prstGeom prst="rect">
            <a:avLst/>
          </a:prstGeom>
        </p:spPr>
        <p:txBody>
          <a:bodyPr lIns="0" tIns="0" rIns="0" bIns="0" anchor="b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1200" b="0" i="0" baseline="0" dirty="0">
                <a:solidFill>
                  <a:srgbClr val="BC5F2B"/>
                </a:solidFill>
                <a:latin typeface="Helvetica"/>
                <a:ea typeface="+mn-ea"/>
                <a:cs typeface="Helvetica"/>
              </a:defRPr>
            </a:lvl1pPr>
          </a:lstStyle>
          <a:p>
            <a:pPr>
              <a:defRPr/>
            </a:pPr>
            <a:r>
              <a:rPr lang="en-US"/>
              <a:t>A. De Roeck    The DUNE Near Detector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20635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sz="quarter" idx="10"/>
          </p:nvPr>
        </p:nvSpPr>
        <p:spPr>
          <a:xfrm>
            <a:off x="457200" y="890954"/>
            <a:ext cx="8229600" cy="5356393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>
                <a:solidFill>
                  <a:srgbClr val="3C5A77"/>
                </a:solidFill>
                <a:latin typeface="Helvetica"/>
              </a:defRPr>
            </a:lvl1pPr>
          </a:lstStyle>
          <a:p>
            <a:pPr lvl="0"/>
            <a:endParaRPr lang="en-US" noProof="0" dirty="0"/>
          </a:p>
        </p:txBody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454026" y="133538"/>
            <a:ext cx="8229600" cy="647102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4400" b="1" i="0" baseline="0">
                <a:solidFill>
                  <a:srgbClr val="E95125"/>
                </a:solidFill>
                <a:latin typeface="Helvetica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879219" y="6549548"/>
            <a:ext cx="998567" cy="158697"/>
          </a:xfrm>
          <a:prstGeom prst="rect">
            <a:avLst/>
          </a:prstGeom>
        </p:spPr>
        <p:txBody>
          <a:bodyPr lIns="0" tIns="0" rIns="0" bIns="0" anchor="b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1200" b="0" i="0" baseline="0" smtClean="0">
                <a:solidFill>
                  <a:srgbClr val="E95125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>
              <a:latin typeface="Helvetica"/>
              <a:cs typeface="Helvetica"/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4026" y="6549548"/>
            <a:ext cx="425194" cy="158697"/>
          </a:xfrm>
          <a:prstGeom prst="rect">
            <a:avLst/>
          </a:prstGeom>
        </p:spPr>
        <p:txBody>
          <a:bodyPr lIns="0" tIns="0" rIns="0" bIns="0" anchor="b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1200" b="1" i="0" baseline="0" smtClean="0">
                <a:solidFill>
                  <a:srgbClr val="E95125"/>
                </a:solidFill>
                <a:latin typeface="Helvetica"/>
                <a:ea typeface="+mn-ea"/>
                <a:cs typeface="Helvetica"/>
              </a:defRPr>
            </a:lvl1pPr>
          </a:lstStyle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877785" y="6549548"/>
            <a:ext cx="5528031" cy="158697"/>
          </a:xfrm>
          <a:prstGeom prst="rect">
            <a:avLst/>
          </a:prstGeom>
        </p:spPr>
        <p:txBody>
          <a:bodyPr lIns="0" tIns="0" rIns="0" bIns="0" anchor="b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1200" b="0" i="0" baseline="0" dirty="0">
                <a:solidFill>
                  <a:srgbClr val="BC5F2B"/>
                </a:solidFill>
                <a:latin typeface="Helvetica"/>
                <a:ea typeface="+mn-ea"/>
                <a:cs typeface="Helvetica"/>
              </a:defRPr>
            </a:lvl1pPr>
          </a:lstStyle>
          <a:p>
            <a:pPr>
              <a:defRPr/>
            </a:pPr>
            <a:r>
              <a:rPr lang="en-US"/>
              <a:t>A. De Roeck    The DUNE Near Detector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07826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2"/>
          <p:cNvSpPr>
            <a:spLocks noGrp="1"/>
          </p:cNvSpPr>
          <p:nvPr>
            <p:ph type="body" idx="11"/>
          </p:nvPr>
        </p:nvSpPr>
        <p:spPr>
          <a:xfrm>
            <a:off x="457204" y="5340612"/>
            <a:ext cx="3017520" cy="915332"/>
          </a:xfrm>
          <a:prstGeom prst="rect">
            <a:avLst/>
          </a:prstGeom>
        </p:spPr>
        <p:txBody>
          <a:bodyPr lIns="0" tIns="0" rIns="0" bIns="0" anchor="t" anchorCtr="0">
            <a:normAutofit/>
          </a:bodyPr>
          <a:lstStyle>
            <a:lvl1pPr marL="0" indent="0">
              <a:buNone/>
              <a:defRPr sz="1600" b="0" i="0" baseline="0">
                <a:solidFill>
                  <a:srgbClr val="E95125"/>
                </a:solidFill>
                <a:latin typeface="Helvetic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5"/>
          </p:nvPr>
        </p:nvSpPr>
        <p:spPr>
          <a:xfrm>
            <a:off x="3716338" y="1208366"/>
            <a:ext cx="4959767" cy="5047578"/>
          </a:xfrm>
          <a:prstGeom prst="rect">
            <a:avLst/>
          </a:prstGeom>
        </p:spPr>
        <p:txBody>
          <a:bodyPr vert="horz" lIns="0" rIns="0"/>
          <a:lstStyle>
            <a:lvl1pPr marL="0" indent="0">
              <a:buFontTx/>
              <a:buNone/>
              <a:defRPr>
                <a:solidFill>
                  <a:srgbClr val="3C5A77"/>
                </a:solidFill>
                <a:latin typeface="Helvetica"/>
              </a:defRPr>
            </a:lvl1pPr>
          </a:lstStyle>
          <a:p>
            <a:pPr lvl="0"/>
            <a:endParaRPr lang="en-US" noProof="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4026" y="209982"/>
            <a:ext cx="8229600" cy="647102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4400" b="1" i="0" baseline="0">
                <a:solidFill>
                  <a:srgbClr val="E95125"/>
                </a:solidFill>
                <a:latin typeface="Helvetica"/>
              </a:defRPr>
            </a:lvl1pPr>
          </a:lstStyle>
          <a:p>
            <a:endParaRPr lang="en-US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879219" y="6549548"/>
            <a:ext cx="998567" cy="158697"/>
          </a:xfrm>
          <a:prstGeom prst="rect">
            <a:avLst/>
          </a:prstGeom>
        </p:spPr>
        <p:txBody>
          <a:bodyPr lIns="0" tIns="0" rIns="0" bIns="0" anchor="b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1200" b="0" i="0" baseline="0" smtClean="0">
                <a:solidFill>
                  <a:srgbClr val="E95125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>
              <a:latin typeface="Helvetica"/>
              <a:cs typeface="Helvetica"/>
            </a:endParaRPr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4026" y="6549548"/>
            <a:ext cx="425194" cy="158697"/>
          </a:xfrm>
          <a:prstGeom prst="rect">
            <a:avLst/>
          </a:prstGeom>
        </p:spPr>
        <p:txBody>
          <a:bodyPr lIns="0" tIns="0" rIns="0" bIns="0" anchor="b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1200" b="1" i="0" baseline="0" smtClean="0">
                <a:solidFill>
                  <a:srgbClr val="E95125"/>
                </a:solidFill>
                <a:latin typeface="Helvetica"/>
                <a:ea typeface="+mn-ea"/>
                <a:cs typeface="Helvetica"/>
              </a:defRPr>
            </a:lvl1pPr>
          </a:lstStyle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3" name="Content Placeholder 2"/>
          <p:cNvSpPr>
            <a:spLocks noGrp="1"/>
          </p:cNvSpPr>
          <p:nvPr>
            <p:ph idx="16"/>
          </p:nvPr>
        </p:nvSpPr>
        <p:spPr>
          <a:xfrm>
            <a:off x="470059" y="1206941"/>
            <a:ext cx="3004665" cy="4046976"/>
          </a:xfrm>
          <a:prstGeom prst="rect">
            <a:avLst/>
          </a:prstGeom>
        </p:spPr>
        <p:txBody>
          <a:bodyPr lIns="0" rIns="0">
            <a:normAutofit/>
          </a:bodyPr>
          <a:lstStyle>
            <a:lvl1pPr marL="256032" indent="-265176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Font typeface="Arial"/>
              <a:buChar char="•"/>
              <a:defRPr sz="2200" b="0" i="0">
                <a:solidFill>
                  <a:srgbClr val="3C5A77"/>
                </a:solidFill>
                <a:latin typeface="Helvetica"/>
              </a:defRPr>
            </a:lvl1pPr>
            <a:lvl2pPr marL="541338" indent="-26670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90000"/>
              <a:buFont typeface="Lucida Grande"/>
              <a:buChar char="-"/>
              <a:defRPr sz="2000" b="0" i="0">
                <a:solidFill>
                  <a:srgbClr val="3C5A77"/>
                </a:solidFill>
                <a:latin typeface="Helvetica"/>
              </a:defRPr>
            </a:lvl2pPr>
            <a:lvl3pPr marL="898525" indent="-27305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88000"/>
              <a:buFont typeface="Arial"/>
              <a:buChar char="•"/>
              <a:defRPr sz="1800" b="0" i="0">
                <a:solidFill>
                  <a:srgbClr val="3C5A77"/>
                </a:solidFill>
                <a:latin typeface="Helvetica"/>
              </a:defRPr>
            </a:lvl3pPr>
            <a:lvl4pPr marL="1165225" indent="-26670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90000"/>
              <a:buFont typeface="Lucida Grande"/>
              <a:buChar char="-"/>
              <a:defRPr sz="1600" b="0" i="0">
                <a:solidFill>
                  <a:srgbClr val="3C5A77"/>
                </a:solidFill>
                <a:latin typeface="Helvetica"/>
              </a:defRPr>
            </a:lvl4pPr>
            <a:lvl5pPr marL="1431925" indent="-26670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88000"/>
              <a:buFont typeface="Arial"/>
              <a:buChar char="•"/>
              <a:defRPr sz="1400" b="0" i="0">
                <a:solidFill>
                  <a:srgbClr val="3C5A77"/>
                </a:solidFill>
                <a:latin typeface="Helvetica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877785" y="6549548"/>
            <a:ext cx="5528031" cy="158697"/>
          </a:xfrm>
          <a:prstGeom prst="rect">
            <a:avLst/>
          </a:prstGeom>
        </p:spPr>
        <p:txBody>
          <a:bodyPr lIns="0" tIns="0" rIns="0" bIns="0" anchor="b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1200" b="0" i="0" baseline="0" dirty="0">
                <a:solidFill>
                  <a:srgbClr val="BC5F2B"/>
                </a:solidFill>
                <a:latin typeface="Helvetica"/>
                <a:ea typeface="+mn-ea"/>
                <a:cs typeface="Helvetica"/>
              </a:defRPr>
            </a:lvl1pPr>
          </a:lstStyle>
          <a:p>
            <a:pPr>
              <a:defRPr/>
            </a:pPr>
            <a:r>
              <a:rPr lang="en-US"/>
              <a:t>A. De Roeck    The DUNE Near Detector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54805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371600" y="390525"/>
            <a:ext cx="7239000" cy="904875"/>
          </a:xfrm>
          <a:prstGeom prst="rect">
            <a:avLst/>
          </a:prstGeo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Rectangle 12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997700" y="6281738"/>
            <a:ext cx="1917700" cy="54292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4072CF-7C2B-4649-8ABF-C5A89D5935B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95652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/>
              <a:t>Cliquez pour modifier le style des sous-titres du masque</a:t>
            </a:r>
          </a:p>
        </p:txBody>
      </p:sp>
      <p:sp>
        <p:nvSpPr>
          <p:cNvPr id="4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3508375" y="6519863"/>
            <a:ext cx="1917700" cy="24447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ftr" sz="quarter" idx="11"/>
          </p:nvPr>
        </p:nvSpPr>
        <p:spPr>
          <a:xfrm>
            <a:off x="3028950" y="6324600"/>
            <a:ext cx="2914650" cy="271463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A. De Roeck    The DUNE Near Detector</a:t>
            </a:r>
          </a:p>
        </p:txBody>
      </p:sp>
      <p:sp>
        <p:nvSpPr>
          <p:cNvPr id="6" name="Rectangle 12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997700" y="6281738"/>
            <a:ext cx="1917700" cy="54292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96647C-0FAB-E141-BC73-54E24A8E242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16920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 with Log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30416"/>
            <a:ext cx="8218488" cy="1143000"/>
          </a:xfrm>
          <a:prstGeom prst="rect">
            <a:avLst/>
          </a:prstGeom>
        </p:spPr>
        <p:txBody>
          <a:bodyPr vert="horz" lIns="0" tIns="0" rIns="0" bIns="0" anchor="b" anchorCtr="0"/>
          <a:lstStyle>
            <a:lvl1pPr algn="l">
              <a:defRPr sz="3200" b="1" i="0" baseline="0">
                <a:solidFill>
                  <a:srgbClr val="E95125"/>
                </a:solidFill>
                <a:latin typeface="Helvetica"/>
                <a:cs typeface="Helvetica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454025" y="2696827"/>
            <a:ext cx="8221663" cy="1721069"/>
          </a:xfrm>
          <a:prstGeom prst="rect">
            <a:avLst/>
          </a:prstGeom>
        </p:spPr>
        <p:txBody>
          <a:bodyPr vert="horz" lIns="0" tIns="0" rIns="0" bIns="0"/>
          <a:lstStyle>
            <a:lvl1pPr marL="0" indent="0">
              <a:buFontTx/>
              <a:buNone/>
              <a:defRPr sz="2200" b="0" i="0" baseline="0">
                <a:solidFill>
                  <a:srgbClr val="E95125"/>
                </a:solidFill>
                <a:latin typeface="Helvetica"/>
                <a:cs typeface="Helvetica"/>
              </a:defRPr>
            </a:lvl1pPr>
            <a:lvl2pPr marL="0" indent="0">
              <a:buFontTx/>
              <a:buNone/>
              <a:defRPr sz="1800" baseline="0">
                <a:solidFill>
                  <a:srgbClr val="004C97"/>
                </a:solidFill>
                <a:latin typeface="Helvetica"/>
              </a:defRPr>
            </a:lvl2pPr>
            <a:lvl3pPr marL="0" indent="0">
              <a:buFontTx/>
              <a:buNone/>
              <a:defRPr sz="1800" baseline="0">
                <a:solidFill>
                  <a:srgbClr val="004C97"/>
                </a:solidFill>
                <a:latin typeface="Helvetica"/>
              </a:defRPr>
            </a:lvl3pPr>
            <a:lvl4pPr marL="0" indent="0">
              <a:buFontTx/>
              <a:buNone/>
              <a:defRPr sz="1800" baseline="0">
                <a:solidFill>
                  <a:srgbClr val="004C97"/>
                </a:solidFill>
                <a:latin typeface="Helvetica"/>
              </a:defRPr>
            </a:lvl4pPr>
            <a:lvl5pPr marL="0" indent="0">
              <a:buFontTx/>
              <a:buNone/>
              <a:defRPr sz="1800" baseline="0">
                <a:solidFill>
                  <a:srgbClr val="004C97"/>
                </a:solidFill>
                <a:latin typeface="Helvetica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Rectangle 4"/>
          <p:cNvSpPr/>
          <p:nvPr userDrawn="1"/>
        </p:nvSpPr>
        <p:spPr>
          <a:xfrm>
            <a:off x="4813979" y="5940101"/>
            <a:ext cx="2099715" cy="63497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You </a:t>
            </a:r>
            <a:r>
              <a:rPr lang="en-US" dirty="0" err="1"/>
              <a:t>Inst</a:t>
            </a:r>
            <a:r>
              <a:rPr lang="en-US" dirty="0"/>
              <a:t> Logo</a:t>
            </a:r>
          </a:p>
        </p:txBody>
      </p:sp>
    </p:spTree>
    <p:extLst>
      <p:ext uri="{BB962C8B-B14F-4D97-AF65-F5344CB8AC3E}">
        <p14:creationId xmlns:p14="http://schemas.microsoft.com/office/powerpoint/2010/main" val="24487926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5" Type="http://schemas.openxmlformats.org/officeDocument/2006/relationships/slideLayout" Target="../slideLayouts/slideLayout6.xml"/><Relationship Id="rId10" Type="http://schemas.openxmlformats.org/officeDocument/2006/relationships/image" Target="../media/image4.png"/><Relationship Id="rId4" Type="http://schemas.openxmlformats.org/officeDocument/2006/relationships/slideLayout" Target="../slideLayouts/slideLayout5.xml"/><Relationship Id="rId9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457200" y="6030349"/>
            <a:ext cx="8229600" cy="0"/>
          </a:xfrm>
          <a:prstGeom prst="line">
            <a:avLst/>
          </a:prstGeom>
          <a:ln>
            <a:solidFill>
              <a:srgbClr val="E95125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457200" y="472239"/>
            <a:ext cx="8229600" cy="0"/>
          </a:xfrm>
          <a:prstGeom prst="line">
            <a:avLst/>
          </a:prstGeom>
          <a:ln>
            <a:solidFill>
              <a:srgbClr val="E95125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323082" y="6105772"/>
            <a:ext cx="1370067" cy="578035"/>
          </a:xfrm>
          <a:prstGeom prst="rect">
            <a:avLst/>
          </a:prstGeom>
        </p:spPr>
      </p:pic>
      <p:grpSp>
        <p:nvGrpSpPr>
          <p:cNvPr id="3" name="Group 2"/>
          <p:cNvGrpSpPr/>
          <p:nvPr userDrawn="1"/>
        </p:nvGrpSpPr>
        <p:grpSpPr>
          <a:xfrm>
            <a:off x="5095044" y="240226"/>
            <a:ext cx="3598105" cy="199542"/>
            <a:chOff x="5136243" y="672026"/>
            <a:chExt cx="3598105" cy="199542"/>
          </a:xfrm>
        </p:grpSpPr>
        <p:pic>
          <p:nvPicPr>
            <p:cNvPr id="9" name="Picture 8"/>
            <p:cNvPicPr>
              <a:picLocks noChangeAspect="1"/>
            </p:cNvPicPr>
            <p:nvPr userDrawn="1"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136243" y="682088"/>
              <a:ext cx="1690006" cy="189480"/>
            </a:xfrm>
            <a:prstGeom prst="rect">
              <a:avLst/>
            </a:prstGeom>
          </p:spPr>
        </p:pic>
        <p:pic>
          <p:nvPicPr>
            <p:cNvPr id="10" name="Picture 9"/>
            <p:cNvPicPr>
              <a:picLocks noChangeAspect="1"/>
            </p:cNvPicPr>
            <p:nvPr userDrawn="1"/>
          </p:nvPicPr>
          <p:blipFill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6847491" y="672026"/>
              <a:ext cx="1886857" cy="189480"/>
            </a:xfrm>
            <a:prstGeom prst="rect">
              <a:avLst/>
            </a:prstGeom>
          </p:spPr>
        </p:pic>
      </p:grp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457200" y="6099117"/>
            <a:ext cx="597877" cy="5978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7"/>
              </a:srgbClr>
            </a:outerShdw>
          </a:effec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</p:sldLayoutIdLst>
  <p:hf sldNum="0" hdr="0" dt="0"/>
  <p:txStyles>
    <p:titleStyle>
      <a:lvl1pPr algn="ctr" defTabSz="457200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Geneva" charset="0"/>
          <a:cs typeface="Geneva" charset="0"/>
        </a:defRPr>
      </a:lvl1pPr>
      <a:lvl2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2pPr>
      <a:lvl3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3pPr>
      <a:lvl4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4pPr>
      <a:lvl5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5pPr>
      <a:lvl6pPr marL="4572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6pPr>
      <a:lvl7pPr marL="9144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7pPr>
      <a:lvl8pPr marL="13716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8pPr>
      <a:lvl9pPr marL="18288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9pPr>
    </p:titleStyle>
    <p:bodyStyle>
      <a:lvl1pPr marL="342900" indent="-3429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Geneva" charset="0"/>
          <a:cs typeface="Geneva" charset="0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Geneva" charset="0"/>
          <a:cs typeface="+mn-cs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Geneva" charset="0"/>
          <a:cs typeface="+mn-cs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Geneva" charset="0"/>
          <a:cs typeface="+mn-cs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Geneva" charset="0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79219" y="6549548"/>
            <a:ext cx="998567" cy="158697"/>
          </a:xfrm>
          <a:prstGeom prst="rect">
            <a:avLst/>
          </a:prstGeom>
        </p:spPr>
        <p:txBody>
          <a:bodyPr lIns="0" tIns="0" rIns="0" bIns="0" anchor="b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1200" b="0" i="0" baseline="0" smtClean="0">
                <a:solidFill>
                  <a:srgbClr val="E95125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>
              <a:latin typeface="Helvetica"/>
              <a:cs typeface="Helvetica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4026" y="6549548"/>
            <a:ext cx="425194" cy="158697"/>
          </a:xfrm>
          <a:prstGeom prst="rect">
            <a:avLst/>
          </a:prstGeom>
        </p:spPr>
        <p:txBody>
          <a:bodyPr lIns="0" tIns="0" rIns="0" bIns="0" anchor="b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1200" b="1" i="0" baseline="0" smtClean="0">
                <a:solidFill>
                  <a:srgbClr val="E95125"/>
                </a:solidFill>
                <a:latin typeface="Helvetica"/>
                <a:ea typeface="+mn-ea"/>
                <a:cs typeface="Helvetica"/>
              </a:defRPr>
            </a:lvl1pPr>
          </a:lstStyle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457200" y="6427973"/>
            <a:ext cx="8229600" cy="0"/>
          </a:xfrm>
          <a:prstGeom prst="line">
            <a:avLst/>
          </a:prstGeom>
          <a:ln>
            <a:solidFill>
              <a:srgbClr val="E95125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131175" y="6489520"/>
            <a:ext cx="561974" cy="237098"/>
          </a:xfrm>
          <a:prstGeom prst="rect">
            <a:avLst/>
          </a:prstGeom>
        </p:spPr>
      </p:pic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877785" y="6549548"/>
            <a:ext cx="5528031" cy="158697"/>
          </a:xfrm>
          <a:prstGeom prst="rect">
            <a:avLst/>
          </a:prstGeom>
        </p:spPr>
        <p:txBody>
          <a:bodyPr lIns="0" tIns="0" rIns="0" bIns="0" anchor="b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1200" b="0" i="0" baseline="0" dirty="0">
                <a:solidFill>
                  <a:srgbClr val="BC5F2B"/>
                </a:solidFill>
                <a:latin typeface="Helvetica"/>
                <a:ea typeface="+mn-ea"/>
                <a:cs typeface="Helvetica"/>
              </a:defRPr>
            </a:lvl1pPr>
          </a:lstStyle>
          <a:p>
            <a:pPr>
              <a:defRPr/>
            </a:pPr>
            <a:r>
              <a:rPr lang="en-US"/>
              <a:t>A. De Roeck    The DUNE Near Detector</a:t>
            </a:r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10"/>
          <a:srcRect/>
          <a:stretch>
            <a:fillRect/>
          </a:stretch>
        </p:blipFill>
        <p:spPr bwMode="auto">
          <a:xfrm>
            <a:off x="7744704" y="6489519"/>
            <a:ext cx="285603" cy="2856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7"/>
              </a:srgbClr>
            </a:outerShdw>
          </a:effec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80" r:id="rId2"/>
    <p:sldLayoutId id="2147483682" r:id="rId3"/>
    <p:sldLayoutId id="2147483685" r:id="rId4"/>
    <p:sldLayoutId id="2147483686" r:id="rId5"/>
    <p:sldLayoutId id="2147483687" r:id="rId6"/>
    <p:sldLayoutId id="2147483688" r:id="rId7"/>
  </p:sldLayoutIdLst>
  <p:hf sldNum="0" hdr="0" dt="0"/>
  <p:txStyles>
    <p:titleStyle>
      <a:lvl1pPr algn="ctr" defTabSz="457200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Geneva" charset="0"/>
          <a:cs typeface="Geneva" charset="0"/>
        </a:defRPr>
      </a:lvl1pPr>
      <a:lvl2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2pPr>
      <a:lvl3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3pPr>
      <a:lvl4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4pPr>
      <a:lvl5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9pPr>
    </p:titleStyle>
    <p:bodyStyle>
      <a:lvl1pPr marL="342900" indent="-342900" algn="l" defTabSz="457200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Geneva" charset="0"/>
          <a:cs typeface="Geneva" charset="0"/>
        </a:defRPr>
      </a:lvl1pPr>
      <a:lvl2pPr marL="742950" indent="-285750" algn="l" defTabSz="457200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Geneva" charset="0"/>
          <a:cs typeface="+mn-cs"/>
        </a:defRPr>
      </a:lvl2pPr>
      <a:lvl3pPr marL="1143000" indent="-228600" algn="l" defTabSz="457200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Geneva" charset="0"/>
          <a:cs typeface="+mn-cs"/>
        </a:defRPr>
      </a:lvl3pPr>
      <a:lvl4pPr marL="1600200" indent="-228600" algn="l" defTabSz="457200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Geneva" charset="0"/>
          <a:cs typeface="+mn-cs"/>
        </a:defRPr>
      </a:lvl4pPr>
      <a:lvl5pPr marL="2057400" indent="-228600" algn="l" defTabSz="457200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Geneva" charset="0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emf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jp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hyperlink" Target="http://arxiv.org/abs/arXiv:1807.10334" TargetMode="External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3754" y="684138"/>
            <a:ext cx="8218488" cy="926236"/>
          </a:xfrm>
        </p:spPr>
        <p:txBody>
          <a:bodyPr/>
          <a:lstStyle/>
          <a:p>
            <a:pPr algn="ctr"/>
            <a:r>
              <a:rPr lang="en-US" dirty="0"/>
              <a:t>The DUNE</a:t>
            </a:r>
            <a:r>
              <a:rPr lang="en-GB" dirty="0"/>
              <a:t> Near Detector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454025" y="4508665"/>
            <a:ext cx="8221663" cy="1237886"/>
          </a:xfrm>
        </p:spPr>
        <p:txBody>
          <a:bodyPr/>
          <a:lstStyle/>
          <a:p>
            <a:pPr algn="ctr"/>
            <a:r>
              <a:rPr lang="en-GB" dirty="0"/>
              <a:t>Albert De Roeck</a:t>
            </a:r>
            <a:endParaRPr lang="de-DE" dirty="0"/>
          </a:p>
          <a:p>
            <a:pPr algn="ctr"/>
            <a:r>
              <a:rPr lang="de-DE" dirty="0"/>
              <a:t>CERN</a:t>
            </a:r>
          </a:p>
          <a:p>
            <a:pPr algn="ctr"/>
            <a:r>
              <a:rPr lang="de-DE" dirty="0" err="1"/>
              <a:t>NuStorm</a:t>
            </a:r>
            <a:r>
              <a:rPr lang="de-DE" dirty="0"/>
              <a:t> Meeting : CERN 21/10/2019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2126" y="1870720"/>
            <a:ext cx="7460816" cy="24844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4176246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877785" y="6549548"/>
            <a:ext cx="5528031" cy="158697"/>
          </a:xfrm>
          <a:prstGeom prst="rect">
            <a:avLst/>
          </a:prstGeom>
        </p:spPr>
        <p:txBody>
          <a:bodyPr lIns="0" tIns="0" rIns="0" bIns="0" anchor="b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1200" b="0" i="0" baseline="0" dirty="0">
                <a:solidFill>
                  <a:srgbClr val="BC5F2B"/>
                </a:solidFill>
                <a:latin typeface="Helvetica"/>
                <a:ea typeface="+mn-ea"/>
                <a:cs typeface="Helvetica"/>
              </a:defRPr>
            </a:lvl1pPr>
          </a:lstStyle>
          <a:p>
            <a:pPr>
              <a:defRPr/>
            </a:pPr>
            <a:r>
              <a:rPr lang="en-US"/>
              <a:t>A. De Roeck    The DUNE Near Detector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29936"/>
            <a:ext cx="9144000" cy="48006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44384" y="6525798"/>
            <a:ext cx="35626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0784" y="6480423"/>
            <a:ext cx="936831" cy="20075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700644" y="6478178"/>
            <a:ext cx="1177141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130496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877785" y="6549548"/>
            <a:ext cx="5528031" cy="158697"/>
          </a:xfrm>
          <a:prstGeom prst="rect">
            <a:avLst/>
          </a:prstGeom>
        </p:spPr>
        <p:txBody>
          <a:bodyPr lIns="0" tIns="0" rIns="0" bIns="0" anchor="b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1200" b="0" i="0" baseline="0" dirty="0">
                <a:solidFill>
                  <a:srgbClr val="BC5F2B"/>
                </a:solidFill>
                <a:latin typeface="Helvetica"/>
                <a:ea typeface="+mn-ea"/>
                <a:cs typeface="Helvetica"/>
              </a:defRPr>
            </a:lvl1pPr>
          </a:lstStyle>
          <a:p>
            <a:pPr>
              <a:defRPr/>
            </a:pPr>
            <a:r>
              <a:rPr lang="en-US"/>
              <a:t>A. De Roeck    The DUNE Near Detector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340" y="879535"/>
            <a:ext cx="8676972" cy="4956729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32510" y="6549548"/>
            <a:ext cx="306248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798349" y="6478178"/>
            <a:ext cx="1079436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89828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877785" y="6549548"/>
            <a:ext cx="5528031" cy="158697"/>
          </a:xfrm>
          <a:prstGeom prst="rect">
            <a:avLst/>
          </a:prstGeom>
        </p:spPr>
        <p:txBody>
          <a:bodyPr lIns="0" tIns="0" rIns="0" bIns="0" anchor="b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1200" b="0" i="0" baseline="0" dirty="0">
                <a:solidFill>
                  <a:srgbClr val="BC5F2B"/>
                </a:solidFill>
                <a:latin typeface="Helvetica"/>
                <a:ea typeface="+mn-ea"/>
                <a:cs typeface="Helvetica"/>
              </a:defRPr>
            </a:lvl1pPr>
          </a:lstStyle>
          <a:p>
            <a:pPr>
              <a:defRPr/>
            </a:pPr>
            <a:r>
              <a:rPr lang="en-US"/>
              <a:t>A. De Roeck    The DUNE Near Detector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30264"/>
            <a:ext cx="9144000" cy="5144063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32509" y="6478178"/>
            <a:ext cx="1545276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961694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EC80F0-FA23-B243-A149-4A1B6F7E22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C0FEB756-43F7-E342-9752-801B8FB2CD2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A. De Roeck    The DUNE Near Detector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9E653AE-2A2B-6E47-BC36-197DAA46FEE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6561"/>
            <a:ext cx="9144000" cy="67648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713965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EC80F0-FA23-B243-A149-4A1B6F7E22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C0FEB756-43F7-E342-9752-801B8FB2CD2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A. De Roeck    The DUNE Near Detector</a:t>
            </a:r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852D67E-47BB-4D4C-B382-82EEB9301F1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ADE25CE-9642-A84C-9B43-586AF3506BC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9442"/>
            <a:ext cx="9144000" cy="67591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368862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EC80F0-FA23-B243-A149-4A1B6F7E22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C0FEB756-43F7-E342-9752-801B8FB2CD2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A. De Roeck    The DUNE Near Detector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BF15DFD-F7E9-394A-8AAA-B73FF33F601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5935"/>
            <a:ext cx="9144000" cy="68261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952776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EC80F0-FA23-B243-A149-4A1B6F7E22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C0FEB756-43F7-E342-9752-801B8FB2CD2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A. De Roeck    The DUNE Near Detector</a:t>
            </a:r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9740033-E62F-1642-862A-A3A5BE31628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9436E470-8306-2B43-B298-7D98DC86C6B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15347"/>
            <a:ext cx="9144000" cy="6726621"/>
          </a:xfrm>
          <a:prstGeom prst="rect">
            <a:avLst/>
          </a:prstGeom>
          <a:effectLst/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A047E795-5243-E545-8614-4150F0BDC540}"/>
              </a:ext>
            </a:extLst>
          </p:cNvPr>
          <p:cNvSpPr/>
          <p:nvPr/>
        </p:nvSpPr>
        <p:spPr>
          <a:xfrm>
            <a:off x="760020" y="2743199"/>
            <a:ext cx="3467595" cy="85502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433787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EC80F0-FA23-B243-A149-4A1B6F7E22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C0FEB756-43F7-E342-9752-801B8FB2CD2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A. De Roeck    The DUNE Near Detector</a:t>
            </a:r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6659E5C2-13FF-FC4C-A1A5-A0C32A7491A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931FD0D0-6AC5-D447-B0B1-B469712B28A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32500"/>
            <a:ext cx="9144000" cy="6592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251520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5BC0C9-FC6A-3E49-B290-BD7F2F6441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7FF1B57-DAF4-7749-82B8-DF95605B77D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A. De Roeck    The DUNE Near Detector</a:t>
            </a:r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298FDA3-E1EA-3D43-BB4B-897CFE4F5BD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3025" y="215347"/>
            <a:ext cx="8547275" cy="62870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526284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DUNE-PRISM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1"/>
          </p:nvPr>
        </p:nvSpPr>
        <p:spPr>
          <a:xfrm>
            <a:off x="450856" y="890723"/>
            <a:ext cx="4548528" cy="5474907"/>
          </a:xfrm>
        </p:spPr>
        <p:txBody>
          <a:bodyPr>
            <a:normAutofit/>
          </a:bodyPr>
          <a:lstStyle/>
          <a:p>
            <a:pPr marL="227013" indent="-227013">
              <a:lnSpc>
                <a:spcPct val="96000"/>
              </a:lnSpc>
              <a:spcAft>
                <a:spcPts val="1000"/>
              </a:spcAft>
              <a:buFont typeface="Wingdings" pitchFamily="2" charset="2"/>
              <a:buChar char="§"/>
            </a:pPr>
            <a:r>
              <a:rPr lang="en-US" sz="2400" b="1" dirty="0">
                <a:latin typeface="Times" pitchFamily="18" charset="0"/>
                <a:ea typeface="Cambria Math"/>
                <a:cs typeface="Times" pitchFamily="18" charset="0"/>
              </a:rPr>
              <a:t>Vary the incident neutrino spectrum </a:t>
            </a:r>
            <a:r>
              <a:rPr lang="en-US" sz="2400" dirty="0">
                <a:latin typeface="Times" pitchFamily="18" charset="0"/>
                <a:ea typeface="Cambria Math"/>
                <a:cs typeface="Times" pitchFamily="18" charset="0"/>
              </a:rPr>
              <a:t>by moving off-axis</a:t>
            </a:r>
          </a:p>
          <a:p>
            <a:pPr marL="227013" indent="-227013">
              <a:lnSpc>
                <a:spcPct val="96000"/>
              </a:lnSpc>
              <a:spcAft>
                <a:spcPts val="1000"/>
              </a:spcAft>
              <a:buFont typeface="Wingdings" pitchFamily="2" charset="2"/>
              <a:buChar char="§"/>
            </a:pPr>
            <a:r>
              <a:rPr lang="en-US" sz="2400" dirty="0">
                <a:latin typeface="Times" pitchFamily="18" charset="0"/>
                <a:ea typeface="Cambria Math"/>
                <a:cs typeface="Times" pitchFamily="18" charset="0"/>
              </a:rPr>
              <a:t>Break cross section model degeneracies</a:t>
            </a:r>
          </a:p>
          <a:p>
            <a:pPr marL="227013" indent="-227013">
              <a:lnSpc>
                <a:spcPct val="96000"/>
              </a:lnSpc>
              <a:spcAft>
                <a:spcPts val="1000"/>
              </a:spcAft>
              <a:buFont typeface="Wingdings" pitchFamily="2" charset="2"/>
              <a:buChar char="§"/>
            </a:pPr>
            <a:r>
              <a:rPr lang="en-US" sz="2400" dirty="0">
                <a:latin typeface="Times" pitchFamily="18" charset="0"/>
                <a:ea typeface="Cambria Math"/>
                <a:cs typeface="Times" pitchFamily="18" charset="0"/>
              </a:rPr>
              <a:t>Linearly combine off-axis samples to craft </a:t>
            </a:r>
            <a:r>
              <a:rPr lang="en-US" sz="2400" b="1" dirty="0">
                <a:latin typeface="Times" pitchFamily="18" charset="0"/>
                <a:ea typeface="Cambria Math"/>
                <a:cs typeface="Times" pitchFamily="18" charset="0"/>
              </a:rPr>
              <a:t>“arbitrary” neutrino spectra</a:t>
            </a:r>
            <a:br>
              <a:rPr lang="en-US" sz="2400" dirty="0">
                <a:latin typeface="Times" pitchFamily="18" charset="0"/>
                <a:ea typeface="Cambria Math"/>
                <a:cs typeface="Times" pitchFamily="18" charset="0"/>
              </a:rPr>
            </a:br>
            <a:r>
              <a:rPr lang="en-US" sz="2400" i="1" dirty="0">
                <a:latin typeface="Times" pitchFamily="18" charset="0"/>
                <a:ea typeface="Cambria Math"/>
                <a:cs typeface="Times" pitchFamily="18" charset="0"/>
              </a:rPr>
              <a:t>   - narrow Gaussian spectra</a:t>
            </a:r>
            <a:br>
              <a:rPr lang="en-US" sz="2400" i="1" dirty="0">
                <a:latin typeface="Times" pitchFamily="18" charset="0"/>
                <a:ea typeface="Cambria Math"/>
                <a:cs typeface="Times" pitchFamily="18" charset="0"/>
              </a:rPr>
            </a:br>
            <a:r>
              <a:rPr lang="en-US" sz="2400" i="1" dirty="0">
                <a:latin typeface="Times" pitchFamily="18" charset="0"/>
                <a:ea typeface="Cambria Math"/>
                <a:cs typeface="Times" pitchFamily="18" charset="0"/>
              </a:rPr>
              <a:t>   - </a:t>
            </a:r>
            <a:r>
              <a:rPr lang="en-US" sz="2400" i="1" dirty="0">
                <a:latin typeface="Times" panose="02020603050405020304" pitchFamily="18" charset="0"/>
                <a:ea typeface="Cambria Math" panose="02040503050406030204" pitchFamily="18" charset="0"/>
                <a:cs typeface="Times" panose="02020603050405020304" pitchFamily="18" charset="0"/>
              </a:rPr>
              <a:t>FD-like oscillated spectra</a:t>
            </a:r>
          </a:p>
          <a:p>
            <a:pPr marL="227013" indent="-227013">
              <a:lnSpc>
                <a:spcPct val="96000"/>
              </a:lnSpc>
              <a:spcAft>
                <a:spcPts val="1000"/>
              </a:spcAft>
              <a:buFont typeface="Wingdings" pitchFamily="2" charset="2"/>
              <a:buChar char="§"/>
            </a:pPr>
            <a:r>
              <a:rPr lang="en-US" sz="2400" dirty="0">
                <a:latin typeface="Times" panose="02020603050405020304" pitchFamily="18" charset="0"/>
                <a:ea typeface="Cambria Math" panose="02040503050406030204" pitchFamily="18" charset="0"/>
                <a:cs typeface="Times" panose="02020603050405020304" pitchFamily="18" charset="0"/>
              </a:rPr>
              <a:t>Unprecedented </a:t>
            </a:r>
            <a:r>
              <a:rPr lang="en-US" sz="2400" b="1" dirty="0">
                <a:latin typeface="Times" panose="02020603050405020304" pitchFamily="18" charset="0"/>
                <a:ea typeface="Cambria Math" panose="02040503050406030204" pitchFamily="18" charset="0"/>
                <a:cs typeface="Times" panose="02020603050405020304" pitchFamily="18" charset="0"/>
              </a:rPr>
              <a:t>reduction</a:t>
            </a:r>
            <a:r>
              <a:rPr lang="en-US" sz="2400" dirty="0">
                <a:latin typeface="Times" panose="02020603050405020304" pitchFamily="18" charset="0"/>
                <a:ea typeface="Cambria Math" panose="02040503050406030204" pitchFamily="18" charset="0"/>
                <a:cs typeface="Times" panose="02020603050405020304" pitchFamily="18" charset="0"/>
              </a:rPr>
              <a:t> </a:t>
            </a:r>
            <a:br>
              <a:rPr lang="en-US" sz="2400" dirty="0">
                <a:latin typeface="Times" panose="02020603050405020304" pitchFamily="18" charset="0"/>
                <a:ea typeface="Cambria Math" panose="02040503050406030204" pitchFamily="18" charset="0"/>
                <a:cs typeface="Times" panose="02020603050405020304" pitchFamily="18" charset="0"/>
              </a:rPr>
            </a:br>
            <a:r>
              <a:rPr lang="en-US" sz="2400" dirty="0">
                <a:latin typeface="Times" panose="02020603050405020304" pitchFamily="18" charset="0"/>
                <a:ea typeface="Cambria Math" panose="02040503050406030204" pitchFamily="18" charset="0"/>
                <a:cs typeface="Times" panose="02020603050405020304" pitchFamily="18" charset="0"/>
              </a:rPr>
              <a:t>in cross section </a:t>
            </a:r>
            <a:r>
              <a:rPr lang="en-US" sz="2400" b="1" dirty="0">
                <a:latin typeface="Times" panose="02020603050405020304" pitchFamily="18" charset="0"/>
                <a:ea typeface="Cambria Math" panose="02040503050406030204" pitchFamily="18" charset="0"/>
                <a:cs typeface="Times" panose="02020603050405020304" pitchFamily="18" charset="0"/>
              </a:rPr>
              <a:t>modeling uncertainties</a:t>
            </a:r>
          </a:p>
          <a:p>
            <a:endParaRPr lang="en-GB" dirty="0"/>
          </a:p>
        </p:txBody>
      </p:sp>
      <p:pic>
        <p:nvPicPr>
          <p:cNvPr id="7" name="Picture 6">
            <a:extLst/>
          </p:cNvPr>
          <p:cNvPicPr>
            <a:picLocks noChangeAspect="1"/>
          </p:cNvPicPr>
          <p:nvPr/>
        </p:nvPicPr>
        <p:blipFill>
          <a:blip r:embed="rId2">
            <a:lum/>
            <a:alphaModFix/>
          </a:blip>
          <a:srcRect/>
          <a:stretch>
            <a:fillRect/>
          </a:stretch>
        </p:blipFill>
        <p:spPr>
          <a:xfrm>
            <a:off x="4443382" y="3796748"/>
            <a:ext cx="4700618" cy="2568882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CE150848-EFA7-EB46-8529-8637F793C8F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86910" y="846138"/>
            <a:ext cx="4477821" cy="2655269"/>
          </a:xfrm>
          <a:prstGeom prst="rect">
            <a:avLst/>
          </a:prstGeom>
        </p:spPr>
      </p:pic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877785" y="6549548"/>
            <a:ext cx="5528031" cy="158697"/>
          </a:xfrm>
          <a:prstGeom prst="rect">
            <a:avLst/>
          </a:prstGeom>
        </p:spPr>
        <p:txBody>
          <a:bodyPr lIns="0" tIns="0" rIns="0" bIns="0" anchor="b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1200" b="0" i="0" baseline="0" dirty="0">
                <a:solidFill>
                  <a:srgbClr val="BC5F2B"/>
                </a:solidFill>
                <a:latin typeface="Helvetica"/>
                <a:ea typeface="+mn-ea"/>
                <a:cs typeface="Helvetica"/>
              </a:defRPr>
            </a:lvl1pPr>
          </a:lstStyle>
          <a:p>
            <a:pPr>
              <a:defRPr/>
            </a:pPr>
            <a:r>
              <a:rPr lang="en-US"/>
              <a:t>A. De Roeck    The DUNE Near Detector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0440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/>
              <a:t>General Setup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idx="11"/>
          </p:nvPr>
        </p:nvSpPr>
        <p:spPr/>
        <p:txBody>
          <a:bodyPr>
            <a:normAutofit/>
          </a:bodyPr>
          <a:lstStyle/>
          <a:p>
            <a:r>
              <a:rPr lang="en-GB" dirty="0"/>
              <a:t>LBNF/DUNE will consist of </a:t>
            </a:r>
          </a:p>
          <a:p>
            <a:pPr lvl="1"/>
            <a:r>
              <a:rPr lang="en-GB" dirty="0"/>
              <a:t>An intense </a:t>
            </a:r>
            <a:r>
              <a:rPr lang="en-GB" dirty="0">
                <a:solidFill>
                  <a:srgbClr val="FF0000"/>
                </a:solidFill>
              </a:rPr>
              <a:t>1.2 MW upgradeable</a:t>
            </a:r>
            <a:r>
              <a:rPr lang="en-GB" dirty="0"/>
              <a:t>  𝜈-beam fired from Fermilab</a:t>
            </a:r>
          </a:p>
          <a:p>
            <a:pPr lvl="1"/>
            <a:r>
              <a:rPr lang="en-GB" dirty="0"/>
              <a:t>A massive </a:t>
            </a:r>
            <a:r>
              <a:rPr lang="en-GB" dirty="0">
                <a:solidFill>
                  <a:srgbClr val="FF0000"/>
                </a:solidFill>
              </a:rPr>
              <a:t>68 kt (40kt instrumented)</a:t>
            </a:r>
            <a:r>
              <a:rPr lang="en-GB" dirty="0"/>
              <a:t> deep underground LAr detector in South Dakota and a large </a:t>
            </a:r>
            <a:r>
              <a:rPr lang="en-GB" dirty="0">
                <a:solidFill>
                  <a:srgbClr val="FF0000"/>
                </a:solidFill>
              </a:rPr>
              <a:t>Near Detector </a:t>
            </a:r>
            <a:r>
              <a:rPr lang="en-GB" dirty="0"/>
              <a:t>at Fermilab</a:t>
            </a:r>
          </a:p>
          <a:p>
            <a:pPr lvl="1"/>
            <a:r>
              <a:rPr lang="en-GB" dirty="0"/>
              <a:t>A large international collaboration</a:t>
            </a:r>
          </a:p>
          <a:p>
            <a:endParaRPr lang="en-GB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124200"/>
            <a:ext cx="9144000" cy="3039165"/>
          </a:xfrm>
          <a:prstGeom prst="rect">
            <a:avLst/>
          </a:prstGeom>
        </p:spPr>
      </p:pic>
      <p:pic>
        <p:nvPicPr>
          <p:cNvPr id="11" name="Picture 10" descr="FarDet-3D-SP.jpg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13" t="5790" r="-1" b="10709"/>
          <a:stretch/>
        </p:blipFill>
        <p:spPr>
          <a:xfrm>
            <a:off x="2338090" y="5360143"/>
            <a:ext cx="1600467" cy="694096"/>
          </a:xfrm>
          <a:prstGeom prst="rect">
            <a:avLst/>
          </a:prstGeom>
          <a:ln w="28575" cmpd="sng">
            <a:solidFill>
              <a:srgbClr val="F37C23"/>
            </a:solidFill>
          </a:ln>
        </p:spPr>
      </p:pic>
      <p:sp>
        <p:nvSpPr>
          <p:cNvPr id="13" name="TextBox 12"/>
          <p:cNvSpPr txBox="1"/>
          <p:nvPr/>
        </p:nvSpPr>
        <p:spPr>
          <a:xfrm>
            <a:off x="3624779" y="5018090"/>
            <a:ext cx="43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37C23"/>
                </a:solidFill>
              </a:rPr>
              <a:t>FD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5277796" y="5296250"/>
            <a:ext cx="4796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37C23"/>
                </a:solidFill>
              </a:rPr>
              <a:t>ND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875122" y="4541568"/>
            <a:ext cx="4026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FF00"/>
                </a:solidFill>
                <a:latin typeface="Symbol" charset="2"/>
                <a:cs typeface="Symbol" charset="2"/>
              </a:rPr>
              <a:t>n</a:t>
            </a:r>
            <a:r>
              <a:rPr lang="en-US" b="1" baseline="-25000" dirty="0">
                <a:solidFill>
                  <a:srgbClr val="FFFF00"/>
                </a:solidFill>
                <a:latin typeface="Symbol" charset="2"/>
                <a:cs typeface="Symbol" charset="2"/>
              </a:rPr>
              <a:t>m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967916" y="4640778"/>
            <a:ext cx="8643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FF00"/>
                </a:solidFill>
                <a:latin typeface="Symbol" charset="2"/>
                <a:cs typeface="Symbol" charset="2"/>
              </a:rPr>
              <a:t>n</a:t>
            </a:r>
            <a:r>
              <a:rPr lang="en-US" b="1" baseline="-25000" dirty="0">
                <a:solidFill>
                  <a:srgbClr val="FFFF00"/>
                </a:solidFill>
                <a:latin typeface="Symbol" charset="2"/>
                <a:cs typeface="Symbol" charset="2"/>
              </a:rPr>
              <a:t>m </a:t>
            </a:r>
            <a:r>
              <a:rPr lang="en-US" b="1" dirty="0">
                <a:solidFill>
                  <a:srgbClr val="FFFF00"/>
                </a:solidFill>
                <a:latin typeface="Symbol" charset="2"/>
                <a:cs typeface="Symbol" charset="2"/>
              </a:rPr>
              <a:t>&amp;</a:t>
            </a:r>
            <a:r>
              <a:rPr lang="en-US" b="1" baseline="-25000" dirty="0">
                <a:solidFill>
                  <a:srgbClr val="FFFF00"/>
                </a:solidFill>
                <a:latin typeface="Symbol" charset="2"/>
                <a:cs typeface="Symbol" charset="2"/>
              </a:rPr>
              <a:t> </a:t>
            </a:r>
            <a:r>
              <a:rPr lang="en-US" b="1" dirty="0">
                <a:solidFill>
                  <a:srgbClr val="FFFF00"/>
                </a:solidFill>
                <a:latin typeface="Symbol" charset="2"/>
                <a:cs typeface="Symbol" charset="2"/>
              </a:rPr>
              <a:t>n</a:t>
            </a:r>
            <a:r>
              <a:rPr lang="en-US" baseline="-25000" dirty="0">
                <a:solidFill>
                  <a:srgbClr val="FFFF00"/>
                </a:solidFill>
                <a:cs typeface="Symbol" charset="2"/>
              </a:rPr>
              <a:t>e</a:t>
            </a:r>
            <a:endParaRPr lang="en-US" dirty="0">
              <a:solidFill>
                <a:srgbClr val="FFFF00"/>
              </a:solidFill>
            </a:endParaRPr>
          </a:p>
        </p:txBody>
      </p:sp>
      <p:cxnSp>
        <p:nvCxnSpPr>
          <p:cNvPr id="17" name="Straight Arrow Connector 16"/>
          <p:cNvCxnSpPr/>
          <p:nvPr/>
        </p:nvCxnSpPr>
        <p:spPr>
          <a:xfrm>
            <a:off x="1219200" y="3733800"/>
            <a:ext cx="6553200" cy="0"/>
          </a:xfrm>
          <a:prstGeom prst="straightConnector1">
            <a:avLst/>
          </a:prstGeom>
          <a:ln>
            <a:solidFill>
              <a:srgbClr val="1248D6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4038600" y="3364468"/>
            <a:ext cx="9941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1248D6"/>
                </a:solidFill>
              </a:rPr>
              <a:t>1300 km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8001000" y="3986947"/>
            <a:ext cx="9205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1248D6"/>
                </a:solidFill>
              </a:rPr>
              <a:t>Chicago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0" y="3886200"/>
            <a:ext cx="14516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1248D6"/>
                </a:solidFill>
              </a:rPr>
              <a:t>South Dakota</a:t>
            </a:r>
          </a:p>
        </p:txBody>
      </p:sp>
      <p:pic>
        <p:nvPicPr>
          <p:cNvPr id="22" name="Picture 21">
            <a:extLst/>
          </p:cNvPr>
          <p:cNvPicPr>
            <a:picLocks noChangeAspect="1"/>
          </p:cNvPicPr>
          <p:nvPr/>
        </p:nvPicPr>
        <p:blipFill>
          <a:blip r:embed="rId5">
            <a:lum/>
            <a:alphaModFix/>
          </a:blip>
          <a:srcRect/>
          <a:stretch>
            <a:fillRect/>
          </a:stretch>
        </p:blipFill>
        <p:spPr>
          <a:xfrm>
            <a:off x="4850046" y="4990794"/>
            <a:ext cx="778379" cy="354010"/>
          </a:xfrm>
          <a:prstGeom prst="rect">
            <a:avLst/>
          </a:prstGeom>
          <a:noFill/>
          <a:ln w="28575">
            <a:solidFill>
              <a:srgbClr val="F37C23"/>
            </a:solidFill>
          </a:ln>
        </p:spPr>
      </p:pic>
      <p:sp>
        <p:nvSpPr>
          <p:cNvPr id="2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877785" y="6549548"/>
            <a:ext cx="5528031" cy="158697"/>
          </a:xfrm>
          <a:prstGeom prst="rect">
            <a:avLst/>
          </a:prstGeom>
        </p:spPr>
        <p:txBody>
          <a:bodyPr lIns="0" tIns="0" rIns="0" bIns="0" anchor="b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1200" b="0" i="0" baseline="0" dirty="0">
                <a:solidFill>
                  <a:srgbClr val="BC5F2B"/>
                </a:solidFill>
                <a:latin typeface="Helvetica"/>
                <a:ea typeface="+mn-ea"/>
                <a:cs typeface="Helvetica"/>
              </a:defRPr>
            </a:lvl1pPr>
          </a:lstStyle>
          <a:p>
            <a:pPr>
              <a:defRPr/>
            </a:pPr>
            <a:r>
              <a:rPr lang="en-US"/>
              <a:t>A. De Roeck    The DUNE Near Detector</a:t>
            </a:r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BB42E38-FE56-CA49-9A35-843E81DFAF75}"/>
              </a:ext>
            </a:extLst>
          </p:cNvPr>
          <p:cNvSpPr txBox="1"/>
          <p:nvPr/>
        </p:nvSpPr>
        <p:spPr>
          <a:xfrm>
            <a:off x="6032664" y="415635"/>
            <a:ext cx="293086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Input used from A </a:t>
            </a:r>
            <a:r>
              <a:rPr lang="en-US" dirty="0" err="1"/>
              <a:t>Bross</a:t>
            </a:r>
            <a:r>
              <a:rPr lang="en-US" dirty="0"/>
              <a:t>, </a:t>
            </a:r>
          </a:p>
          <a:p>
            <a:r>
              <a:rPr lang="en-US" dirty="0"/>
              <a:t>D. </a:t>
            </a:r>
            <a:r>
              <a:rPr lang="en-US" dirty="0" err="1"/>
              <a:t>Sgalaberna</a:t>
            </a:r>
            <a:r>
              <a:rPr lang="en-US" dirty="0"/>
              <a:t>, K. </a:t>
            </a:r>
            <a:r>
              <a:rPr lang="en-US" dirty="0" err="1"/>
              <a:t>Macfarland</a:t>
            </a:r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38569958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21A74F-264C-D746-8255-30FDD3BFDF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Near Detector at DUNE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E93E9A5-7AE6-054A-A3F7-0F8F38DBBA66}"/>
              </a:ext>
            </a:extLst>
          </p:cNvPr>
          <p:cNvSpPr>
            <a:spLocks noGrp="1"/>
          </p:cNvSpPr>
          <p:nvPr>
            <p:ph idx="11"/>
          </p:nvPr>
        </p:nvSpPr>
        <p:spPr>
          <a:xfrm>
            <a:off x="454025" y="1036314"/>
            <a:ext cx="8488093" cy="5274332"/>
          </a:xfrm>
        </p:spPr>
        <p:txBody>
          <a:bodyPr>
            <a:normAutofit fontScale="85000" lnSpcReduction="20000"/>
          </a:bodyPr>
          <a:lstStyle/>
          <a:p>
            <a:r>
              <a:rPr lang="en-US" dirty="0"/>
              <a:t>Overriding principle so far: try to do everything. Interactions on </a:t>
            </a:r>
            <a:r>
              <a:rPr lang="en-US" dirty="0" err="1"/>
              <a:t>Ar</a:t>
            </a:r>
            <a:r>
              <a:rPr lang="en-US" dirty="0"/>
              <a:t>, C and H, magnetic spectrometry and calorimetry, neutron detection and PRISM, plus working with theorists on modeling. ~80M </a:t>
            </a:r>
            <a:r>
              <a:rPr lang="en-US" dirty="0" err="1"/>
              <a:t>nuCC</a:t>
            </a:r>
            <a:r>
              <a:rPr lang="en-US" dirty="0"/>
              <a:t> events/year in Lar</a:t>
            </a:r>
          </a:p>
          <a:p>
            <a:r>
              <a:rPr lang="en-US" dirty="0"/>
              <a:t>DUNE is going to attack the problem of flux determination with low correlations with cross-section effects through:</a:t>
            </a:r>
          </a:p>
          <a:p>
            <a:pPr lvl="1"/>
            <a:r>
              <a:rPr lang="en-US" dirty="0" err="1"/>
              <a:t>nu+e</a:t>
            </a:r>
            <a:r>
              <a:rPr lang="en-US" dirty="0"/>
              <a:t> scattering </a:t>
            </a:r>
          </a:p>
          <a:p>
            <a:pPr lvl="1"/>
            <a:r>
              <a:rPr lang="en-US" dirty="0"/>
              <a:t>low-nu scattering </a:t>
            </a:r>
          </a:p>
          <a:p>
            <a:pPr lvl="1"/>
            <a:r>
              <a:rPr lang="en-US" dirty="0"/>
              <a:t>transverse momentum imbalance + neutrons with CCQE interactions</a:t>
            </a:r>
          </a:p>
          <a:p>
            <a:pPr lvl="1"/>
            <a:r>
              <a:rPr lang="en-US" dirty="0"/>
              <a:t>Use data from EMPHATIC/NA61/(ENUBET ?)</a:t>
            </a:r>
          </a:p>
          <a:p>
            <a:r>
              <a:rPr lang="en-US" dirty="0"/>
              <a:t>Exact quantitative benefits from that still under discussion: </a:t>
            </a:r>
            <a:r>
              <a:rPr lang="en-US" dirty="0">
                <a:solidFill>
                  <a:srgbClr val="FF0000"/>
                </a:solidFill>
              </a:rPr>
              <a:t>Reduce flux uncertainty to ~ 2%?</a:t>
            </a:r>
          </a:p>
          <a:p>
            <a:r>
              <a:rPr lang="en-US" dirty="0"/>
              <a:t>Probably the main </a:t>
            </a:r>
            <a:r>
              <a:rPr lang="en-US" dirty="0">
                <a:solidFill>
                  <a:srgbClr val="FF0000"/>
                </a:solidFill>
              </a:rPr>
              <a:t>advantages of </a:t>
            </a:r>
            <a:r>
              <a:rPr lang="en-US" dirty="0" err="1">
                <a:solidFill>
                  <a:srgbClr val="FF0000"/>
                </a:solidFill>
              </a:rPr>
              <a:t>NuStorm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/>
              <a:t>would be</a:t>
            </a:r>
          </a:p>
          <a:p>
            <a:pPr lvl="1"/>
            <a:r>
              <a:rPr lang="en-US" dirty="0"/>
              <a:t>flux normalization &lt;1% </a:t>
            </a:r>
          </a:p>
          <a:p>
            <a:pPr lvl="1"/>
            <a:r>
              <a:rPr lang="en-US" dirty="0"/>
              <a:t>precise </a:t>
            </a:r>
            <a:r>
              <a:rPr lang="en-US" dirty="0" err="1"/>
              <a:t>nue</a:t>
            </a:r>
            <a:r>
              <a:rPr lang="en-US" dirty="0"/>
              <a:t>/</a:t>
            </a:r>
            <a:r>
              <a:rPr lang="en-US" dirty="0" err="1"/>
              <a:t>numu</a:t>
            </a:r>
            <a:r>
              <a:rPr lang="en-US" dirty="0"/>
              <a:t> </a:t>
            </a:r>
            <a:r>
              <a:rPr lang="en-US" dirty="0" err="1"/>
              <a:t>xsec</a:t>
            </a:r>
            <a:r>
              <a:rPr lang="en-US" dirty="0"/>
              <a:t> ratios and  </a:t>
            </a:r>
            <a:r>
              <a:rPr lang="en-US" dirty="0" err="1"/>
              <a:t>nue</a:t>
            </a:r>
            <a:r>
              <a:rPr lang="en-US" dirty="0"/>
              <a:t> </a:t>
            </a:r>
            <a:r>
              <a:rPr lang="en-US" dirty="0" err="1"/>
              <a:t>xsec</a:t>
            </a:r>
            <a:r>
              <a:rPr lang="en-US" dirty="0"/>
              <a:t> </a:t>
            </a:r>
            <a:br>
              <a:rPr lang="en-US" dirty="0"/>
            </a:br>
            <a:br>
              <a:rPr lang="en-US" dirty="0"/>
            </a:b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4A5EB92-A815-AD4A-A4EA-78F5ECE7D7E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A. De Roeck    The DUNE Near Detector</a:t>
            </a:r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C38D1F9-0E85-3F4C-8F2B-2B07D6837C23}"/>
              </a:ext>
            </a:extLst>
          </p:cNvPr>
          <p:cNvSpPr txBox="1"/>
          <p:nvPr/>
        </p:nvSpPr>
        <p:spPr>
          <a:xfrm>
            <a:off x="583376" y="5771408"/>
            <a:ext cx="7167347" cy="430887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sz="2200" dirty="0">
                <a:solidFill>
                  <a:srgbClr val="1645CB"/>
                </a:solidFill>
              </a:rPr>
              <a:t>Studies on optimizing and getting hard numbers still on going</a:t>
            </a:r>
          </a:p>
        </p:txBody>
      </p:sp>
    </p:spTree>
    <p:extLst>
      <p:ext uri="{BB962C8B-B14F-4D97-AF65-F5344CB8AC3E}">
        <p14:creationId xmlns:p14="http://schemas.microsoft.com/office/powerpoint/2010/main" val="64852311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E505DD-2EEC-7D43-BEF7-5F290B18A4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1520" y="-171400"/>
            <a:ext cx="8424936" cy="904875"/>
          </a:xfrm>
        </p:spPr>
        <p:txBody>
          <a:bodyPr/>
          <a:lstStyle/>
          <a:p>
            <a:r>
              <a:rPr lang="en-US" dirty="0"/>
              <a:t>CENF-ND Near Detector Forum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12593F7-DAC1-FE4F-A380-CB2BDD1EF66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27726"/>
            <a:ext cx="9144000" cy="5669626"/>
          </a:xfrm>
          <a:prstGeom prst="rect">
            <a:avLst/>
          </a:prstGeom>
        </p:spPr>
      </p:pic>
      <p:sp>
        <p:nvSpPr>
          <p:cNvPr id="6" name="ZoneTexte 8">
            <a:extLst>
              <a:ext uri="{FF2B5EF4-FFF2-40B4-BE49-F238E27FC236}">
                <a16:creationId xmlns:a16="http://schemas.microsoft.com/office/drawing/2014/main" id="{4D670F47-065C-274E-8565-1A201B898004}"/>
              </a:ext>
            </a:extLst>
          </p:cNvPr>
          <p:cNvSpPr txBox="1"/>
          <p:nvPr/>
        </p:nvSpPr>
        <p:spPr>
          <a:xfrm>
            <a:off x="611560" y="4581128"/>
            <a:ext cx="2880320" cy="1631216"/>
          </a:xfrm>
          <a:prstGeom prst="rect">
            <a:avLst/>
          </a:prstGeom>
          <a:solidFill>
            <a:srgbClr val="FFFF00"/>
          </a:solidFill>
          <a:ln>
            <a:solidFill>
              <a:schemeClr val="accent3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/>
              <a:t>Organizers</a:t>
            </a:r>
          </a:p>
          <a:p>
            <a:r>
              <a:rPr lang="en-GB" dirty="0" err="1">
                <a:latin typeface="Wingdings"/>
                <a:ea typeface="Wingdings"/>
                <a:cs typeface="Wingdings"/>
              </a:rPr>
              <a:t></a:t>
            </a:r>
            <a:r>
              <a:rPr lang="en-GB" dirty="0" err="1"/>
              <a:t>Paola</a:t>
            </a:r>
            <a:r>
              <a:rPr lang="en-GB" dirty="0"/>
              <a:t> </a:t>
            </a:r>
            <a:r>
              <a:rPr lang="en-GB" dirty="0" err="1"/>
              <a:t>Sala</a:t>
            </a:r>
            <a:endParaRPr lang="en-GB" dirty="0"/>
          </a:p>
          <a:p>
            <a:r>
              <a:rPr lang="en-GB" dirty="0" err="1">
                <a:latin typeface="Wingdings"/>
                <a:ea typeface="Wingdings"/>
                <a:cs typeface="Wingdings"/>
              </a:rPr>
              <a:t></a:t>
            </a:r>
            <a:r>
              <a:rPr lang="en-GB" dirty="0" err="1"/>
              <a:t>Stefania</a:t>
            </a:r>
            <a:r>
              <a:rPr lang="en-GB" dirty="0"/>
              <a:t> </a:t>
            </a:r>
            <a:r>
              <a:rPr lang="en-GB" dirty="0" err="1"/>
              <a:t>Bordoni</a:t>
            </a:r>
            <a:endParaRPr lang="en-GB" dirty="0"/>
          </a:p>
          <a:p>
            <a:r>
              <a:rPr lang="en-GB" dirty="0" err="1">
                <a:latin typeface="Wingdings"/>
                <a:ea typeface="Wingdings"/>
                <a:cs typeface="Wingdings"/>
              </a:rPr>
              <a:t></a:t>
            </a:r>
            <a:r>
              <a:rPr lang="en-GB" dirty="0" err="1"/>
              <a:t>Alfons</a:t>
            </a:r>
            <a:r>
              <a:rPr lang="en-GB" dirty="0"/>
              <a:t> Weber</a:t>
            </a:r>
          </a:p>
          <a:p>
            <a:r>
              <a:rPr lang="en-GB" dirty="0" err="1">
                <a:latin typeface="Wingdings"/>
                <a:ea typeface="Wingdings"/>
                <a:cs typeface="Wingdings"/>
              </a:rPr>
              <a:t></a:t>
            </a:r>
            <a:r>
              <a:rPr lang="en-GB" dirty="0" err="1"/>
              <a:t>Marco</a:t>
            </a:r>
            <a:r>
              <a:rPr lang="en-GB" dirty="0"/>
              <a:t> </a:t>
            </a:r>
            <a:r>
              <a:rPr lang="en-GB" dirty="0" err="1"/>
              <a:t>Zito</a:t>
            </a:r>
            <a:r>
              <a:rPr lang="en-GB" dirty="0"/>
              <a:t> </a:t>
            </a:r>
          </a:p>
        </p:txBody>
      </p:sp>
      <p:sp>
        <p:nvSpPr>
          <p:cNvPr id="7" name="ZoneTexte 10">
            <a:extLst>
              <a:ext uri="{FF2B5EF4-FFF2-40B4-BE49-F238E27FC236}">
                <a16:creationId xmlns:a16="http://schemas.microsoft.com/office/drawing/2014/main" id="{750A77E1-A0A7-3441-96B5-FD4DB4650DEB}"/>
              </a:ext>
            </a:extLst>
          </p:cNvPr>
          <p:cNvSpPr txBox="1"/>
          <p:nvPr/>
        </p:nvSpPr>
        <p:spPr>
          <a:xfrm>
            <a:off x="3563888" y="6402814"/>
            <a:ext cx="5184933" cy="338554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sz="1600" dirty="0">
                <a:solidFill>
                  <a:schemeClr val="accent4"/>
                </a:solidFill>
              </a:rPr>
              <a:t>https://twiki.cern.ch/twiki/bin/view/CENF/NearDetector</a:t>
            </a:r>
            <a:endParaRPr lang="en-GB" sz="1600" dirty="0">
              <a:solidFill>
                <a:schemeClr val="accent4"/>
              </a:solidFill>
            </a:endParaRPr>
          </a:p>
        </p:txBody>
      </p:sp>
      <p:sp>
        <p:nvSpPr>
          <p:cNvPr id="8" name="ZoneTexte 5">
            <a:extLst>
              <a:ext uri="{FF2B5EF4-FFF2-40B4-BE49-F238E27FC236}">
                <a16:creationId xmlns:a16="http://schemas.microsoft.com/office/drawing/2014/main" id="{3B32BE9A-4859-254E-8978-4E0CA940872A}"/>
              </a:ext>
            </a:extLst>
          </p:cNvPr>
          <p:cNvSpPr txBox="1"/>
          <p:nvPr/>
        </p:nvSpPr>
        <p:spPr>
          <a:xfrm>
            <a:off x="446987" y="808366"/>
            <a:ext cx="8659678" cy="40011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0000FF"/>
                </a:solidFill>
              </a:rPr>
              <a:t>Generic study of near detector topics to engage (European) community </a:t>
            </a:r>
          </a:p>
        </p:txBody>
      </p:sp>
    </p:spTree>
    <p:extLst>
      <p:ext uri="{BB962C8B-B14F-4D97-AF65-F5344CB8AC3E}">
        <p14:creationId xmlns:p14="http://schemas.microsoft.com/office/powerpoint/2010/main" val="116351650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0" name="Screen Shot 2017-06-07 at 12.16.56.png" descr="Screen Shot 2017-06-07 at 12.16.56.png"/>
          <p:cNvPicPr>
            <a:picLocks/>
          </p:cNvPicPr>
          <p:nvPr/>
        </p:nvPicPr>
        <p:blipFill>
          <a:blip r:embed="rId2">
            <a:extLst/>
          </a:blip>
          <a:srcRect t="13276"/>
          <a:stretch>
            <a:fillRect/>
          </a:stretch>
        </p:blipFill>
        <p:spPr>
          <a:xfrm>
            <a:off x="285750" y="137220"/>
            <a:ext cx="8852948" cy="1477092"/>
          </a:xfrm>
          <a:prstGeom prst="rect">
            <a:avLst/>
          </a:prstGeom>
          <a:ln w="12700">
            <a:miter lim="400000"/>
          </a:ln>
        </p:spPr>
      </p:pic>
      <p:sp>
        <p:nvSpPr>
          <p:cNvPr id="132" name="Hub to provide support to the ongoing efforts of the LBN collaborations, strengthen the European support, attract new institutes, endorse participation from Japanese and American Institutes.…"/>
          <p:cNvSpPr txBox="1">
            <a:spLocks noGrp="1"/>
          </p:cNvSpPr>
          <p:nvPr>
            <p:ph type="subTitle" sz="half" idx="1"/>
          </p:nvPr>
        </p:nvSpPr>
        <p:spPr>
          <a:xfrm>
            <a:off x="357188" y="1582058"/>
            <a:ext cx="8572500" cy="4968552"/>
          </a:xfrm>
          <a:prstGeom prst="rect">
            <a:avLst/>
          </a:prstGeom>
          <a:solidFill>
            <a:srgbClr val="FFFF00"/>
          </a:solidFill>
        </p:spPr>
        <p:txBody>
          <a:bodyPr/>
          <a:lstStyle/>
          <a:p>
            <a:pPr marL="212703" indent="-212703" algn="l" defTabSz="365568">
              <a:spcBef>
                <a:spcPts val="1687"/>
              </a:spcBef>
              <a:buClr>
                <a:srgbClr val="AA061B"/>
              </a:buClr>
              <a:buSzPct val="104999"/>
              <a:buFont typeface="Avenir Next"/>
              <a:buChar char="▸"/>
              <a:defRPr sz="2314">
                <a:latin typeface="Avenir Next"/>
                <a:ea typeface="Avenir Next"/>
                <a:cs typeface="Avenir Next"/>
                <a:sym typeface="Avenir Next"/>
              </a:defRPr>
            </a:pPr>
            <a:r>
              <a:rPr dirty="0"/>
              <a:t>Hub to </a:t>
            </a:r>
            <a:r>
              <a:rPr dirty="0">
                <a:latin typeface="Avenir Next Medium"/>
                <a:ea typeface="Avenir Next Medium"/>
                <a:cs typeface="Avenir Next Medium"/>
                <a:sym typeface="Avenir Next Medium"/>
              </a:rPr>
              <a:t>provide support</a:t>
            </a:r>
            <a:r>
              <a:rPr dirty="0"/>
              <a:t> to the ongoing efforts of the LBN collaborations, strengthen the European support, </a:t>
            </a:r>
            <a:r>
              <a:rPr dirty="0">
                <a:latin typeface="Avenir Next Medium"/>
                <a:ea typeface="Avenir Next Medium"/>
                <a:cs typeface="Avenir Next Medium"/>
                <a:sym typeface="Avenir Next Medium"/>
              </a:rPr>
              <a:t>attract new institutes</a:t>
            </a:r>
            <a:r>
              <a:rPr dirty="0"/>
              <a:t>, endorse participation from Japanese and American Institutes. </a:t>
            </a:r>
          </a:p>
          <a:p>
            <a:pPr marL="212703" indent="-212703" algn="l" defTabSz="365568">
              <a:spcBef>
                <a:spcPts val="1687"/>
              </a:spcBef>
              <a:buClr>
                <a:srgbClr val="AA061B"/>
              </a:buClr>
              <a:buSzPct val="104999"/>
              <a:buFont typeface="Avenir Next"/>
              <a:buChar char="▸"/>
              <a:defRPr sz="2314">
                <a:latin typeface="Avenir Next"/>
                <a:ea typeface="Avenir Next"/>
                <a:cs typeface="Avenir Next"/>
                <a:sym typeface="Avenir Next"/>
              </a:defRPr>
            </a:pPr>
            <a:r>
              <a:rPr dirty="0"/>
              <a:t>Work </a:t>
            </a:r>
            <a:r>
              <a:rPr dirty="0" err="1"/>
              <a:t>organised</a:t>
            </a:r>
            <a:r>
              <a:rPr dirty="0"/>
              <a:t> in</a:t>
            </a:r>
            <a:r>
              <a:rPr dirty="0">
                <a:latin typeface="Avenir Next Medium"/>
                <a:ea typeface="Avenir Next Medium"/>
                <a:cs typeface="Avenir Next Medium"/>
                <a:sym typeface="Avenir Next Medium"/>
              </a:rPr>
              <a:t> 5 WGs</a:t>
            </a:r>
            <a:r>
              <a:rPr dirty="0"/>
              <a:t> (flux, cross-section, R&amp;D.. ) in close collaboration with existing frameworks and groups</a:t>
            </a:r>
          </a:p>
          <a:p>
            <a:pPr marL="212703" indent="-212703" algn="l" defTabSz="365568">
              <a:spcBef>
                <a:spcPts val="1687"/>
              </a:spcBef>
              <a:buClr>
                <a:srgbClr val="AA061B"/>
              </a:buClr>
              <a:buSzPct val="104999"/>
              <a:buFont typeface="Avenir Next"/>
              <a:buChar char="▸"/>
              <a:defRPr sz="2314">
                <a:latin typeface="Avenir Next"/>
                <a:ea typeface="Avenir Next"/>
                <a:cs typeface="Avenir Next"/>
                <a:sym typeface="Avenir Next"/>
              </a:defRPr>
            </a:pPr>
            <a:r>
              <a:rPr dirty="0"/>
              <a:t>Activity started in July 2017, </a:t>
            </a:r>
            <a:r>
              <a:rPr dirty="0">
                <a:latin typeface="Avenir Next Medium"/>
                <a:ea typeface="Avenir Next Medium"/>
                <a:cs typeface="Avenir Next Medium"/>
                <a:sym typeface="Avenir Next Medium"/>
              </a:rPr>
              <a:t>more than 100 participants </a:t>
            </a:r>
            <a:r>
              <a:rPr lang="en-US" dirty="0">
                <a:latin typeface="Avenir Next Medium"/>
                <a:ea typeface="Avenir Next Medium"/>
                <a:cs typeface="Avenir Next Medium"/>
                <a:sym typeface="Avenir Next Medium"/>
              </a:rPr>
              <a:t>registered</a:t>
            </a:r>
            <a:endParaRPr dirty="0">
              <a:latin typeface="Avenir Next Medium"/>
              <a:ea typeface="Avenir Next Medium"/>
              <a:cs typeface="Avenir Next Medium"/>
              <a:sym typeface="Avenir Next Medium"/>
            </a:endParaRPr>
          </a:p>
          <a:p>
            <a:pPr marL="212703" indent="-212703" algn="l" defTabSz="365568">
              <a:spcBef>
                <a:spcPts val="1687"/>
              </a:spcBef>
              <a:buClr>
                <a:srgbClr val="AA061B"/>
              </a:buClr>
              <a:buSzPct val="104999"/>
              <a:buFont typeface="Avenir Next"/>
              <a:buChar char="▸"/>
              <a:defRPr sz="2314">
                <a:latin typeface="Avenir Next"/>
                <a:ea typeface="Avenir Next"/>
                <a:cs typeface="Avenir Next"/>
                <a:sym typeface="Avenir Next"/>
              </a:defRPr>
            </a:pPr>
            <a:r>
              <a:rPr dirty="0"/>
              <a:t>Video meetings, Workshop at CERN, visiting and projects for stu</a:t>
            </a:r>
            <a:r>
              <a:rPr lang="en-US" dirty="0"/>
              <a:t>dent are organized. </a:t>
            </a:r>
          </a:p>
          <a:p>
            <a:pPr marL="212703" indent="-212703" algn="l" defTabSz="365568">
              <a:spcBef>
                <a:spcPts val="1687"/>
              </a:spcBef>
              <a:buClr>
                <a:srgbClr val="AA061B"/>
              </a:buClr>
              <a:buSzPct val="104999"/>
              <a:buFont typeface="Avenir Next"/>
              <a:buChar char="▸"/>
              <a:defRPr sz="2314">
                <a:latin typeface="Avenir Next"/>
                <a:ea typeface="Avenir Next"/>
                <a:cs typeface="Avenir Next"/>
                <a:sym typeface="Avenir Next"/>
              </a:defRPr>
            </a:pPr>
            <a:r>
              <a:rPr lang="en-US" dirty="0"/>
              <a:t>ESG contribution submitted for December 2018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27F7691-A86A-6B4B-8BEB-A6C655CF2D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A. De Roeck    The DUNE Near Detector</a:t>
            </a:r>
          </a:p>
        </p:txBody>
      </p:sp>
    </p:spTree>
    <p:extLst>
      <p:ext uri="{BB962C8B-B14F-4D97-AF65-F5344CB8AC3E}">
        <p14:creationId xmlns:p14="http://schemas.microsoft.com/office/powerpoint/2010/main" val="59772468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C0FEB756-43F7-E342-9752-801B8FB2CD2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A. De Roeck    The DUNE Near Detector</a:t>
            </a:r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B8212D4-4422-4B4B-B9AB-E1918848E80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31374"/>
            <a:ext cx="9144000" cy="4827705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EFDC7097-5CC3-CF47-A3A2-63B8B3ADC8A3}"/>
              </a:ext>
            </a:extLst>
          </p:cNvPr>
          <p:cNvSpPr txBox="1"/>
          <p:nvPr/>
        </p:nvSpPr>
        <p:spPr>
          <a:xfrm>
            <a:off x="831273" y="5189517"/>
            <a:ext cx="2724079" cy="1107996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sz="2200" dirty="0"/>
              <a:t>Timelines:</a:t>
            </a:r>
          </a:p>
          <a:p>
            <a:pPr marL="285750" indent="-285750">
              <a:buFontTx/>
              <a:buChar char="-"/>
            </a:pPr>
            <a:r>
              <a:rPr lang="en-US" sz="2200" dirty="0"/>
              <a:t>CDR by end of 2019</a:t>
            </a:r>
          </a:p>
          <a:p>
            <a:pPr marL="285750" indent="-285750">
              <a:buFontTx/>
              <a:buChar char="-"/>
            </a:pPr>
            <a:r>
              <a:rPr lang="en-US" sz="2200" dirty="0"/>
              <a:t>TDR by end of 2020</a:t>
            </a:r>
          </a:p>
        </p:txBody>
      </p:sp>
    </p:spTree>
    <p:extLst>
      <p:ext uri="{BB962C8B-B14F-4D97-AF65-F5344CB8AC3E}">
        <p14:creationId xmlns:p14="http://schemas.microsoft.com/office/powerpoint/2010/main" val="409633049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54723" y="2792292"/>
            <a:ext cx="8229600" cy="647102"/>
          </a:xfrm>
        </p:spPr>
        <p:txBody>
          <a:bodyPr/>
          <a:lstStyle/>
          <a:p>
            <a:r>
              <a:rPr lang="en-US" sz="5000" dirty="0"/>
              <a:t>Backup</a:t>
            </a: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A. De Roeck    The DUNE Near Detector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665929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70FBA0-9182-E047-845D-7B8C105A82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F53536-D469-2446-9D4A-16ED9621637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A. De Roeck    The DUNE Near Detector</a:t>
            </a:r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2E0F4FA-19FF-2748-9101-B7B67957497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400" y="266700"/>
            <a:ext cx="9093200" cy="6324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697267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9398BB-0B0A-1149-B8A9-AEC74CEE81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DB0CCA7-7AE7-184C-85EE-CBDB3F307DB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A. De Roeck    The DUNE Near Detector</a:t>
            </a:r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076C9FE-3EF2-1C4B-B1B3-FCE7229D6B5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93188"/>
            <a:ext cx="9080500" cy="6324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992522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92B1F5-0F44-954B-93A1-2BE4CAC6EC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5437A5-4A2B-E741-9B99-63537AAE0A1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A. De Roeck    The DUNE Near Detector</a:t>
            </a:r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A761576-6725-4548-84AA-6BD49A616E3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" y="141600"/>
            <a:ext cx="9131300" cy="6337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634611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C0FEB756-43F7-E342-9752-801B8FB2CD2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A. De Roeck    The DUNE Near Detector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8696858-217F-E541-9A55-FF0942AA34C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05460"/>
            <a:ext cx="9144000" cy="50470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588720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EC80F0-FA23-B243-A149-4A1B6F7E22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C0FEB756-43F7-E342-9752-801B8FB2CD2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A. De Roeck    The DUNE Near Detector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7331A31-CA46-E648-A5C1-AEF7A5A3BEA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7368"/>
            <a:ext cx="9144000" cy="67032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25919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-20799" y="651386"/>
            <a:ext cx="4707686" cy="4572000"/>
            <a:chOff x="-20799" y="1471472"/>
            <a:chExt cx="4707686" cy="4572000"/>
          </a:xfrm>
        </p:grpSpPr>
        <p:grpSp>
          <p:nvGrpSpPr>
            <p:cNvPr id="10" name="Group 9"/>
            <p:cNvGrpSpPr/>
            <p:nvPr/>
          </p:nvGrpSpPr>
          <p:grpSpPr>
            <a:xfrm>
              <a:off x="-20799" y="1471472"/>
              <a:ext cx="4707686" cy="4572000"/>
              <a:chOff x="-20799" y="1471472"/>
              <a:chExt cx="4707686" cy="4572000"/>
            </a:xfrm>
          </p:grpSpPr>
          <p:pic>
            <p:nvPicPr>
              <p:cNvPr id="12" name="Picture 11"/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-20799" y="1471472"/>
                <a:ext cx="4707686" cy="4572000"/>
              </a:xfrm>
              <a:prstGeom prst="rect">
                <a:avLst/>
              </a:prstGeom>
            </p:spPr>
          </p:pic>
          <p:sp>
            <p:nvSpPr>
              <p:cNvPr id="13" name="Rectangle 12"/>
              <p:cNvSpPr/>
              <p:nvPr/>
            </p:nvSpPr>
            <p:spPr>
              <a:xfrm>
                <a:off x="1030318" y="1476196"/>
                <a:ext cx="2598234" cy="25276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1" name="TextBox 10"/>
            <p:cNvSpPr txBox="1"/>
            <p:nvPr/>
          </p:nvSpPr>
          <p:spPr>
            <a:xfrm>
              <a:off x="1650899" y="1551723"/>
              <a:ext cx="158889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defTabSz="91440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r>
                <a:rPr lang="en-US" i="1" dirty="0" err="1">
                  <a:solidFill>
                    <a:prstClr val="black"/>
                  </a:solidFill>
                  <a:latin typeface="Times" pitchFamily="18" charset="0"/>
                  <a:cs typeface="Times" pitchFamily="18" charset="0"/>
                </a:rPr>
                <a:t>CP</a:t>
              </a:r>
              <a:r>
                <a:rPr lang="en-US" dirty="0" err="1">
                  <a:solidFill>
                    <a:prstClr val="black"/>
                  </a:solidFill>
                  <a:latin typeface="Times" pitchFamily="18" charset="0"/>
                  <a:cs typeface="Times" pitchFamily="18" charset="0"/>
                </a:rPr>
                <a:t>v</a:t>
              </a:r>
              <a:r>
                <a:rPr lang="en-US" dirty="0">
                  <a:solidFill>
                    <a:prstClr val="black"/>
                  </a:solidFill>
                  <a:latin typeface="Times" pitchFamily="18" charset="0"/>
                  <a:cs typeface="Times" pitchFamily="18" charset="0"/>
                </a:rPr>
                <a:t> sensitivity</a:t>
              </a: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4565892" y="651386"/>
            <a:ext cx="4707686" cy="4572000"/>
            <a:chOff x="4565892" y="1471472"/>
            <a:chExt cx="4707686" cy="4572000"/>
          </a:xfrm>
        </p:grpSpPr>
        <p:grpSp>
          <p:nvGrpSpPr>
            <p:cNvPr id="15" name="Group 14"/>
            <p:cNvGrpSpPr/>
            <p:nvPr/>
          </p:nvGrpSpPr>
          <p:grpSpPr>
            <a:xfrm>
              <a:off x="4565892" y="1471472"/>
              <a:ext cx="4707686" cy="4572000"/>
              <a:chOff x="4565892" y="1471472"/>
              <a:chExt cx="4707686" cy="4572000"/>
            </a:xfrm>
          </p:grpSpPr>
          <p:pic>
            <p:nvPicPr>
              <p:cNvPr id="17" name="Picture 16"/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565892" y="1471472"/>
                <a:ext cx="4707686" cy="4572000"/>
              </a:xfrm>
              <a:prstGeom prst="rect">
                <a:avLst/>
              </a:prstGeom>
            </p:spPr>
          </p:pic>
          <p:sp>
            <p:nvSpPr>
              <p:cNvPr id="18" name="Rectangle 17"/>
              <p:cNvSpPr/>
              <p:nvPr/>
            </p:nvSpPr>
            <p:spPr>
              <a:xfrm>
                <a:off x="5738004" y="1477380"/>
                <a:ext cx="2598234" cy="25276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6" name="TextBox 15"/>
            <p:cNvSpPr txBox="1"/>
            <p:nvPr/>
          </p:nvSpPr>
          <p:spPr>
            <a:xfrm>
              <a:off x="5767865" y="1551723"/>
              <a:ext cx="251863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defTabSz="91440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r>
                <a:rPr lang="en-US" dirty="0">
                  <a:solidFill>
                    <a:prstClr val="black"/>
                  </a:solidFill>
                  <a:latin typeface="Times" pitchFamily="18" charset="0"/>
                  <a:cs typeface="Times" pitchFamily="18" charset="0"/>
                </a:rPr>
                <a:t>Mass ordering sensitivity</a:t>
              </a:r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54627EC1-B505-1C48-AF44-7EC29D9AB5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CP Violation and Mass Ordering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1"/>
          </p:nvPr>
        </p:nvSpPr>
        <p:spPr>
          <a:xfrm>
            <a:off x="665922" y="5118652"/>
            <a:ext cx="8017704" cy="1246978"/>
          </a:xfrm>
        </p:spPr>
        <p:txBody>
          <a:bodyPr>
            <a:normAutofit fontScale="92500" lnSpcReduction="10000"/>
          </a:bodyPr>
          <a:lstStyle/>
          <a:p>
            <a:r>
              <a:rPr lang="en-GB" dirty="0"/>
              <a:t>Updated Sensitivity with realistic systematics and reconstruction</a:t>
            </a:r>
          </a:p>
          <a:p>
            <a:pPr lvl="1"/>
            <a:r>
              <a:rPr lang="en-US" dirty="0">
                <a:latin typeface="Times" pitchFamily="18" charset="0"/>
                <a:ea typeface="Cambria Math"/>
                <a:cs typeface="Times" pitchFamily="18" charset="0"/>
              </a:rPr>
              <a:t>Move quickly to potential </a:t>
            </a:r>
            <a:r>
              <a:rPr lang="en-US" b="1" i="1" dirty="0">
                <a:latin typeface="Times" pitchFamily="18" charset="0"/>
                <a:ea typeface="Cambria Math"/>
                <a:cs typeface="Times" pitchFamily="18" charset="0"/>
              </a:rPr>
              <a:t>CP</a:t>
            </a:r>
            <a:r>
              <a:rPr lang="en-US" b="1" dirty="0">
                <a:latin typeface="Times" pitchFamily="18" charset="0"/>
                <a:ea typeface="Cambria Math"/>
                <a:cs typeface="Times" pitchFamily="18" charset="0"/>
              </a:rPr>
              <a:t> violation discovery</a:t>
            </a:r>
            <a:endParaRPr lang="en-US" dirty="0">
              <a:latin typeface="Times" pitchFamily="18" charset="0"/>
              <a:ea typeface="Cambria Math"/>
              <a:cs typeface="Times" pitchFamily="18" charset="0"/>
            </a:endParaRPr>
          </a:p>
          <a:p>
            <a:pPr lvl="1"/>
            <a:r>
              <a:rPr lang="en-US" dirty="0">
                <a:latin typeface="Times" panose="02020603050405020304" pitchFamily="18" charset="0"/>
                <a:ea typeface="Cambria Math" panose="02040503050406030204" pitchFamily="18" charset="0"/>
                <a:cs typeface="Times" panose="02020603050405020304" pitchFamily="18" charset="0"/>
              </a:rPr>
              <a:t>Rapid, d</a:t>
            </a:r>
            <a:r>
              <a:rPr lang="en-US" dirty="0">
                <a:latin typeface="Times" pitchFamily="18" charset="0"/>
                <a:ea typeface="Cambria Math"/>
                <a:cs typeface="Times" pitchFamily="18" charset="0"/>
              </a:rPr>
              <a:t>efinitive </a:t>
            </a:r>
            <a:r>
              <a:rPr lang="en-US" b="1" dirty="0">
                <a:latin typeface="Times" pitchFamily="18" charset="0"/>
                <a:ea typeface="Cambria Math"/>
                <a:cs typeface="Times" pitchFamily="18" charset="0"/>
              </a:rPr>
              <a:t>mass ordering determination </a:t>
            </a:r>
            <a:r>
              <a:rPr lang="en-US" dirty="0">
                <a:latin typeface="Times" pitchFamily="18" charset="0"/>
                <a:ea typeface="Cambria Math"/>
                <a:cs typeface="Times" pitchFamily="18" charset="0"/>
              </a:rPr>
              <a:t>(&gt;5</a:t>
            </a:r>
            <a:r>
              <a:rPr lang="en-US" dirty="0">
                <a:latin typeface="Cambria" panose="02040503050406030204" pitchFamily="18" charset="0"/>
                <a:ea typeface="Cambria" panose="02040503050406030204" pitchFamily="18" charset="0"/>
                <a:cs typeface="Times" pitchFamily="18" charset="0"/>
              </a:rPr>
              <a:t>𝜎)</a:t>
            </a:r>
            <a:endParaRPr lang="en-US" i="1" dirty="0">
              <a:latin typeface="Times" pitchFamily="18" charset="0"/>
              <a:ea typeface="Cambria Math"/>
              <a:cs typeface="Times" pitchFamily="18" charset="0"/>
            </a:endParaRPr>
          </a:p>
          <a:p>
            <a:pPr lvl="1"/>
            <a:endParaRPr lang="en-GB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47FEDEE-0687-6345-A3A7-72BD98D6270B}"/>
              </a:ext>
            </a:extLst>
          </p:cNvPr>
          <p:cNvSpPr txBox="1"/>
          <p:nvPr/>
        </p:nvSpPr>
        <p:spPr>
          <a:xfrm>
            <a:off x="6947065" y="5605153"/>
            <a:ext cx="1767279" cy="646331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New Physics TDR</a:t>
            </a:r>
          </a:p>
          <a:p>
            <a:r>
              <a:rPr lang="en-US" dirty="0"/>
              <a:t>results</a:t>
            </a:r>
          </a:p>
        </p:txBody>
      </p:sp>
    </p:spTree>
    <p:extLst>
      <p:ext uri="{BB962C8B-B14F-4D97-AF65-F5344CB8AC3E}">
        <p14:creationId xmlns:p14="http://schemas.microsoft.com/office/powerpoint/2010/main" val="8626880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877785" y="6549548"/>
            <a:ext cx="5528031" cy="158697"/>
          </a:xfrm>
          <a:prstGeom prst="rect">
            <a:avLst/>
          </a:prstGeom>
        </p:spPr>
        <p:txBody>
          <a:bodyPr lIns="0" tIns="0" rIns="0" bIns="0" anchor="b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1200" b="0" i="0" baseline="0" dirty="0">
                <a:solidFill>
                  <a:srgbClr val="BC5F2B"/>
                </a:solidFill>
                <a:latin typeface="Helvetica"/>
                <a:ea typeface="+mn-ea"/>
                <a:cs typeface="Helvetica"/>
              </a:defRPr>
            </a:lvl1pPr>
          </a:lstStyle>
          <a:p>
            <a:pPr>
              <a:defRPr/>
            </a:pPr>
            <a:r>
              <a:rPr lang="en-US"/>
              <a:t>A. De Roeck    The DUNE Near Detector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06942"/>
            <a:ext cx="9144000" cy="5809673"/>
          </a:xfrm>
          <a:prstGeom prst="rect">
            <a:avLst/>
          </a:prstGeom>
        </p:spPr>
      </p:pic>
      <p:sp>
        <p:nvSpPr>
          <p:cNvPr id="6" name="Title 3"/>
          <p:cNvSpPr txBox="1">
            <a:spLocks/>
          </p:cNvSpPr>
          <p:nvPr/>
        </p:nvSpPr>
        <p:spPr>
          <a:xfrm>
            <a:off x="214544" y="185180"/>
            <a:ext cx="8229600" cy="647102"/>
          </a:xfrm>
          <a:prstGeom prst="rect">
            <a:avLst/>
          </a:prstGeom>
          <a:solidFill>
            <a:schemeClr val="bg1"/>
          </a:solidFill>
        </p:spPr>
        <p:txBody>
          <a:bodyPr vert="horz" lIns="0" tIns="0" rIns="0" bIns="0">
            <a:normAutofit fontScale="97500"/>
          </a:bodyPr>
          <a:lstStyle>
            <a:lvl1pPr algn="l" defTabSz="457200" rtl="0" fontAlgn="base">
              <a:spcBef>
                <a:spcPct val="0"/>
              </a:spcBef>
              <a:spcAft>
                <a:spcPct val="0"/>
              </a:spcAft>
              <a:defRPr sz="4000" b="1" i="0" kern="1200" baseline="0">
                <a:solidFill>
                  <a:srgbClr val="E95125"/>
                </a:solidFill>
                <a:latin typeface="Helvetica"/>
                <a:ea typeface="Geneva" charset="0"/>
                <a:cs typeface="Geneva" charset="0"/>
              </a:defRPr>
            </a:lvl1pPr>
            <a:lvl2pPr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2pPr>
            <a:lvl3pPr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3pPr>
            <a:lvl4pPr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4pPr>
            <a:lvl5pPr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9pPr>
          </a:lstStyle>
          <a:p>
            <a:r>
              <a:rPr lang="en-US" dirty="0"/>
              <a:t>DUNE Timeline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985165" y="1983180"/>
            <a:ext cx="2054431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sk-SK" dirty="0"/>
              <a:t>   </a:t>
            </a:r>
            <a:r>
              <a:rPr lang="sk-SK" b="1" dirty="0">
                <a:hlinkClick r:id="rId3"/>
              </a:rPr>
              <a:t>arXiv:1807.10334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854535" y="5070764"/>
            <a:ext cx="2485104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2025: first module ready</a:t>
            </a:r>
          </a:p>
        </p:txBody>
      </p:sp>
    </p:spTree>
    <p:extLst>
      <p:ext uri="{BB962C8B-B14F-4D97-AF65-F5344CB8AC3E}">
        <p14:creationId xmlns:p14="http://schemas.microsoft.com/office/powerpoint/2010/main" val="73876335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EC80F0-FA23-B243-A149-4A1B6F7E22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C0FEB756-43F7-E342-9752-801B8FB2CD2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A. De Roeck    The DUNE Near Detector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477A8B0-5F4C-5E4A-AC51-9C911F9594F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40" y="0"/>
            <a:ext cx="914011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9096471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EC80F0-FA23-B243-A149-4A1B6F7E22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C0FEB756-43F7-E342-9752-801B8FB2CD2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A. De Roeck    The DUNE Near Detector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F4AD38C-B1A7-BA41-B16F-25F0A5D785C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1841"/>
            <a:ext cx="9144000" cy="68143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6447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C0FEB756-43F7-E342-9752-801B8FB2CD2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A. De Roeck    The DUNE Near Detector</a:t>
            </a:r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BB733692-8A9A-AC4E-A3E5-48C570FCEC9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96833"/>
            <a:ext cx="9144000" cy="50505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39265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C0FEB756-43F7-E342-9752-801B8FB2CD2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A. De Roeck    The DUNE Near Detector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CAF7221-3647-B643-A9FF-C2ACB9A1EE1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007020"/>
            <a:ext cx="9144000" cy="4843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1234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877785" y="6549548"/>
            <a:ext cx="5528031" cy="158697"/>
          </a:xfrm>
          <a:prstGeom prst="rect">
            <a:avLst/>
          </a:prstGeom>
        </p:spPr>
        <p:txBody>
          <a:bodyPr lIns="0" tIns="0" rIns="0" bIns="0" anchor="b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1200" b="0" i="0" baseline="0" dirty="0">
                <a:solidFill>
                  <a:srgbClr val="BC5F2B"/>
                </a:solidFill>
                <a:latin typeface="Helvetica"/>
                <a:ea typeface="+mn-ea"/>
                <a:cs typeface="Helvetica"/>
              </a:defRPr>
            </a:lvl1pPr>
          </a:lstStyle>
          <a:p>
            <a:pPr>
              <a:defRPr/>
            </a:pPr>
            <a:r>
              <a:rPr lang="en-US"/>
              <a:t>A. De Roeck    The DUNE Near Detector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7771" y="199036"/>
            <a:ext cx="8689974" cy="62624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441502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 descr="Screen Shot 2017-08-03 at 12.18.55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8829" y="462588"/>
            <a:ext cx="8517655" cy="6395411"/>
          </a:xfrm>
          <a:prstGeom prst="rect">
            <a:avLst/>
          </a:prstGeom>
        </p:spPr>
      </p:pic>
      <p:sp>
        <p:nvSpPr>
          <p:cNvPr id="3" name="ZoneTexte 2"/>
          <p:cNvSpPr txBox="1"/>
          <p:nvPr/>
        </p:nvSpPr>
        <p:spPr>
          <a:xfrm>
            <a:off x="248490" y="1145859"/>
            <a:ext cx="5170177" cy="5632311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GB" sz="2000" dirty="0">
                <a:solidFill>
                  <a:schemeClr val="accent1">
                    <a:lumMod val="75000"/>
                  </a:schemeClr>
                </a:solidFill>
              </a:rPr>
              <a:t>The ND has a fundamental role for LBL physics, constraining the systematic uncertainties via measurements of the neutrino flux and interaction cross sections</a:t>
            </a:r>
          </a:p>
          <a:p>
            <a:endParaRPr lang="en-GB" sz="2000" dirty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en-GB" sz="2000" dirty="0">
                <a:solidFill>
                  <a:schemeClr val="accent1">
                    <a:lumMod val="75000"/>
                  </a:schemeClr>
                </a:solidFill>
              </a:rPr>
              <a:t>It will record the largest sample of neutrino argon interactions ever collected allowing for precision measurements (EWK, QCD)</a:t>
            </a:r>
          </a:p>
          <a:p>
            <a:endParaRPr lang="en-GB" sz="2000" dirty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en-GB" sz="2000" dirty="0">
                <a:solidFill>
                  <a:srgbClr val="FF0000"/>
                </a:solidFill>
              </a:rPr>
              <a:t>Sensitive to new physics (</a:t>
            </a:r>
            <a:r>
              <a:rPr lang="en-GB" sz="2000" dirty="0" err="1">
                <a:solidFill>
                  <a:srgbClr val="FF0000"/>
                </a:solidFill>
              </a:rPr>
              <a:t>eg</a:t>
            </a:r>
            <a:r>
              <a:rPr lang="en-GB" sz="2000" dirty="0">
                <a:solidFill>
                  <a:srgbClr val="FF0000"/>
                </a:solidFill>
              </a:rPr>
              <a:t> Heavy Neutral Leptons/Sterile neutrinos, light dark matter…)</a:t>
            </a:r>
          </a:p>
          <a:p>
            <a:endParaRPr lang="en-GB" sz="2000" dirty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en-GB" sz="2000" dirty="0">
                <a:solidFill>
                  <a:schemeClr val="accent1">
                    <a:lumMod val="75000"/>
                  </a:schemeClr>
                </a:solidFill>
              </a:rPr>
              <a:t>DUNE ND is currently under design. Conceptual design planned to be for 2018</a:t>
            </a:r>
          </a:p>
          <a:p>
            <a:endParaRPr lang="en-GB" sz="2000" dirty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en-GB" sz="2000" dirty="0">
                <a:solidFill>
                  <a:srgbClr val="FF0000"/>
                </a:solidFill>
              </a:rPr>
              <a:t>It will likely include a modular liquid</a:t>
            </a:r>
          </a:p>
          <a:p>
            <a:r>
              <a:rPr lang="en-GB" sz="2000" dirty="0">
                <a:solidFill>
                  <a:srgbClr val="FF0000"/>
                </a:solidFill>
              </a:rPr>
              <a:t>argon TPC and a magnetised high resolution tracker, ECAL and </a:t>
            </a:r>
            <a:r>
              <a:rPr lang="en-GB" sz="2000" dirty="0" err="1">
                <a:solidFill>
                  <a:srgbClr val="FF0000"/>
                </a:solidFill>
              </a:rPr>
              <a:t>muon</a:t>
            </a:r>
            <a:r>
              <a:rPr lang="en-GB" sz="2000" dirty="0">
                <a:solidFill>
                  <a:srgbClr val="FF0000"/>
                </a:solidFill>
              </a:rPr>
              <a:t> system (hybrid system)</a:t>
            </a:r>
          </a:p>
        </p:txBody>
      </p:sp>
      <p:sp>
        <p:nvSpPr>
          <p:cNvPr id="4" name="Rectangle 3"/>
          <p:cNvSpPr/>
          <p:nvPr/>
        </p:nvSpPr>
        <p:spPr>
          <a:xfrm>
            <a:off x="8141207" y="718377"/>
            <a:ext cx="457315" cy="318019"/>
          </a:xfrm>
          <a:prstGeom prst="rect">
            <a:avLst/>
          </a:prstGeom>
          <a:solidFill>
            <a:schemeClr val="bg1"/>
          </a:solidFill>
          <a:ln>
            <a:solidFill>
              <a:schemeClr val="accent3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tangle 4"/>
          <p:cNvSpPr/>
          <p:nvPr/>
        </p:nvSpPr>
        <p:spPr>
          <a:xfrm>
            <a:off x="8527747" y="704571"/>
            <a:ext cx="457315" cy="318019"/>
          </a:xfrm>
          <a:prstGeom prst="rect">
            <a:avLst/>
          </a:prstGeom>
          <a:solidFill>
            <a:schemeClr val="bg1"/>
          </a:solidFill>
          <a:ln>
            <a:solidFill>
              <a:schemeClr val="accent3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itre 1"/>
          <p:cNvSpPr txBox="1">
            <a:spLocks/>
          </p:cNvSpPr>
          <p:nvPr/>
        </p:nvSpPr>
        <p:spPr>
          <a:xfrm>
            <a:off x="457200" y="545694"/>
            <a:ext cx="4753635" cy="620812"/>
          </a:xfrm>
          <a:prstGeom prst="rect">
            <a:avLst/>
          </a:prstGeom>
          <a:solidFill>
            <a:schemeClr val="bg1"/>
          </a:solidFill>
        </p:spPr>
        <p:txBody>
          <a:bodyPr vert="horz" lIns="0" tIns="0" rIns="0" bIns="0" anchor="b" anchorCtr="0"/>
          <a:lstStyle/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600" b="1" i="0" u="none" strike="noStrike" kern="1200" cap="none" spc="0" normalizeH="0" baseline="0" noProof="0" dirty="0">
                <a:ln>
                  <a:noFill/>
                </a:ln>
                <a:solidFill>
                  <a:srgbClr val="E95125"/>
                </a:solidFill>
                <a:effectLst/>
                <a:uLnTx/>
                <a:uFillTx/>
                <a:latin typeface="Helvetica"/>
                <a:ea typeface="Geneva" charset="0"/>
                <a:cs typeface="Helvetica"/>
              </a:rPr>
              <a:t>DUNE</a:t>
            </a:r>
            <a:r>
              <a:rPr kumimoji="0" lang="en-GB" sz="3600" b="1" i="0" u="none" strike="noStrike" kern="1200" cap="none" spc="0" normalizeH="0" noProof="0" dirty="0">
                <a:ln>
                  <a:noFill/>
                </a:ln>
                <a:solidFill>
                  <a:srgbClr val="E95125"/>
                </a:solidFill>
                <a:effectLst/>
                <a:uLnTx/>
                <a:uFillTx/>
                <a:latin typeface="Helvetica"/>
                <a:ea typeface="Geneva" charset="0"/>
                <a:cs typeface="Helvetica"/>
              </a:rPr>
              <a:t> Near Detector</a:t>
            </a:r>
            <a:endParaRPr kumimoji="0" lang="en-GB" sz="3600" b="1" i="0" u="none" strike="noStrike" kern="1200" cap="none" spc="0" normalizeH="0" baseline="0" noProof="0" dirty="0">
              <a:ln>
                <a:noFill/>
              </a:ln>
              <a:solidFill>
                <a:srgbClr val="E95125"/>
              </a:solidFill>
              <a:effectLst/>
              <a:uLnTx/>
              <a:uFillTx/>
              <a:latin typeface="Helvetica"/>
              <a:ea typeface="Geneva" charset="0"/>
              <a:cs typeface="Helvetica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E493D9A-3807-1845-9677-3B41DF9BF989}"/>
              </a:ext>
            </a:extLst>
          </p:cNvPr>
          <p:cNvSpPr txBox="1"/>
          <p:nvPr/>
        </p:nvSpPr>
        <p:spPr>
          <a:xfrm>
            <a:off x="5402464" y="314861"/>
            <a:ext cx="1715854" cy="461665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sz="2400" dirty="0"/>
              <a:t>Year 2017!!!</a:t>
            </a:r>
          </a:p>
        </p:txBody>
      </p:sp>
    </p:spTree>
    <p:extLst>
      <p:ext uri="{BB962C8B-B14F-4D97-AF65-F5344CB8AC3E}">
        <p14:creationId xmlns:p14="http://schemas.microsoft.com/office/powerpoint/2010/main" val="190449553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877785" y="6549548"/>
            <a:ext cx="5528031" cy="158697"/>
          </a:xfrm>
          <a:prstGeom prst="rect">
            <a:avLst/>
          </a:prstGeom>
        </p:spPr>
        <p:txBody>
          <a:bodyPr lIns="0" tIns="0" rIns="0" bIns="0" anchor="b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1200" b="0" i="0" baseline="0" dirty="0">
                <a:solidFill>
                  <a:srgbClr val="BC5F2B"/>
                </a:solidFill>
                <a:latin typeface="Helvetica"/>
                <a:ea typeface="+mn-ea"/>
                <a:cs typeface="Helvetica"/>
              </a:defRPr>
            </a:lvl1pPr>
          </a:lstStyle>
          <a:p>
            <a:pPr>
              <a:defRPr/>
            </a:pPr>
            <a:r>
              <a:rPr lang="en-US"/>
              <a:t>A. De Roeck    The DUNE Near Detector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551" y="0"/>
            <a:ext cx="8776155" cy="6399493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863940" y="5985168"/>
            <a:ext cx="237289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>
                <a:solidFill>
                  <a:srgbClr val="1645CB"/>
                </a:solidFill>
              </a:rPr>
              <a:t>(+Neutrons</a:t>
            </a:r>
            <a:r>
              <a:rPr lang="en-US" sz="1600" dirty="0">
                <a:solidFill>
                  <a:srgbClr val="1645CB"/>
                </a:solidFill>
              </a:rPr>
              <a:t>, other targets)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D73D1EE-7553-BF46-9B81-B0B288F867EE}"/>
              </a:ext>
            </a:extLst>
          </p:cNvPr>
          <p:cNvSpPr txBox="1"/>
          <p:nvPr/>
        </p:nvSpPr>
        <p:spPr>
          <a:xfrm>
            <a:off x="273898" y="583509"/>
            <a:ext cx="1715854" cy="461665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sz="2400" dirty="0"/>
              <a:t>Year 2017!!!</a:t>
            </a:r>
          </a:p>
        </p:txBody>
      </p:sp>
    </p:spTree>
    <p:extLst>
      <p:ext uri="{BB962C8B-B14F-4D97-AF65-F5344CB8AC3E}">
        <p14:creationId xmlns:p14="http://schemas.microsoft.com/office/powerpoint/2010/main" val="47455227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CA1E7C-110E-F047-9542-65F4AE6401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Near Detector Complex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1"/>
          </p:nvPr>
        </p:nvSpPr>
        <p:spPr>
          <a:xfrm>
            <a:off x="569608" y="841668"/>
            <a:ext cx="4588284" cy="5497437"/>
          </a:xfrm>
        </p:spPr>
        <p:txBody>
          <a:bodyPr>
            <a:normAutofit lnSpcReduction="10000"/>
          </a:bodyPr>
          <a:lstStyle/>
          <a:p>
            <a:r>
              <a:rPr lang="en-US" dirty="0"/>
              <a:t>Four main components, working together: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/>
              <a:t>Liquid argon detector (ArgonCube)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/>
              <a:t>Downstream tracker with gaseous argon target </a:t>
            </a:r>
            <a:br>
              <a:rPr lang="en-US" dirty="0"/>
            </a:br>
            <a:r>
              <a:rPr lang="en-US" dirty="0"/>
              <a:t>(MPD)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 err="1"/>
              <a:t>LAr</a:t>
            </a:r>
            <a:r>
              <a:rPr lang="en-US" dirty="0"/>
              <a:t> and </a:t>
            </a:r>
            <a:r>
              <a:rPr lang="en-US" dirty="0" err="1"/>
              <a:t>GAr</a:t>
            </a:r>
            <a:r>
              <a:rPr lang="en-US" dirty="0"/>
              <a:t> systems can move to off-axis fluxes </a:t>
            </a:r>
            <a:br>
              <a:rPr lang="en-US" dirty="0"/>
            </a:br>
            <a:r>
              <a:rPr lang="en-US" dirty="0"/>
              <a:t>(DUNE PRISM)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/>
              <a:t>On-axis flux monitor with neutron detection capability (3DST-S)</a:t>
            </a:r>
          </a:p>
          <a:p>
            <a:r>
              <a:rPr lang="en-US" dirty="0"/>
              <a:t>High statistics constrains</a:t>
            </a:r>
          </a:p>
          <a:p>
            <a:pPr lvl="1"/>
            <a:r>
              <a:rPr lang="en-US" dirty="0"/>
              <a:t>Cross section &amp; Flux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CF7F2CF7-D0B2-A74F-8489-5A9D36721C5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1219"/>
          <a:stretch/>
        </p:blipFill>
        <p:spPr>
          <a:xfrm>
            <a:off x="5307496" y="3590387"/>
            <a:ext cx="3182280" cy="2797773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CF7F2CF7-D0B2-A74F-8489-5A9D36721C5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49543"/>
          <a:stretch/>
        </p:blipFill>
        <p:spPr>
          <a:xfrm>
            <a:off x="5252831" y="1081447"/>
            <a:ext cx="3291610" cy="2797773"/>
          </a:xfrm>
          <a:prstGeom prst="rect">
            <a:avLst/>
          </a:prstGeom>
        </p:spPr>
      </p:pic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877785" y="6549548"/>
            <a:ext cx="5528031" cy="158697"/>
          </a:xfrm>
          <a:prstGeom prst="rect">
            <a:avLst/>
          </a:prstGeom>
        </p:spPr>
        <p:txBody>
          <a:bodyPr lIns="0" tIns="0" rIns="0" bIns="0" anchor="b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1200" b="0" i="0" baseline="0" dirty="0">
                <a:solidFill>
                  <a:srgbClr val="BC5F2B"/>
                </a:solidFill>
                <a:latin typeface="Helvetica"/>
                <a:ea typeface="+mn-ea"/>
                <a:cs typeface="Helvetica"/>
              </a:defRPr>
            </a:lvl1pPr>
          </a:lstStyle>
          <a:p>
            <a:pPr>
              <a:defRPr/>
            </a:pPr>
            <a:r>
              <a:rPr lang="en-US"/>
              <a:t>A. De Roeck    The DUNE Near Detector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7608563"/>
      </p:ext>
    </p:extLst>
  </p:cSld>
  <p:clrMapOvr>
    <a:masterClrMapping/>
  </p:clrMapOvr>
</p:sld>
</file>

<file path=ppt/theme/theme1.xml><?xml version="1.0" encoding="utf-8"?>
<a:theme xmlns:a="http://schemas.openxmlformats.org/drawingml/2006/main" name="Dune Template_051215">
  <a:themeElements>
    <a:clrScheme name="DUNE">
      <a:dk1>
        <a:srgbClr val="BC5F2B"/>
      </a:dk1>
      <a:lt1>
        <a:sysClr val="window" lastClr="FFFFFF"/>
      </a:lt1>
      <a:dk2>
        <a:srgbClr val="3C5A77"/>
      </a:dk2>
      <a:lt2>
        <a:srgbClr val="F37C23"/>
      </a:lt2>
      <a:accent1>
        <a:srgbClr val="4F81BD"/>
      </a:accent1>
      <a:accent2>
        <a:srgbClr val="FFFFFF"/>
      </a:accent2>
      <a:accent3>
        <a:srgbClr val="FFFFFF"/>
      </a:accent3>
      <a:accent4>
        <a:srgbClr val="FFFFFF"/>
      </a:accent4>
      <a:accent5>
        <a:srgbClr val="FFFFFF"/>
      </a:accent5>
      <a:accent6>
        <a:srgbClr val="FFFFFF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LBNF Content-Footer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DUNE_Template_AW</Template>
  <TotalTime>9692</TotalTime>
  <Words>796</Words>
  <Application>Microsoft Macintosh PowerPoint</Application>
  <PresentationFormat>On-screen Show (4:3)</PresentationFormat>
  <Paragraphs>115</Paragraphs>
  <Slides>32</Slides>
  <Notes>2</Notes>
  <HiddenSlides>2</HiddenSlides>
  <MMClips>0</MMClips>
  <ScaleCrop>false</ScaleCrop>
  <HeadingPairs>
    <vt:vector size="6" baseType="variant">
      <vt:variant>
        <vt:lpstr>Fonts Used</vt:lpstr>
      </vt:variant>
      <vt:variant>
        <vt:i4>12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32</vt:i4>
      </vt:variant>
    </vt:vector>
  </HeadingPairs>
  <TitlesOfParts>
    <vt:vector size="46" baseType="lpstr">
      <vt:lpstr>Arial</vt:lpstr>
      <vt:lpstr>Avenir Next</vt:lpstr>
      <vt:lpstr>Avenir Next Medium</vt:lpstr>
      <vt:lpstr>Calibri</vt:lpstr>
      <vt:lpstr>Cambria</vt:lpstr>
      <vt:lpstr>Cambria Math</vt:lpstr>
      <vt:lpstr>Geneva</vt:lpstr>
      <vt:lpstr>Helvetica</vt:lpstr>
      <vt:lpstr>Lucida Grande</vt:lpstr>
      <vt:lpstr>Symbol</vt:lpstr>
      <vt:lpstr>Times</vt:lpstr>
      <vt:lpstr>Wingdings</vt:lpstr>
      <vt:lpstr>Dune Template_051215</vt:lpstr>
      <vt:lpstr>LBNF Content-Footer Theme</vt:lpstr>
      <vt:lpstr>The DUNE Near Detector</vt:lpstr>
      <vt:lpstr>General Setup</vt:lpstr>
      <vt:lpstr>CP Violation and Mass Ordering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Near Detector Complex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DUNE-PRISM</vt:lpstr>
      <vt:lpstr>Near Detector at DUNE</vt:lpstr>
      <vt:lpstr>CENF-ND Near Detector Forum </vt:lpstr>
      <vt:lpstr>PowerPoint Presentation</vt:lpstr>
      <vt:lpstr>PowerPoint Presentation</vt:lpstr>
      <vt:lpstr>Backup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Weber Family</Company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</dc:title>
  <dc:creator>Alfons Weber</dc:creator>
  <cp:lastModifiedBy>Albert De Roeck</cp:lastModifiedBy>
  <cp:revision>312</cp:revision>
  <cp:lastPrinted>2016-06-24T07:20:38Z</cp:lastPrinted>
  <dcterms:created xsi:type="dcterms:W3CDTF">2016-01-09T13:16:22Z</dcterms:created>
  <dcterms:modified xsi:type="dcterms:W3CDTF">2019-10-21T13:35:13Z</dcterms:modified>
</cp:coreProperties>
</file>