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1711" r:id="rId2"/>
    <p:sldId id="1729" r:id="rId3"/>
    <p:sldId id="1811" r:id="rId4"/>
    <p:sldId id="1810" r:id="rId5"/>
    <p:sldId id="1410" r:id="rId6"/>
    <p:sldId id="1836" r:id="rId7"/>
    <p:sldId id="1767" r:id="rId8"/>
    <p:sldId id="1702" r:id="rId9"/>
    <p:sldId id="1838" r:id="rId10"/>
    <p:sldId id="1837" r:id="rId11"/>
    <p:sldId id="1798" r:id="rId12"/>
    <p:sldId id="1809" r:id="rId13"/>
    <p:sldId id="1800" r:id="rId14"/>
    <p:sldId id="258" r:id="rId15"/>
    <p:sldId id="1431" r:id="rId16"/>
    <p:sldId id="1430" r:id="rId17"/>
    <p:sldId id="1432" r:id="rId18"/>
    <p:sldId id="1434" r:id="rId19"/>
    <p:sldId id="183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76BC1"/>
    <a:srgbClr val="800080"/>
    <a:srgbClr val="00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2145" autoAdjust="0"/>
  </p:normalViewPr>
  <p:slideViewPr>
    <p:cSldViewPr>
      <p:cViewPr varScale="1">
        <p:scale>
          <a:sx n="129" d="100"/>
          <a:sy n="129" d="100"/>
        </p:scale>
        <p:origin x="74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10/21/19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10/21/19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8-1-2013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Evian Summary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8-1-2013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7636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688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8B15511-C159-7C4E-B263-F0F462B5E8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876800"/>
            <a:ext cx="8534400" cy="1752600"/>
          </a:xfrm>
          <a:noFill/>
        </p:spPr>
        <p:txBody>
          <a:bodyPr/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Mike Lamont </a:t>
            </a:r>
          </a:p>
          <a:p>
            <a:endParaRPr lang="en-GB" dirty="0">
              <a:solidFill>
                <a:srgbClr val="FFFF00"/>
              </a:solidFill>
            </a:endParaRPr>
          </a:p>
          <a:p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C3B565-C2A9-8A45-9FFC-5928AE858A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381000"/>
            <a:ext cx="3140533" cy="281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A63A8C-E319-0546-80D3-D34D970C3FDF}"/>
              </a:ext>
            </a:extLst>
          </p:cNvPr>
          <p:cNvSpPr txBox="1"/>
          <p:nvPr/>
        </p:nvSpPr>
        <p:spPr>
          <a:xfrm>
            <a:off x="1828800" y="388620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Overview: PBC study group  and </a:t>
            </a:r>
            <a:r>
              <a:rPr lang="en-US" sz="3200" dirty="0" err="1">
                <a:solidFill>
                  <a:schemeClr val="bg1"/>
                </a:solidFill>
              </a:rPr>
              <a:t>nuSTORM</a:t>
            </a:r>
            <a:r>
              <a:rPr lang="en-US" sz="3200" dirty="0">
                <a:solidFill>
                  <a:schemeClr val="bg1"/>
                </a:solidFill>
              </a:rPr>
              <a:t> at CERN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2D5F2F-4AD2-E74B-9D33-1D1F489B3574}"/>
              </a:ext>
            </a:extLst>
          </p:cNvPr>
          <p:cNvSpPr txBox="1"/>
          <p:nvPr/>
        </p:nvSpPr>
        <p:spPr>
          <a:xfrm>
            <a:off x="8610600" y="990600"/>
            <a:ext cx="25146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Jonathan Gall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Chris Hunt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Claudia </a:t>
            </a:r>
            <a:r>
              <a:rPr lang="en-GB" dirty="0" err="1">
                <a:solidFill>
                  <a:schemeClr val="bg1"/>
                </a:solidFill>
              </a:rPr>
              <a:t>Ahdida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Wolfgang </a:t>
            </a:r>
            <a:r>
              <a:rPr lang="en-GB" dirty="0" err="1">
                <a:solidFill>
                  <a:schemeClr val="bg1"/>
                </a:solidFill>
              </a:rPr>
              <a:t>Bartmann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Marco </a:t>
            </a:r>
            <a:r>
              <a:rPr lang="en-GB" dirty="0" err="1">
                <a:solidFill>
                  <a:schemeClr val="bg1"/>
                </a:solidFill>
              </a:rPr>
              <a:t>Calviani</a:t>
            </a: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bg1"/>
                </a:solidFill>
              </a:rPr>
              <a:t>Jaroslaw</a:t>
            </a:r>
            <a:r>
              <a:rPr lang="en-GB" dirty="0">
                <a:solidFill>
                  <a:schemeClr val="bg1"/>
                </a:solidFill>
              </a:rPr>
              <a:t> Pasternak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Ken Long</a:t>
            </a:r>
          </a:p>
        </p:txBody>
      </p:sp>
    </p:spTree>
    <p:extLst>
      <p:ext uri="{BB962C8B-B14F-4D97-AF65-F5344CB8AC3E}">
        <p14:creationId xmlns:p14="http://schemas.microsoft.com/office/powerpoint/2010/main" val="226033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08F41F-3B7A-784A-A839-77BCFB6CE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0"/>
            <a:ext cx="653547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E8C36D-5513-1347-828C-C23378027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5029200"/>
            <a:ext cx="3644900" cy="162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787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54212E-9374-5744-8B11-1FB32CD92C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55" y="1081551"/>
            <a:ext cx="6815221" cy="499412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1827A90-9275-7C41-A82C-7FC8FF1A8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Schematic overview of the BSM landscape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978695-B4F8-7F40-8A0D-DB0B6FBA9A2A}"/>
              </a:ext>
            </a:extLst>
          </p:cNvPr>
          <p:cNvSpPr txBox="1"/>
          <p:nvPr/>
        </p:nvSpPr>
        <p:spPr>
          <a:xfrm>
            <a:off x="7676870" y="1066800"/>
            <a:ext cx="42993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Beam dumps, Long Lived Particles</a:t>
            </a:r>
          </a:p>
          <a:p>
            <a:r>
              <a:rPr lang="en-GB" b="1" dirty="0">
                <a:solidFill>
                  <a:srgbClr val="0432FF"/>
                </a:solidFill>
              </a:rPr>
              <a:t>MeV – GeV </a:t>
            </a:r>
            <a:r>
              <a:rPr lang="en-GB" dirty="0"/>
              <a:t>(HNL, ALPS, Light Dark Matter)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9714D2-C48C-1340-9643-D59968512AF2}"/>
              </a:ext>
            </a:extLst>
          </p:cNvPr>
          <p:cNvSpPr txBox="1"/>
          <p:nvPr/>
        </p:nvSpPr>
        <p:spPr>
          <a:xfrm>
            <a:off x="7461576" y="5509769"/>
            <a:ext cx="27432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Non-accelerator projects</a:t>
            </a:r>
          </a:p>
          <a:p>
            <a:r>
              <a:rPr lang="en-GB" b="1" dirty="0">
                <a:solidFill>
                  <a:srgbClr val="0432FF"/>
                </a:solidFill>
              </a:rPr>
              <a:t>Sub-eV</a:t>
            </a:r>
            <a:r>
              <a:rPr lang="en-GB" dirty="0"/>
              <a:t> (axions, ALPs)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D45FA7-0DEC-2F4F-A624-653F8DBF159D}"/>
              </a:ext>
            </a:extLst>
          </p:cNvPr>
          <p:cNvSpPr txBox="1"/>
          <p:nvPr/>
        </p:nvSpPr>
        <p:spPr>
          <a:xfrm>
            <a:off x="7676870" y="2649975"/>
            <a:ext cx="414693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Precision experiments</a:t>
            </a:r>
          </a:p>
          <a:p>
            <a:r>
              <a:rPr lang="en-GB" b="1" dirty="0">
                <a:solidFill>
                  <a:srgbClr val="0432FF"/>
                </a:solidFill>
              </a:rPr>
              <a:t>&gt;&gt;</a:t>
            </a:r>
            <a:r>
              <a:rPr lang="en-GB" b="1" dirty="0" err="1">
                <a:solidFill>
                  <a:srgbClr val="0432FF"/>
                </a:solidFill>
              </a:rPr>
              <a:t>TeV</a:t>
            </a:r>
            <a:r>
              <a:rPr lang="en-GB" b="1" dirty="0">
                <a:solidFill>
                  <a:srgbClr val="0432FF"/>
                </a:solidFill>
              </a:rPr>
              <a:t> </a:t>
            </a:r>
            <a:r>
              <a:rPr lang="en-GB" dirty="0"/>
              <a:t>(search for NP in clean and very rare flavour processes or in EDMs)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21E95A-5928-0148-84D5-FE998A83C5D6}"/>
              </a:ext>
            </a:extLst>
          </p:cNvPr>
          <p:cNvCxnSpPr>
            <a:stCxn id="5" idx="1"/>
          </p:cNvCxnSpPr>
          <p:nvPr/>
        </p:nvCxnSpPr>
        <p:spPr>
          <a:xfrm flipH="1">
            <a:off x="5486400" y="1389966"/>
            <a:ext cx="2190470" cy="3231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D25EDB-DE22-DC43-B45B-7C996FBE4FCA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324600" y="2334312"/>
            <a:ext cx="1352270" cy="77732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CF2B37-4BC9-6A47-8012-9882E905575C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2604106" y="3733867"/>
            <a:ext cx="4857470" cy="20990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2B4235-1CC8-004F-96C2-022396653DA6}"/>
              </a:ext>
            </a:extLst>
          </p:cNvPr>
          <p:cNvSpPr txBox="1"/>
          <p:nvPr/>
        </p:nvSpPr>
        <p:spPr>
          <a:xfrm>
            <a:off x="1981200" y="6403969"/>
            <a:ext cx="841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432FF"/>
                </a:solidFill>
              </a:rPr>
              <a:t>For comparative sensitivity, 11 benchmarks cases considered by the BSM group</a:t>
            </a:r>
          </a:p>
        </p:txBody>
      </p:sp>
    </p:spTree>
    <p:extLst>
      <p:ext uri="{BB962C8B-B14F-4D97-AF65-F5344CB8AC3E}">
        <p14:creationId xmlns:p14="http://schemas.microsoft.com/office/powerpoint/2010/main" val="2709654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FA01-FBBB-1B4C-A70F-AD42310FC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PBC to ESPP update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E513E4-2B7C-384B-856F-D2562E35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FEB61A-EBAC-3A4E-AB3A-CCE4CB6E5A5B}"/>
              </a:ext>
            </a:extLst>
          </p:cNvPr>
          <p:cNvSpPr txBox="1"/>
          <p:nvPr/>
        </p:nvSpPr>
        <p:spPr>
          <a:xfrm>
            <a:off x="9428480" y="40191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http://</a:t>
            </a:r>
            <a:r>
              <a:rPr lang="en-GB" dirty="0" err="1"/>
              <a:t>pbc.web.cern.ch</a:t>
            </a:r>
            <a:r>
              <a:rPr lang="en-GB" dirty="0"/>
              <a:t>/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7D7B9E-860B-E349-8CE3-D12A8CE98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40600"/>
            <a:ext cx="9232773" cy="56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37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03905-81E6-AD4B-A2D5-9A22F7C55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PBC - Main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639F9-B3F1-3249-91E1-1D7C7DFA2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16576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Well motivated, competitive, cost-effective options, making good use of CERN’s existing complex, beams, and expertise.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B0C58-C957-E74B-BCD6-AA47F8BF2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1C0423-2E62-8243-9F76-2606B4A87194}"/>
              </a:ext>
            </a:extLst>
          </p:cNvPr>
          <p:cNvSpPr txBox="1"/>
          <p:nvPr/>
        </p:nvSpPr>
        <p:spPr bwMode="auto">
          <a:xfrm>
            <a:off x="170393" y="2908725"/>
            <a:ext cx="4267200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600" b="1" u="sng" dirty="0"/>
              <a:t>Rare decays and precise measurements</a:t>
            </a:r>
          </a:p>
          <a:p>
            <a:r>
              <a:rPr lang="en-US" altLang="en-US" sz="1600" dirty="0"/>
              <a:t>KLEVER (K</a:t>
            </a:r>
            <a:r>
              <a:rPr lang="en-US" altLang="en-US" sz="1600" baseline="30000" dirty="0"/>
              <a:t>0</a:t>
            </a:r>
            <a:r>
              <a:rPr lang="en-US" altLang="en-US" sz="1600" baseline="-25000" dirty="0"/>
              <a:t>L</a:t>
            </a:r>
            <a:r>
              <a:rPr lang="en-US" altLang="en-US" sz="1600" dirty="0"/>
              <a:t> </a:t>
            </a:r>
            <a:r>
              <a:rPr lang="en-US" altLang="en-US" sz="1600" dirty="0">
                <a:sym typeface="Wingdings" pitchFamily="2" charset="2"/>
              </a:rPr>
              <a:t> π</a:t>
            </a:r>
            <a:r>
              <a:rPr lang="en-US" altLang="en-US" sz="1600" baseline="30000" dirty="0">
                <a:sym typeface="Wingdings" pitchFamily="2" charset="2"/>
              </a:rPr>
              <a:t>0</a:t>
            </a:r>
            <a:r>
              <a:rPr lang="en-US" altLang="en-US" sz="1600" dirty="0">
                <a:sym typeface="Wingdings" pitchFamily="2" charset="2"/>
              </a:rPr>
              <a:t>𝜈𝜈)</a:t>
            </a:r>
          </a:p>
          <a:p>
            <a:r>
              <a:rPr lang="en-US" altLang="en-US" sz="1600" dirty="0" err="1">
                <a:sym typeface="Wingdings" pitchFamily="2" charset="2"/>
              </a:rPr>
              <a:t>TauFV@BDF</a:t>
            </a:r>
            <a:r>
              <a:rPr lang="en-US" altLang="en-US" sz="1600" dirty="0">
                <a:sym typeface="Wingdings" pitchFamily="2" charset="2"/>
              </a:rPr>
              <a:t>: 𝜏  3μ</a:t>
            </a:r>
          </a:p>
          <a:p>
            <a:r>
              <a:rPr lang="en-US" altLang="en-US" sz="1600" dirty="0">
                <a:sym typeface="Wingdings" pitchFamily="2" charset="2"/>
              </a:rPr>
              <a:t>REDTOP (𝜂 decays)</a:t>
            </a:r>
          </a:p>
          <a:p>
            <a:r>
              <a:rPr lang="en-US" altLang="en-US" sz="1600" dirty="0" err="1">
                <a:sym typeface="Wingdings" pitchFamily="2" charset="2"/>
              </a:rPr>
              <a:t>MUonE</a:t>
            </a:r>
            <a:r>
              <a:rPr lang="en-US" altLang="en-US" sz="1600" dirty="0">
                <a:sym typeface="Wingdings" pitchFamily="2" charset="2"/>
              </a:rPr>
              <a:t> (hadronic vacuum polarization for (g-2</a:t>
            </a:r>
            <a:r>
              <a:rPr lang="en-US" altLang="en-US" sz="1600" baseline="-25000" dirty="0">
                <a:sym typeface="Wingdings" pitchFamily="2" charset="2"/>
              </a:rPr>
              <a:t>μ</a:t>
            </a:r>
            <a:r>
              <a:rPr lang="en-US" altLang="en-US" sz="1600" dirty="0">
                <a:sym typeface="Wingdings" pitchFamily="2" charset="2"/>
              </a:rPr>
              <a:t>))</a:t>
            </a:r>
          </a:p>
          <a:p>
            <a:r>
              <a:rPr lang="en-US" altLang="en-US" sz="1600" dirty="0">
                <a:sym typeface="Wingdings" pitchFamily="2" charset="2"/>
              </a:rPr>
              <a:t>EDM proton storage ring</a:t>
            </a:r>
            <a:endParaRPr lang="en-US" alt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44F892-949E-AE48-9052-BC7E8E5EF333}"/>
              </a:ext>
            </a:extLst>
          </p:cNvPr>
          <p:cNvSpPr txBox="1"/>
          <p:nvPr/>
        </p:nvSpPr>
        <p:spPr bwMode="auto">
          <a:xfrm>
            <a:off x="8310627" y="2908725"/>
            <a:ext cx="3700500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u="sng" dirty="0"/>
              <a:t>QCD measurements</a:t>
            </a:r>
          </a:p>
          <a:p>
            <a:pPr>
              <a:defRPr/>
            </a:pPr>
            <a:r>
              <a:rPr lang="en-US" sz="1600" dirty="0"/>
              <a:t>COMPASS++, DIRAC++</a:t>
            </a:r>
          </a:p>
          <a:p>
            <a:pPr>
              <a:defRPr/>
            </a:pPr>
            <a:r>
              <a:rPr lang="en-US" sz="1600" dirty="0"/>
              <a:t>NA61++, NA60++  </a:t>
            </a:r>
          </a:p>
          <a:p>
            <a:pPr>
              <a:defRPr/>
            </a:pPr>
            <a:r>
              <a:rPr lang="en-US" sz="1600" dirty="0"/>
              <a:t>Fixed target (gas, crystals) in ALICE &amp; LHCb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37C9FC-C906-AD46-AA8C-9721CC812D8B}"/>
              </a:ext>
            </a:extLst>
          </p:cNvPr>
          <p:cNvSpPr txBox="1"/>
          <p:nvPr/>
        </p:nvSpPr>
        <p:spPr bwMode="auto">
          <a:xfrm>
            <a:off x="1275293" y="4855756"/>
            <a:ext cx="6324600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u="sng" dirty="0"/>
              <a:t>Non-accelerator projects</a:t>
            </a:r>
          </a:p>
          <a:p>
            <a:pPr>
              <a:defRPr/>
            </a:pPr>
            <a:r>
              <a:rPr lang="en-US" sz="1600" dirty="0"/>
              <a:t>Exploit CERN’s technology (RF, vacuum, magnets, optics, cryogenics) for</a:t>
            </a:r>
          </a:p>
          <a:p>
            <a:pPr>
              <a:defRPr/>
            </a:pPr>
            <a:r>
              <a:rPr lang="en-US" sz="1600" dirty="0"/>
              <a:t>experiments possibly located in other labs.</a:t>
            </a:r>
          </a:p>
          <a:p>
            <a:pPr>
              <a:defRPr/>
            </a:pPr>
            <a:r>
              <a:rPr lang="en-US" sz="1600" dirty="0"/>
              <a:t>E.g. axion searches: IAXO (helioscope), JURA (Light Shining through Wall)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5419E3-81DD-7D4F-894D-5BDAAE21A1ED}"/>
              </a:ext>
            </a:extLst>
          </p:cNvPr>
          <p:cNvSpPr txBox="1"/>
          <p:nvPr/>
        </p:nvSpPr>
        <p:spPr bwMode="auto">
          <a:xfrm>
            <a:off x="4572000" y="2914300"/>
            <a:ext cx="357374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u="sng" dirty="0"/>
              <a:t>Long-lived particles from LHC collisions</a:t>
            </a:r>
          </a:p>
          <a:p>
            <a:pPr>
              <a:defRPr/>
            </a:pPr>
            <a:r>
              <a:rPr lang="en-US" sz="1600" dirty="0"/>
              <a:t>FASER, MATHUSLA, CODEX-b, </a:t>
            </a:r>
            <a:r>
              <a:rPr lang="en-US" sz="1600" dirty="0" err="1"/>
              <a:t>milliQAN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E80F7A-13C5-A645-9780-D92E5FDAECBC}"/>
              </a:ext>
            </a:extLst>
          </p:cNvPr>
          <p:cNvSpPr txBox="1"/>
          <p:nvPr/>
        </p:nvSpPr>
        <p:spPr bwMode="auto">
          <a:xfrm>
            <a:off x="8310627" y="4371616"/>
            <a:ext cx="3581400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600" b="1" u="sng" dirty="0"/>
              <a:t>Hidden sector with “beam dumps”</a:t>
            </a:r>
          </a:p>
          <a:p>
            <a:r>
              <a:rPr lang="en-US" altLang="en-US" sz="1600" dirty="0"/>
              <a:t>NA64++ (</a:t>
            </a:r>
            <a:r>
              <a:rPr lang="en-US" altLang="en-US" sz="1600" dirty="0" err="1"/>
              <a:t>e,</a:t>
            </a:r>
            <a:r>
              <a:rPr lang="en-US" altLang="en-US" sz="1600" dirty="0" err="1">
                <a:sym typeface="Wingdings" pitchFamily="2" charset="2"/>
              </a:rPr>
              <a:t>μ</a:t>
            </a:r>
            <a:r>
              <a:rPr lang="en-US" altLang="en-US" sz="1600" dirty="0">
                <a:sym typeface="Wingdings" pitchFamily="2" charset="2"/>
              </a:rPr>
              <a:t>)</a:t>
            </a:r>
            <a:endParaRPr lang="en-US" altLang="en-US" sz="1600" dirty="0"/>
          </a:p>
          <a:p>
            <a:r>
              <a:rPr lang="en-US" altLang="en-US" sz="1600" dirty="0"/>
              <a:t>NA62++</a:t>
            </a:r>
          </a:p>
          <a:p>
            <a:r>
              <a:rPr lang="en-US" altLang="en-US" sz="1600" dirty="0"/>
              <a:t>Beam Dump Facility at North Area (SHiP)</a:t>
            </a:r>
          </a:p>
          <a:p>
            <a:r>
              <a:rPr lang="en-US" altLang="en-US" sz="1600" dirty="0" err="1"/>
              <a:t>LDMX@eSPS</a:t>
            </a:r>
            <a:r>
              <a:rPr lang="en-US" altLang="en-US" sz="1600" dirty="0"/>
              <a:t> </a:t>
            </a:r>
          </a:p>
          <a:p>
            <a:r>
              <a:rPr lang="en-US" altLang="en-US" sz="1600" dirty="0"/>
              <a:t>AWAKE++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108EA2-9710-6E45-B4C8-89BB8149AD34}"/>
              </a:ext>
            </a:extLst>
          </p:cNvPr>
          <p:cNvSpPr txBox="1"/>
          <p:nvPr/>
        </p:nvSpPr>
        <p:spPr bwMode="auto">
          <a:xfrm>
            <a:off x="4572000" y="3767662"/>
            <a:ext cx="3352800" cy="83099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600" b="1" u="sng" dirty="0"/>
              <a:t>Other facilities:</a:t>
            </a:r>
          </a:p>
          <a:p>
            <a:r>
              <a:rPr lang="en-US" altLang="en-US" sz="1600" dirty="0"/>
              <a:t>𝛾-factory from Partially Stripped Ions; </a:t>
            </a:r>
            <a:r>
              <a:rPr lang="en-US" altLang="en-US" sz="1600" dirty="0" err="1"/>
              <a:t>nuSTORM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17554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3A46F1-CB0E-4F4D-8304-4C43B1988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nuSTORM</a:t>
            </a:r>
            <a:r>
              <a:rPr lang="en-US" dirty="0"/>
              <a:t> @CERN - Overview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6862F-75A7-8642-86FC-296C186C0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25221"/>
            <a:ext cx="12192000" cy="3032779"/>
          </a:xfrm>
        </p:spPr>
        <p:txBody>
          <a:bodyPr/>
          <a:lstStyle/>
          <a:p>
            <a:r>
              <a:rPr lang="en-US" dirty="0"/>
              <a:t>Extraction from SPS through existing tunnel</a:t>
            </a:r>
          </a:p>
          <a:p>
            <a:r>
              <a:rPr lang="en-US" dirty="0"/>
              <a:t>Siting of storage ring:</a:t>
            </a:r>
          </a:p>
          <a:p>
            <a:pPr lvl="1"/>
            <a:r>
              <a:rPr lang="en-US" dirty="0"/>
              <a:t>Allows measurements to be made ‘</a:t>
            </a:r>
            <a:r>
              <a:rPr lang="en-US"/>
              <a:t>on or off </a:t>
            </a:r>
            <a:r>
              <a:rPr lang="en-US" dirty="0"/>
              <a:t>axis’</a:t>
            </a:r>
          </a:p>
          <a:p>
            <a:pPr lvl="1"/>
            <a:r>
              <a:rPr lang="en-US" dirty="0"/>
              <a:t>Preserves sterile-neutrino search option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6779E-F560-AA47-81D9-39CEA773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54C8F2-370D-814D-9678-2ACAAB1D7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27" y="1012904"/>
            <a:ext cx="11864147" cy="281231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8FA188-F8D5-CA41-86B9-4E6F72EEA1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662" y="1060485"/>
            <a:ext cx="5686185" cy="120789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66717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1F8CB-9A31-A546-9274-A865FD47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Extraction and </a:t>
            </a:r>
            <a:r>
              <a:rPr lang="en-US" i="1" dirty="0"/>
              <a:t>p-</a:t>
            </a:r>
            <a:r>
              <a:rPr lang="en-US" dirty="0"/>
              <a:t>beam transport to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DD6A0-4A2F-5E49-8E82-7D1FD8642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0762"/>
            <a:ext cx="12192000" cy="58372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Fast extraction at 100 GeV:</a:t>
            </a:r>
          </a:p>
          <a:p>
            <a:pPr lvl="1"/>
            <a:r>
              <a:rPr lang="en-US" dirty="0"/>
              <a:t>CNGS-like scheme adopted; </a:t>
            </a:r>
          </a:p>
          <a:p>
            <a:pPr lvl="2"/>
            <a:r>
              <a:rPr lang="en-US" dirty="0"/>
              <a:t>Apertures defined by horizontal and vertical septa reasonable</a:t>
            </a:r>
          </a:p>
          <a:p>
            <a:pPr lvl="2"/>
            <a:r>
              <a:rPr lang="en-US" dirty="0"/>
              <a:t>Pulse structure (2 x 10.5 </a:t>
            </a:r>
            <a:r>
              <a:rPr lang="en-US" dirty="0" err="1"/>
              <a:t>ms</a:t>
            </a:r>
            <a:r>
              <a:rPr lang="en-US" dirty="0"/>
              <a:t> pulses) requires kicker upgrade</a:t>
            </a:r>
          </a:p>
          <a:p>
            <a:endParaRPr lang="en-US" dirty="0"/>
          </a:p>
          <a:p>
            <a:r>
              <a:rPr lang="en-US" dirty="0"/>
              <a:t>Beam transport to target:</a:t>
            </a:r>
          </a:p>
          <a:p>
            <a:pPr lvl="1"/>
            <a:r>
              <a:rPr lang="en-US" dirty="0"/>
              <a:t>Extraction into TT60:</a:t>
            </a:r>
          </a:p>
          <a:p>
            <a:pPr lvl="2"/>
            <a:r>
              <a:rPr lang="en-US" dirty="0"/>
              <a:t>Branch from </a:t>
            </a:r>
            <a:r>
              <a:rPr lang="en-US" dirty="0" err="1"/>
              <a:t>HiRadMat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beam line at 230 m (TT61)</a:t>
            </a:r>
          </a:p>
          <a:p>
            <a:pPr lvl="1"/>
            <a:r>
              <a:rPr lang="en-US" dirty="0"/>
              <a:t>Require to match elevation </a:t>
            </a:r>
            <a:br>
              <a:rPr lang="en-US" dirty="0"/>
            </a:br>
            <a:r>
              <a:rPr lang="en-US" dirty="0"/>
              <a:t>and slope</a:t>
            </a:r>
          </a:p>
          <a:p>
            <a:pPr lvl="1"/>
            <a:r>
              <a:rPr lang="en-US" dirty="0"/>
              <a:t>New tunnel at junction </a:t>
            </a:r>
            <a:br>
              <a:rPr lang="en-US" dirty="0"/>
            </a:br>
            <a:r>
              <a:rPr lang="en-US" dirty="0"/>
              <a:t>cavern after 290 m</a:t>
            </a:r>
          </a:p>
          <a:p>
            <a:pPr lvl="1"/>
            <a:r>
              <a:rPr lang="en-US" dirty="0"/>
              <a:t>585 m transport to target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9B96D-55D9-534E-8BC3-47604B13D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428ED8-16E6-364D-B8B2-65DCBAD807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864" y="3329748"/>
            <a:ext cx="6577928" cy="303356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7D1C38-1FAB-C744-9B73-9183D157B483}"/>
              </a:ext>
            </a:extLst>
          </p:cNvPr>
          <p:cNvSpPr txBox="1"/>
          <p:nvPr/>
        </p:nvSpPr>
        <p:spPr>
          <a:xfrm>
            <a:off x="7391400" y="6492876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Wolfgang </a:t>
            </a:r>
            <a:r>
              <a:rPr lang="en-GB" dirty="0" err="1"/>
              <a:t>Bartmann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907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0B0035-BA50-6844-8770-FED0C2818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Target and capture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A397F-053D-6341-8F48-33F38BF7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20762"/>
            <a:ext cx="7275136" cy="58372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FNAL scheme adopted:</a:t>
            </a:r>
          </a:p>
          <a:p>
            <a:pPr lvl="1"/>
            <a:r>
              <a:rPr lang="en-US" dirty="0"/>
              <a:t>Low-Z target in magnetic horn</a:t>
            </a:r>
          </a:p>
          <a:p>
            <a:pPr lvl="1"/>
            <a:r>
              <a:rPr lang="en-US" dirty="0"/>
              <a:t>Pair of quadrupoles collect particles horn focused</a:t>
            </a:r>
          </a:p>
          <a:p>
            <a:pPr lvl="1"/>
            <a:r>
              <a:rPr lang="en-US" dirty="0"/>
              <a:t>Target and initial focusing contained in inert helium atmosphere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Graphite target, based on CNGS experience:</a:t>
            </a:r>
          </a:p>
          <a:p>
            <a:pPr lvl="1"/>
            <a:r>
              <a:rPr lang="en-US" dirty="0"/>
              <a:t>Radiation-cooled graphite target embedded in water-cooled vessel</a:t>
            </a:r>
          </a:p>
          <a:p>
            <a:r>
              <a:rPr lang="en-US" dirty="0"/>
              <a:t>Containment and transport of pion beam with a 10% momentum spread:</a:t>
            </a:r>
          </a:p>
          <a:p>
            <a:pPr lvl="1"/>
            <a:r>
              <a:rPr lang="en-US" dirty="0"/>
              <a:t>Base on scheme used successfully for AD in PS complex</a:t>
            </a:r>
          </a:p>
          <a:p>
            <a:endParaRPr lang="en-US" dirty="0"/>
          </a:p>
          <a:p>
            <a:r>
              <a:rPr lang="en-US" dirty="0"/>
              <a:t>Target complex design:</a:t>
            </a:r>
          </a:p>
          <a:p>
            <a:pPr lvl="1"/>
            <a:r>
              <a:rPr lang="en-US" dirty="0"/>
              <a:t>Exploit extensive work done for CENF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8DFA27-EB91-2745-9628-3475F336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C389AC-4173-CF4E-810E-7A9B3B0873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223" y="766672"/>
            <a:ext cx="2930177" cy="599354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F8107C-5CC0-294C-B5C0-32DF51CC2D79}"/>
              </a:ext>
            </a:extLst>
          </p:cNvPr>
          <p:cNvSpPr txBox="1"/>
          <p:nvPr/>
        </p:nvSpPr>
        <p:spPr>
          <a:xfrm>
            <a:off x="304800" y="649287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Marco </a:t>
            </a:r>
            <a:r>
              <a:rPr lang="en-GB" dirty="0" err="1"/>
              <a:t>Calviani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543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A1E4E4-96C0-984C-9744-E905C5001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0798"/>
            <a:ext cx="12192000" cy="61072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New design for decay ring:</a:t>
            </a:r>
          </a:p>
          <a:p>
            <a:pPr lvl="1"/>
            <a:r>
              <a:rPr lang="en-US" dirty="0"/>
              <a:t>Central momentum between 1 GeV/c and 6 GeV/c;</a:t>
            </a:r>
          </a:p>
          <a:p>
            <a:pPr lvl="1"/>
            <a:r>
              <a:rPr lang="en-US" dirty="0"/>
              <a:t>Momentum acceptance of up to ±16%</a:t>
            </a:r>
          </a:p>
          <a:p>
            <a:pPr lvl="3"/>
            <a:endParaRPr lang="en-US" dirty="0"/>
          </a:p>
          <a:p>
            <a:r>
              <a:rPr lang="en-US" dirty="0"/>
              <a:t>Hybrid FODO/FFA concept developed:</a:t>
            </a:r>
          </a:p>
          <a:p>
            <a:pPr lvl="1"/>
            <a:r>
              <a:rPr lang="en-US" dirty="0"/>
              <a:t>Maintain large momentum and transverse dynamic acceptance simultaneously</a:t>
            </a:r>
          </a:p>
          <a:p>
            <a:pPr lvl="1"/>
            <a:r>
              <a:rPr lang="en-US" dirty="0"/>
              <a:t>FODO optics used in the production straight</a:t>
            </a:r>
          </a:p>
          <a:p>
            <a:pPr lvl="1"/>
            <a:r>
              <a:rPr lang="en-US" dirty="0"/>
              <a:t>Zero-chromaticity FFA cells used in arcs and return straight</a:t>
            </a:r>
          </a:p>
          <a:p>
            <a:pPr lvl="2"/>
            <a:endParaRPr lang="en-US" dirty="0"/>
          </a:p>
          <a:p>
            <a:r>
              <a:rPr lang="en-US" dirty="0"/>
              <a:t>Hybrid ring properties:</a:t>
            </a:r>
          </a:p>
          <a:p>
            <a:pPr lvl="1"/>
            <a:r>
              <a:rPr lang="en-US" dirty="0"/>
              <a:t>Zero dispersion in the quadrupole injection/production straight; and</a:t>
            </a:r>
          </a:p>
          <a:p>
            <a:pPr lvl="1"/>
            <a:r>
              <a:rPr lang="en-US" dirty="0"/>
              <a:t>Zero chromaticity in the arcs and return straight</a:t>
            </a:r>
          </a:p>
          <a:p>
            <a:pPr lvl="2"/>
            <a:r>
              <a:rPr lang="en-US" dirty="0"/>
              <a:t>Limits overall chromaticity of ring.</a:t>
            </a:r>
          </a:p>
          <a:p>
            <a:pPr lvl="3"/>
            <a:endParaRPr lang="en-US" dirty="0"/>
          </a:p>
          <a:p>
            <a:r>
              <a:rPr lang="en-US" dirty="0"/>
              <a:t>Magnets:</a:t>
            </a:r>
          </a:p>
          <a:p>
            <a:pPr lvl="1"/>
            <a:r>
              <a:rPr lang="en-US" dirty="0"/>
              <a:t>Superconducting combined-function magnets (B up to 2.6 T) in arcs</a:t>
            </a:r>
          </a:p>
          <a:p>
            <a:pPr lvl="1"/>
            <a:r>
              <a:rPr lang="en-US" dirty="0"/>
              <a:t>Warm combined-function magnets used in return straight</a:t>
            </a:r>
          </a:p>
          <a:p>
            <a:pPr lvl="1"/>
            <a:r>
              <a:rPr lang="en-US" dirty="0"/>
              <a:t>Large-aperture warm quadrupoles used in production straight</a:t>
            </a:r>
          </a:p>
          <a:p>
            <a:pPr lvl="1"/>
            <a:r>
              <a:rPr lang="en-US" dirty="0"/>
              <a:t>Mean </a:t>
            </a:r>
            <a:r>
              <a:rPr lang="en-US" dirty="0" err="1"/>
              <a:t>betatron</a:t>
            </a:r>
            <a:r>
              <a:rPr lang="en-US" dirty="0"/>
              <a:t> functions in production and return straights large:</a:t>
            </a:r>
          </a:p>
          <a:p>
            <a:pPr lvl="2"/>
            <a:r>
              <a:rPr lang="en-US" dirty="0" err="1"/>
              <a:t>Minimise</a:t>
            </a:r>
            <a:r>
              <a:rPr lang="en-US" dirty="0"/>
              <a:t> </a:t>
            </a:r>
            <a:r>
              <a:rPr lang="en-US" dirty="0" err="1"/>
              <a:t>betatron</a:t>
            </a:r>
            <a:r>
              <a:rPr lang="en-US" dirty="0"/>
              <a:t> oscillations to </a:t>
            </a:r>
            <a:r>
              <a:rPr lang="en-US" dirty="0" err="1"/>
              <a:t>minimise</a:t>
            </a:r>
            <a:r>
              <a:rPr lang="en-US" dirty="0"/>
              <a:t> spread of the neutrino beam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3EA73-2055-9945-98B1-EA3233A08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Storage 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42D921-84C3-BE47-B3CA-64F538C28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AABAB8-7CF5-D340-9A37-BFCADAAFD883}"/>
              </a:ext>
            </a:extLst>
          </p:cNvPr>
          <p:cNvSpPr/>
          <p:nvPr/>
        </p:nvSpPr>
        <p:spPr>
          <a:xfrm>
            <a:off x="0" y="1751960"/>
            <a:ext cx="11464579" cy="5106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90D765-171D-7443-977D-09F6BD8A1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80" y="1959752"/>
            <a:ext cx="12043441" cy="43012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DA0EF88-8986-F941-AA78-DFBD68424864}"/>
              </a:ext>
            </a:extLst>
          </p:cNvPr>
          <p:cNvSpPr/>
          <p:nvPr/>
        </p:nvSpPr>
        <p:spPr>
          <a:xfrm>
            <a:off x="9220951" y="266933"/>
            <a:ext cx="1955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Jaroslaw</a:t>
            </a:r>
            <a:r>
              <a:rPr lang="en-GB" dirty="0"/>
              <a:t> Pasternak</a:t>
            </a:r>
          </a:p>
        </p:txBody>
      </p:sp>
    </p:spTree>
    <p:extLst>
      <p:ext uri="{BB962C8B-B14F-4D97-AF65-F5344CB8AC3E}">
        <p14:creationId xmlns:p14="http://schemas.microsoft.com/office/powerpoint/2010/main" val="1271176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38AB3-C8B3-2447-81CF-E6341FF1C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2479"/>
            <a:ext cx="5386917" cy="639763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Civil engineering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F73C3F-17DE-7642-BEDF-BD18E76D3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812242"/>
            <a:ext cx="5386917" cy="5867745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Major CE elements:</a:t>
            </a:r>
          </a:p>
          <a:p>
            <a:pPr lvl="1"/>
            <a:r>
              <a:rPr lang="en-US" dirty="0"/>
              <a:t>40m long junction cavern</a:t>
            </a:r>
          </a:p>
          <a:p>
            <a:pPr lvl="1"/>
            <a:r>
              <a:rPr lang="en-US" dirty="0"/>
              <a:t>545m long extraction tunnel</a:t>
            </a:r>
          </a:p>
          <a:p>
            <a:pPr lvl="1"/>
            <a:r>
              <a:rPr lang="en-US" dirty="0"/>
              <a:t>Target complex</a:t>
            </a:r>
          </a:p>
          <a:p>
            <a:pPr lvl="1"/>
            <a:r>
              <a:rPr lang="en-US" dirty="0"/>
              <a:t>625m circumference decay ring</a:t>
            </a:r>
          </a:p>
          <a:p>
            <a:pPr lvl="1"/>
            <a:r>
              <a:rPr lang="en-US" dirty="0"/>
              <a:t>Near detector facility</a:t>
            </a:r>
          </a:p>
          <a:p>
            <a:pPr lvl="1"/>
            <a:r>
              <a:rPr lang="en-US" dirty="0"/>
              <a:t>Support buildings and infrastructure</a:t>
            </a:r>
          </a:p>
          <a:p>
            <a:pPr lvl="1"/>
            <a:r>
              <a:rPr lang="en-US" dirty="0"/>
              <a:t>Option: far detector on CERN land</a:t>
            </a:r>
          </a:p>
          <a:p>
            <a:endParaRPr lang="en-US" dirty="0"/>
          </a:p>
          <a:p>
            <a:r>
              <a:rPr lang="en-US" dirty="0"/>
              <a:t>Ground well understood</a:t>
            </a:r>
          </a:p>
          <a:p>
            <a:pPr lvl="1"/>
            <a:r>
              <a:rPr lang="en-US" dirty="0" err="1"/>
              <a:t>Tunnelling</a:t>
            </a:r>
            <a:r>
              <a:rPr lang="en-US" dirty="0"/>
              <a:t> within molasse </a:t>
            </a:r>
          </a:p>
          <a:p>
            <a:pPr lvl="1"/>
            <a:r>
              <a:rPr lang="en-US" dirty="0"/>
              <a:t>~35m vertical clearance to LHC</a:t>
            </a:r>
          </a:p>
          <a:p>
            <a:endParaRPr lang="en-US" dirty="0"/>
          </a:p>
          <a:p>
            <a:r>
              <a:rPr lang="en-US" dirty="0"/>
              <a:t>CE works believed to be ‘relatively straight forward’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1F09FB-EC69-3F4B-B6C0-7A74680D28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369" y="172479"/>
            <a:ext cx="5389033" cy="639763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Radiation protection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B1B67E-61D9-4042-9D96-E7E4103566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3369" y="812242"/>
            <a:ext cx="5389033" cy="5867745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~200 kW proton beam required:</a:t>
            </a:r>
          </a:p>
          <a:p>
            <a:pPr lvl="1"/>
            <a:r>
              <a:rPr lang="en-US" dirty="0"/>
              <a:t>Radiation protection places strong constraints on facility design</a:t>
            </a:r>
          </a:p>
          <a:p>
            <a:pPr lvl="1"/>
            <a:r>
              <a:rPr lang="en-US" dirty="0"/>
              <a:t>Use radiological/environmental assessments carried out for CENF</a:t>
            </a:r>
          </a:p>
          <a:p>
            <a:r>
              <a:rPr lang="en-US" dirty="0"/>
              <a:t>Preliminary evaluation:</a:t>
            </a:r>
          </a:p>
          <a:p>
            <a:pPr lvl="1"/>
            <a:r>
              <a:rPr lang="en-US" dirty="0"/>
              <a:t>General feasibility of project established in terms of:</a:t>
            </a:r>
          </a:p>
          <a:p>
            <a:pPr lvl="2"/>
            <a:r>
              <a:rPr lang="en-US" dirty="0"/>
              <a:t>Exposure of persons</a:t>
            </a:r>
          </a:p>
          <a:p>
            <a:pPr lvl="2"/>
            <a:r>
              <a:rPr lang="en-US" dirty="0"/>
              <a:t>Environmental impact</a:t>
            </a:r>
          </a:p>
          <a:p>
            <a:pPr lvl="1"/>
            <a:r>
              <a:rPr lang="en-US" dirty="0"/>
              <a:t>Detailed studies according to the ALARA principle required later</a:t>
            </a:r>
          </a:p>
          <a:p>
            <a:r>
              <a:rPr lang="en-US" dirty="0"/>
              <a:t>Initial conclusion:</a:t>
            </a:r>
          </a:p>
          <a:p>
            <a:pPr lvl="1"/>
            <a:r>
              <a:rPr lang="en-US" dirty="0"/>
              <a:t>“</a:t>
            </a:r>
            <a:r>
              <a:rPr lang="en-US" i="1" dirty="0"/>
              <a:t>At the present state of technological development, engineering solutions by which the radiological impact can be </a:t>
            </a:r>
            <a:r>
              <a:rPr lang="en-US" i="1" dirty="0" err="1"/>
              <a:t>minimised</a:t>
            </a:r>
            <a:r>
              <a:rPr lang="en-US" i="1" dirty="0"/>
              <a:t> are available.</a:t>
            </a:r>
            <a:r>
              <a:rPr lang="en-US" dirty="0"/>
              <a:t>”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765E5-5985-6A48-8C63-74D130C67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209E0D-B4F0-2D4B-858A-14ED7D008070}"/>
              </a:ext>
            </a:extLst>
          </p:cNvPr>
          <p:cNvSpPr txBox="1"/>
          <p:nvPr/>
        </p:nvSpPr>
        <p:spPr>
          <a:xfrm>
            <a:off x="1295400" y="649287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Jonathan Gall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ABFFFC-F4C8-5A4E-BB6A-910EBF896096}"/>
              </a:ext>
            </a:extLst>
          </p:cNvPr>
          <p:cNvSpPr txBox="1"/>
          <p:nvPr/>
        </p:nvSpPr>
        <p:spPr>
          <a:xfrm>
            <a:off x="7427951" y="6492876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Claudia </a:t>
            </a:r>
            <a:r>
              <a:rPr lang="en-GB" dirty="0" err="1"/>
              <a:t>Ahdida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73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8" grpId="0" uiExpan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5ED7B-FDC4-244E-9319-18B96C63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nuSTORM@CERN</a:t>
            </a:r>
            <a:r>
              <a:rPr lang="en-US" dirty="0"/>
              <a:t> -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A0AEA-0604-084D-AB03-4204BF278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SPS can provide beam and fast extraction</a:t>
            </a:r>
          </a:p>
          <a:p>
            <a:r>
              <a:rPr lang="en-US" dirty="0"/>
              <a:t>Potential extraction point and site identified</a:t>
            </a:r>
          </a:p>
          <a:p>
            <a:r>
              <a:rPr lang="en-US" dirty="0"/>
              <a:t>Initial civil engineering sketches performed</a:t>
            </a:r>
          </a:p>
          <a:p>
            <a:r>
              <a:rPr lang="en-US" dirty="0"/>
              <a:t>Initial thoughts on target/horn/absorbers (considerable expertise at CERN)</a:t>
            </a:r>
          </a:p>
          <a:p>
            <a:r>
              <a:rPr lang="en-US" dirty="0"/>
              <a:t>Target complex concept sketched</a:t>
            </a:r>
          </a:p>
          <a:p>
            <a:r>
              <a:rPr lang="en-US" dirty="0"/>
              <a:t>Radiation protection – no dedicated study yet performed but at first sight, given proposed depth, should be manageable</a:t>
            </a:r>
          </a:p>
          <a:p>
            <a:r>
              <a:rPr lang="en-US" dirty="0"/>
              <a:t>Muon storage ring will be challenging!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B4126-DD5B-6D4A-8252-5A5CC3BBE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48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5B62-2625-3641-A153-7584A350F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PBC - Brief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B58E7-F1F8-1B44-8E01-E1045F318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200" y="1189110"/>
            <a:ext cx="7467600" cy="2286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Maximize physics reach of existing complex</a:t>
            </a:r>
          </a:p>
          <a:p>
            <a:pPr lvl="1"/>
            <a:r>
              <a:rPr lang="en-US" dirty="0"/>
              <a:t>New facilities exploiting existing complex</a:t>
            </a:r>
          </a:p>
          <a:p>
            <a:pPr lvl="1"/>
            <a:r>
              <a:rPr lang="en-US" dirty="0"/>
              <a:t>Novel exploitation of existing facilities</a:t>
            </a:r>
          </a:p>
          <a:p>
            <a:pPr lvl="1"/>
            <a:r>
              <a:rPr lang="en-US" dirty="0"/>
              <a:t>Provide support for novel off-site facilities</a:t>
            </a:r>
          </a:p>
          <a:p>
            <a:pPr lvl="1"/>
            <a:r>
              <a:rPr lang="en-US" dirty="0"/>
              <a:t>Harness the existing technology and expertise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83B2FA-3029-114C-B382-989A013A9F6F}"/>
              </a:ext>
            </a:extLst>
          </p:cNvPr>
          <p:cNvSpPr txBox="1"/>
          <p:nvPr/>
        </p:nvSpPr>
        <p:spPr>
          <a:xfrm>
            <a:off x="2686050" y="3835203"/>
            <a:ext cx="6819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</a:rPr>
              <a:t>Within the limits posed by an already vibrant and diverse physics program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285EF2-4F06-9949-8A07-1DB0BFE33F79}"/>
              </a:ext>
            </a:extLst>
          </p:cNvPr>
          <p:cNvSpPr txBox="1"/>
          <p:nvPr/>
        </p:nvSpPr>
        <p:spPr>
          <a:xfrm>
            <a:off x="3162300" y="5272514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Evaluate options’ motivation and competitiveness in a world wide scape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FAD03-67DA-F947-999F-38CEB285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5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B514A4-5FD5-964F-A3CD-54D530DC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5DDD3E-A402-D94C-A079-B5696BCC25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70" y="0"/>
            <a:ext cx="114734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674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PBC structure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75569C-B17F-384A-9730-25B84E3EF1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447800"/>
            <a:ext cx="8610600" cy="480644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E10CDE-A23D-0A49-806B-2BB29A03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4160" y="6492875"/>
            <a:ext cx="2844800" cy="365125"/>
          </a:xfrm>
        </p:spPr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A2A8953-37DD-3344-891F-28DA7DFCE3CC}"/>
              </a:ext>
            </a:extLst>
          </p:cNvPr>
          <p:cNvSpPr/>
          <p:nvPr/>
        </p:nvSpPr>
        <p:spPr>
          <a:xfrm>
            <a:off x="2819400" y="1209172"/>
            <a:ext cx="5638800" cy="1447800"/>
          </a:xfrm>
          <a:prstGeom prst="roundRect">
            <a:avLst/>
          </a:prstGeom>
          <a:solidFill>
            <a:srgbClr val="F76BC1">
              <a:alpha val="14000"/>
            </a:srgb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id="{A48BFC8C-E207-4C43-82D6-6323ACE8D0E9}"/>
              </a:ext>
            </a:extLst>
          </p:cNvPr>
          <p:cNvSpPr/>
          <p:nvPr/>
        </p:nvSpPr>
        <p:spPr>
          <a:xfrm>
            <a:off x="2209800" y="1742572"/>
            <a:ext cx="533400" cy="3810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0BC7BE-194E-F749-8740-372414234753}"/>
              </a:ext>
            </a:extLst>
          </p:cNvPr>
          <p:cNvSpPr txBox="1"/>
          <p:nvPr/>
        </p:nvSpPr>
        <p:spPr>
          <a:xfrm>
            <a:off x="152400" y="152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Evaluate proposed options in the worldwide landscape</a:t>
            </a:r>
          </a:p>
        </p:txBody>
      </p:sp>
    </p:spTree>
    <p:extLst>
      <p:ext uri="{BB962C8B-B14F-4D97-AF65-F5344CB8AC3E}">
        <p14:creationId xmlns:p14="http://schemas.microsoft.com/office/powerpoint/2010/main" val="2262007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PBC accelerator side - main themes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6156860-3D01-3443-9015-FF363E11339D}"/>
              </a:ext>
            </a:extLst>
          </p:cNvPr>
          <p:cNvSpPr txBox="1">
            <a:spLocks/>
          </p:cNvSpPr>
          <p:nvPr/>
        </p:nvSpPr>
        <p:spPr>
          <a:xfrm>
            <a:off x="914400" y="1162127"/>
            <a:ext cx="10820400" cy="515890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Exploitation of SPS/North Area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Conventional North Area beams </a:t>
            </a:r>
            <a:r>
              <a:rPr lang="en-US" dirty="0">
                <a:solidFill>
                  <a:srgbClr val="00B050"/>
                </a:solidFill>
              </a:rPr>
              <a:t>(NA62+, KLEVER, NA64+, COMPASS…)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Beam Dump Facility for </a:t>
            </a:r>
            <a:r>
              <a:rPr lang="en-US" dirty="0">
                <a:solidFill>
                  <a:srgbClr val="00B050"/>
                </a:solidFill>
              </a:rPr>
              <a:t>SHiP/</a:t>
            </a:r>
            <a:r>
              <a:rPr lang="en-US" dirty="0" err="1">
                <a:solidFill>
                  <a:srgbClr val="00B050"/>
                </a:solidFill>
              </a:rPr>
              <a:t>TauFV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eSPS</a:t>
            </a:r>
            <a:r>
              <a:rPr lang="en-US" baseline="30000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for </a:t>
            </a:r>
            <a:r>
              <a:rPr lang="en-US" dirty="0">
                <a:solidFill>
                  <a:srgbClr val="00B050"/>
                </a:solidFill>
              </a:rPr>
              <a:t>LDMX</a:t>
            </a:r>
            <a:r>
              <a:rPr lang="en-US" dirty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nuSTORM</a:t>
            </a:r>
            <a:r>
              <a:rPr lang="en-US" dirty="0">
                <a:solidFill>
                  <a:srgbClr val="0070C0"/>
                </a:solidFill>
              </a:rPr>
              <a:t> for </a:t>
            </a:r>
            <a:r>
              <a:rPr lang="en-US" dirty="0">
                <a:solidFill>
                  <a:srgbClr val="00B050"/>
                </a:solidFill>
              </a:rPr>
              <a:t>neutrino cross-section etc.</a:t>
            </a:r>
          </a:p>
          <a:p>
            <a:r>
              <a:rPr lang="en-US" b="1" dirty="0"/>
              <a:t>Novel approaches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EDM proton storage ring, Gamma Factory, AWAKE++</a:t>
            </a:r>
            <a:endParaRPr lang="en-US" baseline="30000" dirty="0">
              <a:solidFill>
                <a:srgbClr val="0070C0"/>
              </a:solidFill>
            </a:endParaRPr>
          </a:p>
          <a:p>
            <a:r>
              <a:rPr lang="en-US" b="1" dirty="0"/>
              <a:t>LHC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LHC fixed target </a:t>
            </a:r>
            <a:r>
              <a:rPr lang="en-US" dirty="0">
                <a:solidFill>
                  <a:srgbClr val="00B050"/>
                </a:solidFill>
              </a:rPr>
              <a:t>(gas, crystals)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Long Lived Particles </a:t>
            </a:r>
            <a:r>
              <a:rPr lang="en-US" dirty="0">
                <a:solidFill>
                  <a:srgbClr val="00B050"/>
                </a:solidFill>
              </a:rPr>
              <a:t>(FASER, MATHUSLA, CODEX-b, </a:t>
            </a:r>
            <a:r>
              <a:rPr lang="en-US" dirty="0" err="1">
                <a:solidFill>
                  <a:srgbClr val="00B050"/>
                </a:solidFill>
              </a:rPr>
              <a:t>milliQan</a:t>
            </a:r>
            <a:r>
              <a:rPr lang="en-US" dirty="0">
                <a:solidFill>
                  <a:srgbClr val="00B050"/>
                </a:solidFill>
              </a:rPr>
              <a:t>)</a:t>
            </a:r>
          </a:p>
          <a:p>
            <a:r>
              <a:rPr lang="en-US" b="1" dirty="0"/>
              <a:t>Technology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Various options </a:t>
            </a:r>
            <a:r>
              <a:rPr lang="en-US" dirty="0">
                <a:solidFill>
                  <a:srgbClr val="00B050"/>
                </a:solidFill>
              </a:rPr>
              <a:t>(Helioscopes, “light-shining-through-walls”…)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E10CDE-A23D-0A49-806B-2BB29A03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54160" y="6492875"/>
            <a:ext cx="2844800" cy="365125"/>
          </a:xfrm>
        </p:spPr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99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34350D-8C96-4F41-8AFE-EDB9E3BC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CEC0A6-C960-7E40-95EC-037F70FEE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00" y="31750"/>
            <a:ext cx="97282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2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BDC9C-8262-6E44-83CB-87FE4395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AC223-D540-D84B-80DC-8395EAC48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Budget line (fellows, material)</a:t>
            </a:r>
          </a:p>
          <a:p>
            <a:pPr lvl="1"/>
            <a:r>
              <a:rPr lang="en-GB" dirty="0"/>
              <a:t>PBC and the original BDF initiative</a:t>
            </a:r>
          </a:p>
          <a:p>
            <a:r>
              <a:rPr lang="en-GB" dirty="0"/>
              <a:t>Fellows: </a:t>
            </a:r>
          </a:p>
          <a:p>
            <a:pPr lvl="1"/>
            <a:r>
              <a:rPr lang="en-GB" dirty="0"/>
              <a:t>Civil Engineering, Integration, Beam Transfer, Radiation Protection, CV, Target development, Accelerator physics, Magnets…</a:t>
            </a:r>
          </a:p>
          <a:p>
            <a:r>
              <a:rPr lang="en-GB" dirty="0"/>
              <a:t>Good natured and </a:t>
            </a:r>
            <a:r>
              <a:rPr lang="en-GB" dirty="0" err="1"/>
              <a:t>uncosted</a:t>
            </a:r>
            <a:r>
              <a:rPr lang="en-GB" dirty="0"/>
              <a:t> support from a number of groups (FLUKA, Transport, Survey, )</a:t>
            </a:r>
          </a:p>
          <a:p>
            <a:r>
              <a:rPr lang="en-GB" dirty="0"/>
              <a:t>Not sure if was foreseen but has allowed a flexible response and the support of number of initiatives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727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964A7-62D4-9F4E-8CC5-80863AE4D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Fellows 2019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255157-D7BF-4144-A272-109AA3EFDAA0}"/>
              </a:ext>
            </a:extLst>
          </p:cNvPr>
          <p:cNvSpPr txBox="1"/>
          <p:nvPr/>
        </p:nvSpPr>
        <p:spPr>
          <a:xfrm>
            <a:off x="9372600" y="4419600"/>
            <a:ext cx="25146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Jonathan Gall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Chris Hunt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Claudia </a:t>
            </a:r>
            <a:r>
              <a:rPr lang="en-GB" dirty="0" err="1"/>
              <a:t>Ahdida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Wolfgang </a:t>
            </a:r>
            <a:r>
              <a:rPr lang="en-GB" dirty="0" err="1"/>
              <a:t>Bartmann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Marco </a:t>
            </a:r>
            <a:r>
              <a:rPr lang="en-GB" dirty="0" err="1"/>
              <a:t>Calviani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Jaroslaw</a:t>
            </a:r>
            <a:r>
              <a:rPr lang="en-GB" dirty="0"/>
              <a:t> Pasternak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Ken Long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9285F1-E1B6-014C-B985-CFD5F9450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49" y="1020762"/>
            <a:ext cx="7985551" cy="5537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FA1B60-4F10-E64D-AD5A-0DF713B6A61B}"/>
              </a:ext>
            </a:extLst>
          </p:cNvPr>
          <p:cNvSpPr txBox="1"/>
          <p:nvPr/>
        </p:nvSpPr>
        <p:spPr>
          <a:xfrm>
            <a:off x="9677400" y="2513065"/>
            <a:ext cx="1752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rgbClr val="FF0000"/>
                </a:solidFill>
              </a:rPr>
              <a:t>nuSTORM</a:t>
            </a:r>
            <a:endParaRPr lang="en-GB" sz="2000" b="1" dirty="0">
              <a:solidFill>
                <a:srgbClr val="FF0000"/>
              </a:solidFill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</a:rPr>
              <a:t>good natured</a:t>
            </a:r>
          </a:p>
          <a:p>
            <a:pPr algn="ctr"/>
            <a:r>
              <a:rPr lang="en-GB" sz="2000" dirty="0" err="1">
                <a:solidFill>
                  <a:srgbClr val="FF0000"/>
                </a:solidFill>
              </a:rPr>
              <a:t>uncosted</a:t>
            </a:r>
            <a:endParaRPr lang="en-GB" sz="2000" dirty="0">
              <a:solidFill>
                <a:srgbClr val="FF0000"/>
              </a:solidFill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</a:rPr>
              <a:t>support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72E880AC-D960-DD42-8EFE-F711FA7E32D9}"/>
              </a:ext>
            </a:extLst>
          </p:cNvPr>
          <p:cNvSpPr/>
          <p:nvPr/>
        </p:nvSpPr>
        <p:spPr>
          <a:xfrm>
            <a:off x="10439400" y="3886200"/>
            <a:ext cx="304800" cy="457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66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17E6C-4A71-A24E-AF69-E8DFCCBB5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groups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593BA5-6749-5241-BCA4-C40BB4E6B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219200"/>
            <a:ext cx="8834900" cy="552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622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6465104</TotalTime>
  <Words>1040</Words>
  <Application>Microsoft Macintosh PowerPoint</Application>
  <PresentationFormat>Widescreen</PresentationFormat>
  <Paragraphs>191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Franklin Gothic Heavy</vt:lpstr>
      <vt:lpstr>Wingdings</vt:lpstr>
      <vt:lpstr>Office Theme</vt:lpstr>
      <vt:lpstr>PowerPoint Presentation</vt:lpstr>
      <vt:lpstr>PBC - Brief</vt:lpstr>
      <vt:lpstr>PowerPoint Presentation</vt:lpstr>
      <vt:lpstr>PBC structure</vt:lpstr>
      <vt:lpstr>PBC accelerator side - main themes</vt:lpstr>
      <vt:lpstr>PowerPoint Presentation</vt:lpstr>
      <vt:lpstr>In practice</vt:lpstr>
      <vt:lpstr>Fellows 2019</vt:lpstr>
      <vt:lpstr>Working groups</vt:lpstr>
      <vt:lpstr>PowerPoint Presentation</vt:lpstr>
      <vt:lpstr>Schematic overview of the BSM landscape</vt:lpstr>
      <vt:lpstr>PBC to ESPP update</vt:lpstr>
      <vt:lpstr>PBC - Main message</vt:lpstr>
      <vt:lpstr>nuSTORM @CERN - Overview</vt:lpstr>
      <vt:lpstr>Extraction and p-beam transport to target</vt:lpstr>
      <vt:lpstr>Target and capture</vt:lpstr>
      <vt:lpstr>Storage ring</vt:lpstr>
      <vt:lpstr>PowerPoint Presentation</vt:lpstr>
      <vt:lpstr>nuSTORM@CERN - Conclusions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PBC intro</dc:title>
  <dc:subject/>
  <dc:creator>Mike Lamont</dc:creator>
  <cp:keywords/>
  <dc:description/>
  <cp:lastModifiedBy>Mike Lamont</cp:lastModifiedBy>
  <cp:revision>3216</cp:revision>
  <cp:lastPrinted>2019-01-17T07:06:42Z</cp:lastPrinted>
  <dcterms:created xsi:type="dcterms:W3CDTF">2011-01-18T19:25:28Z</dcterms:created>
  <dcterms:modified xsi:type="dcterms:W3CDTF">2019-10-21T10:59:51Z</dcterms:modified>
  <cp:category/>
</cp:coreProperties>
</file>