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8" r:id="rId2"/>
  </p:sldMasterIdLst>
  <p:notesMasterIdLst>
    <p:notesMasterId r:id="rId29"/>
  </p:notesMasterIdLst>
  <p:sldIdLst>
    <p:sldId id="257" r:id="rId3"/>
    <p:sldId id="256" r:id="rId4"/>
    <p:sldId id="260" r:id="rId5"/>
    <p:sldId id="273" r:id="rId6"/>
    <p:sldId id="278" r:id="rId7"/>
    <p:sldId id="279" r:id="rId8"/>
    <p:sldId id="286" r:id="rId9"/>
    <p:sldId id="277" r:id="rId10"/>
    <p:sldId id="274" r:id="rId11"/>
    <p:sldId id="287" r:id="rId12"/>
    <p:sldId id="289" r:id="rId13"/>
    <p:sldId id="290" r:id="rId14"/>
    <p:sldId id="291" r:id="rId15"/>
    <p:sldId id="293" r:id="rId16"/>
    <p:sldId id="294" r:id="rId17"/>
    <p:sldId id="295" r:id="rId18"/>
    <p:sldId id="296" r:id="rId19"/>
    <p:sldId id="298" r:id="rId20"/>
    <p:sldId id="297" r:id="rId21"/>
    <p:sldId id="299" r:id="rId22"/>
    <p:sldId id="268" r:id="rId23"/>
    <p:sldId id="259" r:id="rId24"/>
    <p:sldId id="272" r:id="rId25"/>
    <p:sldId id="276" r:id="rId26"/>
    <p:sldId id="275" r:id="rId27"/>
    <p:sldId id="281" r:id="rId2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9D9D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32" autoAdjust="0"/>
    <p:restoredTop sz="79180" autoAdjust="0"/>
  </p:normalViewPr>
  <p:slideViewPr>
    <p:cSldViewPr snapToGrid="0">
      <p:cViewPr varScale="1">
        <p:scale>
          <a:sx n="66" d="100"/>
          <a:sy n="66" d="100"/>
        </p:scale>
        <p:origin x="576" y="38"/>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ECB1E0F6-951C-425C-9332-0C102B531294}" type="datetimeFigureOut">
              <a:rPr lang="en-GB" smtClean="0"/>
              <a:t>21/10/2019</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2410928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12</a:t>
            </a:fld>
            <a:endParaRPr lang="en-GB"/>
          </a:p>
        </p:txBody>
      </p:sp>
    </p:spTree>
    <p:extLst>
      <p:ext uri="{BB962C8B-B14F-4D97-AF65-F5344CB8AC3E}">
        <p14:creationId xmlns:p14="http://schemas.microsoft.com/office/powerpoint/2010/main" val="3031818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13</a:t>
            </a:fld>
            <a:endParaRPr lang="en-GB"/>
          </a:p>
        </p:txBody>
      </p:sp>
    </p:spTree>
    <p:extLst>
      <p:ext uri="{BB962C8B-B14F-4D97-AF65-F5344CB8AC3E}">
        <p14:creationId xmlns:p14="http://schemas.microsoft.com/office/powerpoint/2010/main" val="3784928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14</a:t>
            </a:fld>
            <a:endParaRPr lang="en-GB"/>
          </a:p>
        </p:txBody>
      </p:sp>
    </p:spTree>
    <p:extLst>
      <p:ext uri="{BB962C8B-B14F-4D97-AF65-F5344CB8AC3E}">
        <p14:creationId xmlns:p14="http://schemas.microsoft.com/office/powerpoint/2010/main" val="2455703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15</a:t>
            </a:fld>
            <a:endParaRPr lang="en-GB"/>
          </a:p>
        </p:txBody>
      </p:sp>
    </p:spTree>
    <p:extLst>
      <p:ext uri="{BB962C8B-B14F-4D97-AF65-F5344CB8AC3E}">
        <p14:creationId xmlns:p14="http://schemas.microsoft.com/office/powerpoint/2010/main" val="3217892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16</a:t>
            </a:fld>
            <a:endParaRPr lang="en-GB"/>
          </a:p>
        </p:txBody>
      </p:sp>
    </p:spTree>
    <p:extLst>
      <p:ext uri="{BB962C8B-B14F-4D97-AF65-F5344CB8AC3E}">
        <p14:creationId xmlns:p14="http://schemas.microsoft.com/office/powerpoint/2010/main" val="2012116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17</a:t>
            </a:fld>
            <a:endParaRPr lang="en-GB"/>
          </a:p>
        </p:txBody>
      </p:sp>
    </p:spTree>
    <p:extLst>
      <p:ext uri="{BB962C8B-B14F-4D97-AF65-F5344CB8AC3E}">
        <p14:creationId xmlns:p14="http://schemas.microsoft.com/office/powerpoint/2010/main" val="1840881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18</a:t>
            </a:fld>
            <a:endParaRPr lang="en-GB"/>
          </a:p>
        </p:txBody>
      </p:sp>
    </p:spTree>
    <p:extLst>
      <p:ext uri="{BB962C8B-B14F-4D97-AF65-F5344CB8AC3E}">
        <p14:creationId xmlns:p14="http://schemas.microsoft.com/office/powerpoint/2010/main" val="5060471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19</a:t>
            </a:fld>
            <a:endParaRPr lang="en-GB"/>
          </a:p>
        </p:txBody>
      </p:sp>
    </p:spTree>
    <p:extLst>
      <p:ext uri="{BB962C8B-B14F-4D97-AF65-F5344CB8AC3E}">
        <p14:creationId xmlns:p14="http://schemas.microsoft.com/office/powerpoint/2010/main" val="20895352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20</a:t>
            </a:fld>
            <a:endParaRPr lang="en-GB"/>
          </a:p>
        </p:txBody>
      </p:sp>
    </p:spTree>
    <p:extLst>
      <p:ext uri="{BB962C8B-B14F-4D97-AF65-F5344CB8AC3E}">
        <p14:creationId xmlns:p14="http://schemas.microsoft.com/office/powerpoint/2010/main" val="1197396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21</a:t>
            </a:fld>
            <a:endParaRPr lang="en-GB"/>
          </a:p>
        </p:txBody>
      </p:sp>
    </p:spTree>
    <p:extLst>
      <p:ext uri="{BB962C8B-B14F-4D97-AF65-F5344CB8AC3E}">
        <p14:creationId xmlns:p14="http://schemas.microsoft.com/office/powerpoint/2010/main" val="1596452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4</a:t>
            </a:fld>
            <a:endParaRPr lang="en-GB"/>
          </a:p>
        </p:txBody>
      </p:sp>
    </p:spTree>
    <p:extLst>
      <p:ext uri="{BB962C8B-B14F-4D97-AF65-F5344CB8AC3E}">
        <p14:creationId xmlns:p14="http://schemas.microsoft.com/office/powerpoint/2010/main" val="470991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5</a:t>
            </a:fld>
            <a:endParaRPr lang="en-GB"/>
          </a:p>
        </p:txBody>
      </p:sp>
    </p:spTree>
    <p:extLst>
      <p:ext uri="{BB962C8B-B14F-4D97-AF65-F5344CB8AC3E}">
        <p14:creationId xmlns:p14="http://schemas.microsoft.com/office/powerpoint/2010/main" val="2175860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6</a:t>
            </a:fld>
            <a:endParaRPr lang="en-GB"/>
          </a:p>
        </p:txBody>
      </p:sp>
    </p:spTree>
    <p:extLst>
      <p:ext uri="{BB962C8B-B14F-4D97-AF65-F5344CB8AC3E}">
        <p14:creationId xmlns:p14="http://schemas.microsoft.com/office/powerpoint/2010/main" val="3017119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7</a:t>
            </a:fld>
            <a:endParaRPr lang="en-GB"/>
          </a:p>
        </p:txBody>
      </p:sp>
    </p:spTree>
    <p:extLst>
      <p:ext uri="{BB962C8B-B14F-4D97-AF65-F5344CB8AC3E}">
        <p14:creationId xmlns:p14="http://schemas.microsoft.com/office/powerpoint/2010/main" val="3318863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3AAFAC84-B53D-4C74-88DB-C6F7F1D6CFFE}" type="slidenum">
              <a:rPr lang="en-GB" smtClean="0"/>
              <a:t>8</a:t>
            </a:fld>
            <a:endParaRPr lang="en-GB"/>
          </a:p>
        </p:txBody>
      </p:sp>
    </p:spTree>
    <p:extLst>
      <p:ext uri="{BB962C8B-B14F-4D97-AF65-F5344CB8AC3E}">
        <p14:creationId xmlns:p14="http://schemas.microsoft.com/office/powerpoint/2010/main" val="901998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9</a:t>
            </a:fld>
            <a:endParaRPr lang="en-GB"/>
          </a:p>
        </p:txBody>
      </p:sp>
    </p:spTree>
    <p:extLst>
      <p:ext uri="{BB962C8B-B14F-4D97-AF65-F5344CB8AC3E}">
        <p14:creationId xmlns:p14="http://schemas.microsoft.com/office/powerpoint/2010/main" val="673559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10</a:t>
            </a:fld>
            <a:endParaRPr lang="en-GB"/>
          </a:p>
        </p:txBody>
      </p:sp>
    </p:spTree>
    <p:extLst>
      <p:ext uri="{BB962C8B-B14F-4D97-AF65-F5344CB8AC3E}">
        <p14:creationId xmlns:p14="http://schemas.microsoft.com/office/powerpoint/2010/main" val="2558917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AAFAC84-B53D-4C74-88DB-C6F7F1D6CFFE}" type="slidenum">
              <a:rPr lang="en-GB" smtClean="0"/>
              <a:t>11</a:t>
            </a:fld>
            <a:endParaRPr lang="en-GB"/>
          </a:p>
        </p:txBody>
      </p:sp>
    </p:spTree>
    <p:extLst>
      <p:ext uri="{BB962C8B-B14F-4D97-AF65-F5344CB8AC3E}">
        <p14:creationId xmlns:p14="http://schemas.microsoft.com/office/powerpoint/2010/main" val="2417709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a:t>Click to edit Master title style</a:t>
            </a:r>
            <a:endParaRPr lang="en-GB"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7841087-ADE3-46BE-A671-D029C86BBE44}" type="datetime1">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op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a:t>Click to edit Master title style</a:t>
            </a:r>
            <a:endParaRPr lang="en-GB" dirty="0"/>
          </a:p>
        </p:txBody>
      </p:sp>
      <p:sp>
        <p:nvSpPr>
          <p:cNvPr id="3" name="Content Placeholder 2"/>
          <p:cNvSpPr>
            <a:spLocks noGrp="1"/>
          </p:cNvSpPr>
          <p:nvPr>
            <p:ph idx="1" hasCustomPrompt="1"/>
          </p:nvPr>
        </p:nvSpPr>
        <p:spPr/>
        <p:txBody>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fld id="{DC2C6077-A970-44A0-AF59-C84E61B47504}" type="datetime1">
              <a:rPr lang="en-GB" smtClean="0"/>
              <a:t>21/10/2019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fld id="{67DD1DF7-C02B-4FAF-9CB5-9EBA55B0C227}" type="datetime1">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fld id="{67DD1DF7-C02B-4FAF-9CB5-9EBA55B0C227}" type="datetime1">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dirty="0"/>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7" name="Date Placeholder 6"/>
          <p:cNvSpPr>
            <a:spLocks noGrp="1"/>
          </p:cNvSpPr>
          <p:nvPr>
            <p:ph type="dt" sz="half" idx="10"/>
          </p:nvPr>
        </p:nvSpPr>
        <p:spPr/>
        <p:txBody>
          <a:bodyPr/>
          <a:lstStyle/>
          <a:p>
            <a:fld id="{C9D0B127-BA04-43F6-B7C9-84BA7296C5A8}" type="datetime1">
              <a:rPr lang="en-GB" smtClean="0"/>
              <a:t>21/10/2019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Date Placeholder 2"/>
          <p:cNvSpPr>
            <a:spLocks noGrp="1"/>
          </p:cNvSpPr>
          <p:nvPr>
            <p:ph type="dt" sz="half" idx="10"/>
          </p:nvPr>
        </p:nvSpPr>
        <p:spPr/>
        <p:txBody>
          <a:bodyPr/>
          <a:lstStyle/>
          <a:p>
            <a:fld id="{B59B9B73-30B4-4E09-B086-0E7BE54EB26A}" type="datetime1">
              <a:rPr lang="en-GB" smtClean="0"/>
              <a:t>21/10/2019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t>21/10/2019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1DCF47-207F-4B8A-9E7B-BC96AAF80379}" type="datetime1">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a:t>Click to edit Master title style</a:t>
            </a:r>
            <a:endParaRPr lang="en-GB"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7A1B49-66FA-439E-9832-A76EA3CDC064}" type="datetime1">
              <a:rPr lang="en-GB" smtClean="0"/>
              <a:t>21/10/2019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6030932"/>
            <a:ext cx="12192000" cy="847369"/>
          </a:xfrm>
          <a:prstGeom prst="rect">
            <a:avLst/>
          </a:prstGeom>
        </p:spPr>
      </p:pic>
      <p:pic>
        <p:nvPicPr>
          <p:cNvPr id="12" name="Picture 11"/>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fld id="{A70E6A0D-B971-47F6-B20D-619954E64387}" type="datetime1">
              <a:rPr lang="en-GB" smtClean="0"/>
              <a:pPr/>
              <a:t>21/10/2019</a:t>
            </a:fld>
            <a:endParaRPr lang="en-GB" dirty="0"/>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hyperlink" Target="https://edms.cern.ch/document/1184236/4"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hyperlink" Target="https://edms.cern.ch/ui/file/335729/LAST_RELEASED/F_E.PDF" TargetMode="External"/><Relationship Id="rId2" Type="http://schemas.openxmlformats.org/officeDocument/2006/relationships/slideLayout" Target="../slideLayouts/slideLayout3.xml"/><Relationship Id="rId1" Type="http://schemas.openxmlformats.org/officeDocument/2006/relationships/themeOverride" Target="../theme/themeOverride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hemeOverride" Target="../theme/themeOverride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hemeOverride" Target="../theme/themeOverride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72382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10</a:t>
            </a:fld>
            <a:endParaRPr lang="en-GB"/>
          </a:p>
        </p:txBody>
      </p:sp>
      <p:sp>
        <p:nvSpPr>
          <p:cNvPr id="10" name="TextBox 48"/>
          <p:cNvSpPr txBox="1">
            <a:spLocks noChangeArrowheads="1"/>
          </p:cNvSpPr>
          <p:nvPr/>
        </p:nvSpPr>
        <p:spPr bwMode="auto">
          <a:xfrm>
            <a:off x="5649995" y="2052598"/>
            <a:ext cx="5969589"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600"/>
              </a:spcBef>
            </a:pPr>
            <a:r>
              <a:rPr lang="en-GB" altLang="en-US" sz="1400" b="0" dirty="0" smtClean="0">
                <a:latin typeface="+mj-lt"/>
              </a:rPr>
              <a:t>The </a:t>
            </a:r>
            <a:r>
              <a:rPr lang="en-GB" altLang="en-US" sz="1400" dirty="0" smtClean="0">
                <a:latin typeface="+mj-lt"/>
              </a:rPr>
              <a:t>optimization </a:t>
            </a:r>
            <a:r>
              <a:rPr lang="en-GB" altLang="en-US" sz="1400" b="0" dirty="0" smtClean="0">
                <a:latin typeface="+mj-lt"/>
              </a:rPr>
              <a:t>of the </a:t>
            </a:r>
            <a:r>
              <a:rPr lang="en-GB" altLang="en-US" sz="1400" b="0" dirty="0">
                <a:latin typeface="+mj-lt"/>
              </a:rPr>
              <a:t>individual and collective doses for workers and </a:t>
            </a:r>
            <a:r>
              <a:rPr lang="en-GB" altLang="en-US" sz="1400" b="0" dirty="0" smtClean="0">
                <a:latin typeface="+mj-lt"/>
              </a:rPr>
              <a:t>the public must be taken into account for </a:t>
            </a:r>
            <a:r>
              <a:rPr lang="en-GB" altLang="en-US" sz="1400" dirty="0" smtClean="0">
                <a:latin typeface="+mj-lt"/>
              </a:rPr>
              <a:t>commissioning</a:t>
            </a:r>
            <a:r>
              <a:rPr lang="en-GB" altLang="en-US" sz="1400" dirty="0">
                <a:latin typeface="+mj-lt"/>
              </a:rPr>
              <a:t>, </a:t>
            </a:r>
            <a:r>
              <a:rPr lang="en-GB" altLang="en-US" sz="1400" dirty="0" smtClean="0">
                <a:latin typeface="+mj-lt"/>
              </a:rPr>
              <a:t>normal beam </a:t>
            </a:r>
            <a:r>
              <a:rPr lang="en-GB" altLang="en-US" sz="1400" dirty="0">
                <a:latin typeface="+mj-lt"/>
              </a:rPr>
              <a:t>operation, </a:t>
            </a:r>
            <a:r>
              <a:rPr lang="en-GB" altLang="en-US" sz="1400" dirty="0" smtClean="0">
                <a:latin typeface="+mj-lt"/>
              </a:rPr>
              <a:t>maintenance and accidents</a:t>
            </a:r>
          </a:p>
          <a:p>
            <a:pPr>
              <a:spcBef>
                <a:spcPts val="600"/>
              </a:spcBef>
            </a:pPr>
            <a:r>
              <a:rPr lang="en-US" altLang="en-US" sz="1400" b="0" dirty="0" smtClean="0">
                <a:latin typeface="+mj-lt"/>
              </a:rPr>
              <a:t>To lower prompt and residual radiation </a:t>
            </a:r>
            <a:r>
              <a:rPr lang="en-US" altLang="en-US" sz="1400" dirty="0" smtClean="0">
                <a:latin typeface="+mj-lt"/>
              </a:rPr>
              <a:t>adequate shielding </a:t>
            </a:r>
            <a:r>
              <a:rPr lang="en-US" altLang="en-US" sz="1400" b="0" dirty="0" smtClean="0">
                <a:latin typeface="+mj-lt"/>
              </a:rPr>
              <a:t>needs to be installed</a:t>
            </a:r>
          </a:p>
          <a:p>
            <a:pPr>
              <a:spcBef>
                <a:spcPts val="600"/>
              </a:spcBef>
            </a:pPr>
            <a:r>
              <a:rPr lang="en-GB" altLang="en-US" sz="1400" b="0" dirty="0">
                <a:solidFill>
                  <a:srgbClr val="0055A0"/>
                </a:solidFill>
                <a:latin typeface="Arial" panose="020B0604020202020204"/>
              </a:rPr>
              <a:t>The </a:t>
            </a:r>
            <a:r>
              <a:rPr lang="en-GB" altLang="en-US" sz="1400" dirty="0">
                <a:solidFill>
                  <a:srgbClr val="0055A0"/>
                </a:solidFill>
                <a:latin typeface="Arial" panose="020B0604020202020204"/>
              </a:rPr>
              <a:t>activation properties </a:t>
            </a:r>
            <a:r>
              <a:rPr lang="en-GB" altLang="en-US" sz="1400" b="0" dirty="0">
                <a:solidFill>
                  <a:srgbClr val="0055A0"/>
                </a:solidFill>
                <a:latin typeface="Arial" panose="020B0604020202020204"/>
              </a:rPr>
              <a:t>of the materials used in the facility must be considered during the design process as they may have a direct impact on later handling and waste disposal. For this the </a:t>
            </a:r>
            <a:r>
              <a:rPr lang="en-GB" altLang="en-US" sz="1400" b="0" dirty="0" err="1">
                <a:solidFill>
                  <a:srgbClr val="0055A0"/>
                </a:solidFill>
                <a:latin typeface="Arial" panose="020B0604020202020204"/>
                <a:hlinkClick r:id="rId3"/>
              </a:rPr>
              <a:t>ActiWiz</a:t>
            </a:r>
            <a:r>
              <a:rPr lang="en-GB" altLang="en-US" sz="1400" b="0" dirty="0">
                <a:solidFill>
                  <a:srgbClr val="0055A0"/>
                </a:solidFill>
                <a:latin typeface="Arial" panose="020B0604020202020204"/>
                <a:hlinkClick r:id="rId3"/>
              </a:rPr>
              <a:t> material catalogue</a:t>
            </a:r>
            <a:r>
              <a:rPr lang="en-GB" altLang="en-US" sz="1400" b="0" dirty="0">
                <a:solidFill>
                  <a:srgbClr val="0055A0"/>
                </a:solidFill>
                <a:latin typeface="Arial" panose="020B0604020202020204"/>
              </a:rPr>
              <a:t> should be </a:t>
            </a:r>
            <a:r>
              <a:rPr lang="en-GB" altLang="en-US" sz="1400" b="0" dirty="0" smtClean="0">
                <a:solidFill>
                  <a:srgbClr val="0055A0"/>
                </a:solidFill>
                <a:latin typeface="Arial" panose="020B0604020202020204"/>
              </a:rPr>
              <a:t>consulted</a:t>
            </a:r>
            <a:endParaRPr lang="en-GB" altLang="en-US" sz="1400" b="0" dirty="0" smtClean="0">
              <a:latin typeface="+mj-lt"/>
            </a:endParaRPr>
          </a:p>
          <a:p>
            <a:pPr>
              <a:spcBef>
                <a:spcPts val="600"/>
              </a:spcBef>
            </a:pPr>
            <a:r>
              <a:rPr lang="en-GB" altLang="en-US" sz="1400" dirty="0" smtClean="0">
                <a:latin typeface="+mj-lt"/>
              </a:rPr>
              <a:t>Only </a:t>
            </a:r>
            <a:r>
              <a:rPr lang="en-GB" altLang="en-US" sz="1400" dirty="0">
                <a:latin typeface="+mj-lt"/>
              </a:rPr>
              <a:t>absolutely necessary equipment </a:t>
            </a:r>
            <a:r>
              <a:rPr lang="en-GB" altLang="en-US" sz="1400" b="0" dirty="0">
                <a:latin typeface="+mj-lt"/>
              </a:rPr>
              <a:t>should be installed in areas of high radiation levels. </a:t>
            </a:r>
            <a:r>
              <a:rPr lang="en-GB" altLang="en-US" sz="1400" b="0" dirty="0" smtClean="0">
                <a:latin typeface="+mj-lt"/>
              </a:rPr>
              <a:t>The higher </a:t>
            </a:r>
            <a:r>
              <a:rPr lang="en-GB" altLang="en-US" sz="1400" b="0" dirty="0">
                <a:latin typeface="+mj-lt"/>
              </a:rPr>
              <a:t>the activation the more </a:t>
            </a:r>
            <a:r>
              <a:rPr lang="en-GB" altLang="en-US" sz="1400" dirty="0">
                <a:latin typeface="+mj-lt"/>
              </a:rPr>
              <a:t>reliable</a:t>
            </a:r>
            <a:r>
              <a:rPr lang="en-GB" altLang="en-US" sz="1400" b="0" dirty="0">
                <a:latin typeface="+mj-lt"/>
              </a:rPr>
              <a:t> </a:t>
            </a:r>
            <a:r>
              <a:rPr lang="en-GB" altLang="en-US" sz="1400" b="0" dirty="0" smtClean="0">
                <a:latin typeface="+mj-lt"/>
              </a:rPr>
              <a:t>should </a:t>
            </a:r>
            <a:r>
              <a:rPr lang="en-GB" altLang="en-US" sz="1400" b="0" dirty="0">
                <a:latin typeface="+mj-lt"/>
              </a:rPr>
              <a:t>equipment </a:t>
            </a:r>
            <a:r>
              <a:rPr lang="en-GB" altLang="en-US" sz="1400" b="0" dirty="0" smtClean="0">
                <a:latin typeface="+mj-lt"/>
              </a:rPr>
              <a:t>be</a:t>
            </a:r>
          </a:p>
          <a:p>
            <a:pPr>
              <a:spcBef>
                <a:spcPts val="600"/>
              </a:spcBef>
            </a:pPr>
            <a:r>
              <a:rPr lang="en-GB" altLang="en-US" sz="1400" b="0" dirty="0">
                <a:latin typeface="+mj-lt"/>
              </a:rPr>
              <a:t>Depending on residual dose levels and tasks, manual interventions should partially or completely be replaced by </a:t>
            </a:r>
            <a:r>
              <a:rPr lang="en-GB" altLang="en-US" sz="1400" dirty="0">
                <a:latin typeface="+mj-lt"/>
              </a:rPr>
              <a:t>remote maintenance/ repair</a:t>
            </a:r>
            <a:r>
              <a:rPr lang="en-GB" altLang="en-US" sz="1400" b="0" dirty="0">
                <a:latin typeface="+mj-lt"/>
              </a:rPr>
              <a:t>. Any component should be optimized to lower maintenance time and repair </a:t>
            </a:r>
            <a:r>
              <a:rPr lang="en-GB" altLang="en-US" sz="1400" b="0" dirty="0" smtClean="0">
                <a:latin typeface="+mj-lt"/>
              </a:rPr>
              <a:t>needs</a:t>
            </a:r>
          </a:p>
        </p:txBody>
      </p:sp>
      <p:sp>
        <p:nvSpPr>
          <p:cNvPr id="14" name="Rectangle 13"/>
          <p:cNvSpPr/>
          <p:nvPr/>
        </p:nvSpPr>
        <p:spPr bwMode="auto">
          <a:xfrm rot="18900000">
            <a:off x="1970659" y="2857069"/>
            <a:ext cx="1454150" cy="1455737"/>
          </a:xfrm>
          <a:prstGeom prst="rect">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5" name="Rectangle 14"/>
          <p:cNvSpPr/>
          <p:nvPr/>
        </p:nvSpPr>
        <p:spPr bwMode="auto">
          <a:xfrm rot="18900000">
            <a:off x="3018409" y="1807731"/>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6" name="Rectangle 15"/>
          <p:cNvSpPr/>
          <p:nvPr/>
        </p:nvSpPr>
        <p:spPr bwMode="auto">
          <a:xfrm rot="18900000">
            <a:off x="916559" y="3911169"/>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7" name="Rectangle 16"/>
          <p:cNvSpPr/>
          <p:nvPr/>
        </p:nvSpPr>
        <p:spPr bwMode="auto">
          <a:xfrm rot="18900000">
            <a:off x="3018409" y="3911169"/>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8" name="Rectangle 17"/>
          <p:cNvSpPr/>
          <p:nvPr/>
        </p:nvSpPr>
        <p:spPr bwMode="auto">
          <a:xfrm rot="18900000">
            <a:off x="916559" y="1807731"/>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9" name="Freeform 32"/>
          <p:cNvSpPr>
            <a:spLocks/>
          </p:cNvSpPr>
          <p:nvPr/>
        </p:nvSpPr>
        <p:spPr bwMode="auto">
          <a:xfrm>
            <a:off x="1856359" y="4269944"/>
            <a:ext cx="3175" cy="3175"/>
          </a:xfrm>
          <a:custGeom>
            <a:avLst/>
            <a:gdLst>
              <a:gd name="T0" fmla="*/ 2147483646 w 13"/>
              <a:gd name="T1" fmla="*/ 0 h 20"/>
              <a:gd name="T2" fmla="*/ 0 w 13"/>
              <a:gd name="T3" fmla="*/ 0 h 20"/>
              <a:gd name="T4" fmla="*/ 2147483646 w 13"/>
              <a:gd name="T5" fmla="*/ 2147483646 h 20"/>
              <a:gd name="T6" fmla="*/ 2147483646 w 13"/>
              <a:gd name="T7" fmla="*/ 0 h 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20">
                <a:moveTo>
                  <a:pt x="13" y="0"/>
                </a:moveTo>
                <a:cubicBezTo>
                  <a:pt x="0" y="0"/>
                  <a:pt x="0" y="0"/>
                  <a:pt x="0" y="0"/>
                </a:cubicBezTo>
                <a:cubicBezTo>
                  <a:pt x="3" y="7"/>
                  <a:pt x="6" y="13"/>
                  <a:pt x="8" y="20"/>
                </a:cubicBezTo>
                <a:lnTo>
                  <a:pt x="1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 name="TextBox 6"/>
          <p:cNvSpPr txBox="1"/>
          <p:nvPr/>
        </p:nvSpPr>
        <p:spPr bwMode="auto">
          <a:xfrm>
            <a:off x="1000697" y="4638244"/>
            <a:ext cx="1281112" cy="55403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Water and </a:t>
            </a:r>
            <a:r>
              <a:rPr lang="en-US" sz="1200" cap="all" dirty="0" smtClean="0">
                <a:latin typeface="Calibri" panose="020F0502020204030204" pitchFamily="34" charset="0"/>
              </a:rPr>
              <a:t>Ground activation</a:t>
            </a:r>
            <a:endParaRPr lang="en-US" sz="1200" cap="all" dirty="0">
              <a:latin typeface="Calibri" panose="020F0502020204030204" pitchFamily="34" charset="0"/>
            </a:endParaRPr>
          </a:p>
        </p:txBody>
      </p:sp>
      <p:sp>
        <p:nvSpPr>
          <p:cNvPr id="21" name="TextBox 5"/>
          <p:cNvSpPr txBox="1"/>
          <p:nvPr/>
        </p:nvSpPr>
        <p:spPr bwMode="auto">
          <a:xfrm>
            <a:off x="3097784" y="4638244"/>
            <a:ext cx="1295400" cy="36988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latin typeface="Calibri" panose="020F0502020204030204" pitchFamily="34" charset="0"/>
              </a:rPr>
              <a:t>Radioactive waste</a:t>
            </a:r>
            <a:endParaRPr lang="en-US" sz="1200" dirty="0">
              <a:latin typeface="Calibri" panose="020F0502020204030204" pitchFamily="34" charset="0"/>
            </a:endParaRPr>
          </a:p>
        </p:txBody>
      </p:sp>
      <p:sp>
        <p:nvSpPr>
          <p:cNvPr id="22" name="TextBox 3"/>
          <p:cNvSpPr txBox="1"/>
          <p:nvPr/>
        </p:nvSpPr>
        <p:spPr bwMode="auto">
          <a:xfrm>
            <a:off x="2978722" y="2533219"/>
            <a:ext cx="1549400" cy="368300"/>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latin typeface="Calibri" panose="020F0502020204030204" pitchFamily="34" charset="0"/>
              </a:rPr>
              <a:t>Air and He </a:t>
            </a:r>
            <a:br>
              <a:rPr lang="en-US" sz="1200" cap="all" dirty="0" smtClean="0">
                <a:latin typeface="Calibri" panose="020F0502020204030204" pitchFamily="34" charset="0"/>
              </a:rPr>
            </a:br>
            <a:r>
              <a:rPr lang="en-US" sz="1200" cap="all" dirty="0" smtClean="0">
                <a:latin typeface="Calibri" panose="020F0502020204030204" pitchFamily="34" charset="0"/>
              </a:rPr>
              <a:t>activation</a:t>
            </a:r>
            <a:endParaRPr lang="en-US" sz="1200" cap="all" dirty="0">
              <a:latin typeface="Calibri" panose="020F0502020204030204" pitchFamily="34" charset="0"/>
            </a:endParaRPr>
          </a:p>
        </p:txBody>
      </p:sp>
      <p:sp>
        <p:nvSpPr>
          <p:cNvPr id="23" name="TextBox 32"/>
          <p:cNvSpPr txBox="1"/>
          <p:nvPr/>
        </p:nvSpPr>
        <p:spPr bwMode="auto">
          <a:xfrm>
            <a:off x="965772" y="2533219"/>
            <a:ext cx="1368425" cy="36988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Prompt and residual radiation</a:t>
            </a:r>
          </a:p>
        </p:txBody>
      </p:sp>
      <p:sp>
        <p:nvSpPr>
          <p:cNvPr id="24" name="TextBox 5"/>
          <p:cNvSpPr txBox="1"/>
          <p:nvPr/>
        </p:nvSpPr>
        <p:spPr bwMode="auto">
          <a:xfrm>
            <a:off x="1924622" y="3565094"/>
            <a:ext cx="1530350" cy="184150"/>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GB" sz="1200" cap="all" dirty="0" smtClean="0">
                <a:solidFill>
                  <a:schemeClr val="bg1"/>
                </a:solidFill>
                <a:latin typeface="Calibri" panose="020F0502020204030204" pitchFamily="34" charset="0"/>
              </a:rPr>
              <a:t>Radiation Protection</a:t>
            </a:r>
            <a:endParaRPr lang="en-GB" sz="1200" cap="all" dirty="0">
              <a:solidFill>
                <a:schemeClr val="bg1"/>
              </a:solidFill>
              <a:latin typeface="Calibri" panose="020F0502020204030204" pitchFamily="34" charset="0"/>
            </a:endParaRPr>
          </a:p>
        </p:txBody>
      </p:sp>
      <p:pic>
        <p:nvPicPr>
          <p:cNvPr id="25" name="Picture 2"/>
          <p:cNvPicPr>
            <a:picLocks noChangeAspect="1" noChangeArrowheads="1"/>
          </p:cNvPicPr>
          <p:nvPr/>
        </p:nvPicPr>
        <p:blipFill>
          <a:blip r:embed="rId4">
            <a:extLst>
              <a:ext uri="{28A0092B-C50C-407E-A947-70E740481C1C}">
                <a14:useLocalDpi xmlns:a14="http://schemas.microsoft.com/office/drawing/2010/main" val="0"/>
              </a:ext>
            </a:extLst>
          </a:blip>
          <a:srcRect l="14116" t="22607" r="84581" b="72537"/>
          <a:stretch>
            <a:fillRect/>
          </a:stretch>
        </p:blipFill>
        <p:spPr bwMode="auto">
          <a:xfrm>
            <a:off x="3540697" y="1960131"/>
            <a:ext cx="425450" cy="45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Group 8"/>
          <p:cNvGrpSpPr>
            <a:grpSpLocks/>
          </p:cNvGrpSpPr>
          <p:nvPr/>
        </p:nvGrpSpPr>
        <p:grpSpPr bwMode="auto">
          <a:xfrm>
            <a:off x="3513709" y="3998481"/>
            <a:ext cx="423863" cy="500063"/>
            <a:chOff x="5394049" y="4294337"/>
            <a:chExt cx="424800" cy="500329"/>
          </a:xfrm>
        </p:grpSpPr>
        <p:pic>
          <p:nvPicPr>
            <p:cNvPr id="49" name="Picture 2" descr="\\cern.ch\dfs\Users\c\clstrabe\Desktop\images.jpg"/>
            <p:cNvPicPr>
              <a:picLocks noChangeAspect="1" noChangeArrowheads="1"/>
            </p:cNvPicPr>
            <p:nvPr/>
          </p:nvPicPr>
          <p:blipFill>
            <a:blip r:embed="rId5" cstate="print">
              <a:extLst>
                <a:ext uri="{28A0092B-C50C-407E-A947-70E740481C1C}">
                  <a14:useLocalDpi xmlns:a14="http://schemas.microsoft.com/office/drawing/2010/main" val="0"/>
                </a:ext>
              </a:extLst>
            </a:blip>
            <a:srcRect l="20799" t="11519" r="8327" b="8969"/>
            <a:stretch>
              <a:fillRect/>
            </a:stretch>
          </p:blipFill>
          <p:spPr bwMode="auto">
            <a:xfrm>
              <a:off x="5394049" y="4294337"/>
              <a:ext cx="424800" cy="476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Rectangle 4"/>
            <p:cNvSpPr>
              <a:spLocks noChangeArrowheads="1"/>
            </p:cNvSpPr>
            <p:nvPr/>
          </p:nvSpPr>
          <p:spPr bwMode="auto">
            <a:xfrm>
              <a:off x="5394049" y="4294337"/>
              <a:ext cx="424800" cy="500329"/>
            </a:xfrm>
            <a:prstGeom prst="rect">
              <a:avLst/>
            </a:prstGeom>
            <a:solidFill>
              <a:schemeClr val="bg1">
                <a:alpha val="23921"/>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7" name="Group 9"/>
          <p:cNvGrpSpPr>
            <a:grpSpLocks/>
          </p:cNvGrpSpPr>
          <p:nvPr/>
        </p:nvGrpSpPr>
        <p:grpSpPr bwMode="auto">
          <a:xfrm>
            <a:off x="1413447" y="1937904"/>
            <a:ext cx="452437" cy="500063"/>
            <a:chOff x="3294107" y="2233833"/>
            <a:chExt cx="452494" cy="500329"/>
          </a:xfrm>
        </p:grpSpPr>
        <p:pic>
          <p:nvPicPr>
            <p:cNvPr id="43" name="Picture 3" descr="\\cern.ch\dfs\Users\c\clstrabe\Desktop\imagesCAS65GKI.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3321801" y="2273006"/>
              <a:ext cx="424800" cy="42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5"/>
            <p:cNvSpPr>
              <a:spLocks noChangeArrowheads="1"/>
            </p:cNvSpPr>
            <p:nvPr/>
          </p:nvSpPr>
          <p:spPr bwMode="auto">
            <a:xfrm>
              <a:off x="3347864" y="2265479"/>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5" name="Rectangle 41"/>
            <p:cNvSpPr>
              <a:spLocks noChangeArrowheads="1"/>
            </p:cNvSpPr>
            <p:nvPr/>
          </p:nvSpPr>
          <p:spPr bwMode="auto">
            <a:xfrm>
              <a:off x="3347864" y="2430000"/>
              <a:ext cx="280800" cy="10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6" name="Rectangle 42"/>
            <p:cNvSpPr>
              <a:spLocks noChangeArrowheads="1"/>
            </p:cNvSpPr>
            <p:nvPr/>
          </p:nvSpPr>
          <p:spPr bwMode="auto">
            <a:xfrm>
              <a:off x="3347864" y="2618035"/>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7" name="Isosceles Triangle 6"/>
            <p:cNvSpPr>
              <a:spLocks noChangeArrowheads="1"/>
            </p:cNvSpPr>
            <p:nvPr/>
          </p:nvSpPr>
          <p:spPr bwMode="auto">
            <a:xfrm rot="-5400000">
              <a:off x="3608456" y="2442502"/>
              <a:ext cx="172800" cy="7200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8" name="Rectangle 44"/>
            <p:cNvSpPr>
              <a:spLocks noChangeArrowheads="1"/>
            </p:cNvSpPr>
            <p:nvPr/>
          </p:nvSpPr>
          <p:spPr bwMode="auto">
            <a:xfrm>
              <a:off x="3294107" y="2233833"/>
              <a:ext cx="452494" cy="500329"/>
            </a:xfrm>
            <a:prstGeom prst="rect">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8" name="Group 39"/>
          <p:cNvGrpSpPr>
            <a:grpSpLocks/>
          </p:cNvGrpSpPr>
          <p:nvPr/>
        </p:nvGrpSpPr>
        <p:grpSpPr bwMode="auto">
          <a:xfrm>
            <a:off x="1440434" y="4039756"/>
            <a:ext cx="444500" cy="458788"/>
            <a:chOff x="3321801" y="4336476"/>
            <a:chExt cx="444212" cy="458190"/>
          </a:xfrm>
        </p:grpSpPr>
        <p:pic>
          <p:nvPicPr>
            <p:cNvPr id="39" name="Picture 2"/>
            <p:cNvPicPr>
              <a:picLocks noChangeAspect="1" noChangeArrowheads="1"/>
            </p:cNvPicPr>
            <p:nvPr/>
          </p:nvPicPr>
          <p:blipFill>
            <a:blip r:embed="rId4">
              <a:extLst>
                <a:ext uri="{28A0092B-C50C-407E-A947-70E740481C1C}">
                  <a14:useLocalDpi xmlns:a14="http://schemas.microsoft.com/office/drawing/2010/main" val="0"/>
                </a:ext>
              </a:extLst>
            </a:blip>
            <a:srcRect l="16476" t="31375" r="82220" b="63770"/>
            <a:stretch>
              <a:fillRect/>
            </a:stretch>
          </p:blipFill>
          <p:spPr bwMode="auto">
            <a:xfrm>
              <a:off x="3321801" y="4336476"/>
              <a:ext cx="424800" cy="458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Rectangle 37"/>
            <p:cNvSpPr>
              <a:spLocks noChangeArrowheads="1"/>
            </p:cNvSpPr>
            <p:nvPr/>
          </p:nvSpPr>
          <p:spPr bwMode="auto">
            <a:xfrm rot="-2316096">
              <a:off x="3680957" y="4356000"/>
              <a:ext cx="85056" cy="100636"/>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1" name="Oval 38"/>
            <p:cNvSpPr>
              <a:spLocks noChangeArrowheads="1"/>
            </p:cNvSpPr>
            <p:nvPr/>
          </p:nvSpPr>
          <p:spPr bwMode="auto">
            <a:xfrm rot="3841534">
              <a:off x="3496389" y="4543416"/>
              <a:ext cx="75624" cy="4850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2" name="Oval 52"/>
            <p:cNvSpPr>
              <a:spLocks noChangeArrowheads="1"/>
            </p:cNvSpPr>
            <p:nvPr/>
          </p:nvSpPr>
          <p:spPr bwMode="auto">
            <a:xfrm rot="3841534">
              <a:off x="3595454" y="4472516"/>
              <a:ext cx="75624" cy="5874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9" name="Group 47"/>
          <p:cNvGrpSpPr>
            <a:grpSpLocks noChangeAspect="1"/>
          </p:cNvGrpSpPr>
          <p:nvPr/>
        </p:nvGrpSpPr>
        <p:grpSpPr bwMode="auto">
          <a:xfrm>
            <a:off x="2437384" y="2917394"/>
            <a:ext cx="504825" cy="503237"/>
            <a:chOff x="5291758" y="836712"/>
            <a:chExt cx="684000" cy="684000"/>
          </a:xfrm>
        </p:grpSpPr>
        <p:sp>
          <p:nvSpPr>
            <p:cNvPr id="30" name="Oval 40"/>
            <p:cNvSpPr>
              <a:spLocks noChangeArrowheads="1"/>
            </p:cNvSpPr>
            <p:nvPr/>
          </p:nvSpPr>
          <p:spPr bwMode="auto">
            <a:xfrm>
              <a:off x="5291758" y="836712"/>
              <a:ext cx="684000" cy="684000"/>
            </a:xfrm>
            <a:prstGeom prst="ellipse">
              <a:avLst/>
            </a:prstGeom>
            <a:solidFill>
              <a:schemeClr val="bg1"/>
            </a:solidFill>
            <a:ln w="9525">
              <a:solidFill>
                <a:schemeClr val="bg1"/>
              </a:solidFill>
              <a:round/>
              <a:headEnd/>
              <a:tailEnd/>
            </a:ln>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1" name="Oval 58"/>
            <p:cNvSpPr>
              <a:spLocks noChangeArrowheads="1"/>
            </p:cNvSpPr>
            <p:nvPr/>
          </p:nvSpPr>
          <p:spPr bwMode="auto">
            <a:xfrm>
              <a:off x="5327758" y="872712"/>
              <a:ext cx="612000" cy="6120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2" name="Isosceles Triangle 43"/>
            <p:cNvSpPr>
              <a:spLocks noChangeArrowheads="1"/>
            </p:cNvSpPr>
            <p:nvPr/>
          </p:nvSpPr>
          <p:spPr bwMode="auto">
            <a:xfrm rot="10800000">
              <a:off x="5480824" y="874703"/>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3" name="Isosceles Triangle 60"/>
            <p:cNvSpPr>
              <a:spLocks noChangeArrowheads="1"/>
            </p:cNvSpPr>
            <p:nvPr/>
          </p:nvSpPr>
          <p:spPr bwMode="auto">
            <a:xfrm rot="-3600000">
              <a:off x="5612417" y="1096500"/>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4" name="Isosceles Triangle 61"/>
            <p:cNvSpPr>
              <a:spLocks noChangeArrowheads="1"/>
            </p:cNvSpPr>
            <p:nvPr/>
          </p:nvSpPr>
          <p:spPr bwMode="auto">
            <a:xfrm rot="3600000">
              <a:off x="5349164" y="1096500"/>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5" name="Oval 57"/>
            <p:cNvSpPr>
              <a:spLocks noChangeArrowheads="1"/>
            </p:cNvSpPr>
            <p:nvPr/>
          </p:nvSpPr>
          <p:spPr bwMode="auto">
            <a:xfrm>
              <a:off x="5561758" y="1106712"/>
              <a:ext cx="144000" cy="144000"/>
            </a:xfrm>
            <a:prstGeom prst="ellipse">
              <a:avLst/>
            </a:prstGeom>
            <a:solidFill>
              <a:schemeClr val="tx1"/>
            </a:solidFill>
            <a:ln w="28575">
              <a:solidFill>
                <a:schemeClr val="bg1"/>
              </a:solidFill>
              <a:round/>
              <a:headEnd/>
              <a:tailEnd/>
            </a:ln>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6" name="Oval 46"/>
            <p:cNvSpPr>
              <a:spLocks noChangeArrowheads="1"/>
            </p:cNvSpPr>
            <p:nvPr/>
          </p:nvSpPr>
          <p:spPr bwMode="auto">
            <a:xfrm>
              <a:off x="5555333" y="836712"/>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7" name="Oval 65"/>
            <p:cNvSpPr>
              <a:spLocks noChangeArrowheads="1"/>
            </p:cNvSpPr>
            <p:nvPr/>
          </p:nvSpPr>
          <p:spPr bwMode="auto">
            <a:xfrm rot="-3709864">
              <a:off x="5810882" y="1284045"/>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8" name="Oval 66"/>
            <p:cNvSpPr>
              <a:spLocks noChangeArrowheads="1"/>
            </p:cNvSpPr>
            <p:nvPr/>
          </p:nvSpPr>
          <p:spPr bwMode="auto">
            <a:xfrm rot="2119916">
              <a:off x="5299049" y="1294476"/>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General RP considerations for </a:t>
            </a:r>
            <a:r>
              <a:rPr lang="en-US" sz="3200" dirty="0" err="1" smtClean="0">
                <a:solidFill>
                  <a:srgbClr val="0055A0"/>
                </a:solidFill>
              </a:rPr>
              <a:t>nuSTORM</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53" name="TextBox 2"/>
          <p:cNvSpPr txBox="1">
            <a:spLocks noChangeArrowheads="1"/>
          </p:cNvSpPr>
          <p:nvPr/>
        </p:nvSpPr>
        <p:spPr bwMode="auto">
          <a:xfrm>
            <a:off x="5649995" y="1502580"/>
            <a:ext cx="31983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Prompt and residual radiation</a:t>
            </a:r>
            <a:endParaRPr lang="en-GB" altLang="en-US" dirty="0">
              <a:latin typeface="+mn-lt"/>
            </a:endParaRPr>
          </a:p>
        </p:txBody>
      </p:sp>
      <p:sp>
        <p:nvSpPr>
          <p:cNvPr id="60" name="Rectangle 59"/>
          <p:cNvSpPr/>
          <p:nvPr/>
        </p:nvSpPr>
        <p:spPr bwMode="auto">
          <a:xfrm rot="18900000">
            <a:off x="916559" y="1806306"/>
            <a:ext cx="1454150" cy="1454150"/>
          </a:xfrm>
          <a:prstGeom prst="rect">
            <a:avLst/>
          </a:prstGeom>
          <a:noFill/>
          <a:ln w="38100">
            <a:solidFill>
              <a:srgbClr val="C0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61" name="TextBox 32"/>
          <p:cNvSpPr txBox="1"/>
          <p:nvPr/>
        </p:nvSpPr>
        <p:spPr bwMode="auto">
          <a:xfrm>
            <a:off x="965772" y="2533219"/>
            <a:ext cx="1368425" cy="369887"/>
          </a:xfrm>
          <a:prstGeom prst="rect">
            <a:avLst/>
          </a:prstGeom>
          <a:noFill/>
          <a:ln>
            <a:noFill/>
          </a:ln>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solidFill>
                  <a:srgbClr val="C00000"/>
                </a:solidFill>
                <a:latin typeface="Calibri" panose="020F0502020204030204" pitchFamily="34" charset="0"/>
              </a:rPr>
              <a:t>Prompt and residual radiation</a:t>
            </a:r>
          </a:p>
        </p:txBody>
      </p:sp>
    </p:spTree>
    <p:extLst>
      <p:ext uri="{BB962C8B-B14F-4D97-AF65-F5344CB8AC3E}">
        <p14:creationId xmlns:p14="http://schemas.microsoft.com/office/powerpoint/2010/main" val="477916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3" grpId="0"/>
      <p:bldP spid="60" grpId="0" animBg="1"/>
      <p:bldP spid="6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11</a:t>
            </a:fld>
            <a:endParaRPr lang="en-GB"/>
          </a:p>
        </p:txBody>
      </p:sp>
      <p:sp>
        <p:nvSpPr>
          <p:cNvPr id="10" name="TextBox 48"/>
          <p:cNvSpPr txBox="1">
            <a:spLocks noChangeArrowheads="1"/>
          </p:cNvSpPr>
          <p:nvPr/>
        </p:nvSpPr>
        <p:spPr bwMode="auto">
          <a:xfrm>
            <a:off x="5597177" y="2133967"/>
            <a:ext cx="5969589" cy="3129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600"/>
              </a:spcBef>
              <a:spcAft>
                <a:spcPts val="600"/>
              </a:spcAft>
            </a:pPr>
            <a:r>
              <a:rPr lang="en-GB" altLang="en-US" sz="1400" dirty="0">
                <a:latin typeface="+mj-lt"/>
              </a:rPr>
              <a:t>Air volumes </a:t>
            </a:r>
            <a:r>
              <a:rPr lang="en-GB" altLang="en-US" sz="1400" b="0" dirty="0">
                <a:latin typeface="+mj-lt"/>
              </a:rPr>
              <a:t>should be </a:t>
            </a:r>
            <a:r>
              <a:rPr lang="en-GB" altLang="en-US" sz="1400" dirty="0">
                <a:latin typeface="+mj-lt"/>
              </a:rPr>
              <a:t>minimized</a:t>
            </a:r>
            <a:r>
              <a:rPr lang="en-GB" altLang="en-US" sz="1400" b="0" dirty="0">
                <a:latin typeface="+mj-lt"/>
              </a:rPr>
              <a:t> in areas of high levels of prompt radiation or even better </a:t>
            </a:r>
            <a:r>
              <a:rPr lang="en-GB" altLang="en-US" sz="1400" b="0" dirty="0" smtClean="0">
                <a:latin typeface="+mj-lt"/>
              </a:rPr>
              <a:t>be </a:t>
            </a:r>
            <a:r>
              <a:rPr lang="en-GB" altLang="en-US" sz="1400" dirty="0" smtClean="0">
                <a:latin typeface="+mj-lt"/>
              </a:rPr>
              <a:t>replaced</a:t>
            </a:r>
            <a:r>
              <a:rPr lang="en-GB" altLang="en-US" sz="1400" b="0" dirty="0" smtClean="0">
                <a:latin typeface="+mj-lt"/>
              </a:rPr>
              <a:t> </a:t>
            </a:r>
            <a:r>
              <a:rPr lang="en-GB" altLang="en-US" sz="1400" b="0" dirty="0">
                <a:latin typeface="+mj-lt"/>
              </a:rPr>
              <a:t>by a </a:t>
            </a:r>
            <a:r>
              <a:rPr lang="en-GB" altLang="en-US" sz="1400" dirty="0">
                <a:latin typeface="+mj-lt"/>
              </a:rPr>
              <a:t>helium</a:t>
            </a:r>
            <a:r>
              <a:rPr lang="en-GB" altLang="en-US" sz="1400" b="0" dirty="0">
                <a:latin typeface="+mj-lt"/>
              </a:rPr>
              <a:t> or </a:t>
            </a:r>
            <a:r>
              <a:rPr lang="en-GB" altLang="en-US" sz="1400" dirty="0">
                <a:latin typeface="+mj-lt"/>
              </a:rPr>
              <a:t>vacuum</a:t>
            </a:r>
            <a:r>
              <a:rPr lang="en-GB" altLang="en-US" sz="1400" b="0" dirty="0">
                <a:latin typeface="+mj-lt"/>
              </a:rPr>
              <a:t> </a:t>
            </a:r>
            <a:r>
              <a:rPr lang="en-GB" altLang="en-US" sz="1400" b="0" dirty="0" smtClean="0">
                <a:latin typeface="+mj-lt"/>
              </a:rPr>
              <a:t>environment</a:t>
            </a:r>
            <a:endParaRPr lang="en-GB" altLang="en-US" sz="1400" b="0" dirty="0">
              <a:latin typeface="+mj-lt"/>
            </a:endParaRPr>
          </a:p>
          <a:p>
            <a:pPr>
              <a:spcBef>
                <a:spcPts val="600"/>
              </a:spcBef>
              <a:spcAft>
                <a:spcPts val="600"/>
              </a:spcAft>
            </a:pPr>
            <a:r>
              <a:rPr lang="en-GB" altLang="en-US" sz="1400" b="0" dirty="0" smtClean="0">
                <a:latin typeface="+mj-lt"/>
              </a:rPr>
              <a:t>Air </a:t>
            </a:r>
            <a:r>
              <a:rPr lang="en-GB" altLang="en-US" sz="1400" b="0" dirty="0">
                <a:latin typeface="+mj-lt"/>
              </a:rPr>
              <a:t>volumes in which considerable air activation is expected should be separated from </a:t>
            </a:r>
            <a:r>
              <a:rPr lang="en-GB" altLang="en-US" sz="1400" b="0" dirty="0" smtClean="0">
                <a:latin typeface="+mj-lt"/>
              </a:rPr>
              <a:t>adjacent areas </a:t>
            </a:r>
            <a:r>
              <a:rPr lang="en-GB" altLang="en-US" sz="1400" b="0" dirty="0">
                <a:latin typeface="+mj-lt"/>
              </a:rPr>
              <a:t>and the outside. </a:t>
            </a:r>
            <a:r>
              <a:rPr lang="en-GB" altLang="en-US" sz="1400" b="0" dirty="0" smtClean="0">
                <a:latin typeface="+mj-lt"/>
              </a:rPr>
              <a:t>Therefore</a:t>
            </a:r>
            <a:r>
              <a:rPr lang="en-GB" altLang="en-US" sz="1400" b="0" dirty="0">
                <a:latin typeface="+mj-lt"/>
              </a:rPr>
              <a:t>, both </a:t>
            </a:r>
            <a:r>
              <a:rPr lang="en-GB" altLang="en-US" sz="1400" dirty="0">
                <a:latin typeface="+mj-lt"/>
              </a:rPr>
              <a:t>static</a:t>
            </a:r>
            <a:r>
              <a:rPr lang="en-GB" altLang="en-US" sz="1400" b="0" dirty="0">
                <a:latin typeface="+mj-lt"/>
              </a:rPr>
              <a:t> (e.g. </a:t>
            </a:r>
            <a:r>
              <a:rPr lang="en-GB" altLang="en-US" sz="1400" b="0" dirty="0" smtClean="0">
                <a:latin typeface="+mj-lt"/>
              </a:rPr>
              <a:t>sealing </a:t>
            </a:r>
            <a:r>
              <a:rPr lang="en-GB" altLang="en-US" sz="1400" b="0" dirty="0">
                <a:latin typeface="+mj-lt"/>
              </a:rPr>
              <a:t>of air volumes) and </a:t>
            </a:r>
            <a:r>
              <a:rPr lang="en-GB" altLang="en-US" sz="1400" dirty="0">
                <a:latin typeface="+mj-lt"/>
              </a:rPr>
              <a:t>dynamic</a:t>
            </a:r>
            <a:r>
              <a:rPr lang="en-GB" altLang="en-US" sz="1400" b="0" dirty="0">
                <a:latin typeface="+mj-lt"/>
              </a:rPr>
              <a:t> (e.g. </a:t>
            </a:r>
            <a:r>
              <a:rPr lang="en-GB" altLang="en-US" sz="1400" b="0" dirty="0" smtClean="0">
                <a:latin typeface="+mj-lt"/>
              </a:rPr>
              <a:t>leak extraction</a:t>
            </a:r>
            <a:r>
              <a:rPr lang="en-GB" altLang="en-US" sz="1400" b="0" dirty="0">
                <a:latin typeface="+mj-lt"/>
              </a:rPr>
              <a:t>) </a:t>
            </a:r>
            <a:r>
              <a:rPr lang="en-GB" altLang="en-US" sz="1400" dirty="0">
                <a:latin typeface="+mj-lt"/>
              </a:rPr>
              <a:t>air confinement</a:t>
            </a:r>
            <a:r>
              <a:rPr lang="en-GB" altLang="en-US" sz="1400" b="0" dirty="0">
                <a:latin typeface="+mj-lt"/>
              </a:rPr>
              <a:t> should be </a:t>
            </a:r>
            <a:r>
              <a:rPr lang="en-GB" altLang="en-US" sz="1400" b="0" dirty="0" smtClean="0">
                <a:latin typeface="+mj-lt"/>
              </a:rPr>
              <a:t>employed</a:t>
            </a:r>
            <a:endParaRPr lang="en-GB" altLang="en-US" sz="1400" b="0" dirty="0">
              <a:latin typeface="+mj-lt"/>
            </a:endParaRPr>
          </a:p>
          <a:p>
            <a:pPr>
              <a:spcBef>
                <a:spcPts val="600"/>
              </a:spcBef>
              <a:spcAft>
                <a:spcPts val="600"/>
              </a:spcAft>
            </a:pPr>
            <a:r>
              <a:rPr lang="en-GB" altLang="en-US" sz="1400" b="0" dirty="0" smtClean="0">
                <a:latin typeface="+mj-lt"/>
              </a:rPr>
              <a:t>A </a:t>
            </a:r>
            <a:r>
              <a:rPr lang="en-GB" altLang="en-US" sz="1400" b="0" dirty="0">
                <a:latin typeface="+mj-lt"/>
              </a:rPr>
              <a:t>ventilation system should guarantee a </a:t>
            </a:r>
            <a:r>
              <a:rPr lang="en-GB" altLang="en-US" sz="1400" dirty="0">
                <a:latin typeface="+mj-lt"/>
              </a:rPr>
              <a:t>pressure cascade </a:t>
            </a:r>
            <a:r>
              <a:rPr lang="en-GB" altLang="en-US" sz="1400" b="0" dirty="0">
                <a:latin typeface="+mj-lt"/>
              </a:rPr>
              <a:t>from </a:t>
            </a:r>
            <a:r>
              <a:rPr lang="en-GB" altLang="en-US" sz="1400" dirty="0">
                <a:latin typeface="+mj-lt"/>
              </a:rPr>
              <a:t>low to high contaminated </a:t>
            </a:r>
            <a:r>
              <a:rPr lang="en-GB" altLang="en-US" sz="1400" dirty="0" smtClean="0">
                <a:latin typeface="+mj-lt"/>
              </a:rPr>
              <a:t>areas</a:t>
            </a:r>
            <a:endParaRPr lang="en-GB" altLang="en-US" sz="1400" b="0" dirty="0">
              <a:latin typeface="+mj-lt"/>
            </a:endParaRPr>
          </a:p>
          <a:p>
            <a:pPr>
              <a:spcBef>
                <a:spcPts val="600"/>
              </a:spcBef>
              <a:spcAft>
                <a:spcPts val="600"/>
              </a:spcAft>
            </a:pPr>
            <a:r>
              <a:rPr lang="en-GB" altLang="en-US" sz="1400" b="0" dirty="0" smtClean="0">
                <a:latin typeface="+mj-lt"/>
              </a:rPr>
              <a:t>The air exhaust shall be equipped </a:t>
            </a:r>
            <a:r>
              <a:rPr lang="en-GB" altLang="en-US" sz="1400" b="0" dirty="0">
                <a:latin typeface="+mj-lt"/>
              </a:rPr>
              <a:t>with high-efficiency particle and aerosol (HEPA) </a:t>
            </a:r>
            <a:r>
              <a:rPr lang="en-GB" altLang="en-US" sz="1400" dirty="0">
                <a:latin typeface="+mj-lt"/>
              </a:rPr>
              <a:t>filters</a:t>
            </a:r>
            <a:r>
              <a:rPr lang="en-GB" altLang="en-US" sz="1400" b="0" dirty="0">
                <a:latin typeface="+mj-lt"/>
              </a:rPr>
              <a:t> </a:t>
            </a:r>
            <a:r>
              <a:rPr lang="en-GB" altLang="en-US" sz="1400" b="0" dirty="0" smtClean="0">
                <a:latin typeface="+mj-lt"/>
              </a:rPr>
              <a:t>and an </a:t>
            </a:r>
            <a:r>
              <a:rPr lang="en-GB" altLang="en-US" sz="1400" dirty="0" smtClean="0">
                <a:latin typeface="+mj-lt"/>
              </a:rPr>
              <a:t>air monitoring station </a:t>
            </a:r>
          </a:p>
        </p:txBody>
      </p:sp>
      <p:sp>
        <p:nvSpPr>
          <p:cNvPr id="14" name="Rectangle 13"/>
          <p:cNvSpPr/>
          <p:nvPr/>
        </p:nvSpPr>
        <p:spPr bwMode="auto">
          <a:xfrm rot="18900000">
            <a:off x="1970659" y="2857069"/>
            <a:ext cx="1454150" cy="1455737"/>
          </a:xfrm>
          <a:prstGeom prst="rect">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5" name="Rectangle 14"/>
          <p:cNvSpPr/>
          <p:nvPr/>
        </p:nvSpPr>
        <p:spPr bwMode="auto">
          <a:xfrm rot="18900000">
            <a:off x="3018409" y="1807731"/>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6" name="Rectangle 15"/>
          <p:cNvSpPr/>
          <p:nvPr/>
        </p:nvSpPr>
        <p:spPr bwMode="auto">
          <a:xfrm rot="18900000">
            <a:off x="916559" y="3911169"/>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7" name="Rectangle 16"/>
          <p:cNvSpPr/>
          <p:nvPr/>
        </p:nvSpPr>
        <p:spPr bwMode="auto">
          <a:xfrm rot="18900000">
            <a:off x="3018409" y="3911169"/>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8" name="Rectangle 17"/>
          <p:cNvSpPr/>
          <p:nvPr/>
        </p:nvSpPr>
        <p:spPr bwMode="auto">
          <a:xfrm rot="18900000">
            <a:off x="916559" y="1807731"/>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9" name="Freeform 32"/>
          <p:cNvSpPr>
            <a:spLocks/>
          </p:cNvSpPr>
          <p:nvPr/>
        </p:nvSpPr>
        <p:spPr bwMode="auto">
          <a:xfrm>
            <a:off x="1856359" y="4269944"/>
            <a:ext cx="3175" cy="3175"/>
          </a:xfrm>
          <a:custGeom>
            <a:avLst/>
            <a:gdLst>
              <a:gd name="T0" fmla="*/ 2147483646 w 13"/>
              <a:gd name="T1" fmla="*/ 0 h 20"/>
              <a:gd name="T2" fmla="*/ 0 w 13"/>
              <a:gd name="T3" fmla="*/ 0 h 20"/>
              <a:gd name="T4" fmla="*/ 2147483646 w 13"/>
              <a:gd name="T5" fmla="*/ 2147483646 h 20"/>
              <a:gd name="T6" fmla="*/ 2147483646 w 13"/>
              <a:gd name="T7" fmla="*/ 0 h 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20">
                <a:moveTo>
                  <a:pt x="13" y="0"/>
                </a:moveTo>
                <a:cubicBezTo>
                  <a:pt x="0" y="0"/>
                  <a:pt x="0" y="0"/>
                  <a:pt x="0" y="0"/>
                </a:cubicBezTo>
                <a:cubicBezTo>
                  <a:pt x="3" y="7"/>
                  <a:pt x="6" y="13"/>
                  <a:pt x="8" y="20"/>
                </a:cubicBezTo>
                <a:lnTo>
                  <a:pt x="1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 name="TextBox 6"/>
          <p:cNvSpPr txBox="1"/>
          <p:nvPr/>
        </p:nvSpPr>
        <p:spPr bwMode="auto">
          <a:xfrm>
            <a:off x="1000697" y="4638244"/>
            <a:ext cx="1281112" cy="55403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Water and </a:t>
            </a:r>
            <a:r>
              <a:rPr lang="en-US" sz="1200" cap="all" dirty="0" smtClean="0">
                <a:latin typeface="Calibri" panose="020F0502020204030204" pitchFamily="34" charset="0"/>
              </a:rPr>
              <a:t>Ground activation</a:t>
            </a:r>
            <a:endParaRPr lang="en-US" sz="1200" cap="all" dirty="0">
              <a:latin typeface="Calibri" panose="020F0502020204030204" pitchFamily="34" charset="0"/>
            </a:endParaRPr>
          </a:p>
        </p:txBody>
      </p:sp>
      <p:sp>
        <p:nvSpPr>
          <p:cNvPr id="21" name="TextBox 5"/>
          <p:cNvSpPr txBox="1"/>
          <p:nvPr/>
        </p:nvSpPr>
        <p:spPr bwMode="auto">
          <a:xfrm>
            <a:off x="3097784" y="4638244"/>
            <a:ext cx="1295400" cy="36988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latin typeface="Calibri" panose="020F0502020204030204" pitchFamily="34" charset="0"/>
              </a:rPr>
              <a:t>Radioactive waste</a:t>
            </a:r>
            <a:endParaRPr lang="en-US" sz="1200" dirty="0">
              <a:latin typeface="Calibri" panose="020F0502020204030204" pitchFamily="34" charset="0"/>
            </a:endParaRPr>
          </a:p>
        </p:txBody>
      </p:sp>
      <p:sp>
        <p:nvSpPr>
          <p:cNvPr id="22" name="TextBox 3"/>
          <p:cNvSpPr txBox="1"/>
          <p:nvPr/>
        </p:nvSpPr>
        <p:spPr bwMode="auto">
          <a:xfrm>
            <a:off x="2978722" y="2533219"/>
            <a:ext cx="1549400" cy="368300"/>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latin typeface="Calibri" panose="020F0502020204030204" pitchFamily="34" charset="0"/>
              </a:rPr>
              <a:t>Air and He </a:t>
            </a:r>
            <a:br>
              <a:rPr lang="en-US" sz="1200" cap="all" dirty="0" smtClean="0">
                <a:latin typeface="Calibri" panose="020F0502020204030204" pitchFamily="34" charset="0"/>
              </a:rPr>
            </a:br>
            <a:r>
              <a:rPr lang="en-US" sz="1200" cap="all" dirty="0" smtClean="0">
                <a:latin typeface="Calibri" panose="020F0502020204030204" pitchFamily="34" charset="0"/>
              </a:rPr>
              <a:t>activation</a:t>
            </a:r>
            <a:endParaRPr lang="en-US" sz="1200" cap="all" dirty="0">
              <a:latin typeface="Calibri" panose="020F0502020204030204" pitchFamily="34" charset="0"/>
            </a:endParaRPr>
          </a:p>
        </p:txBody>
      </p:sp>
      <p:sp>
        <p:nvSpPr>
          <p:cNvPr id="23" name="TextBox 32"/>
          <p:cNvSpPr txBox="1"/>
          <p:nvPr/>
        </p:nvSpPr>
        <p:spPr bwMode="auto">
          <a:xfrm>
            <a:off x="965772" y="2533219"/>
            <a:ext cx="1368425" cy="36988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Prompt and residual radiation</a:t>
            </a:r>
          </a:p>
        </p:txBody>
      </p:sp>
      <p:sp>
        <p:nvSpPr>
          <p:cNvPr id="24" name="TextBox 5"/>
          <p:cNvSpPr txBox="1"/>
          <p:nvPr/>
        </p:nvSpPr>
        <p:spPr bwMode="auto">
          <a:xfrm>
            <a:off x="1924622" y="3565094"/>
            <a:ext cx="1530350" cy="184150"/>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GB" sz="1200" cap="all" dirty="0" smtClean="0">
                <a:solidFill>
                  <a:schemeClr val="bg1"/>
                </a:solidFill>
                <a:latin typeface="Calibri" panose="020F0502020204030204" pitchFamily="34" charset="0"/>
              </a:rPr>
              <a:t>Radiation Protection</a:t>
            </a:r>
            <a:endParaRPr lang="en-GB" sz="1200" cap="all" dirty="0">
              <a:solidFill>
                <a:schemeClr val="bg1"/>
              </a:solidFill>
              <a:latin typeface="Calibri" panose="020F0502020204030204" pitchFamily="34" charset="0"/>
            </a:endParaRPr>
          </a:p>
        </p:txBody>
      </p:sp>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l="14116" t="22607" r="84581" b="72537"/>
          <a:stretch>
            <a:fillRect/>
          </a:stretch>
        </p:blipFill>
        <p:spPr bwMode="auto">
          <a:xfrm>
            <a:off x="3540697" y="1960131"/>
            <a:ext cx="425450" cy="45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Group 8"/>
          <p:cNvGrpSpPr>
            <a:grpSpLocks/>
          </p:cNvGrpSpPr>
          <p:nvPr/>
        </p:nvGrpSpPr>
        <p:grpSpPr bwMode="auto">
          <a:xfrm>
            <a:off x="3513709" y="3998481"/>
            <a:ext cx="423863" cy="500063"/>
            <a:chOff x="5394049" y="4294337"/>
            <a:chExt cx="424800" cy="500329"/>
          </a:xfrm>
        </p:grpSpPr>
        <p:pic>
          <p:nvPicPr>
            <p:cNvPr id="49" name="Picture 2" descr="\\cern.ch\dfs\Users\c\clstrabe\Desktop\images.jpg"/>
            <p:cNvPicPr>
              <a:picLocks noChangeAspect="1" noChangeArrowheads="1"/>
            </p:cNvPicPr>
            <p:nvPr/>
          </p:nvPicPr>
          <p:blipFill>
            <a:blip r:embed="rId4" cstate="print">
              <a:extLst>
                <a:ext uri="{28A0092B-C50C-407E-A947-70E740481C1C}">
                  <a14:useLocalDpi xmlns:a14="http://schemas.microsoft.com/office/drawing/2010/main" val="0"/>
                </a:ext>
              </a:extLst>
            </a:blip>
            <a:srcRect l="20799" t="11519" r="8327" b="8969"/>
            <a:stretch>
              <a:fillRect/>
            </a:stretch>
          </p:blipFill>
          <p:spPr bwMode="auto">
            <a:xfrm>
              <a:off x="5394049" y="4294337"/>
              <a:ext cx="424800" cy="476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Rectangle 4"/>
            <p:cNvSpPr>
              <a:spLocks noChangeArrowheads="1"/>
            </p:cNvSpPr>
            <p:nvPr/>
          </p:nvSpPr>
          <p:spPr bwMode="auto">
            <a:xfrm>
              <a:off x="5394049" y="4294337"/>
              <a:ext cx="424800" cy="500329"/>
            </a:xfrm>
            <a:prstGeom prst="rect">
              <a:avLst/>
            </a:prstGeom>
            <a:solidFill>
              <a:schemeClr val="bg1">
                <a:alpha val="23921"/>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7" name="Group 9"/>
          <p:cNvGrpSpPr>
            <a:grpSpLocks/>
          </p:cNvGrpSpPr>
          <p:nvPr/>
        </p:nvGrpSpPr>
        <p:grpSpPr bwMode="auto">
          <a:xfrm>
            <a:off x="1413447" y="1937904"/>
            <a:ext cx="452437" cy="500063"/>
            <a:chOff x="3294107" y="2233833"/>
            <a:chExt cx="452494" cy="500329"/>
          </a:xfrm>
        </p:grpSpPr>
        <p:pic>
          <p:nvPicPr>
            <p:cNvPr id="43" name="Picture 3" descr="\\cern.ch\dfs\Users\c\clstrabe\Desktop\imagesCAS65GKI.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3321801" y="2273006"/>
              <a:ext cx="424800" cy="42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5"/>
            <p:cNvSpPr>
              <a:spLocks noChangeArrowheads="1"/>
            </p:cNvSpPr>
            <p:nvPr/>
          </p:nvSpPr>
          <p:spPr bwMode="auto">
            <a:xfrm>
              <a:off x="3347864" y="2265479"/>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5" name="Rectangle 41"/>
            <p:cNvSpPr>
              <a:spLocks noChangeArrowheads="1"/>
            </p:cNvSpPr>
            <p:nvPr/>
          </p:nvSpPr>
          <p:spPr bwMode="auto">
            <a:xfrm>
              <a:off x="3347864" y="2430000"/>
              <a:ext cx="280800" cy="10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6" name="Rectangle 42"/>
            <p:cNvSpPr>
              <a:spLocks noChangeArrowheads="1"/>
            </p:cNvSpPr>
            <p:nvPr/>
          </p:nvSpPr>
          <p:spPr bwMode="auto">
            <a:xfrm>
              <a:off x="3347864" y="2618035"/>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7" name="Isosceles Triangle 6"/>
            <p:cNvSpPr>
              <a:spLocks noChangeArrowheads="1"/>
            </p:cNvSpPr>
            <p:nvPr/>
          </p:nvSpPr>
          <p:spPr bwMode="auto">
            <a:xfrm rot="-5400000">
              <a:off x="3608456" y="2442502"/>
              <a:ext cx="172800" cy="7200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8" name="Rectangle 44"/>
            <p:cNvSpPr>
              <a:spLocks noChangeArrowheads="1"/>
            </p:cNvSpPr>
            <p:nvPr/>
          </p:nvSpPr>
          <p:spPr bwMode="auto">
            <a:xfrm>
              <a:off x="3294107" y="2233833"/>
              <a:ext cx="452494" cy="500329"/>
            </a:xfrm>
            <a:prstGeom prst="rect">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8" name="Group 39"/>
          <p:cNvGrpSpPr>
            <a:grpSpLocks/>
          </p:cNvGrpSpPr>
          <p:nvPr/>
        </p:nvGrpSpPr>
        <p:grpSpPr bwMode="auto">
          <a:xfrm>
            <a:off x="1440434" y="4039756"/>
            <a:ext cx="444500" cy="458788"/>
            <a:chOff x="3321801" y="4336476"/>
            <a:chExt cx="444212" cy="458190"/>
          </a:xfrm>
        </p:grpSpPr>
        <p:pic>
          <p:nvPicPr>
            <p:cNvPr id="39" name="Picture 2"/>
            <p:cNvPicPr>
              <a:picLocks noChangeAspect="1" noChangeArrowheads="1"/>
            </p:cNvPicPr>
            <p:nvPr/>
          </p:nvPicPr>
          <p:blipFill>
            <a:blip r:embed="rId3">
              <a:extLst>
                <a:ext uri="{28A0092B-C50C-407E-A947-70E740481C1C}">
                  <a14:useLocalDpi xmlns:a14="http://schemas.microsoft.com/office/drawing/2010/main" val="0"/>
                </a:ext>
              </a:extLst>
            </a:blip>
            <a:srcRect l="16476" t="31375" r="82220" b="63770"/>
            <a:stretch>
              <a:fillRect/>
            </a:stretch>
          </p:blipFill>
          <p:spPr bwMode="auto">
            <a:xfrm>
              <a:off x="3321801" y="4336476"/>
              <a:ext cx="424800" cy="458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Rectangle 37"/>
            <p:cNvSpPr>
              <a:spLocks noChangeArrowheads="1"/>
            </p:cNvSpPr>
            <p:nvPr/>
          </p:nvSpPr>
          <p:spPr bwMode="auto">
            <a:xfrm rot="-2316096">
              <a:off x="3680957" y="4356000"/>
              <a:ext cx="85056" cy="100636"/>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1" name="Oval 38"/>
            <p:cNvSpPr>
              <a:spLocks noChangeArrowheads="1"/>
            </p:cNvSpPr>
            <p:nvPr/>
          </p:nvSpPr>
          <p:spPr bwMode="auto">
            <a:xfrm rot="3841534">
              <a:off x="3496389" y="4543416"/>
              <a:ext cx="75624" cy="4850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2" name="Oval 52"/>
            <p:cNvSpPr>
              <a:spLocks noChangeArrowheads="1"/>
            </p:cNvSpPr>
            <p:nvPr/>
          </p:nvSpPr>
          <p:spPr bwMode="auto">
            <a:xfrm rot="3841534">
              <a:off x="3595454" y="4472516"/>
              <a:ext cx="75624" cy="5874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9" name="Group 47"/>
          <p:cNvGrpSpPr>
            <a:grpSpLocks noChangeAspect="1"/>
          </p:cNvGrpSpPr>
          <p:nvPr/>
        </p:nvGrpSpPr>
        <p:grpSpPr bwMode="auto">
          <a:xfrm>
            <a:off x="2437384" y="2917394"/>
            <a:ext cx="504825" cy="503237"/>
            <a:chOff x="5291758" y="836712"/>
            <a:chExt cx="684000" cy="684000"/>
          </a:xfrm>
        </p:grpSpPr>
        <p:sp>
          <p:nvSpPr>
            <p:cNvPr id="30" name="Oval 40"/>
            <p:cNvSpPr>
              <a:spLocks noChangeArrowheads="1"/>
            </p:cNvSpPr>
            <p:nvPr/>
          </p:nvSpPr>
          <p:spPr bwMode="auto">
            <a:xfrm>
              <a:off x="5291758" y="836712"/>
              <a:ext cx="684000" cy="684000"/>
            </a:xfrm>
            <a:prstGeom prst="ellipse">
              <a:avLst/>
            </a:prstGeom>
            <a:solidFill>
              <a:schemeClr val="bg1"/>
            </a:solidFill>
            <a:ln w="9525">
              <a:solidFill>
                <a:schemeClr val="bg1"/>
              </a:solidFill>
              <a:round/>
              <a:headEnd/>
              <a:tailEnd/>
            </a:ln>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1" name="Oval 58"/>
            <p:cNvSpPr>
              <a:spLocks noChangeArrowheads="1"/>
            </p:cNvSpPr>
            <p:nvPr/>
          </p:nvSpPr>
          <p:spPr bwMode="auto">
            <a:xfrm>
              <a:off x="5327758" y="872712"/>
              <a:ext cx="612000" cy="6120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2" name="Isosceles Triangle 43"/>
            <p:cNvSpPr>
              <a:spLocks noChangeArrowheads="1"/>
            </p:cNvSpPr>
            <p:nvPr/>
          </p:nvSpPr>
          <p:spPr bwMode="auto">
            <a:xfrm rot="10800000">
              <a:off x="5480824" y="874703"/>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3" name="Isosceles Triangle 60"/>
            <p:cNvSpPr>
              <a:spLocks noChangeArrowheads="1"/>
            </p:cNvSpPr>
            <p:nvPr/>
          </p:nvSpPr>
          <p:spPr bwMode="auto">
            <a:xfrm rot="-3600000">
              <a:off x="5612417" y="1096500"/>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4" name="Isosceles Triangle 61"/>
            <p:cNvSpPr>
              <a:spLocks noChangeArrowheads="1"/>
            </p:cNvSpPr>
            <p:nvPr/>
          </p:nvSpPr>
          <p:spPr bwMode="auto">
            <a:xfrm rot="3600000">
              <a:off x="5349164" y="1096500"/>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5" name="Oval 57"/>
            <p:cNvSpPr>
              <a:spLocks noChangeArrowheads="1"/>
            </p:cNvSpPr>
            <p:nvPr/>
          </p:nvSpPr>
          <p:spPr bwMode="auto">
            <a:xfrm>
              <a:off x="5561758" y="1106712"/>
              <a:ext cx="144000" cy="144000"/>
            </a:xfrm>
            <a:prstGeom prst="ellipse">
              <a:avLst/>
            </a:prstGeom>
            <a:solidFill>
              <a:schemeClr val="tx1"/>
            </a:solidFill>
            <a:ln w="28575">
              <a:solidFill>
                <a:schemeClr val="bg1"/>
              </a:solidFill>
              <a:round/>
              <a:headEnd/>
              <a:tailEnd/>
            </a:ln>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6" name="Oval 46"/>
            <p:cNvSpPr>
              <a:spLocks noChangeArrowheads="1"/>
            </p:cNvSpPr>
            <p:nvPr/>
          </p:nvSpPr>
          <p:spPr bwMode="auto">
            <a:xfrm>
              <a:off x="5555333" y="836712"/>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7" name="Oval 65"/>
            <p:cNvSpPr>
              <a:spLocks noChangeArrowheads="1"/>
            </p:cNvSpPr>
            <p:nvPr/>
          </p:nvSpPr>
          <p:spPr bwMode="auto">
            <a:xfrm rot="-3709864">
              <a:off x="5810882" y="1284045"/>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8" name="Oval 66"/>
            <p:cNvSpPr>
              <a:spLocks noChangeArrowheads="1"/>
            </p:cNvSpPr>
            <p:nvPr/>
          </p:nvSpPr>
          <p:spPr bwMode="auto">
            <a:xfrm rot="2119916">
              <a:off x="5299049" y="1294476"/>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General RP considerations for </a:t>
            </a:r>
            <a:r>
              <a:rPr lang="en-US" sz="3200" dirty="0" err="1" smtClean="0">
                <a:solidFill>
                  <a:srgbClr val="0055A0"/>
                </a:solidFill>
              </a:rPr>
              <a:t>nuSTORM</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53" name="TextBox 2"/>
          <p:cNvSpPr txBox="1">
            <a:spLocks noChangeArrowheads="1"/>
          </p:cNvSpPr>
          <p:nvPr/>
        </p:nvSpPr>
        <p:spPr bwMode="auto">
          <a:xfrm>
            <a:off x="5649995" y="1502580"/>
            <a:ext cx="2698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Air and helium activation</a:t>
            </a:r>
            <a:endParaRPr lang="en-GB" altLang="en-US" dirty="0">
              <a:latin typeface="+mn-lt"/>
            </a:endParaRPr>
          </a:p>
        </p:txBody>
      </p:sp>
      <p:sp>
        <p:nvSpPr>
          <p:cNvPr id="60" name="Rectangle 59"/>
          <p:cNvSpPr/>
          <p:nvPr/>
        </p:nvSpPr>
        <p:spPr bwMode="auto">
          <a:xfrm rot="18900000">
            <a:off x="3018409" y="1807731"/>
            <a:ext cx="1454150" cy="1454150"/>
          </a:xfrm>
          <a:prstGeom prst="rect">
            <a:avLst/>
          </a:prstGeom>
          <a:noFill/>
          <a:ln w="38100">
            <a:solidFill>
              <a:srgbClr val="C0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61" name="TextBox 32"/>
          <p:cNvSpPr txBox="1"/>
          <p:nvPr/>
        </p:nvSpPr>
        <p:spPr bwMode="auto">
          <a:xfrm>
            <a:off x="3069210" y="2533219"/>
            <a:ext cx="1368425" cy="369332"/>
          </a:xfrm>
          <a:prstGeom prst="rect">
            <a:avLst/>
          </a:prstGeom>
          <a:noFill/>
          <a:ln>
            <a:noFill/>
          </a:ln>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solidFill>
                  <a:srgbClr val="C00000"/>
                </a:solidFill>
                <a:latin typeface="Calibri" panose="020F0502020204030204" pitchFamily="34" charset="0"/>
              </a:rPr>
              <a:t>AIR AND He activation</a:t>
            </a:r>
            <a:endParaRPr lang="en-US" sz="1200" cap="all" dirty="0">
              <a:solidFill>
                <a:srgbClr val="C00000"/>
              </a:solidFill>
              <a:latin typeface="Calibri" panose="020F0502020204030204" pitchFamily="34" charset="0"/>
            </a:endParaRPr>
          </a:p>
        </p:txBody>
      </p:sp>
    </p:spTree>
    <p:extLst>
      <p:ext uri="{BB962C8B-B14F-4D97-AF65-F5344CB8AC3E}">
        <p14:creationId xmlns:p14="http://schemas.microsoft.com/office/powerpoint/2010/main" val="10235429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12</a:t>
            </a:fld>
            <a:endParaRPr lang="en-GB"/>
          </a:p>
        </p:txBody>
      </p:sp>
      <p:sp>
        <p:nvSpPr>
          <p:cNvPr id="14" name="Rectangle 13"/>
          <p:cNvSpPr/>
          <p:nvPr/>
        </p:nvSpPr>
        <p:spPr bwMode="auto">
          <a:xfrm rot="18900000">
            <a:off x="1970659" y="2857069"/>
            <a:ext cx="1454150" cy="1455737"/>
          </a:xfrm>
          <a:prstGeom prst="rect">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5" name="Rectangle 14"/>
          <p:cNvSpPr/>
          <p:nvPr/>
        </p:nvSpPr>
        <p:spPr bwMode="auto">
          <a:xfrm rot="18900000">
            <a:off x="3018409" y="1807731"/>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6" name="Rectangle 15"/>
          <p:cNvSpPr/>
          <p:nvPr/>
        </p:nvSpPr>
        <p:spPr bwMode="auto">
          <a:xfrm rot="18900000">
            <a:off x="916559" y="3911169"/>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7" name="Rectangle 16"/>
          <p:cNvSpPr/>
          <p:nvPr/>
        </p:nvSpPr>
        <p:spPr bwMode="auto">
          <a:xfrm rot="18900000">
            <a:off x="3018409" y="3911169"/>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8" name="Rectangle 17"/>
          <p:cNvSpPr/>
          <p:nvPr/>
        </p:nvSpPr>
        <p:spPr bwMode="auto">
          <a:xfrm rot="18900000">
            <a:off x="916559" y="1807731"/>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9" name="Freeform 32"/>
          <p:cNvSpPr>
            <a:spLocks/>
          </p:cNvSpPr>
          <p:nvPr/>
        </p:nvSpPr>
        <p:spPr bwMode="auto">
          <a:xfrm>
            <a:off x="1803019" y="4269944"/>
            <a:ext cx="3175" cy="3175"/>
          </a:xfrm>
          <a:custGeom>
            <a:avLst/>
            <a:gdLst>
              <a:gd name="T0" fmla="*/ 2147483646 w 13"/>
              <a:gd name="T1" fmla="*/ 0 h 20"/>
              <a:gd name="T2" fmla="*/ 0 w 13"/>
              <a:gd name="T3" fmla="*/ 0 h 20"/>
              <a:gd name="T4" fmla="*/ 2147483646 w 13"/>
              <a:gd name="T5" fmla="*/ 2147483646 h 20"/>
              <a:gd name="T6" fmla="*/ 2147483646 w 13"/>
              <a:gd name="T7" fmla="*/ 0 h 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20">
                <a:moveTo>
                  <a:pt x="13" y="0"/>
                </a:moveTo>
                <a:cubicBezTo>
                  <a:pt x="0" y="0"/>
                  <a:pt x="0" y="0"/>
                  <a:pt x="0" y="0"/>
                </a:cubicBezTo>
                <a:cubicBezTo>
                  <a:pt x="3" y="7"/>
                  <a:pt x="6" y="13"/>
                  <a:pt x="8" y="20"/>
                </a:cubicBezTo>
                <a:lnTo>
                  <a:pt x="1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 name="TextBox 6"/>
          <p:cNvSpPr txBox="1"/>
          <p:nvPr/>
        </p:nvSpPr>
        <p:spPr bwMode="auto">
          <a:xfrm>
            <a:off x="1000703" y="4638244"/>
            <a:ext cx="1281112" cy="55403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Water and </a:t>
            </a:r>
            <a:r>
              <a:rPr lang="en-US" sz="1200" cap="all" dirty="0" smtClean="0">
                <a:latin typeface="Calibri" panose="020F0502020204030204" pitchFamily="34" charset="0"/>
              </a:rPr>
              <a:t>Ground activation</a:t>
            </a:r>
            <a:endParaRPr lang="en-US" sz="1200" cap="all" dirty="0">
              <a:latin typeface="Calibri" panose="020F0502020204030204" pitchFamily="34" charset="0"/>
            </a:endParaRPr>
          </a:p>
        </p:txBody>
      </p:sp>
      <p:sp>
        <p:nvSpPr>
          <p:cNvPr id="21" name="TextBox 5"/>
          <p:cNvSpPr txBox="1"/>
          <p:nvPr/>
        </p:nvSpPr>
        <p:spPr bwMode="auto">
          <a:xfrm>
            <a:off x="3097784" y="4638244"/>
            <a:ext cx="1295400" cy="36988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latin typeface="Calibri" panose="020F0502020204030204" pitchFamily="34" charset="0"/>
              </a:rPr>
              <a:t>Radioactive waste</a:t>
            </a:r>
            <a:endParaRPr lang="en-US" sz="1200" dirty="0">
              <a:latin typeface="Calibri" panose="020F0502020204030204" pitchFamily="34" charset="0"/>
            </a:endParaRPr>
          </a:p>
        </p:txBody>
      </p:sp>
      <p:sp>
        <p:nvSpPr>
          <p:cNvPr id="22" name="TextBox 3"/>
          <p:cNvSpPr txBox="1"/>
          <p:nvPr/>
        </p:nvSpPr>
        <p:spPr bwMode="auto">
          <a:xfrm>
            <a:off x="2978722" y="2533219"/>
            <a:ext cx="1549400" cy="368300"/>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latin typeface="Calibri" panose="020F0502020204030204" pitchFamily="34" charset="0"/>
              </a:rPr>
              <a:t>Air and He </a:t>
            </a:r>
            <a:br>
              <a:rPr lang="en-US" sz="1200" cap="all" dirty="0" smtClean="0">
                <a:latin typeface="Calibri" panose="020F0502020204030204" pitchFamily="34" charset="0"/>
              </a:rPr>
            </a:br>
            <a:r>
              <a:rPr lang="en-US" sz="1200" cap="all" dirty="0" smtClean="0">
                <a:latin typeface="Calibri" panose="020F0502020204030204" pitchFamily="34" charset="0"/>
              </a:rPr>
              <a:t>activation</a:t>
            </a:r>
            <a:endParaRPr lang="en-US" sz="1200" cap="all" dirty="0">
              <a:latin typeface="Calibri" panose="020F0502020204030204" pitchFamily="34" charset="0"/>
            </a:endParaRPr>
          </a:p>
        </p:txBody>
      </p:sp>
      <p:sp>
        <p:nvSpPr>
          <p:cNvPr id="23" name="TextBox 32"/>
          <p:cNvSpPr txBox="1"/>
          <p:nvPr/>
        </p:nvSpPr>
        <p:spPr bwMode="auto">
          <a:xfrm>
            <a:off x="965772" y="2533219"/>
            <a:ext cx="1368425" cy="36988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Prompt and residual radiation</a:t>
            </a:r>
          </a:p>
        </p:txBody>
      </p:sp>
      <p:sp>
        <p:nvSpPr>
          <p:cNvPr id="24" name="TextBox 5"/>
          <p:cNvSpPr txBox="1"/>
          <p:nvPr/>
        </p:nvSpPr>
        <p:spPr bwMode="auto">
          <a:xfrm>
            <a:off x="1924622" y="3565094"/>
            <a:ext cx="1530350" cy="184150"/>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GB" sz="1200" cap="all" dirty="0" smtClean="0">
                <a:solidFill>
                  <a:schemeClr val="bg1"/>
                </a:solidFill>
                <a:latin typeface="Calibri" panose="020F0502020204030204" pitchFamily="34" charset="0"/>
              </a:rPr>
              <a:t>Radiation Protection</a:t>
            </a:r>
            <a:endParaRPr lang="en-GB" sz="1200" cap="all" dirty="0">
              <a:solidFill>
                <a:schemeClr val="bg1"/>
              </a:solidFill>
              <a:latin typeface="Calibri" panose="020F0502020204030204" pitchFamily="34" charset="0"/>
            </a:endParaRPr>
          </a:p>
        </p:txBody>
      </p:sp>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l="14116" t="22607" r="84581" b="72537"/>
          <a:stretch>
            <a:fillRect/>
          </a:stretch>
        </p:blipFill>
        <p:spPr bwMode="auto">
          <a:xfrm>
            <a:off x="3540697" y="1960131"/>
            <a:ext cx="425450" cy="45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Group 8"/>
          <p:cNvGrpSpPr>
            <a:grpSpLocks/>
          </p:cNvGrpSpPr>
          <p:nvPr/>
        </p:nvGrpSpPr>
        <p:grpSpPr bwMode="auto">
          <a:xfrm>
            <a:off x="3513709" y="3998481"/>
            <a:ext cx="423863" cy="500063"/>
            <a:chOff x="5394049" y="4294337"/>
            <a:chExt cx="424800" cy="500329"/>
          </a:xfrm>
        </p:grpSpPr>
        <p:pic>
          <p:nvPicPr>
            <p:cNvPr id="49" name="Picture 2" descr="\\cern.ch\dfs\Users\c\clstrabe\Desktop\images.jpg"/>
            <p:cNvPicPr>
              <a:picLocks noChangeAspect="1" noChangeArrowheads="1"/>
            </p:cNvPicPr>
            <p:nvPr/>
          </p:nvPicPr>
          <p:blipFill>
            <a:blip r:embed="rId4" cstate="print">
              <a:extLst>
                <a:ext uri="{28A0092B-C50C-407E-A947-70E740481C1C}">
                  <a14:useLocalDpi xmlns:a14="http://schemas.microsoft.com/office/drawing/2010/main" val="0"/>
                </a:ext>
              </a:extLst>
            </a:blip>
            <a:srcRect l="20799" t="11519" r="8327" b="8969"/>
            <a:stretch>
              <a:fillRect/>
            </a:stretch>
          </p:blipFill>
          <p:spPr bwMode="auto">
            <a:xfrm>
              <a:off x="5394049" y="4294337"/>
              <a:ext cx="424800" cy="476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Rectangle 4"/>
            <p:cNvSpPr>
              <a:spLocks noChangeArrowheads="1"/>
            </p:cNvSpPr>
            <p:nvPr/>
          </p:nvSpPr>
          <p:spPr bwMode="auto">
            <a:xfrm>
              <a:off x="5394049" y="4294337"/>
              <a:ext cx="424800" cy="500329"/>
            </a:xfrm>
            <a:prstGeom prst="rect">
              <a:avLst/>
            </a:prstGeom>
            <a:solidFill>
              <a:schemeClr val="bg1">
                <a:alpha val="23921"/>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7" name="Group 9"/>
          <p:cNvGrpSpPr>
            <a:grpSpLocks/>
          </p:cNvGrpSpPr>
          <p:nvPr/>
        </p:nvGrpSpPr>
        <p:grpSpPr bwMode="auto">
          <a:xfrm>
            <a:off x="1413447" y="1937904"/>
            <a:ext cx="452437" cy="500063"/>
            <a:chOff x="3294107" y="2233833"/>
            <a:chExt cx="452494" cy="500329"/>
          </a:xfrm>
        </p:grpSpPr>
        <p:pic>
          <p:nvPicPr>
            <p:cNvPr id="43" name="Picture 3" descr="\\cern.ch\dfs\Users\c\clstrabe\Desktop\imagesCAS65GKI.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3321801" y="2273006"/>
              <a:ext cx="424800" cy="42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5"/>
            <p:cNvSpPr>
              <a:spLocks noChangeArrowheads="1"/>
            </p:cNvSpPr>
            <p:nvPr/>
          </p:nvSpPr>
          <p:spPr bwMode="auto">
            <a:xfrm>
              <a:off x="3347864" y="2265479"/>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5" name="Rectangle 41"/>
            <p:cNvSpPr>
              <a:spLocks noChangeArrowheads="1"/>
            </p:cNvSpPr>
            <p:nvPr/>
          </p:nvSpPr>
          <p:spPr bwMode="auto">
            <a:xfrm>
              <a:off x="3347864" y="2430000"/>
              <a:ext cx="280800" cy="10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6" name="Rectangle 42"/>
            <p:cNvSpPr>
              <a:spLocks noChangeArrowheads="1"/>
            </p:cNvSpPr>
            <p:nvPr/>
          </p:nvSpPr>
          <p:spPr bwMode="auto">
            <a:xfrm>
              <a:off x="3347864" y="2618035"/>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7" name="Isosceles Triangle 6"/>
            <p:cNvSpPr>
              <a:spLocks noChangeArrowheads="1"/>
            </p:cNvSpPr>
            <p:nvPr/>
          </p:nvSpPr>
          <p:spPr bwMode="auto">
            <a:xfrm rot="-5400000">
              <a:off x="3608456" y="2442502"/>
              <a:ext cx="172800" cy="7200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8" name="Rectangle 44"/>
            <p:cNvSpPr>
              <a:spLocks noChangeArrowheads="1"/>
            </p:cNvSpPr>
            <p:nvPr/>
          </p:nvSpPr>
          <p:spPr bwMode="auto">
            <a:xfrm>
              <a:off x="3294107" y="2233833"/>
              <a:ext cx="452494" cy="500329"/>
            </a:xfrm>
            <a:prstGeom prst="rect">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8" name="Group 39"/>
          <p:cNvGrpSpPr>
            <a:grpSpLocks/>
          </p:cNvGrpSpPr>
          <p:nvPr/>
        </p:nvGrpSpPr>
        <p:grpSpPr bwMode="auto">
          <a:xfrm>
            <a:off x="1440434" y="4039756"/>
            <a:ext cx="444500" cy="458788"/>
            <a:chOff x="3321801" y="4336476"/>
            <a:chExt cx="444212" cy="458190"/>
          </a:xfrm>
        </p:grpSpPr>
        <p:pic>
          <p:nvPicPr>
            <p:cNvPr id="39" name="Picture 2"/>
            <p:cNvPicPr>
              <a:picLocks noChangeAspect="1" noChangeArrowheads="1"/>
            </p:cNvPicPr>
            <p:nvPr/>
          </p:nvPicPr>
          <p:blipFill>
            <a:blip r:embed="rId3">
              <a:extLst>
                <a:ext uri="{28A0092B-C50C-407E-A947-70E740481C1C}">
                  <a14:useLocalDpi xmlns:a14="http://schemas.microsoft.com/office/drawing/2010/main" val="0"/>
                </a:ext>
              </a:extLst>
            </a:blip>
            <a:srcRect l="16476" t="31375" r="82220" b="63770"/>
            <a:stretch>
              <a:fillRect/>
            </a:stretch>
          </p:blipFill>
          <p:spPr bwMode="auto">
            <a:xfrm>
              <a:off x="3321801" y="4336476"/>
              <a:ext cx="424800" cy="458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Rectangle 37"/>
            <p:cNvSpPr>
              <a:spLocks noChangeArrowheads="1"/>
            </p:cNvSpPr>
            <p:nvPr/>
          </p:nvSpPr>
          <p:spPr bwMode="auto">
            <a:xfrm rot="-2316096">
              <a:off x="3680957" y="4356000"/>
              <a:ext cx="85056" cy="100636"/>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1" name="Oval 38"/>
            <p:cNvSpPr>
              <a:spLocks noChangeArrowheads="1"/>
            </p:cNvSpPr>
            <p:nvPr/>
          </p:nvSpPr>
          <p:spPr bwMode="auto">
            <a:xfrm rot="3841534">
              <a:off x="3496389" y="4543416"/>
              <a:ext cx="75624" cy="4850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2" name="Oval 52"/>
            <p:cNvSpPr>
              <a:spLocks noChangeArrowheads="1"/>
            </p:cNvSpPr>
            <p:nvPr/>
          </p:nvSpPr>
          <p:spPr bwMode="auto">
            <a:xfrm rot="3841534">
              <a:off x="3595454" y="4472516"/>
              <a:ext cx="75624" cy="5874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9" name="Group 47"/>
          <p:cNvGrpSpPr>
            <a:grpSpLocks noChangeAspect="1"/>
          </p:cNvGrpSpPr>
          <p:nvPr/>
        </p:nvGrpSpPr>
        <p:grpSpPr bwMode="auto">
          <a:xfrm>
            <a:off x="2437384" y="2917394"/>
            <a:ext cx="504825" cy="503237"/>
            <a:chOff x="5291758" y="836712"/>
            <a:chExt cx="684000" cy="684000"/>
          </a:xfrm>
        </p:grpSpPr>
        <p:sp>
          <p:nvSpPr>
            <p:cNvPr id="30" name="Oval 40"/>
            <p:cNvSpPr>
              <a:spLocks noChangeArrowheads="1"/>
            </p:cNvSpPr>
            <p:nvPr/>
          </p:nvSpPr>
          <p:spPr bwMode="auto">
            <a:xfrm>
              <a:off x="5291758" y="836712"/>
              <a:ext cx="684000" cy="684000"/>
            </a:xfrm>
            <a:prstGeom prst="ellipse">
              <a:avLst/>
            </a:prstGeom>
            <a:solidFill>
              <a:schemeClr val="bg1"/>
            </a:solidFill>
            <a:ln w="9525">
              <a:solidFill>
                <a:schemeClr val="bg1"/>
              </a:solidFill>
              <a:round/>
              <a:headEnd/>
              <a:tailEnd/>
            </a:ln>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1" name="Oval 58"/>
            <p:cNvSpPr>
              <a:spLocks noChangeArrowheads="1"/>
            </p:cNvSpPr>
            <p:nvPr/>
          </p:nvSpPr>
          <p:spPr bwMode="auto">
            <a:xfrm>
              <a:off x="5327758" y="872712"/>
              <a:ext cx="612000" cy="6120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2" name="Isosceles Triangle 43"/>
            <p:cNvSpPr>
              <a:spLocks noChangeArrowheads="1"/>
            </p:cNvSpPr>
            <p:nvPr/>
          </p:nvSpPr>
          <p:spPr bwMode="auto">
            <a:xfrm rot="10800000">
              <a:off x="5480824" y="874703"/>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3" name="Isosceles Triangle 60"/>
            <p:cNvSpPr>
              <a:spLocks noChangeArrowheads="1"/>
            </p:cNvSpPr>
            <p:nvPr/>
          </p:nvSpPr>
          <p:spPr bwMode="auto">
            <a:xfrm rot="-3600000">
              <a:off x="5612417" y="1096500"/>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4" name="Isosceles Triangle 61"/>
            <p:cNvSpPr>
              <a:spLocks noChangeArrowheads="1"/>
            </p:cNvSpPr>
            <p:nvPr/>
          </p:nvSpPr>
          <p:spPr bwMode="auto">
            <a:xfrm rot="3600000">
              <a:off x="5349164" y="1096500"/>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5" name="Oval 57"/>
            <p:cNvSpPr>
              <a:spLocks noChangeArrowheads="1"/>
            </p:cNvSpPr>
            <p:nvPr/>
          </p:nvSpPr>
          <p:spPr bwMode="auto">
            <a:xfrm>
              <a:off x="5561758" y="1106712"/>
              <a:ext cx="144000" cy="144000"/>
            </a:xfrm>
            <a:prstGeom prst="ellipse">
              <a:avLst/>
            </a:prstGeom>
            <a:solidFill>
              <a:schemeClr val="tx1"/>
            </a:solidFill>
            <a:ln w="28575">
              <a:solidFill>
                <a:schemeClr val="bg1"/>
              </a:solidFill>
              <a:round/>
              <a:headEnd/>
              <a:tailEnd/>
            </a:ln>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6" name="Oval 46"/>
            <p:cNvSpPr>
              <a:spLocks noChangeArrowheads="1"/>
            </p:cNvSpPr>
            <p:nvPr/>
          </p:nvSpPr>
          <p:spPr bwMode="auto">
            <a:xfrm>
              <a:off x="5555333" y="836712"/>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7" name="Oval 65"/>
            <p:cNvSpPr>
              <a:spLocks noChangeArrowheads="1"/>
            </p:cNvSpPr>
            <p:nvPr/>
          </p:nvSpPr>
          <p:spPr bwMode="auto">
            <a:xfrm rot="-3709864">
              <a:off x="5810882" y="1284045"/>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8" name="Oval 66"/>
            <p:cNvSpPr>
              <a:spLocks noChangeArrowheads="1"/>
            </p:cNvSpPr>
            <p:nvPr/>
          </p:nvSpPr>
          <p:spPr bwMode="auto">
            <a:xfrm rot="2119916">
              <a:off x="5299049" y="1294476"/>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General RP considerations for </a:t>
            </a:r>
            <a:r>
              <a:rPr lang="en-US" sz="3200" dirty="0" err="1" smtClean="0">
                <a:solidFill>
                  <a:srgbClr val="0055A0"/>
                </a:solidFill>
              </a:rPr>
              <a:t>nuSTORM</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53" name="TextBox 2"/>
          <p:cNvSpPr txBox="1">
            <a:spLocks noChangeArrowheads="1"/>
          </p:cNvSpPr>
          <p:nvPr/>
        </p:nvSpPr>
        <p:spPr bwMode="auto">
          <a:xfrm>
            <a:off x="5649995" y="1502580"/>
            <a:ext cx="26895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Water and soil activation</a:t>
            </a:r>
            <a:endParaRPr lang="en-GB" altLang="en-US" dirty="0">
              <a:latin typeface="+mn-lt"/>
            </a:endParaRPr>
          </a:p>
        </p:txBody>
      </p:sp>
      <p:sp>
        <p:nvSpPr>
          <p:cNvPr id="60" name="Rectangle 59"/>
          <p:cNvSpPr/>
          <p:nvPr/>
        </p:nvSpPr>
        <p:spPr bwMode="auto">
          <a:xfrm rot="18900000">
            <a:off x="916559" y="3911169"/>
            <a:ext cx="1454150" cy="1454150"/>
          </a:xfrm>
          <a:prstGeom prst="rect">
            <a:avLst/>
          </a:prstGeom>
          <a:noFill/>
          <a:ln w="38100">
            <a:solidFill>
              <a:srgbClr val="C0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61" name="TextBox 32"/>
          <p:cNvSpPr txBox="1"/>
          <p:nvPr/>
        </p:nvSpPr>
        <p:spPr bwMode="auto">
          <a:xfrm>
            <a:off x="1152377" y="4638244"/>
            <a:ext cx="977764" cy="553998"/>
          </a:xfrm>
          <a:prstGeom prst="rect">
            <a:avLst/>
          </a:prstGeom>
          <a:noFill/>
          <a:ln>
            <a:noFill/>
          </a:ln>
        </p:spPr>
        <p:txBody>
          <a:bodyPr wrap="square"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solidFill>
                  <a:srgbClr val="C00000"/>
                </a:solidFill>
                <a:latin typeface="Calibri" panose="020F0502020204030204" pitchFamily="34" charset="0"/>
              </a:rPr>
              <a:t>Water and ground activation</a:t>
            </a:r>
            <a:endParaRPr lang="en-US" sz="1200" cap="all" dirty="0">
              <a:solidFill>
                <a:srgbClr val="C00000"/>
              </a:solidFill>
              <a:latin typeface="Calibri" panose="020F0502020204030204" pitchFamily="34" charset="0"/>
            </a:endParaRPr>
          </a:p>
        </p:txBody>
      </p:sp>
      <p:sp>
        <p:nvSpPr>
          <p:cNvPr id="54" name="TextBox 48"/>
          <p:cNvSpPr txBox="1">
            <a:spLocks noChangeArrowheads="1"/>
          </p:cNvSpPr>
          <p:nvPr/>
        </p:nvSpPr>
        <p:spPr bwMode="auto">
          <a:xfrm>
            <a:off x="5597177" y="2133967"/>
            <a:ext cx="5969589" cy="3129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600"/>
              </a:spcBef>
              <a:spcAft>
                <a:spcPts val="600"/>
              </a:spcAft>
            </a:pPr>
            <a:r>
              <a:rPr lang="en-GB" altLang="en-US" sz="1400" dirty="0" smtClean="0">
                <a:latin typeface="+mj-lt"/>
              </a:rPr>
              <a:t>Water </a:t>
            </a:r>
            <a:r>
              <a:rPr lang="en-GB" altLang="en-US" sz="1400" dirty="0">
                <a:latin typeface="+mj-lt"/>
              </a:rPr>
              <a:t>cooling circuits </a:t>
            </a:r>
            <a:r>
              <a:rPr lang="en-GB" altLang="en-US" sz="1400" b="0" dirty="0">
                <a:latin typeface="+mj-lt"/>
              </a:rPr>
              <a:t>for highly radioactive elements like the target and the dump should be </a:t>
            </a:r>
            <a:r>
              <a:rPr lang="en-GB" altLang="en-US" sz="1400" dirty="0" smtClean="0">
                <a:latin typeface="+mj-lt"/>
              </a:rPr>
              <a:t>closed</a:t>
            </a:r>
            <a:r>
              <a:rPr lang="en-GB" altLang="en-US" sz="1400" b="0" dirty="0" smtClean="0">
                <a:latin typeface="+mj-lt"/>
              </a:rPr>
              <a:t> and </a:t>
            </a:r>
            <a:r>
              <a:rPr lang="en-GB" altLang="en-US" sz="1400" dirty="0">
                <a:latin typeface="+mj-lt"/>
              </a:rPr>
              <a:t>separated</a:t>
            </a:r>
            <a:r>
              <a:rPr lang="en-GB" altLang="en-US" sz="1400" b="0" dirty="0">
                <a:latin typeface="+mj-lt"/>
              </a:rPr>
              <a:t> from </a:t>
            </a:r>
            <a:r>
              <a:rPr lang="en-GB" altLang="en-US" sz="1400" b="0" dirty="0" smtClean="0">
                <a:latin typeface="+mj-lt"/>
              </a:rPr>
              <a:t>others</a:t>
            </a:r>
            <a:endParaRPr lang="en-GB" altLang="en-US" sz="1400" b="0" dirty="0">
              <a:latin typeface="+mj-lt"/>
            </a:endParaRPr>
          </a:p>
          <a:p>
            <a:pPr>
              <a:spcBef>
                <a:spcPts val="600"/>
              </a:spcBef>
              <a:spcAft>
                <a:spcPts val="600"/>
              </a:spcAft>
            </a:pPr>
            <a:r>
              <a:rPr lang="en-GB" altLang="en-US" sz="1400" b="0" dirty="0" smtClean="0">
                <a:latin typeface="+mj-lt"/>
              </a:rPr>
              <a:t>Water </a:t>
            </a:r>
            <a:r>
              <a:rPr lang="en-GB" altLang="en-US" sz="1400" dirty="0">
                <a:latin typeface="+mj-lt"/>
              </a:rPr>
              <a:t>sumps</a:t>
            </a:r>
            <a:r>
              <a:rPr lang="en-GB" altLang="en-US" sz="1400" b="0" dirty="0">
                <a:latin typeface="+mj-lt"/>
              </a:rPr>
              <a:t> should be </a:t>
            </a:r>
            <a:r>
              <a:rPr lang="en-GB" altLang="en-US" sz="1400" dirty="0">
                <a:latin typeface="+mj-lt"/>
              </a:rPr>
              <a:t>avoided</a:t>
            </a:r>
            <a:r>
              <a:rPr lang="en-GB" altLang="en-US" sz="1400" b="0" dirty="0">
                <a:latin typeface="+mj-lt"/>
              </a:rPr>
              <a:t> in areas with </a:t>
            </a:r>
            <a:r>
              <a:rPr lang="en-GB" altLang="en-US" sz="1400" dirty="0">
                <a:latin typeface="+mj-lt"/>
              </a:rPr>
              <a:t>high tritium </a:t>
            </a:r>
            <a:r>
              <a:rPr lang="en-GB" altLang="en-US" sz="1400" dirty="0" smtClean="0">
                <a:latin typeface="+mj-lt"/>
              </a:rPr>
              <a:t>concentration</a:t>
            </a:r>
            <a:endParaRPr lang="en-GB" altLang="en-US" sz="1400" dirty="0">
              <a:latin typeface="+mj-lt"/>
            </a:endParaRPr>
          </a:p>
          <a:p>
            <a:pPr>
              <a:spcBef>
                <a:spcPts val="600"/>
              </a:spcBef>
              <a:spcAft>
                <a:spcPts val="600"/>
              </a:spcAft>
            </a:pPr>
            <a:r>
              <a:rPr lang="en-GB" altLang="en-US" sz="1400" dirty="0" smtClean="0">
                <a:latin typeface="+mj-lt"/>
              </a:rPr>
              <a:t>Activation</a:t>
            </a:r>
            <a:r>
              <a:rPr lang="en-GB" altLang="en-US" sz="1400" b="0" dirty="0" smtClean="0">
                <a:latin typeface="+mj-lt"/>
              </a:rPr>
              <a:t> </a:t>
            </a:r>
            <a:r>
              <a:rPr lang="en-GB" altLang="en-US" sz="1400" b="0" dirty="0">
                <a:latin typeface="+mj-lt"/>
              </a:rPr>
              <a:t>and/or </a:t>
            </a:r>
            <a:r>
              <a:rPr lang="en-GB" altLang="en-US" sz="1400" dirty="0">
                <a:latin typeface="+mj-lt"/>
              </a:rPr>
              <a:t>contamination</a:t>
            </a:r>
            <a:r>
              <a:rPr lang="en-GB" altLang="en-US" sz="1400" b="0" dirty="0">
                <a:latin typeface="+mj-lt"/>
              </a:rPr>
              <a:t> of </a:t>
            </a:r>
            <a:r>
              <a:rPr lang="en-GB" altLang="en-US" sz="1400" dirty="0">
                <a:latin typeface="+mj-lt"/>
              </a:rPr>
              <a:t>ground water </a:t>
            </a:r>
            <a:r>
              <a:rPr lang="en-GB" altLang="en-US" sz="1400" b="0" dirty="0">
                <a:latin typeface="+mj-lt"/>
              </a:rPr>
              <a:t>and </a:t>
            </a:r>
            <a:r>
              <a:rPr lang="en-GB" altLang="en-US" sz="1400" dirty="0">
                <a:latin typeface="+mj-lt"/>
              </a:rPr>
              <a:t>earth</a:t>
            </a:r>
            <a:r>
              <a:rPr lang="en-GB" altLang="en-US" sz="1400" b="0" dirty="0">
                <a:latin typeface="+mj-lt"/>
              </a:rPr>
              <a:t> should be </a:t>
            </a:r>
            <a:r>
              <a:rPr lang="en-GB" altLang="en-US" sz="1400" b="0" dirty="0" smtClean="0">
                <a:latin typeface="+mj-lt"/>
              </a:rPr>
              <a:t>avoided (e.g. by adequate shielding, dedicated sumps)</a:t>
            </a:r>
            <a:endParaRPr lang="en-GB" altLang="en-US" sz="1400" b="0" dirty="0">
              <a:latin typeface="+mj-lt"/>
            </a:endParaRPr>
          </a:p>
          <a:p>
            <a:pPr>
              <a:spcBef>
                <a:spcPts val="600"/>
              </a:spcBef>
              <a:spcAft>
                <a:spcPts val="600"/>
              </a:spcAft>
            </a:pPr>
            <a:r>
              <a:rPr lang="en-GB" altLang="en-US" sz="1400" b="0" dirty="0" smtClean="0">
                <a:latin typeface="+mj-lt"/>
              </a:rPr>
              <a:t>The facility should not be built in a “wet” environment. A </a:t>
            </a:r>
            <a:r>
              <a:rPr lang="en-GB" altLang="en-US" sz="1400" dirty="0" smtClean="0">
                <a:latin typeface="+mj-lt"/>
              </a:rPr>
              <a:t>hydrological</a:t>
            </a:r>
            <a:r>
              <a:rPr lang="en-GB" altLang="en-US" sz="1400" b="0" dirty="0" smtClean="0">
                <a:latin typeface="+mj-lt"/>
              </a:rPr>
              <a:t> </a:t>
            </a:r>
            <a:r>
              <a:rPr lang="en-GB" altLang="en-US" sz="1400" dirty="0" smtClean="0">
                <a:latin typeface="+mj-lt"/>
              </a:rPr>
              <a:t>study</a:t>
            </a:r>
            <a:r>
              <a:rPr lang="en-GB" altLang="en-US" sz="1400" b="0" dirty="0" smtClean="0">
                <a:latin typeface="+mj-lt"/>
              </a:rPr>
              <a:t> of the envisaged site should therefore be performed</a:t>
            </a:r>
          </a:p>
          <a:p>
            <a:pPr>
              <a:spcBef>
                <a:spcPts val="600"/>
              </a:spcBef>
              <a:spcAft>
                <a:spcPts val="600"/>
              </a:spcAft>
            </a:pPr>
            <a:r>
              <a:rPr lang="en-GB" altLang="en-US" sz="1400" dirty="0" smtClean="0">
                <a:latin typeface="+mj-lt"/>
              </a:rPr>
              <a:t>Soil </a:t>
            </a:r>
            <a:r>
              <a:rPr lang="en-GB" altLang="en-US" sz="1400" dirty="0">
                <a:latin typeface="+mj-lt"/>
              </a:rPr>
              <a:t>samples </a:t>
            </a:r>
            <a:r>
              <a:rPr lang="en-GB" altLang="en-US" sz="1400" b="0" dirty="0">
                <a:latin typeface="+mj-lt"/>
              </a:rPr>
              <a:t>should be taken and analysed for their chemical and radiological composition</a:t>
            </a:r>
            <a:endParaRPr lang="en-GB" altLang="en-US" sz="1400" b="0" dirty="0" smtClean="0">
              <a:latin typeface="+mj-lt"/>
            </a:endParaRPr>
          </a:p>
        </p:txBody>
      </p:sp>
    </p:spTree>
    <p:extLst>
      <p:ext uri="{BB962C8B-B14F-4D97-AF65-F5344CB8AC3E}">
        <p14:creationId xmlns:p14="http://schemas.microsoft.com/office/powerpoint/2010/main" val="1751331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13</a:t>
            </a:fld>
            <a:endParaRPr lang="en-GB"/>
          </a:p>
        </p:txBody>
      </p:sp>
      <p:sp>
        <p:nvSpPr>
          <p:cNvPr id="14" name="Rectangle 13"/>
          <p:cNvSpPr/>
          <p:nvPr/>
        </p:nvSpPr>
        <p:spPr bwMode="auto">
          <a:xfrm rot="18900000">
            <a:off x="1970659" y="2857069"/>
            <a:ext cx="1454150" cy="1455737"/>
          </a:xfrm>
          <a:prstGeom prst="rect">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5" name="Rectangle 14"/>
          <p:cNvSpPr/>
          <p:nvPr/>
        </p:nvSpPr>
        <p:spPr bwMode="auto">
          <a:xfrm rot="18900000">
            <a:off x="3018409" y="1807731"/>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6" name="Rectangle 15"/>
          <p:cNvSpPr/>
          <p:nvPr/>
        </p:nvSpPr>
        <p:spPr bwMode="auto">
          <a:xfrm rot="18900000">
            <a:off x="916559" y="3911169"/>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7" name="Rectangle 16"/>
          <p:cNvSpPr/>
          <p:nvPr/>
        </p:nvSpPr>
        <p:spPr bwMode="auto">
          <a:xfrm rot="18900000">
            <a:off x="3018409" y="3911169"/>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8" name="Rectangle 17"/>
          <p:cNvSpPr/>
          <p:nvPr/>
        </p:nvSpPr>
        <p:spPr bwMode="auto">
          <a:xfrm rot="18900000">
            <a:off x="916559" y="1807731"/>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9" name="Freeform 32"/>
          <p:cNvSpPr>
            <a:spLocks/>
          </p:cNvSpPr>
          <p:nvPr/>
        </p:nvSpPr>
        <p:spPr bwMode="auto">
          <a:xfrm>
            <a:off x="1803019" y="4269944"/>
            <a:ext cx="3175" cy="3175"/>
          </a:xfrm>
          <a:custGeom>
            <a:avLst/>
            <a:gdLst>
              <a:gd name="T0" fmla="*/ 2147483646 w 13"/>
              <a:gd name="T1" fmla="*/ 0 h 20"/>
              <a:gd name="T2" fmla="*/ 0 w 13"/>
              <a:gd name="T3" fmla="*/ 0 h 20"/>
              <a:gd name="T4" fmla="*/ 2147483646 w 13"/>
              <a:gd name="T5" fmla="*/ 2147483646 h 20"/>
              <a:gd name="T6" fmla="*/ 2147483646 w 13"/>
              <a:gd name="T7" fmla="*/ 0 h 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20">
                <a:moveTo>
                  <a:pt x="13" y="0"/>
                </a:moveTo>
                <a:cubicBezTo>
                  <a:pt x="0" y="0"/>
                  <a:pt x="0" y="0"/>
                  <a:pt x="0" y="0"/>
                </a:cubicBezTo>
                <a:cubicBezTo>
                  <a:pt x="3" y="7"/>
                  <a:pt x="6" y="13"/>
                  <a:pt x="8" y="20"/>
                </a:cubicBezTo>
                <a:lnTo>
                  <a:pt x="1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20" name="TextBox 6"/>
          <p:cNvSpPr txBox="1"/>
          <p:nvPr/>
        </p:nvSpPr>
        <p:spPr bwMode="auto">
          <a:xfrm>
            <a:off x="1000703" y="4638244"/>
            <a:ext cx="1281112" cy="55403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Water and </a:t>
            </a:r>
            <a:r>
              <a:rPr lang="en-US" sz="1200" cap="all" dirty="0" smtClean="0">
                <a:latin typeface="Calibri" panose="020F0502020204030204" pitchFamily="34" charset="0"/>
              </a:rPr>
              <a:t>Ground activation</a:t>
            </a:r>
            <a:endParaRPr lang="en-US" sz="1200" cap="all" dirty="0">
              <a:latin typeface="Calibri" panose="020F0502020204030204" pitchFamily="34" charset="0"/>
            </a:endParaRPr>
          </a:p>
        </p:txBody>
      </p:sp>
      <p:sp>
        <p:nvSpPr>
          <p:cNvPr id="21" name="TextBox 5"/>
          <p:cNvSpPr txBox="1"/>
          <p:nvPr/>
        </p:nvSpPr>
        <p:spPr bwMode="auto">
          <a:xfrm>
            <a:off x="3097784" y="4638244"/>
            <a:ext cx="1295400" cy="36988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latin typeface="Calibri" panose="020F0502020204030204" pitchFamily="34" charset="0"/>
              </a:rPr>
              <a:t>Radioactive waste</a:t>
            </a:r>
            <a:endParaRPr lang="en-US" sz="1200" dirty="0">
              <a:latin typeface="Calibri" panose="020F0502020204030204" pitchFamily="34" charset="0"/>
            </a:endParaRPr>
          </a:p>
        </p:txBody>
      </p:sp>
      <p:sp>
        <p:nvSpPr>
          <p:cNvPr id="22" name="TextBox 3"/>
          <p:cNvSpPr txBox="1"/>
          <p:nvPr/>
        </p:nvSpPr>
        <p:spPr bwMode="auto">
          <a:xfrm>
            <a:off x="2978722" y="2533219"/>
            <a:ext cx="1549400" cy="368300"/>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latin typeface="Calibri" panose="020F0502020204030204" pitchFamily="34" charset="0"/>
              </a:rPr>
              <a:t>Air and He </a:t>
            </a:r>
            <a:br>
              <a:rPr lang="en-US" sz="1200" cap="all" dirty="0" smtClean="0">
                <a:latin typeface="Calibri" panose="020F0502020204030204" pitchFamily="34" charset="0"/>
              </a:rPr>
            </a:br>
            <a:r>
              <a:rPr lang="en-US" sz="1200" cap="all" dirty="0" smtClean="0">
                <a:latin typeface="Calibri" panose="020F0502020204030204" pitchFamily="34" charset="0"/>
              </a:rPr>
              <a:t>activation</a:t>
            </a:r>
            <a:endParaRPr lang="en-US" sz="1200" cap="all" dirty="0">
              <a:latin typeface="Calibri" panose="020F0502020204030204" pitchFamily="34" charset="0"/>
            </a:endParaRPr>
          </a:p>
        </p:txBody>
      </p:sp>
      <p:sp>
        <p:nvSpPr>
          <p:cNvPr id="23" name="TextBox 32"/>
          <p:cNvSpPr txBox="1"/>
          <p:nvPr/>
        </p:nvSpPr>
        <p:spPr bwMode="auto">
          <a:xfrm>
            <a:off x="965772" y="2533219"/>
            <a:ext cx="1368425" cy="36988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Prompt and residual radiation</a:t>
            </a:r>
          </a:p>
        </p:txBody>
      </p:sp>
      <p:sp>
        <p:nvSpPr>
          <p:cNvPr id="24" name="TextBox 5"/>
          <p:cNvSpPr txBox="1"/>
          <p:nvPr/>
        </p:nvSpPr>
        <p:spPr bwMode="auto">
          <a:xfrm>
            <a:off x="1924622" y="3565094"/>
            <a:ext cx="1530350" cy="184150"/>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GB" sz="1200" cap="all" dirty="0" smtClean="0">
                <a:solidFill>
                  <a:schemeClr val="bg1"/>
                </a:solidFill>
                <a:latin typeface="Calibri" panose="020F0502020204030204" pitchFamily="34" charset="0"/>
              </a:rPr>
              <a:t>Radiation Protection</a:t>
            </a:r>
            <a:endParaRPr lang="en-GB" sz="1200" cap="all" dirty="0">
              <a:solidFill>
                <a:schemeClr val="bg1"/>
              </a:solidFill>
              <a:latin typeface="Calibri" panose="020F0502020204030204" pitchFamily="34" charset="0"/>
            </a:endParaRPr>
          </a:p>
        </p:txBody>
      </p:sp>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l="14116" t="22607" r="84581" b="72537"/>
          <a:stretch>
            <a:fillRect/>
          </a:stretch>
        </p:blipFill>
        <p:spPr bwMode="auto">
          <a:xfrm>
            <a:off x="3540697" y="1960131"/>
            <a:ext cx="425450" cy="45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6" name="Group 8"/>
          <p:cNvGrpSpPr>
            <a:grpSpLocks/>
          </p:cNvGrpSpPr>
          <p:nvPr/>
        </p:nvGrpSpPr>
        <p:grpSpPr bwMode="auto">
          <a:xfrm>
            <a:off x="3513709" y="3998481"/>
            <a:ext cx="423863" cy="500063"/>
            <a:chOff x="5394049" y="4294337"/>
            <a:chExt cx="424800" cy="500329"/>
          </a:xfrm>
        </p:grpSpPr>
        <p:pic>
          <p:nvPicPr>
            <p:cNvPr id="49" name="Picture 2" descr="\\cern.ch\dfs\Users\c\clstrabe\Desktop\images.jpg"/>
            <p:cNvPicPr>
              <a:picLocks noChangeAspect="1" noChangeArrowheads="1"/>
            </p:cNvPicPr>
            <p:nvPr/>
          </p:nvPicPr>
          <p:blipFill>
            <a:blip r:embed="rId4" cstate="print">
              <a:extLst>
                <a:ext uri="{28A0092B-C50C-407E-A947-70E740481C1C}">
                  <a14:useLocalDpi xmlns:a14="http://schemas.microsoft.com/office/drawing/2010/main" val="0"/>
                </a:ext>
              </a:extLst>
            </a:blip>
            <a:srcRect l="20799" t="11519" r="8327" b="8969"/>
            <a:stretch>
              <a:fillRect/>
            </a:stretch>
          </p:blipFill>
          <p:spPr bwMode="auto">
            <a:xfrm>
              <a:off x="5394049" y="4294337"/>
              <a:ext cx="424800" cy="476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Rectangle 4"/>
            <p:cNvSpPr>
              <a:spLocks noChangeArrowheads="1"/>
            </p:cNvSpPr>
            <p:nvPr/>
          </p:nvSpPr>
          <p:spPr bwMode="auto">
            <a:xfrm>
              <a:off x="5394049" y="4294337"/>
              <a:ext cx="424800" cy="500329"/>
            </a:xfrm>
            <a:prstGeom prst="rect">
              <a:avLst/>
            </a:prstGeom>
            <a:solidFill>
              <a:schemeClr val="bg1">
                <a:alpha val="23921"/>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7" name="Group 9"/>
          <p:cNvGrpSpPr>
            <a:grpSpLocks/>
          </p:cNvGrpSpPr>
          <p:nvPr/>
        </p:nvGrpSpPr>
        <p:grpSpPr bwMode="auto">
          <a:xfrm>
            <a:off x="1413447" y="1937904"/>
            <a:ext cx="452437" cy="500063"/>
            <a:chOff x="3294107" y="2233833"/>
            <a:chExt cx="452494" cy="500329"/>
          </a:xfrm>
        </p:grpSpPr>
        <p:pic>
          <p:nvPicPr>
            <p:cNvPr id="43" name="Picture 3" descr="\\cern.ch\dfs\Users\c\clstrabe\Desktop\imagesCAS65GKI.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3321801" y="2273006"/>
              <a:ext cx="424800" cy="42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5"/>
            <p:cNvSpPr>
              <a:spLocks noChangeArrowheads="1"/>
            </p:cNvSpPr>
            <p:nvPr/>
          </p:nvSpPr>
          <p:spPr bwMode="auto">
            <a:xfrm>
              <a:off x="3347864" y="2265479"/>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5" name="Rectangle 41"/>
            <p:cNvSpPr>
              <a:spLocks noChangeArrowheads="1"/>
            </p:cNvSpPr>
            <p:nvPr/>
          </p:nvSpPr>
          <p:spPr bwMode="auto">
            <a:xfrm>
              <a:off x="3347864" y="2430000"/>
              <a:ext cx="280800" cy="10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6" name="Rectangle 42"/>
            <p:cNvSpPr>
              <a:spLocks noChangeArrowheads="1"/>
            </p:cNvSpPr>
            <p:nvPr/>
          </p:nvSpPr>
          <p:spPr bwMode="auto">
            <a:xfrm>
              <a:off x="3347864" y="2618035"/>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7" name="Isosceles Triangle 6"/>
            <p:cNvSpPr>
              <a:spLocks noChangeArrowheads="1"/>
            </p:cNvSpPr>
            <p:nvPr/>
          </p:nvSpPr>
          <p:spPr bwMode="auto">
            <a:xfrm rot="-5400000">
              <a:off x="3608456" y="2442502"/>
              <a:ext cx="172800" cy="7200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8" name="Rectangle 44"/>
            <p:cNvSpPr>
              <a:spLocks noChangeArrowheads="1"/>
            </p:cNvSpPr>
            <p:nvPr/>
          </p:nvSpPr>
          <p:spPr bwMode="auto">
            <a:xfrm>
              <a:off x="3294107" y="2233833"/>
              <a:ext cx="452494" cy="500329"/>
            </a:xfrm>
            <a:prstGeom prst="rect">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8" name="Group 39"/>
          <p:cNvGrpSpPr>
            <a:grpSpLocks/>
          </p:cNvGrpSpPr>
          <p:nvPr/>
        </p:nvGrpSpPr>
        <p:grpSpPr bwMode="auto">
          <a:xfrm>
            <a:off x="1440434" y="4039756"/>
            <a:ext cx="444500" cy="458788"/>
            <a:chOff x="3321801" y="4336476"/>
            <a:chExt cx="444212" cy="458190"/>
          </a:xfrm>
        </p:grpSpPr>
        <p:pic>
          <p:nvPicPr>
            <p:cNvPr id="39" name="Picture 2"/>
            <p:cNvPicPr>
              <a:picLocks noChangeAspect="1" noChangeArrowheads="1"/>
            </p:cNvPicPr>
            <p:nvPr/>
          </p:nvPicPr>
          <p:blipFill>
            <a:blip r:embed="rId3">
              <a:extLst>
                <a:ext uri="{28A0092B-C50C-407E-A947-70E740481C1C}">
                  <a14:useLocalDpi xmlns:a14="http://schemas.microsoft.com/office/drawing/2010/main" val="0"/>
                </a:ext>
              </a:extLst>
            </a:blip>
            <a:srcRect l="16476" t="31375" r="82220" b="63770"/>
            <a:stretch>
              <a:fillRect/>
            </a:stretch>
          </p:blipFill>
          <p:spPr bwMode="auto">
            <a:xfrm>
              <a:off x="3321801" y="4336476"/>
              <a:ext cx="424800" cy="458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0" name="Rectangle 37"/>
            <p:cNvSpPr>
              <a:spLocks noChangeArrowheads="1"/>
            </p:cNvSpPr>
            <p:nvPr/>
          </p:nvSpPr>
          <p:spPr bwMode="auto">
            <a:xfrm rot="-2316096">
              <a:off x="3680957" y="4356000"/>
              <a:ext cx="85056" cy="100636"/>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1" name="Oval 38"/>
            <p:cNvSpPr>
              <a:spLocks noChangeArrowheads="1"/>
            </p:cNvSpPr>
            <p:nvPr/>
          </p:nvSpPr>
          <p:spPr bwMode="auto">
            <a:xfrm rot="3841534">
              <a:off x="3496389" y="4543416"/>
              <a:ext cx="75624" cy="4850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42" name="Oval 52"/>
            <p:cNvSpPr>
              <a:spLocks noChangeArrowheads="1"/>
            </p:cNvSpPr>
            <p:nvPr/>
          </p:nvSpPr>
          <p:spPr bwMode="auto">
            <a:xfrm rot="3841534">
              <a:off x="3595454" y="4472516"/>
              <a:ext cx="75624" cy="5874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nvGrpSpPr>
          <p:cNvPr id="29" name="Group 47"/>
          <p:cNvGrpSpPr>
            <a:grpSpLocks noChangeAspect="1"/>
          </p:cNvGrpSpPr>
          <p:nvPr/>
        </p:nvGrpSpPr>
        <p:grpSpPr bwMode="auto">
          <a:xfrm>
            <a:off x="2437384" y="2917394"/>
            <a:ext cx="504825" cy="503237"/>
            <a:chOff x="5291758" y="836712"/>
            <a:chExt cx="684000" cy="684000"/>
          </a:xfrm>
        </p:grpSpPr>
        <p:sp>
          <p:nvSpPr>
            <p:cNvPr id="30" name="Oval 40"/>
            <p:cNvSpPr>
              <a:spLocks noChangeArrowheads="1"/>
            </p:cNvSpPr>
            <p:nvPr/>
          </p:nvSpPr>
          <p:spPr bwMode="auto">
            <a:xfrm>
              <a:off x="5291758" y="836712"/>
              <a:ext cx="684000" cy="684000"/>
            </a:xfrm>
            <a:prstGeom prst="ellipse">
              <a:avLst/>
            </a:prstGeom>
            <a:solidFill>
              <a:schemeClr val="bg1"/>
            </a:solidFill>
            <a:ln w="9525">
              <a:solidFill>
                <a:schemeClr val="bg1"/>
              </a:solidFill>
              <a:round/>
              <a:headEnd/>
              <a:tailEnd/>
            </a:ln>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1" name="Oval 58"/>
            <p:cNvSpPr>
              <a:spLocks noChangeArrowheads="1"/>
            </p:cNvSpPr>
            <p:nvPr/>
          </p:nvSpPr>
          <p:spPr bwMode="auto">
            <a:xfrm>
              <a:off x="5327758" y="872712"/>
              <a:ext cx="612000" cy="6120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2" name="Isosceles Triangle 43"/>
            <p:cNvSpPr>
              <a:spLocks noChangeArrowheads="1"/>
            </p:cNvSpPr>
            <p:nvPr/>
          </p:nvSpPr>
          <p:spPr bwMode="auto">
            <a:xfrm rot="10800000">
              <a:off x="5480824" y="874703"/>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3" name="Isosceles Triangle 60"/>
            <p:cNvSpPr>
              <a:spLocks noChangeArrowheads="1"/>
            </p:cNvSpPr>
            <p:nvPr/>
          </p:nvSpPr>
          <p:spPr bwMode="auto">
            <a:xfrm rot="-3600000">
              <a:off x="5612417" y="1096500"/>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4" name="Isosceles Triangle 61"/>
            <p:cNvSpPr>
              <a:spLocks noChangeArrowheads="1"/>
            </p:cNvSpPr>
            <p:nvPr/>
          </p:nvSpPr>
          <p:spPr bwMode="auto">
            <a:xfrm rot="3600000">
              <a:off x="5349164" y="1096500"/>
              <a:ext cx="305867" cy="308421"/>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5" name="Oval 57"/>
            <p:cNvSpPr>
              <a:spLocks noChangeArrowheads="1"/>
            </p:cNvSpPr>
            <p:nvPr/>
          </p:nvSpPr>
          <p:spPr bwMode="auto">
            <a:xfrm>
              <a:off x="5561758" y="1106712"/>
              <a:ext cx="144000" cy="144000"/>
            </a:xfrm>
            <a:prstGeom prst="ellipse">
              <a:avLst/>
            </a:prstGeom>
            <a:solidFill>
              <a:schemeClr val="tx1"/>
            </a:solidFill>
            <a:ln w="28575">
              <a:solidFill>
                <a:schemeClr val="bg1"/>
              </a:solidFill>
              <a:round/>
              <a:headEnd/>
              <a:tailEnd/>
            </a:ln>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6" name="Oval 46"/>
            <p:cNvSpPr>
              <a:spLocks noChangeArrowheads="1"/>
            </p:cNvSpPr>
            <p:nvPr/>
          </p:nvSpPr>
          <p:spPr bwMode="auto">
            <a:xfrm>
              <a:off x="5555333" y="836712"/>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7" name="Oval 65"/>
            <p:cNvSpPr>
              <a:spLocks noChangeArrowheads="1"/>
            </p:cNvSpPr>
            <p:nvPr/>
          </p:nvSpPr>
          <p:spPr bwMode="auto">
            <a:xfrm rot="-3709864">
              <a:off x="5810882" y="1284045"/>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8" name="Oval 66"/>
            <p:cNvSpPr>
              <a:spLocks noChangeArrowheads="1"/>
            </p:cNvSpPr>
            <p:nvPr/>
          </p:nvSpPr>
          <p:spPr bwMode="auto">
            <a:xfrm rot="2119916">
              <a:off x="5299049" y="1294476"/>
              <a:ext cx="150425" cy="720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General RP considerations for </a:t>
            </a:r>
            <a:r>
              <a:rPr lang="en-US" sz="3200" dirty="0" err="1" smtClean="0">
                <a:solidFill>
                  <a:srgbClr val="0055A0"/>
                </a:solidFill>
              </a:rPr>
              <a:t>nuSTORM</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53" name="TextBox 2"/>
          <p:cNvSpPr txBox="1">
            <a:spLocks noChangeArrowheads="1"/>
          </p:cNvSpPr>
          <p:nvPr/>
        </p:nvSpPr>
        <p:spPr bwMode="auto">
          <a:xfrm>
            <a:off x="5649995" y="1502580"/>
            <a:ext cx="20569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Radioactive waste</a:t>
            </a:r>
            <a:endParaRPr lang="en-GB" altLang="en-US" dirty="0">
              <a:latin typeface="+mn-lt"/>
            </a:endParaRPr>
          </a:p>
        </p:txBody>
      </p:sp>
      <p:sp>
        <p:nvSpPr>
          <p:cNvPr id="60" name="Rectangle 59"/>
          <p:cNvSpPr/>
          <p:nvPr/>
        </p:nvSpPr>
        <p:spPr bwMode="auto">
          <a:xfrm rot="18900000">
            <a:off x="3018409" y="3911169"/>
            <a:ext cx="1454150" cy="1454150"/>
          </a:xfrm>
          <a:prstGeom prst="rect">
            <a:avLst/>
          </a:prstGeom>
          <a:noFill/>
          <a:ln w="38100">
            <a:solidFill>
              <a:srgbClr val="C00000"/>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61" name="TextBox 32"/>
          <p:cNvSpPr txBox="1"/>
          <p:nvPr/>
        </p:nvSpPr>
        <p:spPr bwMode="auto">
          <a:xfrm>
            <a:off x="3256602" y="4638244"/>
            <a:ext cx="977764" cy="369332"/>
          </a:xfrm>
          <a:prstGeom prst="rect">
            <a:avLst/>
          </a:prstGeom>
          <a:noFill/>
          <a:ln>
            <a:noFill/>
          </a:ln>
        </p:spPr>
        <p:txBody>
          <a:bodyPr wrap="square"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solidFill>
                  <a:srgbClr val="C00000"/>
                </a:solidFill>
                <a:latin typeface="Calibri" panose="020F0502020204030204" pitchFamily="34" charset="0"/>
              </a:rPr>
              <a:t>RADIOACTIVE WASTE</a:t>
            </a:r>
            <a:endParaRPr lang="en-US" sz="1200" cap="all" dirty="0">
              <a:solidFill>
                <a:srgbClr val="C00000"/>
              </a:solidFill>
              <a:latin typeface="Calibri" panose="020F0502020204030204" pitchFamily="34" charset="0"/>
            </a:endParaRPr>
          </a:p>
        </p:txBody>
      </p:sp>
      <p:sp>
        <p:nvSpPr>
          <p:cNvPr id="54" name="TextBox 48"/>
          <p:cNvSpPr txBox="1">
            <a:spLocks noChangeArrowheads="1"/>
          </p:cNvSpPr>
          <p:nvPr/>
        </p:nvSpPr>
        <p:spPr bwMode="auto">
          <a:xfrm>
            <a:off x="5597177" y="2133967"/>
            <a:ext cx="5969589" cy="3129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600"/>
              </a:spcBef>
              <a:spcAft>
                <a:spcPts val="600"/>
              </a:spcAft>
            </a:pPr>
            <a:r>
              <a:rPr lang="en-GB" altLang="en-US" sz="1400" b="0" dirty="0">
                <a:latin typeface="+mj-lt"/>
              </a:rPr>
              <a:t>The design must consider </a:t>
            </a:r>
            <a:r>
              <a:rPr lang="en-GB" altLang="en-US" sz="1400" dirty="0">
                <a:latin typeface="+mj-lt"/>
              </a:rPr>
              <a:t>minimization, decommissioning </a:t>
            </a:r>
            <a:r>
              <a:rPr lang="en-GB" altLang="en-US" sz="1400" b="0" dirty="0">
                <a:latin typeface="+mj-lt"/>
              </a:rPr>
              <a:t>and </a:t>
            </a:r>
            <a:r>
              <a:rPr lang="en-GB" altLang="en-US" sz="1400" dirty="0">
                <a:latin typeface="+mj-lt"/>
              </a:rPr>
              <a:t>dismantling</a:t>
            </a:r>
            <a:r>
              <a:rPr lang="en-GB" altLang="en-US" sz="1400" b="0" dirty="0">
                <a:latin typeface="+mj-lt"/>
              </a:rPr>
              <a:t> of </a:t>
            </a:r>
            <a:r>
              <a:rPr lang="en-GB" altLang="en-US" sz="1400" b="0">
                <a:latin typeface="+mj-lt"/>
              </a:rPr>
              <a:t>radioactive </a:t>
            </a:r>
            <a:r>
              <a:rPr lang="en-GB" altLang="en-US" sz="1400" b="0" smtClean="0">
                <a:latin typeface="+mj-lt"/>
              </a:rPr>
              <a:t>waste</a:t>
            </a:r>
            <a:endParaRPr lang="en-GB" altLang="en-US" sz="1400" b="0" dirty="0" smtClean="0">
              <a:latin typeface="+mj-lt"/>
            </a:endParaRPr>
          </a:p>
        </p:txBody>
      </p:sp>
    </p:spTree>
    <p:extLst>
      <p:ext uri="{BB962C8B-B14F-4D97-AF65-F5344CB8AC3E}">
        <p14:creationId xmlns:p14="http://schemas.microsoft.com/office/powerpoint/2010/main" val="37622247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14</a:t>
            </a:fld>
            <a:endParaRPr lang="en-GB"/>
          </a:p>
        </p:txBody>
      </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Preliminary RP assessment based on CENF</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54" name="TextBox 48"/>
          <p:cNvSpPr txBox="1">
            <a:spLocks noChangeArrowheads="1"/>
          </p:cNvSpPr>
          <p:nvPr/>
        </p:nvSpPr>
        <p:spPr bwMode="auto">
          <a:xfrm>
            <a:off x="7665720" y="1913011"/>
            <a:ext cx="4132028" cy="3350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600"/>
              </a:spcBef>
              <a:spcAft>
                <a:spcPts val="600"/>
              </a:spcAft>
            </a:pPr>
            <a:r>
              <a:rPr lang="en-GB" altLang="en-US" sz="1400" b="0" dirty="0" smtClean="0">
                <a:latin typeface="+mj-lt"/>
              </a:rPr>
              <a:t>Letter </a:t>
            </a:r>
            <a:r>
              <a:rPr lang="en-GB" altLang="en-US" sz="1400" b="0" dirty="0">
                <a:latin typeface="+mj-lt"/>
              </a:rPr>
              <a:t>of Intent for the new CERN Neutrino Facility (CENF</a:t>
            </a:r>
            <a:r>
              <a:rPr lang="en-GB" altLang="en-US" sz="1400" b="0" dirty="0" smtClean="0">
                <a:latin typeface="+mj-lt"/>
              </a:rPr>
              <a:t>) submitted in 2013 (CERN-EDMS-1260766)</a:t>
            </a:r>
          </a:p>
          <a:p>
            <a:pPr>
              <a:spcBef>
                <a:spcPts val="600"/>
              </a:spcBef>
              <a:spcAft>
                <a:spcPts val="600"/>
              </a:spcAft>
            </a:pPr>
            <a:r>
              <a:rPr lang="en-US" altLang="en-US" sz="1400" b="0" dirty="0" smtClean="0">
                <a:latin typeface="+mj-lt"/>
              </a:rPr>
              <a:t>CENF located in </a:t>
            </a:r>
            <a:r>
              <a:rPr lang="en-GB" altLang="en-US" sz="1400" b="0" dirty="0" smtClean="0">
                <a:latin typeface="+mj-lt"/>
              </a:rPr>
              <a:t>CERN’s </a:t>
            </a:r>
            <a:r>
              <a:rPr lang="en-GB" altLang="en-US" sz="1400" b="0" dirty="0">
                <a:latin typeface="+mj-lt"/>
              </a:rPr>
              <a:t>North Area of the </a:t>
            </a:r>
            <a:r>
              <a:rPr lang="en-GB" altLang="en-US" sz="1400" b="0" dirty="0" err="1">
                <a:latin typeface="+mj-lt"/>
              </a:rPr>
              <a:t>Prévessin</a:t>
            </a:r>
            <a:r>
              <a:rPr lang="en-GB" altLang="en-US" sz="1400" b="0" dirty="0">
                <a:latin typeface="+mj-lt"/>
              </a:rPr>
              <a:t> site</a:t>
            </a:r>
            <a:endParaRPr lang="en-GB" altLang="en-US" sz="1400" b="0" dirty="0" smtClean="0">
              <a:latin typeface="+mj-lt"/>
            </a:endParaRPr>
          </a:p>
          <a:p>
            <a:pPr>
              <a:spcBef>
                <a:spcPts val="600"/>
              </a:spcBef>
              <a:spcAft>
                <a:spcPts val="600"/>
              </a:spcAft>
            </a:pPr>
            <a:r>
              <a:rPr lang="en-GB" altLang="en-US" sz="1400" b="0" dirty="0" smtClean="0">
                <a:latin typeface="+mj-lt"/>
              </a:rPr>
              <a:t>Main characteristics:</a:t>
            </a:r>
          </a:p>
          <a:p>
            <a:pPr marL="358775" lvl="1" indent="-176213">
              <a:spcBef>
                <a:spcPts val="0"/>
              </a:spcBef>
              <a:spcAft>
                <a:spcPts val="600"/>
              </a:spcAft>
            </a:pPr>
            <a:r>
              <a:rPr lang="en-US" altLang="en-US" sz="1050" b="0" dirty="0" smtClean="0">
                <a:latin typeface="+mj-lt"/>
              </a:rPr>
              <a:t>Target area ~15 m underground</a:t>
            </a:r>
          </a:p>
          <a:p>
            <a:pPr marL="358775" lvl="1" indent="-176213">
              <a:spcBef>
                <a:spcPts val="0"/>
              </a:spcBef>
              <a:spcAft>
                <a:spcPts val="600"/>
              </a:spcAft>
            </a:pPr>
            <a:r>
              <a:rPr lang="en-US" altLang="en-US" sz="1050" b="0" dirty="0" smtClean="0">
                <a:latin typeface="+mj-lt"/>
              </a:rPr>
              <a:t>100 GeV/c protons on a graphite target with 4.5*10</a:t>
            </a:r>
            <a:r>
              <a:rPr lang="en-US" altLang="en-US" sz="1050" b="0" baseline="30000" dirty="0" smtClean="0">
                <a:latin typeface="+mj-lt"/>
              </a:rPr>
              <a:t>13</a:t>
            </a:r>
            <a:r>
              <a:rPr lang="en-US" altLang="en-US" sz="1050" b="0" dirty="0" smtClean="0">
                <a:latin typeface="+mj-lt"/>
              </a:rPr>
              <a:t> protons per spill with 1 spill every 3.6 s</a:t>
            </a:r>
          </a:p>
          <a:p>
            <a:pPr marL="358775" lvl="1" indent="-176213">
              <a:spcBef>
                <a:spcPts val="0"/>
              </a:spcBef>
              <a:spcAft>
                <a:spcPts val="600"/>
              </a:spcAft>
            </a:pPr>
            <a:r>
              <a:rPr lang="en-US" altLang="en-US" sz="1050" b="0" dirty="0" smtClean="0">
                <a:latin typeface="+mj-lt"/>
              </a:rPr>
              <a:t>Target inside </a:t>
            </a:r>
            <a:r>
              <a:rPr lang="en-GB" altLang="en-US" sz="1050" b="0" dirty="0">
                <a:latin typeface="+mj-lt"/>
              </a:rPr>
              <a:t>inside a focusing horn designed to collimate the produced charged hadrons together with a reflector </a:t>
            </a:r>
            <a:endParaRPr lang="en-GB" altLang="en-US" sz="1050" b="0" dirty="0" smtClean="0">
              <a:latin typeface="+mj-lt"/>
            </a:endParaRPr>
          </a:p>
          <a:p>
            <a:pPr marL="358775" lvl="1" indent="-176213">
              <a:spcBef>
                <a:spcPts val="0"/>
              </a:spcBef>
              <a:spcAft>
                <a:spcPts val="600"/>
              </a:spcAft>
            </a:pPr>
            <a:r>
              <a:rPr lang="en-GB" altLang="en-US" sz="1050" b="0" dirty="0" smtClean="0">
                <a:latin typeface="+mj-lt"/>
              </a:rPr>
              <a:t>100 m decay pipe filled, as well as target station, with He</a:t>
            </a:r>
          </a:p>
          <a:p>
            <a:pPr marL="358775" lvl="1" indent="-176213">
              <a:spcBef>
                <a:spcPts val="0"/>
              </a:spcBef>
              <a:spcAft>
                <a:spcPts val="600"/>
              </a:spcAft>
            </a:pPr>
            <a:r>
              <a:rPr lang="en-GB" altLang="en-US" sz="1050" b="0" dirty="0" smtClean="0">
                <a:latin typeface="+mj-lt"/>
              </a:rPr>
              <a:t>Two beam </a:t>
            </a:r>
            <a:r>
              <a:rPr lang="en-GB" altLang="en-US" sz="1050" b="0" dirty="0">
                <a:latin typeface="+mj-lt"/>
              </a:rPr>
              <a:t>dumps, one </a:t>
            </a:r>
            <a:r>
              <a:rPr lang="en-GB" altLang="en-US" sz="1050" b="0" dirty="0" smtClean="0">
                <a:latin typeface="+mj-lt"/>
              </a:rPr>
              <a:t>water-cooled </a:t>
            </a:r>
            <a:r>
              <a:rPr lang="en-GB" altLang="en-US" sz="1050" b="0" dirty="0">
                <a:latin typeface="+mj-lt"/>
              </a:rPr>
              <a:t>graphite core surrounded by iron and a second made of iron </a:t>
            </a:r>
            <a:r>
              <a:rPr lang="en-GB" altLang="en-US" sz="1050" b="0" dirty="0" smtClean="0">
                <a:latin typeface="+mj-lt"/>
              </a:rPr>
              <a:t>only</a:t>
            </a:r>
          </a:p>
          <a:p>
            <a:pPr marL="358775" lvl="1" indent="-176213">
              <a:spcBef>
                <a:spcPts val="0"/>
              </a:spcBef>
              <a:spcAft>
                <a:spcPts val="600"/>
              </a:spcAft>
            </a:pPr>
            <a:r>
              <a:rPr lang="en-GB" altLang="en-US" sz="1050" b="0" dirty="0" smtClean="0">
                <a:latin typeface="+mj-lt"/>
              </a:rPr>
              <a:t>Two </a:t>
            </a:r>
            <a:r>
              <a:rPr lang="en-GB" altLang="en-US" sz="1050" b="0" dirty="0">
                <a:latin typeface="+mj-lt"/>
              </a:rPr>
              <a:t>muon monitors located </a:t>
            </a:r>
            <a:r>
              <a:rPr lang="en-GB" altLang="en-US" sz="1050" b="0" dirty="0" smtClean="0">
                <a:latin typeface="+mj-lt"/>
              </a:rPr>
              <a:t>behind </a:t>
            </a:r>
            <a:r>
              <a:rPr lang="en-GB" altLang="en-US" sz="1050" b="0" dirty="0">
                <a:latin typeface="+mj-lt"/>
              </a:rPr>
              <a:t>the first dump and </a:t>
            </a:r>
            <a:r>
              <a:rPr lang="en-GB" altLang="en-US" sz="1050" b="0" dirty="0" smtClean="0">
                <a:latin typeface="+mj-lt"/>
              </a:rPr>
              <a:t>~11 </a:t>
            </a:r>
            <a:r>
              <a:rPr lang="en-GB" altLang="en-US" sz="1050" b="0" dirty="0">
                <a:latin typeface="+mj-lt"/>
              </a:rPr>
              <a:t>m behind the second </a:t>
            </a:r>
            <a:r>
              <a:rPr lang="en-GB" altLang="en-US" sz="1050" b="0" dirty="0" smtClean="0">
                <a:latin typeface="+mj-lt"/>
              </a:rPr>
              <a:t>dump</a:t>
            </a:r>
          </a:p>
        </p:txBody>
      </p:sp>
      <p:sp>
        <p:nvSpPr>
          <p:cNvPr id="55" name="TextBox 2"/>
          <p:cNvSpPr txBox="1">
            <a:spLocks noChangeArrowheads="1"/>
          </p:cNvSpPr>
          <p:nvPr/>
        </p:nvSpPr>
        <p:spPr bwMode="auto">
          <a:xfrm>
            <a:off x="536975" y="1502580"/>
            <a:ext cx="81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CENF</a:t>
            </a:r>
            <a:endParaRPr lang="en-GB" altLang="en-US" dirty="0">
              <a:latin typeface="+mn-lt"/>
            </a:endParaRPr>
          </a:p>
        </p:txBody>
      </p:sp>
      <p:pic>
        <p:nvPicPr>
          <p:cNvPr id="56" name="Picture 5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975" y="1913011"/>
            <a:ext cx="6869665" cy="2369429"/>
          </a:xfrm>
          <a:prstGeom prst="rect">
            <a:avLst/>
          </a:prstGeom>
          <a:noFill/>
          <a:ln>
            <a:noFill/>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5209" y="4541060"/>
            <a:ext cx="3065225" cy="1264010"/>
          </a:xfrm>
          <a:prstGeom prst="rect">
            <a:avLst/>
          </a:prstGeom>
        </p:spPr>
      </p:pic>
      <p:sp>
        <p:nvSpPr>
          <p:cNvPr id="4" name="Chevron 3"/>
          <p:cNvSpPr/>
          <p:nvPr/>
        </p:nvSpPr>
        <p:spPr>
          <a:xfrm>
            <a:off x="4312920" y="5039715"/>
            <a:ext cx="213360" cy="266700"/>
          </a:xfrm>
          <a:prstGeom prst="chevr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 name="TextBox 4"/>
          <p:cNvSpPr txBox="1"/>
          <p:nvPr/>
        </p:nvSpPr>
        <p:spPr>
          <a:xfrm>
            <a:off x="4968766" y="4803733"/>
            <a:ext cx="2042160" cy="738664"/>
          </a:xfrm>
          <a:prstGeom prst="rect">
            <a:avLst/>
          </a:prstGeom>
          <a:noFill/>
        </p:spPr>
        <p:txBody>
          <a:bodyPr wrap="square" rtlCol="0">
            <a:spAutoFit/>
          </a:bodyPr>
          <a:lstStyle/>
          <a:p>
            <a:r>
              <a:rPr lang="en-US" sz="1400" i="1" dirty="0" smtClean="0">
                <a:solidFill>
                  <a:schemeClr val="bg1">
                    <a:lumMod val="50000"/>
                  </a:schemeClr>
                </a:solidFill>
              </a:rPr>
              <a:t>Very similar parameters as for </a:t>
            </a:r>
            <a:r>
              <a:rPr lang="en-US" sz="1400" i="1" dirty="0" err="1" smtClean="0">
                <a:solidFill>
                  <a:schemeClr val="bg1">
                    <a:lumMod val="50000"/>
                  </a:schemeClr>
                </a:solidFill>
              </a:rPr>
              <a:t>nuSTORM</a:t>
            </a:r>
            <a:endParaRPr lang="en-GB" sz="1400" i="1" dirty="0">
              <a:solidFill>
                <a:schemeClr val="bg1">
                  <a:lumMod val="50000"/>
                </a:schemeClr>
              </a:solidFill>
            </a:endParaRPr>
          </a:p>
        </p:txBody>
      </p:sp>
      <p:sp>
        <p:nvSpPr>
          <p:cNvPr id="6" name="Rectangle 5"/>
          <p:cNvSpPr/>
          <p:nvPr/>
        </p:nvSpPr>
        <p:spPr>
          <a:xfrm>
            <a:off x="3238500" y="4472940"/>
            <a:ext cx="861060" cy="1417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3275" y="2266640"/>
            <a:ext cx="6823366" cy="1610259"/>
          </a:xfrm>
          <a:prstGeom prst="rect">
            <a:avLst/>
          </a:prstGeom>
        </p:spPr>
      </p:pic>
    </p:spTree>
    <p:extLst>
      <p:ext uri="{BB962C8B-B14F-4D97-AF65-F5344CB8AC3E}">
        <p14:creationId xmlns:p14="http://schemas.microsoft.com/office/powerpoint/2010/main" val="112618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4">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4">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5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15</a:t>
            </a:fld>
            <a:endParaRPr lang="en-GB"/>
          </a:p>
        </p:txBody>
      </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Overview of RP assessment for CENF</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54" name="TextBox 48"/>
          <p:cNvSpPr txBox="1">
            <a:spLocks noChangeArrowheads="1"/>
          </p:cNvSpPr>
          <p:nvPr/>
        </p:nvSpPr>
        <p:spPr bwMode="auto">
          <a:xfrm>
            <a:off x="7696200" y="2857867"/>
            <a:ext cx="4015740" cy="3129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marL="541338" lvl="1" indent="-358775">
              <a:spcBef>
                <a:spcPts val="600"/>
              </a:spcBef>
              <a:spcAft>
                <a:spcPts val="600"/>
              </a:spcAft>
            </a:pPr>
            <a:r>
              <a:rPr lang="en-US" altLang="en-US" sz="1600" b="0" dirty="0" smtClean="0">
                <a:latin typeface="+mj-lt"/>
              </a:rPr>
              <a:t>Prompt dose rates</a:t>
            </a:r>
          </a:p>
          <a:p>
            <a:pPr marL="541338" lvl="1" indent="-358775">
              <a:spcBef>
                <a:spcPts val="600"/>
              </a:spcBef>
              <a:spcAft>
                <a:spcPts val="600"/>
              </a:spcAft>
            </a:pPr>
            <a:r>
              <a:rPr lang="en-US" altLang="en-US" sz="1600" b="0" dirty="0" smtClean="0">
                <a:latin typeface="+mj-lt"/>
              </a:rPr>
              <a:t>Residual dose rates</a:t>
            </a:r>
          </a:p>
          <a:p>
            <a:pPr marL="541338" lvl="1" indent="-358775">
              <a:spcBef>
                <a:spcPts val="600"/>
              </a:spcBef>
              <a:spcAft>
                <a:spcPts val="600"/>
              </a:spcAft>
            </a:pPr>
            <a:r>
              <a:rPr lang="en-US" altLang="en-US" sz="1600" b="0" dirty="0" smtClean="0">
                <a:latin typeface="+mj-lt"/>
              </a:rPr>
              <a:t>Air activation</a:t>
            </a:r>
          </a:p>
          <a:p>
            <a:pPr marL="541338" lvl="1" indent="-358775">
              <a:spcBef>
                <a:spcPts val="600"/>
              </a:spcBef>
              <a:spcAft>
                <a:spcPts val="600"/>
              </a:spcAft>
            </a:pPr>
            <a:r>
              <a:rPr lang="en-US" altLang="en-US" sz="1600" b="0" dirty="0">
                <a:latin typeface="+mj-lt"/>
              </a:rPr>
              <a:t>H</a:t>
            </a:r>
            <a:r>
              <a:rPr lang="en-US" altLang="en-US" sz="1600" b="0" dirty="0" smtClean="0">
                <a:latin typeface="+mj-lt"/>
              </a:rPr>
              <a:t>elium activation</a:t>
            </a:r>
          </a:p>
          <a:p>
            <a:pPr marL="541338" lvl="1" indent="-358775">
              <a:spcBef>
                <a:spcPts val="600"/>
              </a:spcBef>
              <a:spcAft>
                <a:spcPts val="600"/>
              </a:spcAft>
            </a:pPr>
            <a:r>
              <a:rPr lang="en-US" altLang="en-US" sz="1600" b="0" dirty="0" smtClean="0">
                <a:latin typeface="+mj-lt"/>
              </a:rPr>
              <a:t>Soil activation</a:t>
            </a:r>
          </a:p>
          <a:p>
            <a:pPr marL="541338" lvl="1" indent="-358775">
              <a:spcBef>
                <a:spcPts val="600"/>
              </a:spcBef>
              <a:spcAft>
                <a:spcPts val="600"/>
              </a:spcAft>
            </a:pPr>
            <a:r>
              <a:rPr lang="en-US" altLang="en-US" sz="1600" b="0" dirty="0" smtClean="0">
                <a:latin typeface="+mj-lt"/>
              </a:rPr>
              <a:t>Radioactive waste zoning</a:t>
            </a:r>
          </a:p>
          <a:p>
            <a:pPr marL="541338" lvl="1" indent="-358775">
              <a:spcBef>
                <a:spcPts val="600"/>
              </a:spcBef>
              <a:spcAft>
                <a:spcPts val="600"/>
              </a:spcAft>
            </a:pPr>
            <a:r>
              <a:rPr lang="en-US" altLang="en-US" sz="1600" b="0" dirty="0" smtClean="0">
                <a:latin typeface="+mj-lt"/>
              </a:rPr>
              <a:t>Environmental impact assessment</a:t>
            </a:r>
          </a:p>
          <a:p>
            <a:pPr lvl="1">
              <a:spcBef>
                <a:spcPts val="600"/>
              </a:spcBef>
              <a:spcAft>
                <a:spcPts val="600"/>
              </a:spcAft>
            </a:pPr>
            <a:endParaRPr lang="en-GB" altLang="en-US" sz="1600" b="0" dirty="0" smtClean="0">
              <a:latin typeface="+mj-lt"/>
            </a:endParaRPr>
          </a:p>
        </p:txBody>
      </p:sp>
      <p:sp>
        <p:nvSpPr>
          <p:cNvPr id="55" name="TextBox 2"/>
          <p:cNvSpPr txBox="1">
            <a:spLocks noChangeArrowheads="1"/>
          </p:cNvSpPr>
          <p:nvPr/>
        </p:nvSpPr>
        <p:spPr bwMode="auto">
          <a:xfrm>
            <a:off x="536975" y="1502580"/>
            <a:ext cx="2557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FLUKA model of CENF</a:t>
            </a:r>
            <a:endParaRPr lang="en-GB" altLang="en-US" dirty="0">
              <a:latin typeface="+mn-lt"/>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975" y="2052598"/>
            <a:ext cx="6696000" cy="1580201"/>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4960" y="3854291"/>
            <a:ext cx="3355474" cy="2002994"/>
          </a:xfrm>
          <a:prstGeom prst="rect">
            <a:avLst/>
          </a:prstGeom>
        </p:spPr>
      </p:pic>
      <p:grpSp>
        <p:nvGrpSpPr>
          <p:cNvPr id="8" name="Group 7"/>
          <p:cNvGrpSpPr>
            <a:grpSpLocks noChangeAspect="1"/>
          </p:cNvGrpSpPr>
          <p:nvPr/>
        </p:nvGrpSpPr>
        <p:grpSpPr>
          <a:xfrm>
            <a:off x="4010425" y="3987117"/>
            <a:ext cx="3152376" cy="1847308"/>
            <a:chOff x="7503159" y="2446020"/>
            <a:chExt cx="3917679" cy="2736934"/>
          </a:xfrm>
        </p:grpSpPr>
        <p:pic>
          <p:nvPicPr>
            <p:cNvPr id="5" name="Picture 4"/>
            <p:cNvPicPr>
              <a:picLocks noChangeAspect="1"/>
            </p:cNvPicPr>
            <p:nvPr/>
          </p:nvPicPr>
          <p:blipFill rotWithShape="1">
            <a:blip r:embed="rId5" cstate="print">
              <a:extLst>
                <a:ext uri="{28A0092B-C50C-407E-A947-70E740481C1C}">
                  <a14:useLocalDpi xmlns:a14="http://schemas.microsoft.com/office/drawing/2010/main" val="0"/>
                </a:ext>
              </a:extLst>
            </a:blip>
            <a:srcRect t="1019"/>
            <a:stretch/>
          </p:blipFill>
          <p:spPr>
            <a:xfrm>
              <a:off x="7503159" y="2446020"/>
              <a:ext cx="3917679" cy="2736934"/>
            </a:xfrm>
            <a:prstGeom prst="rect">
              <a:avLst/>
            </a:prstGeom>
          </p:spPr>
        </p:pic>
        <p:sp>
          <p:nvSpPr>
            <p:cNvPr id="6" name="Rectangle 5"/>
            <p:cNvSpPr/>
            <p:nvPr/>
          </p:nvSpPr>
          <p:spPr>
            <a:xfrm>
              <a:off x="7559040" y="2547834"/>
              <a:ext cx="784860" cy="378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TextBox 2"/>
          <p:cNvSpPr txBox="1">
            <a:spLocks noChangeArrowheads="1"/>
          </p:cNvSpPr>
          <p:nvPr/>
        </p:nvSpPr>
        <p:spPr bwMode="auto">
          <a:xfrm>
            <a:off x="7696200" y="2226480"/>
            <a:ext cx="20569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Performed studies</a:t>
            </a:r>
            <a:endParaRPr lang="en-GB" altLang="en-US" dirty="0">
              <a:latin typeface="+mn-lt"/>
            </a:endParaRPr>
          </a:p>
        </p:txBody>
      </p:sp>
    </p:spTree>
    <p:extLst>
      <p:ext uri="{BB962C8B-B14F-4D97-AF65-F5344CB8AC3E}">
        <p14:creationId xmlns:p14="http://schemas.microsoft.com/office/powerpoint/2010/main" val="19730622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16</a:t>
            </a:fld>
            <a:endParaRPr lang="en-GB"/>
          </a:p>
        </p:txBody>
      </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Prompt radiation at CENF</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55" name="TextBox 2"/>
          <p:cNvSpPr txBox="1">
            <a:spLocks noChangeArrowheads="1"/>
          </p:cNvSpPr>
          <p:nvPr/>
        </p:nvSpPr>
        <p:spPr bwMode="auto">
          <a:xfrm>
            <a:off x="536975" y="1502580"/>
            <a:ext cx="13517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Target area</a:t>
            </a:r>
            <a:endParaRPr lang="en-GB" altLang="en-US" dirty="0">
              <a:latin typeface="+mn-lt"/>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274" t="2743"/>
          <a:stretch/>
        </p:blipFill>
        <p:spPr>
          <a:xfrm>
            <a:off x="236220" y="1937880"/>
            <a:ext cx="3698992" cy="2102914"/>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1110" t="1211"/>
          <a:stretch/>
        </p:blipFill>
        <p:spPr>
          <a:xfrm>
            <a:off x="4204724" y="1954560"/>
            <a:ext cx="3684788" cy="2174655"/>
          </a:xfrm>
          <a:prstGeom prst="rect">
            <a:avLst/>
          </a:prstGeom>
        </p:spPr>
      </p:pic>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t="4017" r="66205" b="3573"/>
          <a:stretch/>
        </p:blipFill>
        <p:spPr>
          <a:xfrm>
            <a:off x="8159083" y="1937880"/>
            <a:ext cx="3229117" cy="1670498"/>
          </a:xfrm>
          <a:prstGeom prst="rect">
            <a:avLst/>
          </a:prstGeom>
        </p:spPr>
      </p:pic>
      <p:sp>
        <p:nvSpPr>
          <p:cNvPr id="16" name="TextBox 2"/>
          <p:cNvSpPr txBox="1">
            <a:spLocks noChangeArrowheads="1"/>
          </p:cNvSpPr>
          <p:nvPr/>
        </p:nvSpPr>
        <p:spPr bwMode="auto">
          <a:xfrm>
            <a:off x="4497871" y="1519260"/>
            <a:ext cx="13260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Dump area</a:t>
            </a:r>
            <a:endParaRPr lang="en-GB" altLang="en-US" dirty="0">
              <a:latin typeface="+mn-lt"/>
            </a:endParaRPr>
          </a:p>
        </p:txBody>
      </p:sp>
      <p:sp>
        <p:nvSpPr>
          <p:cNvPr id="17" name="TextBox 48"/>
          <p:cNvSpPr txBox="1">
            <a:spLocks noChangeArrowheads="1"/>
          </p:cNvSpPr>
          <p:nvPr/>
        </p:nvSpPr>
        <p:spPr bwMode="auto">
          <a:xfrm>
            <a:off x="430696" y="4247029"/>
            <a:ext cx="3348824"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0"/>
              </a:spcBef>
              <a:spcAft>
                <a:spcPts val="600"/>
              </a:spcAft>
            </a:pPr>
            <a:r>
              <a:rPr lang="en-US" altLang="en-US" sz="1400" b="0" dirty="0" smtClean="0">
                <a:latin typeface="+mj-lt"/>
              </a:rPr>
              <a:t>Iron </a:t>
            </a:r>
            <a:r>
              <a:rPr lang="en-GB" altLang="en-US" sz="1400" b="0" dirty="0" smtClean="0">
                <a:latin typeface="+mj-lt"/>
              </a:rPr>
              <a:t>(1.6m side, 0.8m </a:t>
            </a:r>
            <a:r>
              <a:rPr lang="en-GB" altLang="en-US" sz="1400" b="0" dirty="0">
                <a:latin typeface="+mj-lt"/>
              </a:rPr>
              <a:t>bottom, </a:t>
            </a:r>
            <a:r>
              <a:rPr lang="en-GB" altLang="en-US" sz="1400" b="0" dirty="0" smtClean="0">
                <a:latin typeface="+mj-lt"/>
              </a:rPr>
              <a:t>2.4m top)</a:t>
            </a:r>
          </a:p>
          <a:p>
            <a:pPr>
              <a:spcBef>
                <a:spcPts val="0"/>
              </a:spcBef>
              <a:spcAft>
                <a:spcPts val="600"/>
              </a:spcAft>
            </a:pPr>
            <a:r>
              <a:rPr lang="en-GB" altLang="en-US" sz="1400" b="0" dirty="0" smtClean="0">
                <a:latin typeface="+mj-lt"/>
              </a:rPr>
              <a:t>Concrete </a:t>
            </a:r>
            <a:r>
              <a:rPr lang="en-GB" altLang="en-US" sz="1400" b="0" dirty="0">
                <a:latin typeface="+mj-lt"/>
              </a:rPr>
              <a:t>(</a:t>
            </a:r>
            <a:r>
              <a:rPr lang="en-GB" altLang="en-US" sz="1400" b="0" dirty="0" smtClean="0">
                <a:latin typeface="+mj-lt"/>
              </a:rPr>
              <a:t>2-3m side, 2.6m </a:t>
            </a:r>
            <a:r>
              <a:rPr lang="en-GB" altLang="en-US" sz="1400" b="0" dirty="0">
                <a:latin typeface="+mj-lt"/>
              </a:rPr>
              <a:t>bottom, </a:t>
            </a:r>
            <a:r>
              <a:rPr lang="en-GB" altLang="en-US" sz="1400" b="0" dirty="0" smtClean="0">
                <a:latin typeface="+mj-lt"/>
              </a:rPr>
              <a:t>3.2m top</a:t>
            </a:r>
            <a:r>
              <a:rPr lang="en-US" altLang="en-US" sz="1400" b="0" dirty="0" smtClean="0">
                <a:latin typeface="+mj-lt"/>
              </a:rPr>
              <a:t>)</a:t>
            </a:r>
          </a:p>
        </p:txBody>
      </p:sp>
      <p:pic>
        <p:nvPicPr>
          <p:cNvPr id="18" name="Picture 17"/>
          <p:cNvPicPr>
            <a:picLocks noChangeAspect="1"/>
          </p:cNvPicPr>
          <p:nvPr/>
        </p:nvPicPr>
        <p:blipFill rotWithShape="1">
          <a:blip r:embed="rId5">
            <a:extLst>
              <a:ext uri="{28A0092B-C50C-407E-A947-70E740481C1C}">
                <a14:useLocalDpi xmlns:a14="http://schemas.microsoft.com/office/drawing/2010/main" val="0"/>
              </a:ext>
            </a:extLst>
          </a:blip>
          <a:srcRect l="33612" t="4017" b="3573"/>
          <a:stretch/>
        </p:blipFill>
        <p:spPr>
          <a:xfrm>
            <a:off x="8244840" y="3169329"/>
            <a:ext cx="3183728" cy="838418"/>
          </a:xfrm>
          <a:prstGeom prst="rect">
            <a:avLst/>
          </a:prstGeom>
        </p:spPr>
      </p:pic>
      <p:sp>
        <p:nvSpPr>
          <p:cNvPr id="19" name="TextBox 2"/>
          <p:cNvSpPr txBox="1">
            <a:spLocks noChangeArrowheads="1"/>
          </p:cNvSpPr>
          <p:nvPr/>
        </p:nvSpPr>
        <p:spPr bwMode="auto">
          <a:xfrm>
            <a:off x="8189214" y="1519260"/>
            <a:ext cx="16296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CERN’s fence</a:t>
            </a:r>
            <a:endParaRPr lang="en-GB" altLang="en-US" dirty="0">
              <a:latin typeface="+mn-lt"/>
            </a:endParaRPr>
          </a:p>
        </p:txBody>
      </p:sp>
      <p:sp>
        <p:nvSpPr>
          <p:cNvPr id="11" name="TextBox 10"/>
          <p:cNvSpPr txBox="1"/>
          <p:nvPr/>
        </p:nvSpPr>
        <p:spPr>
          <a:xfrm>
            <a:off x="925595" y="2601045"/>
            <a:ext cx="2179320" cy="276999"/>
          </a:xfrm>
          <a:prstGeom prst="rect">
            <a:avLst/>
          </a:prstGeom>
          <a:noFill/>
        </p:spPr>
        <p:txBody>
          <a:bodyPr wrap="square" rtlCol="0">
            <a:spAutoFit/>
          </a:bodyPr>
          <a:lstStyle/>
          <a:p>
            <a:pPr algn="ctr"/>
            <a:r>
              <a:rPr lang="en-US" sz="1200" dirty="0" smtClean="0">
                <a:solidFill>
                  <a:schemeClr val="bg1"/>
                </a:solidFill>
              </a:rPr>
              <a:t>Not accessible</a:t>
            </a:r>
            <a:endParaRPr lang="en-GB" sz="1200" dirty="0">
              <a:solidFill>
                <a:schemeClr val="bg1"/>
              </a:solidFill>
            </a:endParaRPr>
          </a:p>
        </p:txBody>
      </p:sp>
      <p:sp>
        <p:nvSpPr>
          <p:cNvPr id="21" name="TextBox 20"/>
          <p:cNvSpPr txBox="1"/>
          <p:nvPr/>
        </p:nvSpPr>
        <p:spPr>
          <a:xfrm>
            <a:off x="925595" y="2052598"/>
            <a:ext cx="2179320" cy="276999"/>
          </a:xfrm>
          <a:prstGeom prst="rect">
            <a:avLst/>
          </a:prstGeom>
          <a:noFill/>
        </p:spPr>
        <p:txBody>
          <a:bodyPr wrap="square" rtlCol="0">
            <a:spAutoFit/>
          </a:bodyPr>
          <a:lstStyle/>
          <a:p>
            <a:pPr algn="ctr"/>
            <a:r>
              <a:rPr lang="en-US" sz="1200" dirty="0" smtClean="0">
                <a:solidFill>
                  <a:schemeClr val="bg1"/>
                </a:solidFill>
              </a:rPr>
              <a:t>Supervised Radiation Area</a:t>
            </a:r>
            <a:endParaRPr lang="en-GB" sz="1200" dirty="0">
              <a:solidFill>
                <a:schemeClr val="bg1"/>
              </a:solidFill>
            </a:endParaRPr>
          </a:p>
        </p:txBody>
      </p:sp>
      <p:sp>
        <p:nvSpPr>
          <p:cNvPr id="12" name="Rectangle 11"/>
          <p:cNvSpPr/>
          <p:nvPr/>
        </p:nvSpPr>
        <p:spPr>
          <a:xfrm>
            <a:off x="395408" y="5233921"/>
            <a:ext cx="11193033" cy="369332"/>
          </a:xfrm>
          <a:prstGeom prst="rect">
            <a:avLst/>
          </a:prstGeom>
        </p:spPr>
        <p:txBody>
          <a:bodyPr wrap="square">
            <a:spAutoFit/>
          </a:bodyPr>
          <a:lstStyle/>
          <a:p>
            <a:pPr marL="182563" indent="-182563" algn="ctr">
              <a:spcBef>
                <a:spcPts val="0"/>
              </a:spcBef>
              <a:spcAft>
                <a:spcPts val="600"/>
              </a:spcAft>
              <a:buNone/>
            </a:pPr>
            <a:r>
              <a:rPr lang="en-US" altLang="en-US" i="1" dirty="0">
                <a:solidFill>
                  <a:schemeClr val="bg1">
                    <a:lumMod val="50000"/>
                  </a:schemeClr>
                </a:solidFill>
              </a:rPr>
              <a:t>→ An equivalent shielding setup for </a:t>
            </a:r>
            <a:r>
              <a:rPr lang="en-US" altLang="en-US" i="1" dirty="0" err="1" smtClean="0">
                <a:solidFill>
                  <a:schemeClr val="bg1">
                    <a:lumMod val="50000"/>
                  </a:schemeClr>
                </a:solidFill>
              </a:rPr>
              <a:t>nuSTORM</a:t>
            </a:r>
            <a:r>
              <a:rPr lang="en-US" altLang="en-US" i="1" dirty="0" smtClean="0">
                <a:solidFill>
                  <a:schemeClr val="bg1">
                    <a:lumMod val="50000"/>
                  </a:schemeClr>
                </a:solidFill>
              </a:rPr>
              <a:t> target / dump area can for a first estimate be </a:t>
            </a:r>
            <a:r>
              <a:rPr lang="en-US" altLang="en-US" i="1" dirty="0">
                <a:solidFill>
                  <a:schemeClr val="bg1">
                    <a:lumMod val="50000"/>
                  </a:schemeClr>
                </a:solidFill>
              </a:rPr>
              <a:t>expected</a:t>
            </a:r>
            <a:endParaRPr lang="en-GB" altLang="en-US" sz="1200" i="1" dirty="0">
              <a:solidFill>
                <a:schemeClr val="bg1">
                  <a:lumMod val="50000"/>
                </a:schemeClr>
              </a:solidFill>
            </a:endParaRPr>
          </a:p>
        </p:txBody>
      </p:sp>
      <p:sp>
        <p:nvSpPr>
          <p:cNvPr id="23" name="TextBox 48"/>
          <p:cNvSpPr txBox="1">
            <a:spLocks noChangeArrowheads="1"/>
          </p:cNvSpPr>
          <p:nvPr/>
        </p:nvSpPr>
        <p:spPr bwMode="auto">
          <a:xfrm>
            <a:off x="4416809" y="4247029"/>
            <a:ext cx="3348824"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0"/>
              </a:spcBef>
              <a:spcAft>
                <a:spcPts val="600"/>
              </a:spcAft>
            </a:pPr>
            <a:r>
              <a:rPr lang="en-US" altLang="en-US" sz="1400" b="0" dirty="0" smtClean="0">
                <a:latin typeface="+mj-lt"/>
              </a:rPr>
              <a:t>1</a:t>
            </a:r>
            <a:r>
              <a:rPr lang="en-US" altLang="en-US" sz="1400" b="0" baseline="30000" dirty="0" smtClean="0">
                <a:latin typeface="+mj-lt"/>
              </a:rPr>
              <a:t>st</a:t>
            </a:r>
            <a:r>
              <a:rPr lang="en-US" altLang="en-US" sz="1400" b="0" dirty="0" smtClean="0">
                <a:latin typeface="+mj-lt"/>
              </a:rPr>
              <a:t> dump: graphit</a:t>
            </a:r>
            <a:r>
              <a:rPr lang="en-US" altLang="en-US" sz="1400" b="0" dirty="0">
                <a:latin typeface="+mj-lt"/>
              </a:rPr>
              <a:t>e </a:t>
            </a:r>
            <a:r>
              <a:rPr lang="en-GB" altLang="en-US" sz="1400" b="0" dirty="0">
                <a:latin typeface="+mj-lt"/>
              </a:rPr>
              <a:t>(</a:t>
            </a:r>
            <a:r>
              <a:rPr lang="en-GB" altLang="en-US" sz="1400" b="0" dirty="0" smtClean="0">
                <a:latin typeface="+mj-lt"/>
              </a:rPr>
              <a:t>3.2*3.2*3m</a:t>
            </a:r>
            <a:r>
              <a:rPr lang="en-GB" altLang="en-US" sz="1400" b="0" baseline="30000" dirty="0" smtClean="0">
                <a:latin typeface="+mj-lt"/>
              </a:rPr>
              <a:t>3</a:t>
            </a:r>
            <a:r>
              <a:rPr lang="en-GB" altLang="en-US" sz="1400" b="0" dirty="0" smtClean="0">
                <a:latin typeface="+mj-lt"/>
              </a:rPr>
              <a:t>) </a:t>
            </a:r>
            <a:r>
              <a:rPr lang="en-GB" altLang="en-US" sz="1400" b="0" dirty="0">
                <a:latin typeface="+mj-lt"/>
              </a:rPr>
              <a:t>and </a:t>
            </a:r>
            <a:r>
              <a:rPr lang="en-US" altLang="en-US" sz="1400" b="0" dirty="0">
                <a:latin typeface="+mj-lt"/>
              </a:rPr>
              <a:t>iron </a:t>
            </a:r>
            <a:r>
              <a:rPr lang="en-GB" altLang="en-US" sz="1400" b="0" dirty="0" smtClean="0">
                <a:latin typeface="+mj-lt"/>
              </a:rPr>
              <a:t>(6*6.9*5m</a:t>
            </a:r>
            <a:r>
              <a:rPr lang="en-GB" altLang="en-US" sz="1400" b="0" baseline="30000" dirty="0" smtClean="0">
                <a:latin typeface="+mj-lt"/>
              </a:rPr>
              <a:t>2</a:t>
            </a:r>
            <a:r>
              <a:rPr lang="en-GB" altLang="en-US" sz="1400" b="0" dirty="0" smtClean="0">
                <a:latin typeface="+mj-lt"/>
              </a:rPr>
              <a:t>)</a:t>
            </a:r>
          </a:p>
          <a:p>
            <a:pPr>
              <a:spcBef>
                <a:spcPts val="0"/>
              </a:spcBef>
              <a:spcAft>
                <a:spcPts val="600"/>
              </a:spcAft>
            </a:pPr>
            <a:r>
              <a:rPr lang="en-US" altLang="en-US" sz="1400" b="0" dirty="0" smtClean="0">
                <a:latin typeface="+mj-lt"/>
              </a:rPr>
              <a:t>2</a:t>
            </a:r>
            <a:r>
              <a:rPr lang="en-US" altLang="en-US" sz="1400" b="0" baseline="30000" dirty="0" smtClean="0">
                <a:latin typeface="+mj-lt"/>
              </a:rPr>
              <a:t>nd</a:t>
            </a:r>
            <a:r>
              <a:rPr lang="en-US" altLang="en-US" sz="1400" b="0" dirty="0" smtClean="0">
                <a:latin typeface="+mj-lt"/>
              </a:rPr>
              <a:t> dump: </a:t>
            </a:r>
            <a:r>
              <a:rPr lang="en-US" altLang="en-US" sz="1400" b="0" dirty="0">
                <a:solidFill>
                  <a:srgbClr val="0055A0"/>
                </a:solidFill>
                <a:latin typeface="Arial" panose="020B0604020202020204"/>
                <a:ea typeface="+mn-ea"/>
              </a:rPr>
              <a:t>iron </a:t>
            </a:r>
            <a:r>
              <a:rPr lang="en-GB" altLang="en-US" sz="1400" b="0" dirty="0">
                <a:solidFill>
                  <a:srgbClr val="0055A0"/>
                </a:solidFill>
                <a:latin typeface="Arial" panose="020B0604020202020204"/>
                <a:ea typeface="+mn-ea"/>
              </a:rPr>
              <a:t>(</a:t>
            </a:r>
            <a:r>
              <a:rPr lang="en-GB" altLang="en-US" sz="1400" b="0" dirty="0" smtClean="0">
                <a:solidFill>
                  <a:srgbClr val="0055A0"/>
                </a:solidFill>
                <a:latin typeface="Arial" panose="020B0604020202020204"/>
                <a:ea typeface="+mn-ea"/>
              </a:rPr>
              <a:t>6*6.9*5m</a:t>
            </a:r>
            <a:r>
              <a:rPr lang="en-GB" altLang="en-US" sz="1400" b="0" baseline="30000" dirty="0" smtClean="0">
                <a:solidFill>
                  <a:srgbClr val="0055A0"/>
                </a:solidFill>
                <a:latin typeface="Arial" panose="020B0604020202020204"/>
                <a:ea typeface="+mn-ea"/>
              </a:rPr>
              <a:t>3</a:t>
            </a:r>
            <a:r>
              <a:rPr lang="en-GB" altLang="en-US" sz="1400" b="0" dirty="0" smtClean="0">
                <a:solidFill>
                  <a:srgbClr val="0055A0"/>
                </a:solidFill>
                <a:latin typeface="Arial" panose="020B0604020202020204"/>
                <a:ea typeface="+mn-ea"/>
              </a:rPr>
              <a:t>)</a:t>
            </a:r>
            <a:endParaRPr lang="en-GB" altLang="en-US" sz="1400" b="0" dirty="0">
              <a:solidFill>
                <a:srgbClr val="0055A0"/>
              </a:solidFill>
              <a:latin typeface="Arial" panose="020B0604020202020204"/>
              <a:ea typeface="+mn-ea"/>
            </a:endParaRPr>
          </a:p>
          <a:p>
            <a:pPr>
              <a:spcBef>
                <a:spcPts val="0"/>
              </a:spcBef>
              <a:spcAft>
                <a:spcPts val="600"/>
              </a:spcAft>
            </a:pPr>
            <a:endParaRPr lang="en-US" altLang="en-US" sz="1400" b="0" dirty="0" smtClean="0">
              <a:latin typeface="+mj-lt"/>
            </a:endParaRPr>
          </a:p>
        </p:txBody>
      </p:sp>
      <p:sp>
        <p:nvSpPr>
          <p:cNvPr id="24" name="TextBox 48"/>
          <p:cNvSpPr txBox="1">
            <a:spLocks noChangeArrowheads="1"/>
          </p:cNvSpPr>
          <p:nvPr/>
        </p:nvSpPr>
        <p:spPr bwMode="auto">
          <a:xfrm>
            <a:off x="8189214" y="4247029"/>
            <a:ext cx="3348824"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0"/>
              </a:spcBef>
              <a:spcAft>
                <a:spcPts val="600"/>
              </a:spcAft>
            </a:pPr>
            <a:r>
              <a:rPr lang="en-US" altLang="en-US" sz="1400" b="0" dirty="0" smtClean="0">
                <a:latin typeface="+mj-lt"/>
              </a:rPr>
              <a:t>Prompt radiation at ground-level and fence was verified to be &lt; 5 </a:t>
            </a:r>
            <a:r>
              <a:rPr lang="el-GR" altLang="en-US" sz="1400" b="0" dirty="0" smtClean="0">
                <a:latin typeface="+mj-lt"/>
              </a:rPr>
              <a:t>μ</a:t>
            </a:r>
            <a:r>
              <a:rPr lang="en-US" altLang="en-US" sz="1400" b="0" dirty="0" err="1" smtClean="0">
                <a:latin typeface="+mj-lt"/>
              </a:rPr>
              <a:t>Sv</a:t>
            </a:r>
            <a:r>
              <a:rPr lang="en-US" altLang="en-US" sz="1400" b="0" dirty="0" smtClean="0">
                <a:latin typeface="+mj-lt"/>
              </a:rPr>
              <a:t>/y</a:t>
            </a:r>
          </a:p>
        </p:txBody>
      </p:sp>
      <p:sp>
        <p:nvSpPr>
          <p:cNvPr id="25" name="TextBox 24"/>
          <p:cNvSpPr txBox="1"/>
          <p:nvPr/>
        </p:nvSpPr>
        <p:spPr>
          <a:xfrm>
            <a:off x="4438415" y="2493074"/>
            <a:ext cx="2179320" cy="276999"/>
          </a:xfrm>
          <a:prstGeom prst="rect">
            <a:avLst/>
          </a:prstGeom>
          <a:noFill/>
        </p:spPr>
        <p:txBody>
          <a:bodyPr wrap="square" rtlCol="0">
            <a:spAutoFit/>
          </a:bodyPr>
          <a:lstStyle/>
          <a:p>
            <a:pPr algn="ctr"/>
            <a:r>
              <a:rPr lang="en-US" sz="1200" dirty="0" smtClean="0">
                <a:solidFill>
                  <a:schemeClr val="bg1"/>
                </a:solidFill>
              </a:rPr>
              <a:t>Not accessible</a:t>
            </a:r>
            <a:endParaRPr lang="en-GB" sz="1200" dirty="0">
              <a:solidFill>
                <a:schemeClr val="bg1"/>
              </a:solidFill>
            </a:endParaRPr>
          </a:p>
        </p:txBody>
      </p:sp>
      <p:sp>
        <p:nvSpPr>
          <p:cNvPr id="26" name="TextBox 25"/>
          <p:cNvSpPr txBox="1"/>
          <p:nvPr/>
        </p:nvSpPr>
        <p:spPr>
          <a:xfrm>
            <a:off x="4438415" y="1944627"/>
            <a:ext cx="2179320" cy="276999"/>
          </a:xfrm>
          <a:prstGeom prst="rect">
            <a:avLst/>
          </a:prstGeom>
          <a:noFill/>
        </p:spPr>
        <p:txBody>
          <a:bodyPr wrap="square" rtlCol="0">
            <a:spAutoFit/>
          </a:bodyPr>
          <a:lstStyle/>
          <a:p>
            <a:pPr algn="ctr"/>
            <a:r>
              <a:rPr lang="en-US" sz="1200" dirty="0" smtClean="0">
                <a:solidFill>
                  <a:schemeClr val="bg1"/>
                </a:solidFill>
              </a:rPr>
              <a:t>Supervised Radiation Area</a:t>
            </a:r>
            <a:endParaRPr lang="en-GB" sz="1200" dirty="0">
              <a:solidFill>
                <a:schemeClr val="bg1"/>
              </a:solidFill>
            </a:endParaRPr>
          </a:p>
        </p:txBody>
      </p:sp>
      <p:sp>
        <p:nvSpPr>
          <p:cNvPr id="27" name="TextBox 26"/>
          <p:cNvSpPr txBox="1"/>
          <p:nvPr/>
        </p:nvSpPr>
        <p:spPr>
          <a:xfrm>
            <a:off x="4440548" y="3036771"/>
            <a:ext cx="682225" cy="430887"/>
          </a:xfrm>
          <a:prstGeom prst="rect">
            <a:avLst/>
          </a:prstGeom>
          <a:noFill/>
        </p:spPr>
        <p:txBody>
          <a:bodyPr wrap="square" rtlCol="0">
            <a:spAutoFit/>
          </a:bodyPr>
          <a:lstStyle/>
          <a:p>
            <a:pPr algn="ctr"/>
            <a:r>
              <a:rPr lang="en-US" sz="1050" dirty="0" smtClean="0">
                <a:solidFill>
                  <a:srgbClr val="000000"/>
                </a:solidFill>
              </a:rPr>
              <a:t>1</a:t>
            </a:r>
            <a:r>
              <a:rPr lang="en-US" sz="1050" baseline="30000" dirty="0" smtClean="0">
                <a:solidFill>
                  <a:srgbClr val="000000"/>
                </a:solidFill>
              </a:rPr>
              <a:t>st</a:t>
            </a:r>
            <a:r>
              <a:rPr lang="en-US" sz="1050" dirty="0" smtClean="0">
                <a:solidFill>
                  <a:srgbClr val="000000"/>
                </a:solidFill>
              </a:rPr>
              <a:t> dump</a:t>
            </a:r>
            <a:endParaRPr lang="en-GB" sz="1050" dirty="0">
              <a:solidFill>
                <a:srgbClr val="000000"/>
              </a:solidFill>
            </a:endParaRPr>
          </a:p>
        </p:txBody>
      </p:sp>
      <p:sp>
        <p:nvSpPr>
          <p:cNvPr id="28" name="TextBox 27"/>
          <p:cNvSpPr txBox="1"/>
          <p:nvPr/>
        </p:nvSpPr>
        <p:spPr>
          <a:xfrm>
            <a:off x="4905517" y="3036771"/>
            <a:ext cx="682225" cy="430887"/>
          </a:xfrm>
          <a:prstGeom prst="rect">
            <a:avLst/>
          </a:prstGeom>
          <a:noFill/>
        </p:spPr>
        <p:txBody>
          <a:bodyPr wrap="square" rtlCol="0">
            <a:spAutoFit/>
          </a:bodyPr>
          <a:lstStyle/>
          <a:p>
            <a:pPr algn="ctr"/>
            <a:r>
              <a:rPr lang="en-US" sz="1050" dirty="0" smtClean="0">
                <a:solidFill>
                  <a:srgbClr val="000000"/>
                </a:solidFill>
              </a:rPr>
              <a:t>2</a:t>
            </a:r>
            <a:r>
              <a:rPr lang="en-US" sz="1050" baseline="30000" dirty="0" smtClean="0">
                <a:solidFill>
                  <a:srgbClr val="000000"/>
                </a:solidFill>
              </a:rPr>
              <a:t>nd</a:t>
            </a:r>
            <a:r>
              <a:rPr lang="en-US" sz="1050" dirty="0" smtClean="0">
                <a:solidFill>
                  <a:srgbClr val="000000"/>
                </a:solidFill>
              </a:rPr>
              <a:t> dump</a:t>
            </a:r>
            <a:endParaRPr lang="en-GB" sz="1050" dirty="0">
              <a:solidFill>
                <a:srgbClr val="000000"/>
              </a:solidFill>
            </a:endParaRPr>
          </a:p>
        </p:txBody>
      </p:sp>
      <p:sp>
        <p:nvSpPr>
          <p:cNvPr id="22" name="TextBox 21"/>
          <p:cNvSpPr txBox="1"/>
          <p:nvPr/>
        </p:nvSpPr>
        <p:spPr>
          <a:xfrm>
            <a:off x="5622549" y="5734825"/>
            <a:ext cx="1037463" cy="246221"/>
          </a:xfrm>
          <a:prstGeom prst="rect">
            <a:avLst/>
          </a:prstGeom>
          <a:noFill/>
        </p:spPr>
        <p:txBody>
          <a:bodyPr wrap="none" rtlCol="0">
            <a:spAutoFit/>
          </a:bodyPr>
          <a:lstStyle/>
          <a:p>
            <a:r>
              <a:rPr lang="en-GB" sz="1000" b="1" dirty="0" smtClean="0">
                <a:latin typeface="Arial" panose="020B0604020202020204" pitchFamily="34" charset="0"/>
                <a:cs typeface="Arial" panose="020B0604020202020204" pitchFamily="34" charset="0"/>
              </a:rPr>
              <a:t>100 rem = 1Sv</a:t>
            </a:r>
            <a:endParaRPr lang="en-GB" sz="1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1479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17</a:t>
            </a:fld>
            <a:endParaRPr lang="en-GB"/>
          </a:p>
        </p:txBody>
      </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Residual radiation at CENF</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55" name="TextBox 2"/>
          <p:cNvSpPr txBox="1">
            <a:spLocks noChangeArrowheads="1"/>
          </p:cNvSpPr>
          <p:nvPr/>
        </p:nvSpPr>
        <p:spPr bwMode="auto">
          <a:xfrm>
            <a:off x="536975" y="1502580"/>
            <a:ext cx="296754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Target area – 1 day cooling</a:t>
            </a:r>
            <a:endParaRPr lang="en-GB" altLang="en-US" dirty="0">
              <a:latin typeface="+mn-lt"/>
            </a:endParaRPr>
          </a:p>
        </p:txBody>
      </p:sp>
      <p:sp>
        <p:nvSpPr>
          <p:cNvPr id="16" name="TextBox 2"/>
          <p:cNvSpPr txBox="1">
            <a:spLocks noChangeArrowheads="1"/>
          </p:cNvSpPr>
          <p:nvPr/>
        </p:nvSpPr>
        <p:spPr bwMode="auto">
          <a:xfrm>
            <a:off x="4497871" y="1519260"/>
            <a:ext cx="37240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Proximity shielding – 1 day cooling</a:t>
            </a:r>
            <a:endParaRPr lang="en-GB" altLang="en-US" dirty="0">
              <a:latin typeface="+mn-lt"/>
            </a:endParaRPr>
          </a:p>
        </p:txBody>
      </p:sp>
      <p:sp>
        <p:nvSpPr>
          <p:cNvPr id="17" name="TextBox 48"/>
          <p:cNvSpPr txBox="1">
            <a:spLocks noChangeArrowheads="1"/>
          </p:cNvSpPr>
          <p:nvPr/>
        </p:nvSpPr>
        <p:spPr bwMode="auto">
          <a:xfrm>
            <a:off x="430696" y="4429927"/>
            <a:ext cx="3348824"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0"/>
              </a:spcBef>
              <a:spcAft>
                <a:spcPts val="600"/>
              </a:spcAft>
            </a:pPr>
            <a:r>
              <a:rPr lang="en-US" altLang="en-US" sz="1400" b="0" dirty="0" smtClean="0">
                <a:latin typeface="+mj-lt"/>
              </a:rPr>
              <a:t>Dose rates on contact for the target is O(1) </a:t>
            </a:r>
            <a:r>
              <a:rPr lang="en-US" altLang="en-US" sz="1400" b="0" dirty="0" err="1" smtClean="0">
                <a:latin typeface="+mj-lt"/>
              </a:rPr>
              <a:t>Sv</a:t>
            </a:r>
            <a:r>
              <a:rPr lang="en-US" altLang="en-US" sz="1400" b="0" dirty="0" smtClean="0">
                <a:latin typeface="+mj-lt"/>
              </a:rPr>
              <a:t>/h after 1 day of cooling</a:t>
            </a:r>
          </a:p>
        </p:txBody>
      </p:sp>
      <p:sp>
        <p:nvSpPr>
          <p:cNvPr id="12" name="Rectangle 11"/>
          <p:cNvSpPr/>
          <p:nvPr/>
        </p:nvSpPr>
        <p:spPr>
          <a:xfrm>
            <a:off x="821886" y="5061434"/>
            <a:ext cx="10462470" cy="646331"/>
          </a:xfrm>
          <a:prstGeom prst="rect">
            <a:avLst/>
          </a:prstGeom>
        </p:spPr>
        <p:txBody>
          <a:bodyPr wrap="square">
            <a:spAutoFit/>
          </a:bodyPr>
          <a:lstStyle/>
          <a:p>
            <a:pPr marL="182563" indent="-182563" algn="ctr">
              <a:spcBef>
                <a:spcPts val="0"/>
              </a:spcBef>
              <a:spcAft>
                <a:spcPts val="600"/>
              </a:spcAft>
              <a:buNone/>
            </a:pPr>
            <a:r>
              <a:rPr lang="en-US" altLang="en-US" i="1" dirty="0" smtClean="0">
                <a:solidFill>
                  <a:schemeClr val="bg1">
                    <a:lumMod val="50000"/>
                  </a:schemeClr>
                </a:solidFill>
              </a:rPr>
              <a:t>→ </a:t>
            </a:r>
            <a:r>
              <a:rPr lang="en-GB" altLang="en-US" i="1" dirty="0">
                <a:solidFill>
                  <a:schemeClr val="bg1">
                    <a:lumMod val="50000"/>
                  </a:schemeClr>
                </a:solidFill>
              </a:rPr>
              <a:t>A</a:t>
            </a:r>
            <a:r>
              <a:rPr lang="en-GB" altLang="en-US" i="1" dirty="0" smtClean="0">
                <a:solidFill>
                  <a:schemeClr val="bg1">
                    <a:lumMod val="50000"/>
                  </a:schemeClr>
                </a:solidFill>
              </a:rPr>
              <a:t> </a:t>
            </a:r>
            <a:r>
              <a:rPr lang="en-GB" altLang="en-US" i="1" dirty="0">
                <a:solidFill>
                  <a:schemeClr val="bg1">
                    <a:lumMod val="50000"/>
                  </a:schemeClr>
                </a:solidFill>
              </a:rPr>
              <a:t>remote handling and </a:t>
            </a:r>
            <a:r>
              <a:rPr lang="en-GB" altLang="en-US" i="1" dirty="0" smtClean="0">
                <a:solidFill>
                  <a:schemeClr val="bg1">
                    <a:lumMod val="50000"/>
                  </a:schemeClr>
                </a:solidFill>
              </a:rPr>
              <a:t>storage concept </a:t>
            </a:r>
            <a:r>
              <a:rPr lang="en-GB" altLang="en-US" i="1" dirty="0">
                <a:solidFill>
                  <a:schemeClr val="bg1">
                    <a:lumMod val="50000"/>
                  </a:schemeClr>
                </a:solidFill>
              </a:rPr>
              <a:t>for the hottest elements </a:t>
            </a:r>
            <a:r>
              <a:rPr lang="en-GB" altLang="en-US" i="1" dirty="0" smtClean="0">
                <a:solidFill>
                  <a:schemeClr val="bg1">
                    <a:lumMod val="50000"/>
                  </a:schemeClr>
                </a:solidFill>
              </a:rPr>
              <a:t>(target</a:t>
            </a:r>
            <a:r>
              <a:rPr lang="en-GB" altLang="en-US" i="1" dirty="0">
                <a:solidFill>
                  <a:schemeClr val="bg1">
                    <a:lumMod val="50000"/>
                  </a:schemeClr>
                </a:solidFill>
              </a:rPr>
              <a:t>, horn </a:t>
            </a:r>
            <a:r>
              <a:rPr lang="en-GB" altLang="en-US" i="1" dirty="0" smtClean="0">
                <a:solidFill>
                  <a:schemeClr val="bg1">
                    <a:lumMod val="50000"/>
                  </a:schemeClr>
                </a:solidFill>
              </a:rPr>
              <a:t>, proximity shielding) is needed for </a:t>
            </a:r>
            <a:r>
              <a:rPr lang="en-GB" altLang="en-US" i="1" dirty="0" err="1" smtClean="0">
                <a:solidFill>
                  <a:schemeClr val="bg1">
                    <a:lumMod val="50000"/>
                  </a:schemeClr>
                </a:solidFill>
              </a:rPr>
              <a:t>nuSTORM</a:t>
            </a:r>
            <a:endParaRPr lang="en-GB" altLang="en-US" sz="1200" i="1" dirty="0">
              <a:solidFill>
                <a:schemeClr val="bg1">
                  <a:lumMod val="50000"/>
                </a:schemeClr>
              </a:solidFill>
            </a:endParaRPr>
          </a:p>
        </p:txBody>
      </p:sp>
      <p:sp>
        <p:nvSpPr>
          <p:cNvPr id="23" name="TextBox 48"/>
          <p:cNvSpPr txBox="1">
            <a:spLocks noChangeArrowheads="1"/>
          </p:cNvSpPr>
          <p:nvPr/>
        </p:nvSpPr>
        <p:spPr bwMode="auto">
          <a:xfrm>
            <a:off x="4416809" y="4429927"/>
            <a:ext cx="3805158"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0"/>
              </a:spcBef>
              <a:spcAft>
                <a:spcPts val="600"/>
              </a:spcAft>
            </a:pPr>
            <a:r>
              <a:rPr lang="en-US" altLang="en-US" sz="1400" b="0" dirty="0" smtClean="0">
                <a:latin typeface="+mj-lt"/>
              </a:rPr>
              <a:t>Dose rates on contact for the proximity shielding is ~200 </a:t>
            </a:r>
            <a:r>
              <a:rPr lang="en-US" altLang="en-US" sz="1400" b="0" dirty="0" err="1">
                <a:latin typeface="+mj-lt"/>
              </a:rPr>
              <a:t>m</a:t>
            </a:r>
            <a:r>
              <a:rPr lang="en-US" altLang="en-US" sz="1400" b="0" dirty="0" err="1" smtClean="0">
                <a:latin typeface="+mj-lt"/>
              </a:rPr>
              <a:t>Sv</a:t>
            </a:r>
            <a:r>
              <a:rPr lang="en-US" altLang="en-US" sz="1400" b="0" dirty="0" smtClean="0">
                <a:latin typeface="+mj-lt"/>
              </a:rPr>
              <a:t>/h after 1 day of cooling</a:t>
            </a:r>
            <a:endParaRPr lang="en-GB" altLang="en-US" sz="1400" b="0" dirty="0">
              <a:solidFill>
                <a:srgbClr val="0055A0"/>
              </a:solidFill>
              <a:latin typeface="Arial" panose="020B0604020202020204"/>
              <a:ea typeface="+mn-ea"/>
            </a:endParaRPr>
          </a:p>
          <a:p>
            <a:pPr>
              <a:spcBef>
                <a:spcPts val="0"/>
              </a:spcBef>
              <a:spcAft>
                <a:spcPts val="600"/>
              </a:spcAft>
            </a:pPr>
            <a:endParaRPr lang="en-US" altLang="en-US" sz="1400" b="0" dirty="0" smtClean="0">
              <a:latin typeface="+mj-lt"/>
            </a:endParaRPr>
          </a:p>
        </p:txBody>
      </p:sp>
      <p:sp>
        <p:nvSpPr>
          <p:cNvPr id="24" name="TextBox 48"/>
          <p:cNvSpPr txBox="1">
            <a:spLocks noChangeArrowheads="1"/>
          </p:cNvSpPr>
          <p:nvPr/>
        </p:nvSpPr>
        <p:spPr bwMode="auto">
          <a:xfrm>
            <a:off x="8558137" y="2139731"/>
            <a:ext cx="3348824"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0"/>
              </a:spcBef>
              <a:spcAft>
                <a:spcPts val="600"/>
              </a:spcAft>
            </a:pPr>
            <a:r>
              <a:rPr lang="en-GB" altLang="en-US" sz="1400" b="0" dirty="0" smtClean="0">
                <a:latin typeface="+mj-lt"/>
              </a:rPr>
              <a:t>Remote handling </a:t>
            </a:r>
            <a:r>
              <a:rPr lang="en-GB" altLang="en-US" sz="1400" b="0" dirty="0">
                <a:latin typeface="+mj-lt"/>
              </a:rPr>
              <a:t>and dedicated storage areas </a:t>
            </a:r>
            <a:r>
              <a:rPr lang="en-GB" altLang="en-US" sz="1400" b="0" dirty="0" smtClean="0">
                <a:latin typeface="+mj-lt"/>
              </a:rPr>
              <a:t>for the </a:t>
            </a:r>
            <a:r>
              <a:rPr lang="en-GB" altLang="en-US" sz="1400" b="0" dirty="0">
                <a:latin typeface="+mj-lt"/>
              </a:rPr>
              <a:t>removable most activated elements were </a:t>
            </a:r>
            <a:r>
              <a:rPr lang="en-GB" altLang="en-US" sz="1400" b="0" dirty="0" smtClean="0">
                <a:latin typeface="+mj-lt"/>
              </a:rPr>
              <a:t>foreseen</a:t>
            </a:r>
          </a:p>
          <a:p>
            <a:pPr>
              <a:spcBef>
                <a:spcPts val="0"/>
              </a:spcBef>
              <a:spcAft>
                <a:spcPts val="600"/>
              </a:spcAft>
            </a:pPr>
            <a:endParaRPr lang="en-US" altLang="en-US" sz="1400" b="0" dirty="0">
              <a:latin typeface="+mj-lt"/>
            </a:endParaRPr>
          </a:p>
          <a:p>
            <a:pPr>
              <a:spcBef>
                <a:spcPts val="0"/>
              </a:spcBef>
              <a:spcAft>
                <a:spcPts val="600"/>
              </a:spcAft>
            </a:pPr>
            <a:r>
              <a:rPr lang="en-US" altLang="en-US" sz="1400" b="0" dirty="0" smtClean="0">
                <a:latin typeface="+mj-lt"/>
              </a:rPr>
              <a:t>Shielding cask for transport/storage of target designed</a:t>
            </a:r>
            <a:endParaRPr lang="en-GB" altLang="en-US" sz="1400" b="0" dirty="0" smtClean="0">
              <a:latin typeface="+mj-lt"/>
            </a:endParaRPr>
          </a:p>
          <a:p>
            <a:pPr>
              <a:spcBef>
                <a:spcPts val="0"/>
              </a:spcBef>
              <a:spcAft>
                <a:spcPts val="600"/>
              </a:spcAft>
            </a:pPr>
            <a:endParaRPr lang="en-GB" altLang="en-US" sz="1400" b="0" dirty="0" smtClean="0">
              <a:latin typeface="+mj-lt"/>
            </a:endParaRPr>
          </a:p>
          <a:p>
            <a:pPr>
              <a:spcBef>
                <a:spcPts val="0"/>
              </a:spcBef>
              <a:spcAft>
                <a:spcPts val="600"/>
              </a:spcAft>
            </a:pPr>
            <a:r>
              <a:rPr lang="en-US" altLang="en-US" sz="1400" b="0" dirty="0" smtClean="0">
                <a:latin typeface="+mj-lt"/>
              </a:rPr>
              <a:t>Also shielding for demineralization cartridges of the water cooling circuits were planned</a:t>
            </a:r>
          </a:p>
        </p:txBody>
      </p:sp>
      <p:pic>
        <p:nvPicPr>
          <p:cNvPr id="3" name="Picture 2"/>
          <p:cNvPicPr>
            <a:picLocks noChangeAspect="1"/>
          </p:cNvPicPr>
          <p:nvPr/>
        </p:nvPicPr>
        <p:blipFill>
          <a:blip r:embed="rId3"/>
          <a:stretch>
            <a:fillRect/>
          </a:stretch>
        </p:blipFill>
        <p:spPr>
          <a:xfrm>
            <a:off x="207397" y="1953330"/>
            <a:ext cx="3795421" cy="2181821"/>
          </a:xfrm>
          <a:prstGeom prst="rect">
            <a:avLst/>
          </a:prstGeom>
        </p:spPr>
      </p:pic>
      <p:sp>
        <p:nvSpPr>
          <p:cNvPr id="29" name="TextBox 28"/>
          <p:cNvSpPr txBox="1"/>
          <p:nvPr/>
        </p:nvSpPr>
        <p:spPr>
          <a:xfrm>
            <a:off x="931087" y="3202779"/>
            <a:ext cx="2179320" cy="276999"/>
          </a:xfrm>
          <a:prstGeom prst="rect">
            <a:avLst/>
          </a:prstGeom>
          <a:noFill/>
        </p:spPr>
        <p:txBody>
          <a:bodyPr wrap="square" rtlCol="0">
            <a:spAutoFit/>
          </a:bodyPr>
          <a:lstStyle/>
          <a:p>
            <a:pPr algn="ctr"/>
            <a:r>
              <a:rPr lang="en-US" sz="1200" dirty="0" smtClean="0">
                <a:solidFill>
                  <a:schemeClr val="bg1"/>
                </a:solidFill>
              </a:rPr>
              <a:t>200 </a:t>
            </a:r>
            <a:r>
              <a:rPr lang="en-US" sz="1200" dirty="0" err="1">
                <a:solidFill>
                  <a:schemeClr val="bg1"/>
                </a:solidFill>
              </a:rPr>
              <a:t>m</a:t>
            </a:r>
            <a:r>
              <a:rPr lang="en-US" sz="1200" dirty="0" err="1" smtClean="0">
                <a:solidFill>
                  <a:schemeClr val="bg1"/>
                </a:solidFill>
              </a:rPr>
              <a:t>Sv</a:t>
            </a:r>
            <a:r>
              <a:rPr lang="en-US" sz="1200" dirty="0" smtClean="0">
                <a:solidFill>
                  <a:schemeClr val="bg1"/>
                </a:solidFill>
              </a:rPr>
              <a:t>/h</a:t>
            </a:r>
            <a:endParaRPr lang="en-GB" sz="1200" dirty="0">
              <a:solidFill>
                <a:schemeClr val="bg1"/>
              </a:solidFill>
            </a:endParaRPr>
          </a:p>
        </p:txBody>
      </p:sp>
      <p:sp>
        <p:nvSpPr>
          <p:cNvPr id="30" name="TextBox 29"/>
          <p:cNvSpPr txBox="1"/>
          <p:nvPr/>
        </p:nvSpPr>
        <p:spPr>
          <a:xfrm>
            <a:off x="984967" y="2700928"/>
            <a:ext cx="2179320" cy="276999"/>
          </a:xfrm>
          <a:prstGeom prst="rect">
            <a:avLst/>
          </a:prstGeom>
          <a:noFill/>
        </p:spPr>
        <p:txBody>
          <a:bodyPr wrap="square" rtlCol="0">
            <a:spAutoFit/>
          </a:bodyPr>
          <a:lstStyle/>
          <a:p>
            <a:pPr algn="ctr"/>
            <a:r>
              <a:rPr lang="en-US" sz="1200" dirty="0" smtClean="0">
                <a:solidFill>
                  <a:schemeClr val="bg1"/>
                </a:solidFill>
              </a:rPr>
              <a:t>Max. 1 </a:t>
            </a:r>
            <a:r>
              <a:rPr lang="el-GR" sz="1200" dirty="0" smtClean="0">
                <a:solidFill>
                  <a:schemeClr val="bg1"/>
                </a:solidFill>
              </a:rPr>
              <a:t>μ</a:t>
            </a:r>
            <a:r>
              <a:rPr lang="en-US" sz="1200" dirty="0" err="1" smtClean="0">
                <a:solidFill>
                  <a:schemeClr val="bg1"/>
                </a:solidFill>
              </a:rPr>
              <a:t>Sv</a:t>
            </a:r>
            <a:r>
              <a:rPr lang="en-US" sz="1200" dirty="0" smtClean="0">
                <a:solidFill>
                  <a:schemeClr val="bg1"/>
                </a:solidFill>
              </a:rPr>
              <a:t>/h</a:t>
            </a:r>
            <a:endParaRPr lang="en-GB" sz="1200" dirty="0">
              <a:solidFill>
                <a:schemeClr val="bg1"/>
              </a:solidFill>
            </a:endParaRPr>
          </a:p>
        </p:txBody>
      </p:sp>
      <p:pic>
        <p:nvPicPr>
          <p:cNvPr id="4" name="Picture 3"/>
          <p:cNvPicPr>
            <a:picLocks noChangeAspect="1"/>
          </p:cNvPicPr>
          <p:nvPr/>
        </p:nvPicPr>
        <p:blipFill>
          <a:blip r:embed="rId4"/>
          <a:stretch>
            <a:fillRect/>
          </a:stretch>
        </p:blipFill>
        <p:spPr>
          <a:xfrm>
            <a:off x="4416809" y="1938090"/>
            <a:ext cx="3730652" cy="2197061"/>
          </a:xfrm>
          <a:prstGeom prst="rect">
            <a:avLst/>
          </a:prstGeom>
        </p:spPr>
      </p:pic>
      <p:sp>
        <p:nvSpPr>
          <p:cNvPr id="31" name="TextBox 30"/>
          <p:cNvSpPr txBox="1"/>
          <p:nvPr/>
        </p:nvSpPr>
        <p:spPr>
          <a:xfrm>
            <a:off x="5192475" y="3002227"/>
            <a:ext cx="2179320" cy="276999"/>
          </a:xfrm>
          <a:prstGeom prst="rect">
            <a:avLst/>
          </a:prstGeom>
          <a:noFill/>
        </p:spPr>
        <p:txBody>
          <a:bodyPr wrap="square" rtlCol="0">
            <a:spAutoFit/>
          </a:bodyPr>
          <a:lstStyle/>
          <a:p>
            <a:pPr algn="ctr"/>
            <a:r>
              <a:rPr lang="en-US" sz="1200" dirty="0" smtClean="0">
                <a:solidFill>
                  <a:schemeClr val="bg1"/>
                </a:solidFill>
              </a:rPr>
              <a:t>200 </a:t>
            </a:r>
            <a:r>
              <a:rPr lang="en-US" sz="1200" dirty="0" err="1">
                <a:solidFill>
                  <a:schemeClr val="bg1"/>
                </a:solidFill>
              </a:rPr>
              <a:t>m</a:t>
            </a:r>
            <a:r>
              <a:rPr lang="en-US" sz="1200" dirty="0" err="1" smtClean="0">
                <a:solidFill>
                  <a:schemeClr val="bg1"/>
                </a:solidFill>
              </a:rPr>
              <a:t>Sv</a:t>
            </a:r>
            <a:r>
              <a:rPr lang="en-US" sz="1200" dirty="0" smtClean="0">
                <a:solidFill>
                  <a:schemeClr val="bg1"/>
                </a:solidFill>
              </a:rPr>
              <a:t>/h</a:t>
            </a:r>
            <a:endParaRPr lang="en-GB" sz="1200" dirty="0">
              <a:solidFill>
                <a:schemeClr val="bg1"/>
              </a:solidFill>
            </a:endParaRPr>
          </a:p>
        </p:txBody>
      </p:sp>
      <p:sp>
        <p:nvSpPr>
          <p:cNvPr id="18" name="TextBox 17"/>
          <p:cNvSpPr txBox="1"/>
          <p:nvPr/>
        </p:nvSpPr>
        <p:spPr>
          <a:xfrm>
            <a:off x="5622549" y="5734825"/>
            <a:ext cx="1037463" cy="246221"/>
          </a:xfrm>
          <a:prstGeom prst="rect">
            <a:avLst/>
          </a:prstGeom>
          <a:noFill/>
        </p:spPr>
        <p:txBody>
          <a:bodyPr wrap="none" rtlCol="0">
            <a:spAutoFit/>
          </a:bodyPr>
          <a:lstStyle/>
          <a:p>
            <a:r>
              <a:rPr lang="en-GB" sz="1000" b="1" dirty="0" smtClean="0">
                <a:latin typeface="Arial" panose="020B0604020202020204" pitchFamily="34" charset="0"/>
                <a:cs typeface="Arial" panose="020B0604020202020204" pitchFamily="34" charset="0"/>
              </a:rPr>
              <a:t>100 rem = 1Sv</a:t>
            </a:r>
            <a:endParaRPr lang="en-GB" sz="1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11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18</a:t>
            </a:fld>
            <a:endParaRPr lang="en-GB"/>
          </a:p>
        </p:txBody>
      </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Air and He activation at CENF</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12" name="Rectangle 11"/>
          <p:cNvSpPr/>
          <p:nvPr/>
        </p:nvSpPr>
        <p:spPr>
          <a:xfrm>
            <a:off x="347870" y="5297052"/>
            <a:ext cx="11532704" cy="584775"/>
          </a:xfrm>
          <a:prstGeom prst="rect">
            <a:avLst/>
          </a:prstGeom>
        </p:spPr>
        <p:txBody>
          <a:bodyPr wrap="square">
            <a:spAutoFit/>
          </a:bodyPr>
          <a:lstStyle/>
          <a:p>
            <a:pPr marL="182563" indent="-182563" algn="ctr">
              <a:spcBef>
                <a:spcPts val="0"/>
              </a:spcBef>
              <a:spcAft>
                <a:spcPts val="600"/>
              </a:spcAft>
              <a:buNone/>
            </a:pPr>
            <a:r>
              <a:rPr lang="en-US" altLang="en-US" sz="1600" i="1" dirty="0" smtClean="0">
                <a:solidFill>
                  <a:schemeClr val="bg1">
                    <a:lumMod val="50000"/>
                  </a:schemeClr>
                </a:solidFill>
              </a:rPr>
              <a:t>→ </a:t>
            </a:r>
            <a:r>
              <a:rPr lang="en-GB" altLang="en-US" sz="1600" i="1" dirty="0" smtClean="0">
                <a:solidFill>
                  <a:schemeClr val="bg1">
                    <a:lumMod val="50000"/>
                  </a:schemeClr>
                </a:solidFill>
              </a:rPr>
              <a:t>Main air activation at </a:t>
            </a:r>
            <a:r>
              <a:rPr lang="en-GB" altLang="en-US" sz="1600" i="1" dirty="0" err="1" smtClean="0">
                <a:solidFill>
                  <a:schemeClr val="bg1">
                    <a:lumMod val="50000"/>
                  </a:schemeClr>
                </a:solidFill>
              </a:rPr>
              <a:t>nuSTORM</a:t>
            </a:r>
            <a:r>
              <a:rPr lang="en-GB" altLang="en-US" sz="1600" i="1" dirty="0" smtClean="0">
                <a:solidFill>
                  <a:schemeClr val="bg1">
                    <a:lumMod val="50000"/>
                  </a:schemeClr>
                </a:solidFill>
              </a:rPr>
              <a:t> expected in target area, primary beam absorber and depending on losses eventually also in the pion transfer tunnel. Regions should ideally be filled with He or completely separated</a:t>
            </a:r>
            <a:endParaRPr lang="en-GB" altLang="en-US" sz="1100" i="1" dirty="0">
              <a:solidFill>
                <a:schemeClr val="bg1">
                  <a:lumMod val="50000"/>
                </a:schemeClr>
              </a:solidFill>
            </a:endParaRPr>
          </a:p>
        </p:txBody>
      </p:sp>
      <p:pic>
        <p:nvPicPr>
          <p:cNvPr id="15" name="Picture 14"/>
          <p:cNvPicPr>
            <a:picLocks noChangeAspect="1"/>
          </p:cNvPicPr>
          <p:nvPr/>
        </p:nvPicPr>
        <p:blipFill>
          <a:blip r:embed="rId3"/>
          <a:stretch>
            <a:fillRect/>
          </a:stretch>
        </p:blipFill>
        <p:spPr>
          <a:xfrm>
            <a:off x="538191" y="3911450"/>
            <a:ext cx="3020350" cy="1324408"/>
          </a:xfrm>
          <a:prstGeom prst="rect">
            <a:avLst/>
          </a:prstGeom>
        </p:spPr>
      </p:pic>
      <p:sp>
        <p:nvSpPr>
          <p:cNvPr id="33" name="TextBox 2"/>
          <p:cNvSpPr txBox="1">
            <a:spLocks noChangeArrowheads="1"/>
          </p:cNvSpPr>
          <p:nvPr/>
        </p:nvSpPr>
        <p:spPr bwMode="auto">
          <a:xfrm>
            <a:off x="430696" y="3485293"/>
            <a:ext cx="15055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Air activation</a:t>
            </a:r>
            <a:endParaRPr lang="en-GB" altLang="en-US" dirty="0">
              <a:latin typeface="+mn-lt"/>
            </a:endParaRPr>
          </a:p>
        </p:txBody>
      </p:sp>
      <p:sp>
        <p:nvSpPr>
          <p:cNvPr id="38" name="TextBox 2"/>
          <p:cNvSpPr txBox="1">
            <a:spLocks noChangeArrowheads="1"/>
          </p:cNvSpPr>
          <p:nvPr/>
        </p:nvSpPr>
        <p:spPr bwMode="auto">
          <a:xfrm>
            <a:off x="5934550" y="3542117"/>
            <a:ext cx="15183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He activation</a:t>
            </a:r>
            <a:endParaRPr lang="en-GB" altLang="en-US" dirty="0">
              <a:latin typeface="+mn-lt"/>
            </a:endParaRPr>
          </a:p>
        </p:txBody>
      </p:sp>
      <p:sp>
        <p:nvSpPr>
          <p:cNvPr id="39" name="TextBox 48"/>
          <p:cNvSpPr txBox="1">
            <a:spLocks noChangeArrowheads="1"/>
          </p:cNvSpPr>
          <p:nvPr/>
        </p:nvSpPr>
        <p:spPr bwMode="auto">
          <a:xfrm>
            <a:off x="3809379" y="3913171"/>
            <a:ext cx="1640174" cy="6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marL="0" indent="0">
              <a:spcBef>
                <a:spcPts val="0"/>
              </a:spcBef>
              <a:spcAft>
                <a:spcPts val="600"/>
              </a:spcAft>
              <a:buNone/>
            </a:pPr>
            <a:r>
              <a:rPr lang="en-US" altLang="en-US" sz="1400" b="0" dirty="0" smtClean="0">
                <a:latin typeface="+mj-lt"/>
              </a:rPr>
              <a:t>Significant contribution from short-lived radionuclides → maximum delay time before releases</a:t>
            </a:r>
            <a:endParaRPr lang="en-GB" altLang="en-US" sz="1400" b="0" dirty="0">
              <a:solidFill>
                <a:srgbClr val="0055A0"/>
              </a:solidFill>
              <a:latin typeface="Arial" panose="020B0604020202020204"/>
              <a:ea typeface="+mn-ea"/>
            </a:endParaRPr>
          </a:p>
          <a:p>
            <a:pPr>
              <a:spcBef>
                <a:spcPts val="0"/>
              </a:spcBef>
              <a:spcAft>
                <a:spcPts val="600"/>
              </a:spcAft>
            </a:pPr>
            <a:endParaRPr lang="en-US" altLang="en-US" sz="1400" b="0" dirty="0" smtClean="0">
              <a:latin typeface="+mj-lt"/>
            </a:endParaRPr>
          </a:p>
        </p:txBody>
      </p:sp>
      <p:sp>
        <p:nvSpPr>
          <p:cNvPr id="40" name="TextBox 48"/>
          <p:cNvSpPr txBox="1">
            <a:spLocks noChangeArrowheads="1"/>
          </p:cNvSpPr>
          <p:nvPr/>
        </p:nvSpPr>
        <p:spPr bwMode="auto">
          <a:xfrm>
            <a:off x="9519894" y="3896044"/>
            <a:ext cx="1547683" cy="6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marL="0" indent="0">
              <a:spcBef>
                <a:spcPts val="0"/>
              </a:spcBef>
              <a:spcAft>
                <a:spcPts val="600"/>
              </a:spcAft>
              <a:buNone/>
            </a:pPr>
            <a:r>
              <a:rPr lang="en-US" altLang="en-US" sz="1400" b="0" dirty="0" smtClean="0">
                <a:latin typeface="+mj-lt"/>
              </a:rPr>
              <a:t>Significantly lower impact of He than air </a:t>
            </a:r>
            <a:r>
              <a:rPr lang="en-US" altLang="en-US" sz="1400" b="0" dirty="0" smtClean="0"/>
              <a:t>→ </a:t>
            </a:r>
            <a:r>
              <a:rPr lang="en-US" altLang="en-US" sz="1400" b="0" dirty="0">
                <a:latin typeface="+mj-lt"/>
              </a:rPr>
              <a:t>acceptable level of 0.1% of air contamination was evaluated</a:t>
            </a:r>
          </a:p>
        </p:txBody>
      </p:sp>
      <p:pic>
        <p:nvPicPr>
          <p:cNvPr id="41" name="Picture 40"/>
          <p:cNvPicPr>
            <a:picLocks noChangeAspect="1"/>
          </p:cNvPicPr>
          <p:nvPr/>
        </p:nvPicPr>
        <p:blipFill>
          <a:blip r:embed="rId4"/>
          <a:stretch>
            <a:fillRect/>
          </a:stretch>
        </p:blipFill>
        <p:spPr>
          <a:xfrm>
            <a:off x="6029608" y="3911899"/>
            <a:ext cx="3205832" cy="594432"/>
          </a:xfrm>
          <a:prstGeom prst="rect">
            <a:avLst/>
          </a:prstGeom>
        </p:spPr>
      </p:pic>
      <p:pic>
        <p:nvPicPr>
          <p:cNvPr id="42" name="Picture 41"/>
          <p:cNvPicPr>
            <a:picLocks noChangeAspect="1"/>
          </p:cNvPicPr>
          <p:nvPr/>
        </p:nvPicPr>
        <p:blipFill>
          <a:blip r:embed="rId5"/>
          <a:stretch>
            <a:fillRect/>
          </a:stretch>
        </p:blipFill>
        <p:spPr>
          <a:xfrm>
            <a:off x="2246685" y="1511186"/>
            <a:ext cx="8047051" cy="1949515"/>
          </a:xfrm>
          <a:prstGeom prst="rect">
            <a:avLst/>
          </a:prstGeom>
        </p:spPr>
      </p:pic>
    </p:spTree>
    <p:extLst>
      <p:ext uri="{BB962C8B-B14F-4D97-AF65-F5344CB8AC3E}">
        <p14:creationId xmlns:p14="http://schemas.microsoft.com/office/powerpoint/2010/main" val="54757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3" grpId="0"/>
      <p:bldP spid="38" grpId="0"/>
      <p:bldP spid="39" grpId="0"/>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19</a:t>
            </a:fld>
            <a:endParaRPr lang="en-GB"/>
          </a:p>
        </p:txBody>
      </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Soil activation at CENF</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12" name="Rectangle 11"/>
          <p:cNvSpPr/>
          <p:nvPr/>
        </p:nvSpPr>
        <p:spPr>
          <a:xfrm>
            <a:off x="347870" y="5096642"/>
            <a:ext cx="11532704" cy="584775"/>
          </a:xfrm>
          <a:prstGeom prst="rect">
            <a:avLst/>
          </a:prstGeom>
        </p:spPr>
        <p:txBody>
          <a:bodyPr wrap="square">
            <a:spAutoFit/>
          </a:bodyPr>
          <a:lstStyle/>
          <a:p>
            <a:pPr marL="182563" indent="-182563" algn="ctr">
              <a:spcBef>
                <a:spcPts val="0"/>
              </a:spcBef>
              <a:spcAft>
                <a:spcPts val="600"/>
              </a:spcAft>
              <a:buNone/>
            </a:pPr>
            <a:r>
              <a:rPr lang="en-US" altLang="en-US" sz="1600" i="1" dirty="0" smtClean="0">
                <a:solidFill>
                  <a:schemeClr val="bg1">
                    <a:lumMod val="50000"/>
                  </a:schemeClr>
                </a:solidFill>
              </a:rPr>
              <a:t>→ </a:t>
            </a:r>
            <a:r>
              <a:rPr lang="en-GB" altLang="en-US" sz="1600" i="1" dirty="0">
                <a:solidFill>
                  <a:schemeClr val="bg1">
                    <a:lumMod val="50000"/>
                  </a:schemeClr>
                </a:solidFill>
              </a:rPr>
              <a:t>Depending on the final shielding setup for </a:t>
            </a:r>
            <a:r>
              <a:rPr lang="en-GB" altLang="en-US" sz="1600" i="1" dirty="0" err="1">
                <a:solidFill>
                  <a:schemeClr val="bg1">
                    <a:lumMod val="50000"/>
                  </a:schemeClr>
                </a:solidFill>
              </a:rPr>
              <a:t>nuSTORM</a:t>
            </a:r>
            <a:r>
              <a:rPr lang="en-GB" altLang="en-US" sz="1600" i="1" dirty="0">
                <a:solidFill>
                  <a:schemeClr val="bg1">
                    <a:lumMod val="50000"/>
                  </a:schemeClr>
                </a:solidFill>
              </a:rPr>
              <a:t>, slight soil activation above the given </a:t>
            </a:r>
            <a:r>
              <a:rPr lang="en-GB" altLang="en-US" sz="1600" i="1" dirty="0" smtClean="0">
                <a:solidFill>
                  <a:schemeClr val="bg1">
                    <a:lumMod val="50000"/>
                  </a:schemeClr>
                </a:solidFill>
              </a:rPr>
              <a:t>limits could also occur, for which a geo-membrane might have to be foreseen</a:t>
            </a:r>
            <a:endParaRPr lang="en-GB" altLang="en-US" sz="1100" i="1" dirty="0">
              <a:solidFill>
                <a:schemeClr val="bg1">
                  <a:lumMod val="50000"/>
                </a:schemeClr>
              </a:solidFill>
            </a:endParaRPr>
          </a:p>
        </p:txBody>
      </p:sp>
      <p:pic>
        <p:nvPicPr>
          <p:cNvPr id="53" name="Picture 52" descr="\\cern.ch\dfs\Users\c\clstrabe\Desktop\Tgt_xy_H3_1s.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8807" y="2052490"/>
            <a:ext cx="4319905" cy="2513965"/>
          </a:xfrm>
          <a:prstGeom prst="rect">
            <a:avLst/>
          </a:prstGeom>
          <a:noFill/>
          <a:ln>
            <a:noFill/>
          </a:ln>
        </p:spPr>
      </p:pic>
      <p:sp>
        <p:nvSpPr>
          <p:cNvPr id="54" name="TextBox 2"/>
          <p:cNvSpPr txBox="1">
            <a:spLocks noChangeArrowheads="1"/>
          </p:cNvSpPr>
          <p:nvPr/>
        </p:nvSpPr>
        <p:spPr bwMode="auto">
          <a:xfrm>
            <a:off x="7050571" y="1436559"/>
            <a:ext cx="39421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H-3 activation around the target area</a:t>
            </a:r>
            <a:endParaRPr lang="en-GB" altLang="en-US" dirty="0">
              <a:latin typeface="+mn-lt"/>
            </a:endParaRPr>
          </a:p>
        </p:txBody>
      </p:sp>
      <p:sp>
        <p:nvSpPr>
          <p:cNvPr id="56" name="TextBox 48"/>
          <p:cNvSpPr txBox="1">
            <a:spLocks noChangeArrowheads="1"/>
          </p:cNvSpPr>
          <p:nvPr/>
        </p:nvSpPr>
        <p:spPr bwMode="auto">
          <a:xfrm>
            <a:off x="521610" y="1805891"/>
            <a:ext cx="6123030"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spcBef>
                <a:spcPts val="0"/>
              </a:spcBef>
              <a:spcAft>
                <a:spcPts val="600"/>
              </a:spcAft>
            </a:pPr>
            <a:r>
              <a:rPr lang="en-GB" altLang="en-US" sz="1400" b="0" dirty="0">
                <a:latin typeface="+mj-lt"/>
              </a:rPr>
              <a:t>The production of radioactivity in the soil and water </a:t>
            </a:r>
            <a:r>
              <a:rPr lang="en-GB" altLang="en-US" sz="1400" b="0" dirty="0" smtClean="0">
                <a:latin typeface="+mj-lt"/>
              </a:rPr>
              <a:t>is </a:t>
            </a:r>
            <a:r>
              <a:rPr lang="en-GB" altLang="en-US" sz="1400" b="0" dirty="0">
                <a:latin typeface="+mj-lt"/>
              </a:rPr>
              <a:t>a significant environmental </a:t>
            </a:r>
            <a:r>
              <a:rPr lang="en-GB" altLang="en-US" sz="1400" b="0" dirty="0" smtClean="0">
                <a:latin typeface="+mj-lt"/>
              </a:rPr>
              <a:t>concern</a:t>
            </a:r>
          </a:p>
          <a:p>
            <a:pPr>
              <a:spcBef>
                <a:spcPts val="0"/>
              </a:spcBef>
              <a:spcAft>
                <a:spcPts val="600"/>
              </a:spcAft>
            </a:pPr>
            <a:r>
              <a:rPr lang="en-GB" altLang="en-US" sz="1400" b="0" dirty="0" smtClean="0">
                <a:latin typeface="+mj-lt"/>
              </a:rPr>
              <a:t>Particularly </a:t>
            </a:r>
            <a:r>
              <a:rPr lang="en-GB" altLang="en-US" sz="1400" b="0" dirty="0">
                <a:latin typeface="+mj-lt"/>
              </a:rPr>
              <a:t>soluble radionuclides likely to pass through the karstic system are critical for the protection of groundwater resources </a:t>
            </a:r>
            <a:endParaRPr lang="en-GB" altLang="en-US" sz="1400" b="0" dirty="0" smtClean="0">
              <a:latin typeface="+mj-lt"/>
            </a:endParaRPr>
          </a:p>
          <a:p>
            <a:pPr>
              <a:spcBef>
                <a:spcPts val="0"/>
              </a:spcBef>
              <a:spcAft>
                <a:spcPts val="600"/>
              </a:spcAft>
            </a:pPr>
            <a:r>
              <a:rPr lang="en-GB" altLang="en-US" sz="1400" b="0" dirty="0" smtClean="0">
                <a:latin typeface="+mj-lt"/>
              </a:rPr>
              <a:t>To </a:t>
            </a:r>
            <a:r>
              <a:rPr lang="en-GB" altLang="en-US" sz="1400" b="0" dirty="0">
                <a:latin typeface="+mj-lt"/>
              </a:rPr>
              <a:t>avoid this hazard, it is suggested to enclose the activated elements of the facility and surrounding soil with an impermeable envelope to avoid contact with rainwater and diffusion of tritium via atomic exchange to the outer layers of the geological </a:t>
            </a:r>
            <a:r>
              <a:rPr lang="en-GB" altLang="en-US" sz="1400" b="0" dirty="0" smtClean="0">
                <a:latin typeface="+mj-lt"/>
              </a:rPr>
              <a:t>structure</a:t>
            </a:r>
          </a:p>
          <a:p>
            <a:pPr>
              <a:spcBef>
                <a:spcPts val="0"/>
              </a:spcBef>
              <a:spcAft>
                <a:spcPts val="600"/>
              </a:spcAft>
            </a:pPr>
            <a:r>
              <a:rPr lang="en-GB" altLang="en-US" sz="1400" b="0" dirty="0" smtClean="0">
                <a:latin typeface="+mj-lt"/>
              </a:rPr>
              <a:t>Such </a:t>
            </a:r>
            <a:r>
              <a:rPr lang="en-GB" altLang="en-US" sz="1400" b="0" dirty="0">
                <a:latin typeface="+mj-lt"/>
              </a:rPr>
              <a:t>a geo-membrane shall include all zones where the specific activities of the leachable radionuclides </a:t>
            </a:r>
            <a:r>
              <a:rPr lang="en-GB" altLang="en-US" sz="1400" b="0" baseline="30000" dirty="0">
                <a:latin typeface="+mj-lt"/>
              </a:rPr>
              <a:t>3</a:t>
            </a:r>
            <a:r>
              <a:rPr lang="en-GB" altLang="en-US" sz="1400" b="0" dirty="0">
                <a:latin typeface="+mj-lt"/>
              </a:rPr>
              <a:t>H and </a:t>
            </a:r>
            <a:r>
              <a:rPr lang="en-GB" altLang="en-US" sz="1400" b="0" baseline="30000" dirty="0">
                <a:latin typeface="+mj-lt"/>
              </a:rPr>
              <a:t>22</a:t>
            </a:r>
            <a:r>
              <a:rPr lang="en-GB" altLang="en-US" sz="1400" b="0" dirty="0">
                <a:latin typeface="+mj-lt"/>
              </a:rPr>
              <a:t>Na lie above the following limits: </a:t>
            </a:r>
          </a:p>
          <a:p>
            <a:pPr marL="449263" indent="-266700">
              <a:spcBef>
                <a:spcPts val="0"/>
              </a:spcBef>
              <a:spcAft>
                <a:spcPts val="600"/>
              </a:spcAft>
              <a:buFont typeface="Arial" panose="020B0604020202020204" pitchFamily="34" charset="0"/>
              <a:buChar char="−"/>
            </a:pPr>
            <a:r>
              <a:rPr lang="en-GB" altLang="en-US" sz="1400" b="0" baseline="30000" dirty="0" smtClean="0">
                <a:latin typeface="+mj-lt"/>
              </a:rPr>
              <a:t>3</a:t>
            </a:r>
            <a:r>
              <a:rPr lang="en-GB" altLang="en-US" sz="1400" b="0" dirty="0" smtClean="0">
                <a:latin typeface="+mj-lt"/>
              </a:rPr>
              <a:t>H </a:t>
            </a:r>
            <a:r>
              <a:rPr lang="en-GB" altLang="en-US" sz="1400" b="0" dirty="0">
                <a:latin typeface="+mj-lt"/>
              </a:rPr>
              <a:t>&gt;10 </a:t>
            </a:r>
            <a:r>
              <a:rPr lang="en-GB" altLang="en-US" sz="1400" b="0" dirty="0" err="1" smtClean="0">
                <a:latin typeface="+mj-lt"/>
              </a:rPr>
              <a:t>Bq</a:t>
            </a:r>
            <a:r>
              <a:rPr lang="en-GB" altLang="en-US" sz="1400" b="0" dirty="0" smtClean="0">
                <a:latin typeface="+mj-lt"/>
              </a:rPr>
              <a:t>/kg</a:t>
            </a:r>
          </a:p>
          <a:p>
            <a:pPr marL="449263" indent="-266700">
              <a:spcBef>
                <a:spcPts val="0"/>
              </a:spcBef>
              <a:spcAft>
                <a:spcPts val="600"/>
              </a:spcAft>
              <a:buFont typeface="Arial" panose="020B0604020202020204" pitchFamily="34" charset="0"/>
              <a:buChar char="−"/>
            </a:pPr>
            <a:r>
              <a:rPr lang="en-GB" altLang="en-US" sz="1400" b="0" baseline="30000" dirty="0" smtClean="0">
                <a:latin typeface="+mj-lt"/>
              </a:rPr>
              <a:t>22</a:t>
            </a:r>
            <a:r>
              <a:rPr lang="en-GB" altLang="en-US" sz="1400" b="0" dirty="0" smtClean="0">
                <a:latin typeface="+mj-lt"/>
              </a:rPr>
              <a:t>Na </a:t>
            </a:r>
            <a:r>
              <a:rPr lang="en-GB" altLang="en-US" sz="1400" b="0" dirty="0">
                <a:latin typeface="+mj-lt"/>
              </a:rPr>
              <a:t>&gt; 2 </a:t>
            </a:r>
            <a:r>
              <a:rPr lang="en-GB" altLang="en-US" sz="1400" b="0" dirty="0" err="1" smtClean="0">
                <a:latin typeface="+mj-lt"/>
              </a:rPr>
              <a:t>Bq</a:t>
            </a:r>
            <a:r>
              <a:rPr lang="en-GB" altLang="en-US" sz="1400" b="0" dirty="0" smtClean="0">
                <a:latin typeface="+mj-lt"/>
              </a:rPr>
              <a:t>/kg</a:t>
            </a:r>
            <a:endParaRPr lang="en-GB" altLang="en-US" sz="1400" b="0" dirty="0">
              <a:latin typeface="+mj-lt"/>
            </a:endParaRPr>
          </a:p>
        </p:txBody>
      </p:sp>
      <p:sp>
        <p:nvSpPr>
          <p:cNvPr id="59" name="Right Bracket 58"/>
          <p:cNvSpPr/>
          <p:nvPr/>
        </p:nvSpPr>
        <p:spPr>
          <a:xfrm>
            <a:off x="2385060" y="4282440"/>
            <a:ext cx="45719" cy="487680"/>
          </a:xfrm>
          <a:prstGeom prst="rightBracket">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0" name="TextBox 59"/>
          <p:cNvSpPr txBox="1"/>
          <p:nvPr/>
        </p:nvSpPr>
        <p:spPr>
          <a:xfrm>
            <a:off x="2699204" y="4372391"/>
            <a:ext cx="3084375" cy="307777"/>
          </a:xfrm>
          <a:prstGeom prst="rect">
            <a:avLst/>
          </a:prstGeom>
          <a:noFill/>
        </p:spPr>
        <p:txBody>
          <a:bodyPr wrap="square" rtlCol="0">
            <a:spAutoFit/>
          </a:bodyPr>
          <a:lstStyle/>
          <a:p>
            <a:r>
              <a:rPr lang="en-US" sz="1400" i="1" dirty="0" smtClean="0"/>
              <a:t>&gt; ~1 </a:t>
            </a:r>
            <a:r>
              <a:rPr lang="en-US" sz="1400" i="1" dirty="0" err="1" smtClean="0"/>
              <a:t>mSv</a:t>
            </a:r>
            <a:r>
              <a:rPr lang="en-US" sz="1400" i="1" dirty="0" smtClean="0"/>
              <a:t>/h prompt dose</a:t>
            </a:r>
            <a:endParaRPr lang="en-GB" sz="1400" i="1" dirty="0"/>
          </a:p>
        </p:txBody>
      </p:sp>
    </p:spTree>
    <p:extLst>
      <p:ext uri="{BB962C8B-B14F-4D97-AF65-F5344CB8AC3E}">
        <p14:creationId xmlns:p14="http://schemas.microsoft.com/office/powerpoint/2010/main" val="4287747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sz="4400" dirty="0" smtClean="0"/>
              <a:t>Radiation </a:t>
            </a:r>
            <a:r>
              <a:rPr lang="en-GB" sz="4400" dirty="0"/>
              <a:t>Protection </a:t>
            </a:r>
            <a:r>
              <a:rPr lang="en-GB" sz="4400" dirty="0" smtClean="0"/>
              <a:t>considerations for </a:t>
            </a:r>
            <a:r>
              <a:rPr lang="en-GB" sz="4400" dirty="0" err="1" smtClean="0"/>
              <a:t>nuSTORM</a:t>
            </a:r>
            <a:endParaRPr lang="en-GB" sz="2800" dirty="0"/>
          </a:p>
        </p:txBody>
      </p:sp>
      <p:sp>
        <p:nvSpPr>
          <p:cNvPr id="3" name="Subtitle 2"/>
          <p:cNvSpPr>
            <a:spLocks noGrp="1"/>
          </p:cNvSpPr>
          <p:nvPr>
            <p:ph type="subTitle" idx="1"/>
          </p:nvPr>
        </p:nvSpPr>
        <p:spPr>
          <a:xfrm>
            <a:off x="838200" y="3801980"/>
            <a:ext cx="10515600" cy="720400"/>
          </a:xfrm>
        </p:spPr>
        <p:txBody>
          <a:bodyPr>
            <a:normAutofit/>
          </a:bodyPr>
          <a:lstStyle/>
          <a:p>
            <a:pPr algn="ctr"/>
            <a:r>
              <a:rPr lang="en-US" sz="1800" b="1" u="sng" dirty="0" smtClean="0"/>
              <a:t>C. Ahdida</a:t>
            </a:r>
            <a:r>
              <a:rPr lang="en-US" sz="1800" b="1" dirty="0" smtClean="0"/>
              <a:t>, P</a:t>
            </a:r>
            <a:r>
              <a:rPr lang="en-US" sz="1800" b="1" dirty="0"/>
              <a:t>. Vojtyla</a:t>
            </a:r>
            <a:endParaRPr lang="en-US" sz="1800" b="1" dirty="0" smtClean="0"/>
          </a:p>
          <a:p>
            <a:pPr algn="ctr"/>
            <a:r>
              <a:rPr lang="en-US" sz="1400" b="1" dirty="0" smtClean="0"/>
              <a:t>HSE-RP</a:t>
            </a:r>
            <a:endParaRPr lang="en-US" sz="1400" b="1" dirty="0"/>
          </a:p>
        </p:txBody>
      </p:sp>
      <p:sp>
        <p:nvSpPr>
          <p:cNvPr id="4" name="TextBox 3"/>
          <p:cNvSpPr txBox="1"/>
          <p:nvPr/>
        </p:nvSpPr>
        <p:spPr>
          <a:xfrm>
            <a:off x="4711373" y="5150840"/>
            <a:ext cx="2657587" cy="584775"/>
          </a:xfrm>
          <a:prstGeom prst="rect">
            <a:avLst/>
          </a:prstGeom>
          <a:noFill/>
        </p:spPr>
        <p:txBody>
          <a:bodyPr wrap="none" rtlCol="0">
            <a:spAutoFit/>
          </a:bodyPr>
          <a:lstStyle/>
          <a:p>
            <a:pPr lvl="0" algn="ctr">
              <a:spcBef>
                <a:spcPct val="0"/>
              </a:spcBef>
              <a:defRPr/>
            </a:pPr>
            <a:r>
              <a:rPr lang="en-US" sz="1600" dirty="0" err="1" smtClean="0"/>
              <a:t>nuSTORM</a:t>
            </a:r>
            <a:r>
              <a:rPr lang="en-US" sz="1600" dirty="0" smtClean="0"/>
              <a:t> – the next steps</a:t>
            </a:r>
          </a:p>
          <a:p>
            <a:pPr lvl="0" algn="ctr">
              <a:spcBef>
                <a:spcPct val="0"/>
              </a:spcBef>
              <a:defRPr/>
            </a:pPr>
            <a:r>
              <a:rPr lang="en-US" sz="1600" dirty="0" smtClean="0"/>
              <a:t>22./23. October 2019</a:t>
            </a:r>
            <a:endParaRPr lang="fr-FR" sz="1600" dirty="0"/>
          </a:p>
        </p:txBody>
      </p:sp>
    </p:spTree>
    <p:extLst>
      <p:ext uri="{BB962C8B-B14F-4D97-AF65-F5344CB8AC3E}">
        <p14:creationId xmlns:p14="http://schemas.microsoft.com/office/powerpoint/2010/main" val="40986803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D722569-5D77-8841-B5F2-5F124A45E25C}"/>
              </a:ext>
            </a:extLst>
          </p:cNvPr>
          <p:cNvSpPr>
            <a:spLocks noGrp="1"/>
          </p:cNvSpPr>
          <p:nvPr>
            <p:ph type="sldNum" sz="quarter" idx="12"/>
          </p:nvPr>
        </p:nvSpPr>
        <p:spPr/>
        <p:txBody>
          <a:bodyPr/>
          <a:lstStyle/>
          <a:p>
            <a:fld id="{BCD55979-00CC-4874-A80E-0959E76EB92F}" type="slidenum">
              <a:rPr lang="en-GB" smtClean="0"/>
              <a:t>20</a:t>
            </a:fld>
            <a:endParaRPr lang="en-GB"/>
          </a:p>
        </p:txBody>
      </p:sp>
      <p:sp>
        <p:nvSpPr>
          <p:cNvPr id="52"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Environmental considerations for CENF</a:t>
            </a:r>
            <a:endParaRPr lang="en-US" sz="3200" dirty="0"/>
          </a:p>
        </p:txBody>
      </p:sp>
      <p:sp>
        <p:nvSpPr>
          <p:cNvPr id="5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12" name="Rectangle 11"/>
          <p:cNvSpPr/>
          <p:nvPr/>
        </p:nvSpPr>
        <p:spPr>
          <a:xfrm>
            <a:off x="347870" y="4926005"/>
            <a:ext cx="11532704" cy="830997"/>
          </a:xfrm>
          <a:prstGeom prst="rect">
            <a:avLst/>
          </a:prstGeom>
        </p:spPr>
        <p:txBody>
          <a:bodyPr wrap="square">
            <a:spAutoFit/>
          </a:bodyPr>
          <a:lstStyle/>
          <a:p>
            <a:pPr marL="182563" indent="-182563" algn="ctr">
              <a:spcBef>
                <a:spcPts val="0"/>
              </a:spcBef>
              <a:spcAft>
                <a:spcPts val="600"/>
              </a:spcAft>
              <a:buNone/>
            </a:pPr>
            <a:r>
              <a:rPr lang="en-US" altLang="en-US" sz="1600" i="1" dirty="0" smtClean="0">
                <a:solidFill>
                  <a:schemeClr val="bg1">
                    <a:lumMod val="50000"/>
                  </a:schemeClr>
                </a:solidFill>
              </a:rPr>
              <a:t>→ </a:t>
            </a:r>
            <a:r>
              <a:rPr lang="en-GB" altLang="en-US" sz="1600" i="1" dirty="0">
                <a:solidFill>
                  <a:schemeClr val="bg1">
                    <a:lumMod val="50000"/>
                  </a:schemeClr>
                </a:solidFill>
              </a:rPr>
              <a:t> Although the detailed design of the facility is not </a:t>
            </a:r>
            <a:r>
              <a:rPr lang="en-GB" altLang="en-US" sz="1600" i="1" dirty="0" smtClean="0">
                <a:solidFill>
                  <a:schemeClr val="bg1">
                    <a:lumMod val="50000"/>
                  </a:schemeClr>
                </a:solidFill>
              </a:rPr>
              <a:t>known yet</a:t>
            </a:r>
            <a:r>
              <a:rPr lang="en-GB" altLang="en-US" sz="1600" i="1" dirty="0">
                <a:solidFill>
                  <a:schemeClr val="bg1">
                    <a:lumMod val="50000"/>
                  </a:schemeClr>
                </a:solidFill>
              </a:rPr>
              <a:t>, one can state, based on the </a:t>
            </a:r>
            <a:r>
              <a:rPr lang="en-GB" altLang="en-US" sz="1600" i="1" dirty="0" smtClean="0">
                <a:solidFill>
                  <a:schemeClr val="bg1">
                    <a:lumMod val="50000"/>
                  </a:schemeClr>
                </a:solidFill>
              </a:rPr>
              <a:t>CENF study, </a:t>
            </a:r>
            <a:r>
              <a:rPr lang="en-GB" altLang="en-US" sz="1600" i="1" dirty="0">
                <a:solidFill>
                  <a:schemeClr val="bg1">
                    <a:lumMod val="50000"/>
                  </a:schemeClr>
                </a:solidFill>
              </a:rPr>
              <a:t>that the radiological environmental impact </a:t>
            </a:r>
            <a:r>
              <a:rPr lang="en-GB" altLang="en-US" sz="1600" i="1" dirty="0" smtClean="0">
                <a:solidFill>
                  <a:schemeClr val="bg1">
                    <a:lumMod val="50000"/>
                  </a:schemeClr>
                </a:solidFill>
              </a:rPr>
              <a:t>of </a:t>
            </a:r>
            <a:r>
              <a:rPr lang="en-GB" altLang="en-US" sz="1600" i="1" dirty="0" err="1" smtClean="0">
                <a:solidFill>
                  <a:schemeClr val="bg1">
                    <a:lumMod val="50000"/>
                  </a:schemeClr>
                </a:solidFill>
              </a:rPr>
              <a:t>nuSTORM</a:t>
            </a:r>
            <a:r>
              <a:rPr lang="en-GB" altLang="en-US" sz="1600" i="1" dirty="0" smtClean="0">
                <a:solidFill>
                  <a:schemeClr val="bg1">
                    <a:lumMod val="50000"/>
                  </a:schemeClr>
                </a:solidFill>
              </a:rPr>
              <a:t> </a:t>
            </a:r>
            <a:r>
              <a:rPr lang="en-GB" altLang="en-US" sz="1600" i="1" dirty="0">
                <a:solidFill>
                  <a:schemeClr val="bg1">
                    <a:lumMod val="50000"/>
                  </a:schemeClr>
                </a:solidFill>
              </a:rPr>
              <a:t>will be manageable at the present state of technology and that engineering solutions of </a:t>
            </a:r>
            <a:r>
              <a:rPr lang="en-GB" altLang="en-US" sz="1600" i="1" dirty="0" smtClean="0">
                <a:solidFill>
                  <a:schemeClr val="bg1">
                    <a:lumMod val="50000"/>
                  </a:schemeClr>
                </a:solidFill>
              </a:rPr>
              <a:t>impact minimisation </a:t>
            </a:r>
            <a:r>
              <a:rPr lang="en-GB" altLang="en-US" sz="1600" i="1" dirty="0">
                <a:solidFill>
                  <a:schemeClr val="bg1">
                    <a:lumMod val="50000"/>
                  </a:schemeClr>
                </a:solidFill>
              </a:rPr>
              <a:t>already </a:t>
            </a:r>
            <a:r>
              <a:rPr lang="en-GB" altLang="en-US" sz="1600" i="1" dirty="0" smtClean="0">
                <a:solidFill>
                  <a:schemeClr val="bg1">
                    <a:lumMod val="50000"/>
                  </a:schemeClr>
                </a:solidFill>
              </a:rPr>
              <a:t>exist</a:t>
            </a:r>
            <a:endParaRPr lang="en-GB" altLang="en-US" sz="1100" i="1" dirty="0">
              <a:solidFill>
                <a:schemeClr val="bg1">
                  <a:lumMod val="50000"/>
                </a:schemeClr>
              </a:solidFill>
            </a:endParaRPr>
          </a:p>
        </p:txBody>
      </p:sp>
      <p:grpSp>
        <p:nvGrpSpPr>
          <p:cNvPr id="5" name="Group 4"/>
          <p:cNvGrpSpPr/>
          <p:nvPr/>
        </p:nvGrpSpPr>
        <p:grpSpPr>
          <a:xfrm>
            <a:off x="5253528" y="2883645"/>
            <a:ext cx="1549400" cy="1454150"/>
            <a:chOff x="6049582" y="2088848"/>
            <a:chExt cx="1549400" cy="1454150"/>
          </a:xfrm>
        </p:grpSpPr>
        <p:sp>
          <p:nvSpPr>
            <p:cNvPr id="8" name="Rectangle 7"/>
            <p:cNvSpPr/>
            <p:nvPr/>
          </p:nvSpPr>
          <p:spPr bwMode="auto">
            <a:xfrm rot="18900000">
              <a:off x="6089269" y="2088848"/>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6" name="TextBox 3"/>
            <p:cNvSpPr txBox="1"/>
            <p:nvPr/>
          </p:nvSpPr>
          <p:spPr bwMode="auto">
            <a:xfrm>
              <a:off x="6049582" y="2814336"/>
              <a:ext cx="1549400" cy="368300"/>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smtClean="0">
                  <a:latin typeface="Calibri" panose="020F0502020204030204" pitchFamily="34" charset="0"/>
                </a:rPr>
                <a:t>Air and He </a:t>
              </a:r>
              <a:br>
                <a:rPr lang="en-US" sz="1200" cap="all" dirty="0" smtClean="0">
                  <a:latin typeface="Calibri" panose="020F0502020204030204" pitchFamily="34" charset="0"/>
                </a:rPr>
              </a:br>
              <a:r>
                <a:rPr lang="en-US" sz="1200" cap="all" dirty="0" smtClean="0">
                  <a:latin typeface="Calibri" panose="020F0502020204030204" pitchFamily="34" charset="0"/>
                </a:rPr>
                <a:t>activation</a:t>
              </a:r>
              <a:endParaRPr lang="en-US" sz="1200" cap="all" dirty="0">
                <a:latin typeface="Calibri" panose="020F0502020204030204" pitchFamily="34" charset="0"/>
              </a:endParaRPr>
            </a:p>
          </p:txBody>
        </p:sp>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l="14116" t="22607" r="84581" b="72537"/>
            <a:stretch>
              <a:fillRect/>
            </a:stretch>
          </p:blipFill>
          <p:spPr bwMode="auto">
            <a:xfrm>
              <a:off x="6611557" y="2241248"/>
              <a:ext cx="425450" cy="458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4" name="Group 3"/>
          <p:cNvGrpSpPr/>
          <p:nvPr/>
        </p:nvGrpSpPr>
        <p:grpSpPr>
          <a:xfrm>
            <a:off x="6417833" y="1786259"/>
            <a:ext cx="1454150" cy="1454150"/>
            <a:chOff x="5035980" y="3154275"/>
            <a:chExt cx="1454150" cy="1454150"/>
          </a:xfrm>
        </p:grpSpPr>
        <p:sp>
          <p:nvSpPr>
            <p:cNvPr id="9" name="Rectangle 8"/>
            <p:cNvSpPr/>
            <p:nvPr/>
          </p:nvSpPr>
          <p:spPr bwMode="auto">
            <a:xfrm rot="18900000">
              <a:off x="5035980" y="3154275"/>
              <a:ext cx="1454150" cy="1454150"/>
            </a:xfrm>
            <a:prstGeom prst="rect">
              <a:avLst/>
            </a:prstGeom>
            <a:solidFill>
              <a:schemeClr val="bg1"/>
            </a:solid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sp>
          <p:nvSpPr>
            <p:cNvPr id="13" name="Freeform 32"/>
            <p:cNvSpPr>
              <a:spLocks/>
            </p:cNvSpPr>
            <p:nvPr/>
          </p:nvSpPr>
          <p:spPr bwMode="auto">
            <a:xfrm>
              <a:off x="5975780" y="3513050"/>
              <a:ext cx="3175" cy="3175"/>
            </a:xfrm>
            <a:custGeom>
              <a:avLst/>
              <a:gdLst>
                <a:gd name="T0" fmla="*/ 2147483646 w 13"/>
                <a:gd name="T1" fmla="*/ 0 h 20"/>
                <a:gd name="T2" fmla="*/ 0 w 13"/>
                <a:gd name="T3" fmla="*/ 0 h 20"/>
                <a:gd name="T4" fmla="*/ 2147483646 w 13"/>
                <a:gd name="T5" fmla="*/ 2147483646 h 20"/>
                <a:gd name="T6" fmla="*/ 2147483646 w 13"/>
                <a:gd name="T7" fmla="*/ 0 h 2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20">
                  <a:moveTo>
                    <a:pt x="13" y="0"/>
                  </a:moveTo>
                  <a:cubicBezTo>
                    <a:pt x="0" y="0"/>
                    <a:pt x="0" y="0"/>
                    <a:pt x="0" y="0"/>
                  </a:cubicBezTo>
                  <a:cubicBezTo>
                    <a:pt x="3" y="7"/>
                    <a:pt x="6" y="13"/>
                    <a:pt x="8" y="20"/>
                  </a:cubicBezTo>
                  <a:lnTo>
                    <a:pt x="1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14" name="TextBox 6"/>
            <p:cNvSpPr txBox="1"/>
            <p:nvPr/>
          </p:nvSpPr>
          <p:spPr bwMode="auto">
            <a:xfrm>
              <a:off x="5120118" y="3881350"/>
              <a:ext cx="1281112" cy="55403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Water and </a:t>
              </a:r>
              <a:r>
                <a:rPr lang="en-US" sz="1200" cap="all" dirty="0" smtClean="0">
                  <a:latin typeface="Calibri" panose="020F0502020204030204" pitchFamily="34" charset="0"/>
                </a:rPr>
                <a:t>Ground activation</a:t>
              </a:r>
              <a:endParaRPr lang="en-US" sz="1200" cap="all" dirty="0">
                <a:latin typeface="Calibri" panose="020F0502020204030204" pitchFamily="34" charset="0"/>
              </a:endParaRPr>
            </a:p>
          </p:txBody>
        </p:sp>
        <p:grpSp>
          <p:nvGrpSpPr>
            <p:cNvPr id="30" name="Group 39"/>
            <p:cNvGrpSpPr>
              <a:grpSpLocks/>
            </p:cNvGrpSpPr>
            <p:nvPr/>
          </p:nvGrpSpPr>
          <p:grpSpPr bwMode="auto">
            <a:xfrm>
              <a:off x="5559855" y="3282862"/>
              <a:ext cx="444500" cy="458788"/>
              <a:chOff x="3321801" y="4336476"/>
              <a:chExt cx="444212" cy="458190"/>
            </a:xfrm>
          </p:grpSpPr>
          <p:pic>
            <p:nvPicPr>
              <p:cNvPr id="31" name="Picture 2"/>
              <p:cNvPicPr>
                <a:picLocks noChangeAspect="1" noChangeArrowheads="1"/>
              </p:cNvPicPr>
              <p:nvPr/>
            </p:nvPicPr>
            <p:blipFill>
              <a:blip r:embed="rId3">
                <a:extLst>
                  <a:ext uri="{28A0092B-C50C-407E-A947-70E740481C1C}">
                    <a14:useLocalDpi xmlns:a14="http://schemas.microsoft.com/office/drawing/2010/main" val="0"/>
                  </a:ext>
                </a:extLst>
              </a:blip>
              <a:srcRect l="16476" t="31375" r="82220" b="63770"/>
              <a:stretch>
                <a:fillRect/>
              </a:stretch>
            </p:blipFill>
            <p:spPr bwMode="auto">
              <a:xfrm>
                <a:off x="3321801" y="4336476"/>
                <a:ext cx="424800" cy="458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Rectangle 37"/>
              <p:cNvSpPr>
                <a:spLocks noChangeArrowheads="1"/>
              </p:cNvSpPr>
              <p:nvPr/>
            </p:nvSpPr>
            <p:spPr bwMode="auto">
              <a:xfrm rot="-2316096">
                <a:off x="3680957" y="4356000"/>
                <a:ext cx="85056" cy="100636"/>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3" name="Oval 38"/>
              <p:cNvSpPr>
                <a:spLocks noChangeArrowheads="1"/>
              </p:cNvSpPr>
              <p:nvPr/>
            </p:nvSpPr>
            <p:spPr bwMode="auto">
              <a:xfrm rot="3841534">
                <a:off x="3496389" y="4543416"/>
                <a:ext cx="75624" cy="4850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34" name="Oval 52"/>
              <p:cNvSpPr>
                <a:spLocks noChangeArrowheads="1"/>
              </p:cNvSpPr>
              <p:nvPr/>
            </p:nvSpPr>
            <p:spPr bwMode="auto">
              <a:xfrm rot="3841534">
                <a:off x="3595454" y="4472516"/>
                <a:ext cx="75624" cy="5874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grpSp>
      <p:grpSp>
        <p:nvGrpSpPr>
          <p:cNvPr id="3" name="Group 2"/>
          <p:cNvGrpSpPr/>
          <p:nvPr/>
        </p:nvGrpSpPr>
        <p:grpSpPr>
          <a:xfrm>
            <a:off x="4168702" y="1786259"/>
            <a:ext cx="1454150" cy="1454150"/>
            <a:chOff x="3987419" y="2087423"/>
            <a:chExt cx="1454150" cy="1454150"/>
          </a:xfrm>
        </p:grpSpPr>
        <p:sp>
          <p:nvSpPr>
            <p:cNvPr id="17" name="TextBox 32"/>
            <p:cNvSpPr txBox="1"/>
            <p:nvPr/>
          </p:nvSpPr>
          <p:spPr bwMode="auto">
            <a:xfrm>
              <a:off x="4036632" y="2814336"/>
              <a:ext cx="1368425" cy="369887"/>
            </a:xfrm>
            <a:prstGeom prst="rect">
              <a:avLst/>
            </a:prstGeom>
            <a:noFill/>
          </p:spPr>
          <p:txBody>
            <a:bodyPr lIns="0" tIns="0" rIns="0" bIns="0">
              <a:spAutoFit/>
            </a:bodyPr>
            <a:lstStyle>
              <a:defPPr>
                <a:defRPr lang="en-GB"/>
              </a:defPPr>
              <a:lvl1pPr algn="ctr" rtl="0" fontAlgn="base">
                <a:lnSpc>
                  <a:spcPct val="86000"/>
                </a:lnSpc>
                <a:spcBef>
                  <a:spcPct val="0"/>
                </a:spcBef>
                <a:spcAft>
                  <a:spcPct val="0"/>
                </a:spcAft>
                <a:defRPr sz="1000" kern="1200">
                  <a:solidFill>
                    <a:schemeClr val="tx1"/>
                  </a:solidFill>
                  <a:latin typeface="Arial" charset="0"/>
                  <a:ea typeface="+mn-ea"/>
                  <a:cs typeface="+mn-cs"/>
                </a:defRPr>
              </a:lvl1pPr>
              <a:lvl2pPr marL="457200" algn="ctr" rtl="0" fontAlgn="base">
                <a:lnSpc>
                  <a:spcPct val="86000"/>
                </a:lnSpc>
                <a:spcBef>
                  <a:spcPct val="0"/>
                </a:spcBef>
                <a:spcAft>
                  <a:spcPct val="0"/>
                </a:spcAft>
                <a:defRPr sz="1000" kern="1200">
                  <a:solidFill>
                    <a:schemeClr val="tx1"/>
                  </a:solidFill>
                  <a:latin typeface="Arial" charset="0"/>
                  <a:ea typeface="+mn-ea"/>
                  <a:cs typeface="+mn-cs"/>
                </a:defRPr>
              </a:lvl2pPr>
              <a:lvl3pPr marL="914400" algn="ctr" rtl="0" fontAlgn="base">
                <a:lnSpc>
                  <a:spcPct val="86000"/>
                </a:lnSpc>
                <a:spcBef>
                  <a:spcPct val="0"/>
                </a:spcBef>
                <a:spcAft>
                  <a:spcPct val="0"/>
                </a:spcAft>
                <a:defRPr sz="1000" kern="1200">
                  <a:solidFill>
                    <a:schemeClr val="tx1"/>
                  </a:solidFill>
                  <a:latin typeface="Arial" charset="0"/>
                  <a:ea typeface="+mn-ea"/>
                  <a:cs typeface="+mn-cs"/>
                </a:defRPr>
              </a:lvl3pPr>
              <a:lvl4pPr marL="1371600" algn="ctr" rtl="0" fontAlgn="base">
                <a:lnSpc>
                  <a:spcPct val="86000"/>
                </a:lnSpc>
                <a:spcBef>
                  <a:spcPct val="0"/>
                </a:spcBef>
                <a:spcAft>
                  <a:spcPct val="0"/>
                </a:spcAft>
                <a:defRPr sz="1000" kern="1200">
                  <a:solidFill>
                    <a:schemeClr val="tx1"/>
                  </a:solidFill>
                  <a:latin typeface="Arial" charset="0"/>
                  <a:ea typeface="+mn-ea"/>
                  <a:cs typeface="+mn-cs"/>
                </a:defRPr>
              </a:lvl4pPr>
              <a:lvl5pPr marL="1828800" algn="ctr" rtl="0" fontAlgn="base">
                <a:lnSpc>
                  <a:spcPct val="86000"/>
                </a:lnSpc>
                <a:spcBef>
                  <a:spcPct val="0"/>
                </a:spcBef>
                <a:spcAft>
                  <a:spcPct val="0"/>
                </a:spcAft>
                <a:defRPr sz="1000" kern="1200">
                  <a:solidFill>
                    <a:schemeClr val="tx1"/>
                  </a:solidFill>
                  <a:latin typeface="Arial" charset="0"/>
                  <a:ea typeface="+mn-ea"/>
                  <a:cs typeface="+mn-cs"/>
                </a:defRPr>
              </a:lvl5pPr>
              <a:lvl6pPr marL="2286000" algn="l" defTabSz="914400" rtl="0" eaLnBrk="1" latinLnBrk="0" hangingPunct="1">
                <a:defRPr sz="1000" kern="1200">
                  <a:solidFill>
                    <a:schemeClr val="tx1"/>
                  </a:solidFill>
                  <a:latin typeface="Arial" charset="0"/>
                  <a:ea typeface="+mn-ea"/>
                  <a:cs typeface="+mn-cs"/>
                </a:defRPr>
              </a:lvl6pPr>
              <a:lvl7pPr marL="2743200" algn="l" defTabSz="914400" rtl="0" eaLnBrk="1" latinLnBrk="0" hangingPunct="1">
                <a:defRPr sz="1000" kern="1200">
                  <a:solidFill>
                    <a:schemeClr val="tx1"/>
                  </a:solidFill>
                  <a:latin typeface="Arial" charset="0"/>
                  <a:ea typeface="+mn-ea"/>
                  <a:cs typeface="+mn-cs"/>
                </a:defRPr>
              </a:lvl7pPr>
              <a:lvl8pPr marL="3200400" algn="l" defTabSz="914400" rtl="0" eaLnBrk="1" latinLnBrk="0" hangingPunct="1">
                <a:defRPr sz="1000" kern="1200">
                  <a:solidFill>
                    <a:schemeClr val="tx1"/>
                  </a:solidFill>
                  <a:latin typeface="Arial" charset="0"/>
                  <a:ea typeface="+mn-ea"/>
                  <a:cs typeface="+mn-cs"/>
                </a:defRPr>
              </a:lvl8pPr>
              <a:lvl9pPr marL="3657600" algn="l" defTabSz="914400" rtl="0" eaLnBrk="1" latinLnBrk="0" hangingPunct="1">
                <a:defRPr sz="1000" kern="1200">
                  <a:solidFill>
                    <a:schemeClr val="tx1"/>
                  </a:solidFill>
                  <a:latin typeface="Arial" charset="0"/>
                  <a:ea typeface="+mn-ea"/>
                  <a:cs typeface="+mn-cs"/>
                </a:defRPr>
              </a:lvl9pPr>
            </a:lstStyle>
            <a:p>
              <a:pPr eaLnBrk="1" hangingPunct="1">
                <a:lnSpc>
                  <a:spcPct val="100000"/>
                </a:lnSpc>
                <a:spcBef>
                  <a:spcPts val="600"/>
                </a:spcBef>
                <a:defRPr/>
              </a:pPr>
              <a:r>
                <a:rPr lang="en-US" sz="1200" cap="all" dirty="0">
                  <a:latin typeface="Calibri" panose="020F0502020204030204" pitchFamily="34" charset="0"/>
                </a:rPr>
                <a:t>Prompt and residual radiation</a:t>
              </a:r>
            </a:p>
          </p:txBody>
        </p:sp>
        <p:grpSp>
          <p:nvGrpSpPr>
            <p:cNvPr id="23" name="Group 9"/>
            <p:cNvGrpSpPr>
              <a:grpSpLocks/>
            </p:cNvGrpSpPr>
            <p:nvPr/>
          </p:nvGrpSpPr>
          <p:grpSpPr bwMode="auto">
            <a:xfrm>
              <a:off x="4484307" y="2219021"/>
              <a:ext cx="452437" cy="500063"/>
              <a:chOff x="3294107" y="2233833"/>
              <a:chExt cx="452494" cy="500329"/>
            </a:xfrm>
          </p:grpSpPr>
          <p:pic>
            <p:nvPicPr>
              <p:cNvPr id="24" name="Picture 3" descr="\\cern.ch\dfs\Users\c\clstrabe\Desktop\imagesCAS65GK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3321801" y="2273006"/>
                <a:ext cx="424800" cy="42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5"/>
              <p:cNvSpPr>
                <a:spLocks noChangeArrowheads="1"/>
              </p:cNvSpPr>
              <p:nvPr/>
            </p:nvSpPr>
            <p:spPr bwMode="auto">
              <a:xfrm>
                <a:off x="3347864" y="2265479"/>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26" name="Rectangle 41"/>
              <p:cNvSpPr>
                <a:spLocks noChangeArrowheads="1"/>
              </p:cNvSpPr>
              <p:nvPr/>
            </p:nvSpPr>
            <p:spPr bwMode="auto">
              <a:xfrm>
                <a:off x="3347864" y="2430000"/>
                <a:ext cx="280800" cy="1080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27" name="Rectangle 42"/>
              <p:cNvSpPr>
                <a:spLocks noChangeArrowheads="1"/>
              </p:cNvSpPr>
              <p:nvPr/>
            </p:nvSpPr>
            <p:spPr bwMode="auto">
              <a:xfrm>
                <a:off x="3347864" y="2618035"/>
                <a:ext cx="280800" cy="7200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28" name="Isosceles Triangle 6"/>
              <p:cNvSpPr>
                <a:spLocks noChangeArrowheads="1"/>
              </p:cNvSpPr>
              <p:nvPr/>
            </p:nvSpPr>
            <p:spPr bwMode="auto">
              <a:xfrm rot="-5400000">
                <a:off x="3608456" y="2442502"/>
                <a:ext cx="172800" cy="72000"/>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sp>
            <p:nvSpPr>
              <p:cNvPr id="29" name="Rectangle 44"/>
              <p:cNvSpPr>
                <a:spLocks noChangeArrowheads="1"/>
              </p:cNvSpPr>
              <p:nvPr/>
            </p:nvSpPr>
            <p:spPr bwMode="auto">
              <a:xfrm>
                <a:off x="3294107" y="2233833"/>
                <a:ext cx="452494" cy="500329"/>
              </a:xfrm>
              <a:prstGeom prst="rect">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algn="ctr" eaLnBrk="1" hangingPunct="1">
                  <a:spcBef>
                    <a:spcPct val="0"/>
                  </a:spcBef>
                  <a:buFontTx/>
                  <a:buNone/>
                </a:pPr>
                <a:endParaRPr lang="en-GB" altLang="en-US" sz="2400" b="0">
                  <a:latin typeface="Calibri" panose="020F0502020204030204" pitchFamily="34" charset="0"/>
                </a:endParaRPr>
              </a:p>
            </p:txBody>
          </p:sp>
        </p:grpSp>
        <p:sp>
          <p:nvSpPr>
            <p:cNvPr id="45" name="Rectangle 44"/>
            <p:cNvSpPr/>
            <p:nvPr/>
          </p:nvSpPr>
          <p:spPr bwMode="auto">
            <a:xfrm rot="18900000">
              <a:off x="3987419" y="2087423"/>
              <a:ext cx="1454150" cy="1454150"/>
            </a:xfrm>
            <a:prstGeom prst="rect">
              <a:avLst/>
            </a:prstGeom>
            <a:noFill/>
            <a:ln w="381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GB"/>
              </a:defPPr>
              <a:lvl1pPr algn="ctr" rtl="0" fontAlgn="base">
                <a:lnSpc>
                  <a:spcPct val="86000"/>
                </a:lnSpc>
                <a:spcBef>
                  <a:spcPct val="0"/>
                </a:spcBef>
                <a:spcAft>
                  <a:spcPct val="0"/>
                </a:spcAft>
                <a:defRPr sz="1000" kern="1200">
                  <a:solidFill>
                    <a:schemeClr val="lt1"/>
                  </a:solidFill>
                  <a:latin typeface="+mn-lt"/>
                  <a:ea typeface="+mn-ea"/>
                  <a:cs typeface="+mn-cs"/>
                </a:defRPr>
              </a:lvl1pPr>
              <a:lvl2pPr marL="457200" algn="ctr" rtl="0" fontAlgn="base">
                <a:lnSpc>
                  <a:spcPct val="86000"/>
                </a:lnSpc>
                <a:spcBef>
                  <a:spcPct val="0"/>
                </a:spcBef>
                <a:spcAft>
                  <a:spcPct val="0"/>
                </a:spcAft>
                <a:defRPr sz="1000" kern="1200">
                  <a:solidFill>
                    <a:schemeClr val="lt1"/>
                  </a:solidFill>
                  <a:latin typeface="+mn-lt"/>
                  <a:ea typeface="+mn-ea"/>
                  <a:cs typeface="+mn-cs"/>
                </a:defRPr>
              </a:lvl2pPr>
              <a:lvl3pPr marL="914400" algn="ctr" rtl="0" fontAlgn="base">
                <a:lnSpc>
                  <a:spcPct val="86000"/>
                </a:lnSpc>
                <a:spcBef>
                  <a:spcPct val="0"/>
                </a:spcBef>
                <a:spcAft>
                  <a:spcPct val="0"/>
                </a:spcAft>
                <a:defRPr sz="1000" kern="1200">
                  <a:solidFill>
                    <a:schemeClr val="lt1"/>
                  </a:solidFill>
                  <a:latin typeface="+mn-lt"/>
                  <a:ea typeface="+mn-ea"/>
                  <a:cs typeface="+mn-cs"/>
                </a:defRPr>
              </a:lvl3pPr>
              <a:lvl4pPr marL="1371600" algn="ctr" rtl="0" fontAlgn="base">
                <a:lnSpc>
                  <a:spcPct val="86000"/>
                </a:lnSpc>
                <a:spcBef>
                  <a:spcPct val="0"/>
                </a:spcBef>
                <a:spcAft>
                  <a:spcPct val="0"/>
                </a:spcAft>
                <a:defRPr sz="1000" kern="1200">
                  <a:solidFill>
                    <a:schemeClr val="lt1"/>
                  </a:solidFill>
                  <a:latin typeface="+mn-lt"/>
                  <a:ea typeface="+mn-ea"/>
                  <a:cs typeface="+mn-cs"/>
                </a:defRPr>
              </a:lvl4pPr>
              <a:lvl5pPr marL="1828800" algn="ctr" rtl="0" fontAlgn="base">
                <a:lnSpc>
                  <a:spcPct val="86000"/>
                </a:lnSpc>
                <a:spcBef>
                  <a:spcPct val="0"/>
                </a:spcBef>
                <a:spcAft>
                  <a:spcPct val="0"/>
                </a:spcAft>
                <a:defRPr sz="1000" kern="1200">
                  <a:solidFill>
                    <a:schemeClr val="lt1"/>
                  </a:solidFill>
                  <a:latin typeface="+mn-lt"/>
                  <a:ea typeface="+mn-ea"/>
                  <a:cs typeface="+mn-cs"/>
                </a:defRPr>
              </a:lvl5pPr>
              <a:lvl6pPr marL="2286000" algn="l" defTabSz="914400" rtl="0" eaLnBrk="1" latinLnBrk="0" hangingPunct="1">
                <a:defRPr sz="1000" kern="1200">
                  <a:solidFill>
                    <a:schemeClr val="lt1"/>
                  </a:solidFill>
                  <a:latin typeface="+mn-lt"/>
                  <a:ea typeface="+mn-ea"/>
                  <a:cs typeface="+mn-cs"/>
                </a:defRPr>
              </a:lvl6pPr>
              <a:lvl7pPr marL="2743200" algn="l" defTabSz="914400" rtl="0" eaLnBrk="1" latinLnBrk="0" hangingPunct="1">
                <a:defRPr sz="1000" kern="1200">
                  <a:solidFill>
                    <a:schemeClr val="lt1"/>
                  </a:solidFill>
                  <a:latin typeface="+mn-lt"/>
                  <a:ea typeface="+mn-ea"/>
                  <a:cs typeface="+mn-cs"/>
                </a:defRPr>
              </a:lvl7pPr>
              <a:lvl8pPr marL="3200400" algn="l" defTabSz="914400" rtl="0" eaLnBrk="1" latinLnBrk="0" hangingPunct="1">
                <a:defRPr sz="1000" kern="1200">
                  <a:solidFill>
                    <a:schemeClr val="lt1"/>
                  </a:solidFill>
                  <a:latin typeface="+mn-lt"/>
                  <a:ea typeface="+mn-ea"/>
                  <a:cs typeface="+mn-cs"/>
                </a:defRPr>
              </a:lvl8pPr>
              <a:lvl9pPr marL="3657600" algn="l" defTabSz="914400" rtl="0" eaLnBrk="1" latinLnBrk="0" hangingPunct="1">
                <a:defRPr sz="1000" kern="1200">
                  <a:solidFill>
                    <a:schemeClr val="lt1"/>
                  </a:solidFill>
                  <a:latin typeface="+mn-lt"/>
                  <a:ea typeface="+mn-ea"/>
                  <a:cs typeface="+mn-cs"/>
                </a:defRPr>
              </a:lvl9pPr>
            </a:lstStyle>
            <a:p>
              <a:pPr eaLnBrk="1" hangingPunct="1">
                <a:lnSpc>
                  <a:spcPct val="100000"/>
                </a:lnSpc>
                <a:defRPr/>
              </a:pPr>
              <a:endParaRPr lang="en-US" dirty="0" err="1" smtClean="0">
                <a:solidFill>
                  <a:schemeClr val="tx1"/>
                </a:solidFill>
                <a:latin typeface="Calibri" panose="020F0502020204030204" pitchFamily="34" charset="0"/>
              </a:endParaRPr>
            </a:p>
          </p:txBody>
        </p:sp>
      </p:grpSp>
      <p:sp>
        <p:nvSpPr>
          <p:cNvPr id="123" name="TextBox 48"/>
          <p:cNvSpPr txBox="1">
            <a:spLocks noChangeArrowheads="1"/>
          </p:cNvSpPr>
          <p:nvPr/>
        </p:nvSpPr>
        <p:spPr bwMode="auto">
          <a:xfrm>
            <a:off x="826383" y="2223712"/>
            <a:ext cx="2567870"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marL="0" indent="0">
              <a:spcBef>
                <a:spcPts val="0"/>
              </a:spcBef>
              <a:spcAft>
                <a:spcPts val="600"/>
              </a:spcAft>
              <a:buNone/>
            </a:pPr>
            <a:r>
              <a:rPr lang="en-US" altLang="en-US" sz="1400" b="0" dirty="0" smtClean="0">
                <a:latin typeface="+mj-lt"/>
              </a:rPr>
              <a:t>Effective dose to members of the public due to stray radiation is &lt; 0.2 </a:t>
            </a:r>
            <a:r>
              <a:rPr lang="el-GR" altLang="en-US" sz="1400" b="0" dirty="0" smtClean="0">
                <a:latin typeface="+mj-lt"/>
              </a:rPr>
              <a:t>μ</a:t>
            </a:r>
            <a:r>
              <a:rPr lang="en-US" altLang="en-US" sz="1400" b="0" dirty="0" err="1" smtClean="0">
                <a:latin typeface="+mj-lt"/>
              </a:rPr>
              <a:t>Sv</a:t>
            </a:r>
            <a:r>
              <a:rPr lang="en-US" altLang="en-US" sz="1400" b="0" dirty="0" smtClean="0">
                <a:latin typeface="+mj-lt"/>
              </a:rPr>
              <a:t>/y</a:t>
            </a:r>
            <a:endParaRPr lang="en-GB" altLang="en-US" sz="1400" b="0" dirty="0">
              <a:solidFill>
                <a:srgbClr val="0055A0"/>
              </a:solidFill>
              <a:latin typeface="+mj-lt"/>
              <a:ea typeface="+mn-ea"/>
            </a:endParaRPr>
          </a:p>
          <a:p>
            <a:pPr>
              <a:spcBef>
                <a:spcPts val="0"/>
              </a:spcBef>
              <a:spcAft>
                <a:spcPts val="600"/>
              </a:spcAft>
            </a:pPr>
            <a:endParaRPr lang="en-US" altLang="en-US" sz="1400" b="0" dirty="0" smtClean="0">
              <a:latin typeface="+mj-lt"/>
            </a:endParaRPr>
          </a:p>
        </p:txBody>
      </p:sp>
      <p:sp>
        <p:nvSpPr>
          <p:cNvPr id="126" name="TextBox 48"/>
          <p:cNvSpPr txBox="1">
            <a:spLocks noChangeArrowheads="1"/>
          </p:cNvSpPr>
          <p:nvPr/>
        </p:nvSpPr>
        <p:spPr bwMode="auto">
          <a:xfrm>
            <a:off x="1121521" y="3893132"/>
            <a:ext cx="3888000"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marL="0" indent="0">
              <a:spcBef>
                <a:spcPts val="0"/>
              </a:spcBef>
              <a:spcAft>
                <a:spcPts val="600"/>
              </a:spcAft>
              <a:buNone/>
            </a:pPr>
            <a:r>
              <a:rPr lang="en-US" altLang="en-US" sz="1400" b="0" dirty="0" smtClean="0">
                <a:latin typeface="+mj-lt"/>
              </a:rPr>
              <a:t>Effective dose to members of the public due to releases of radioactive substance to the ambient air is &lt; 0.13 </a:t>
            </a:r>
            <a:r>
              <a:rPr lang="el-GR" altLang="en-US" sz="1400" b="0" dirty="0" smtClean="0">
                <a:latin typeface="+mj-lt"/>
              </a:rPr>
              <a:t>μ</a:t>
            </a:r>
            <a:r>
              <a:rPr lang="en-US" altLang="en-US" sz="1400" b="0" dirty="0" err="1" smtClean="0">
                <a:latin typeface="+mj-lt"/>
              </a:rPr>
              <a:t>Sv</a:t>
            </a:r>
            <a:r>
              <a:rPr lang="en-US" altLang="en-US" sz="1400" b="0" dirty="0" smtClean="0">
                <a:latin typeface="+mj-lt"/>
              </a:rPr>
              <a:t>/y</a:t>
            </a:r>
            <a:endParaRPr lang="en-GB" altLang="en-US" sz="1400" b="0" dirty="0">
              <a:solidFill>
                <a:srgbClr val="0055A0"/>
              </a:solidFill>
              <a:latin typeface="+mj-lt"/>
              <a:ea typeface="+mn-ea"/>
            </a:endParaRPr>
          </a:p>
          <a:p>
            <a:pPr>
              <a:spcBef>
                <a:spcPts val="0"/>
              </a:spcBef>
              <a:spcAft>
                <a:spcPts val="600"/>
              </a:spcAft>
            </a:pPr>
            <a:endParaRPr lang="en-US" altLang="en-US" sz="1400" b="0" dirty="0" smtClean="0">
              <a:latin typeface="+mj-lt"/>
            </a:endParaRPr>
          </a:p>
        </p:txBody>
      </p:sp>
      <p:sp>
        <p:nvSpPr>
          <p:cNvPr id="127" name="TextBox 48"/>
          <p:cNvSpPr txBox="1">
            <a:spLocks noChangeArrowheads="1"/>
          </p:cNvSpPr>
          <p:nvPr/>
        </p:nvSpPr>
        <p:spPr bwMode="auto">
          <a:xfrm>
            <a:off x="8998188" y="2191988"/>
            <a:ext cx="2567870" cy="139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oAutofit/>
          </a:bodyPr>
          <a:lstStyle>
            <a:lvl1pPr marL="171450" indent="-171450">
              <a:spcBef>
                <a:spcPct val="20000"/>
              </a:spcBef>
              <a:buChar char="•"/>
              <a:defRPr sz="3200" b="1">
                <a:solidFill>
                  <a:schemeClr val="tx1"/>
                </a:solidFill>
                <a:latin typeface="umr10" pitchFamily="18" charset="0"/>
                <a:ea typeface="ＭＳ Ｐゴシック" panose="020B0600070205080204" pitchFamily="34" charset="-128"/>
              </a:defRPr>
            </a:lvl1pPr>
            <a:lvl2pPr marL="742950" indent="-285750">
              <a:spcBef>
                <a:spcPct val="20000"/>
              </a:spcBef>
              <a:buChar char="–"/>
              <a:defRPr sz="2800" b="1">
                <a:solidFill>
                  <a:schemeClr val="tx1"/>
                </a:solidFill>
                <a:latin typeface="umr10" pitchFamily="18" charset="0"/>
                <a:ea typeface="ＭＳ Ｐゴシック" panose="020B0600070205080204" pitchFamily="34" charset="-128"/>
              </a:defRPr>
            </a:lvl2pPr>
            <a:lvl3pPr marL="1143000" indent="-228600">
              <a:spcBef>
                <a:spcPct val="20000"/>
              </a:spcBef>
              <a:buChar char="•"/>
              <a:defRPr sz="2400" b="1">
                <a:solidFill>
                  <a:schemeClr val="tx1"/>
                </a:solidFill>
                <a:latin typeface="umr10" pitchFamily="18" charset="0"/>
                <a:ea typeface="ＭＳ Ｐゴシック" panose="020B0600070205080204" pitchFamily="34" charset="-128"/>
              </a:defRPr>
            </a:lvl3pPr>
            <a:lvl4pPr marL="1600200" indent="-228600">
              <a:spcBef>
                <a:spcPct val="20000"/>
              </a:spcBef>
              <a:buChar char="–"/>
              <a:defRPr sz="2000" b="1">
                <a:solidFill>
                  <a:schemeClr val="tx1"/>
                </a:solidFill>
                <a:latin typeface="umr10" pitchFamily="18" charset="0"/>
                <a:ea typeface="ＭＳ Ｐゴシック" panose="020B0600070205080204" pitchFamily="34" charset="-128"/>
              </a:defRPr>
            </a:lvl4pPr>
            <a:lvl5pPr marL="2057400" indent="-228600">
              <a:spcBef>
                <a:spcPct val="20000"/>
              </a:spcBef>
              <a:buChar char="»"/>
              <a:defRPr sz="2000" b="1">
                <a:solidFill>
                  <a:schemeClr val="tx1"/>
                </a:solidFill>
                <a:latin typeface="umr10"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sz="2000" b="1">
                <a:solidFill>
                  <a:schemeClr val="tx1"/>
                </a:solidFill>
                <a:latin typeface="umr10" pitchFamily="18" charset="0"/>
                <a:ea typeface="ＭＳ Ｐゴシック" panose="020B0600070205080204" pitchFamily="34" charset="-128"/>
              </a:defRPr>
            </a:lvl9pPr>
          </a:lstStyle>
          <a:p>
            <a:pPr marL="0" indent="0">
              <a:spcBef>
                <a:spcPts val="0"/>
              </a:spcBef>
              <a:spcAft>
                <a:spcPts val="600"/>
              </a:spcAft>
              <a:buNone/>
            </a:pPr>
            <a:r>
              <a:rPr lang="en-US" altLang="en-US" sz="1400" b="0" dirty="0" smtClean="0">
                <a:latin typeface="+mj-lt"/>
              </a:rPr>
              <a:t>Effective dose to members of the public due to evaporation of water contaminated with H-3 is </a:t>
            </a:r>
            <a:r>
              <a:rPr lang="en-US" altLang="en-US" sz="1400" b="0" smtClean="0">
                <a:latin typeface="+mj-lt"/>
              </a:rPr>
              <a:t>&lt; 0.1 </a:t>
            </a:r>
            <a:r>
              <a:rPr lang="el-GR" altLang="en-US" sz="1400" b="0" dirty="0" smtClean="0">
                <a:latin typeface="+mj-lt"/>
              </a:rPr>
              <a:t>μ</a:t>
            </a:r>
            <a:r>
              <a:rPr lang="en-US" altLang="en-US" sz="1400" b="0" dirty="0" err="1" smtClean="0">
                <a:latin typeface="+mj-lt"/>
              </a:rPr>
              <a:t>Sv</a:t>
            </a:r>
            <a:r>
              <a:rPr lang="en-US" altLang="en-US" sz="1400" b="0" dirty="0" smtClean="0">
                <a:latin typeface="+mj-lt"/>
              </a:rPr>
              <a:t>/y</a:t>
            </a:r>
            <a:endParaRPr lang="en-GB" altLang="en-US" sz="1400" b="0" dirty="0">
              <a:solidFill>
                <a:srgbClr val="0055A0"/>
              </a:solidFill>
              <a:latin typeface="+mj-lt"/>
              <a:ea typeface="+mn-ea"/>
            </a:endParaRPr>
          </a:p>
          <a:p>
            <a:pPr>
              <a:spcBef>
                <a:spcPts val="0"/>
              </a:spcBef>
              <a:spcAft>
                <a:spcPts val="600"/>
              </a:spcAft>
            </a:pPr>
            <a:endParaRPr lang="en-US" altLang="en-US" sz="1400" b="0" dirty="0" smtClean="0">
              <a:latin typeface="+mj-lt"/>
            </a:endParaRPr>
          </a:p>
        </p:txBody>
      </p:sp>
      <p:sp>
        <p:nvSpPr>
          <p:cNvPr id="129" name="Chevron 128"/>
          <p:cNvSpPr/>
          <p:nvPr/>
        </p:nvSpPr>
        <p:spPr>
          <a:xfrm>
            <a:off x="7207178" y="4036546"/>
            <a:ext cx="213360" cy="266700"/>
          </a:xfrm>
          <a:prstGeom prst="chevron">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30" name="TextBox 129"/>
          <p:cNvSpPr txBox="1"/>
          <p:nvPr/>
        </p:nvSpPr>
        <p:spPr>
          <a:xfrm>
            <a:off x="7863024" y="3893132"/>
            <a:ext cx="3888000" cy="738664"/>
          </a:xfrm>
          <a:prstGeom prst="rect">
            <a:avLst/>
          </a:prstGeom>
          <a:noFill/>
        </p:spPr>
        <p:txBody>
          <a:bodyPr wrap="square" rtlCol="0">
            <a:spAutoFit/>
          </a:bodyPr>
          <a:lstStyle/>
          <a:p>
            <a:r>
              <a:rPr lang="en-GB" sz="1400" dirty="0" smtClean="0"/>
              <a:t>Effective </a:t>
            </a:r>
            <a:r>
              <a:rPr lang="en-GB" sz="1400" dirty="0"/>
              <a:t>dose to members of </a:t>
            </a:r>
            <a:r>
              <a:rPr lang="en-GB" sz="1400" dirty="0" smtClean="0"/>
              <a:t>the public remain &lt; 0.5 </a:t>
            </a:r>
            <a:r>
              <a:rPr lang="el-GR" altLang="en-US" sz="1400" dirty="0"/>
              <a:t>μ</a:t>
            </a:r>
            <a:r>
              <a:rPr lang="en-US" altLang="en-US" sz="1400" dirty="0" err="1" smtClean="0"/>
              <a:t>Sv</a:t>
            </a:r>
            <a:r>
              <a:rPr lang="en-US" altLang="en-US" sz="1400" dirty="0" smtClean="0"/>
              <a:t>/y, which is</a:t>
            </a:r>
            <a:r>
              <a:rPr lang="en-GB" sz="1400" dirty="0" smtClean="0"/>
              <a:t> well </a:t>
            </a:r>
            <a:r>
              <a:rPr lang="en-GB" sz="1400" dirty="0"/>
              <a:t>below the facility optimisation threshold of </a:t>
            </a:r>
            <a:r>
              <a:rPr lang="en-GB" sz="1400" dirty="0" smtClean="0"/>
              <a:t>10 </a:t>
            </a:r>
            <a:r>
              <a:rPr lang="en-GB" sz="1400" dirty="0" err="1" smtClean="0"/>
              <a:t>μSv</a:t>
            </a:r>
            <a:r>
              <a:rPr lang="en-GB" sz="1400" dirty="0" smtClean="0"/>
              <a:t>/y</a:t>
            </a:r>
            <a:endParaRPr lang="en-GB" sz="1400" dirty="0"/>
          </a:p>
        </p:txBody>
      </p:sp>
    </p:spTree>
    <p:extLst>
      <p:ext uri="{BB962C8B-B14F-4D97-AF65-F5344CB8AC3E}">
        <p14:creationId xmlns:p14="http://schemas.microsoft.com/office/powerpoint/2010/main" val="128769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3" grpId="0"/>
      <p:bldP spid="126" grpId="0"/>
      <p:bldP spid="127" grpId="0"/>
      <p:bldP spid="129" grpId="0" animBg="1"/>
      <p:bldP spid="1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21</a:t>
            </a:fld>
            <a:endParaRPr lang="en-GB"/>
          </a:p>
        </p:txBody>
      </p:sp>
      <p:sp>
        <p:nvSpPr>
          <p:cNvPr id="3" name="Rectangle 2"/>
          <p:cNvSpPr/>
          <p:nvPr/>
        </p:nvSpPr>
        <p:spPr>
          <a:xfrm>
            <a:off x="398940" y="1802411"/>
            <a:ext cx="11398808" cy="2862322"/>
          </a:xfrm>
          <a:prstGeom prst="rect">
            <a:avLst/>
          </a:prstGeom>
        </p:spPr>
        <p:txBody>
          <a:bodyPr wrap="square">
            <a:spAutoFit/>
          </a:bodyPr>
          <a:lstStyle/>
          <a:p>
            <a:pPr marL="457200" indent="-457200">
              <a:buFont typeface="+mj-lt"/>
              <a:buAutoNum type="arabicPeriod"/>
            </a:pPr>
            <a:r>
              <a:rPr lang="en-GB" sz="2000" dirty="0" smtClean="0"/>
              <a:t>A preliminary RP assessment of </a:t>
            </a:r>
            <a:r>
              <a:rPr lang="en-GB" sz="2000" dirty="0" err="1" smtClean="0"/>
              <a:t>nuSTORM</a:t>
            </a:r>
            <a:r>
              <a:rPr lang="en-GB" sz="2000" dirty="0" smtClean="0"/>
              <a:t> has been done on the basis of the CENF studies</a:t>
            </a:r>
          </a:p>
          <a:p>
            <a:pPr marL="457200" indent="-457200">
              <a:buFont typeface="+mj-lt"/>
              <a:buAutoNum type="arabicPeriod"/>
            </a:pPr>
            <a:endParaRPr lang="en-GB" sz="2000" dirty="0" smtClean="0"/>
          </a:p>
          <a:p>
            <a:pPr marL="457200" indent="-457200">
              <a:buFont typeface="+mj-lt"/>
              <a:buAutoNum type="arabicPeriod"/>
            </a:pPr>
            <a:endParaRPr lang="en-GB" sz="2000" dirty="0" smtClean="0"/>
          </a:p>
          <a:p>
            <a:pPr marL="457200" indent="-457200">
              <a:buFont typeface="+mj-lt"/>
              <a:buAutoNum type="arabicPeriod"/>
            </a:pPr>
            <a:endParaRPr lang="en-GB" sz="2000" dirty="0" smtClean="0"/>
          </a:p>
          <a:p>
            <a:pPr marL="457200" indent="-457200">
              <a:buFont typeface="+mj-lt"/>
              <a:buAutoNum type="arabicPeriod"/>
            </a:pPr>
            <a:endParaRPr lang="en-GB" sz="2000" dirty="0"/>
          </a:p>
          <a:p>
            <a:pPr marL="457200" indent="-457200">
              <a:buFont typeface="+mj-lt"/>
              <a:buAutoNum type="arabicPeriod"/>
            </a:pPr>
            <a:r>
              <a:rPr lang="en-GB" sz="2000" dirty="0" smtClean="0"/>
              <a:t>At the next stage of the project, </a:t>
            </a:r>
            <a:r>
              <a:rPr lang="en-GB" sz="2000" dirty="0"/>
              <a:t>detailed studies allowing </a:t>
            </a:r>
            <a:r>
              <a:rPr lang="en-GB" sz="2000" dirty="0" smtClean="0"/>
              <a:t>a full assessment and optimisation of </a:t>
            </a:r>
            <a:r>
              <a:rPr lang="en-GB" sz="2000" dirty="0"/>
              <a:t>the facility according to </a:t>
            </a:r>
            <a:r>
              <a:rPr lang="en-GB" sz="2000" dirty="0" smtClean="0"/>
              <a:t>the ALARA </a:t>
            </a:r>
            <a:r>
              <a:rPr lang="en-GB" sz="2000" dirty="0"/>
              <a:t>principle should be </a:t>
            </a:r>
            <a:r>
              <a:rPr lang="en-GB" sz="2000" dirty="0" smtClean="0"/>
              <a:t>envisaged</a:t>
            </a:r>
            <a:endParaRPr lang="en-GB" sz="2000" dirty="0"/>
          </a:p>
          <a:p>
            <a:pPr marL="457200" indent="-457200">
              <a:buFont typeface="+mj-lt"/>
              <a:buAutoNum type="arabicPeriod"/>
            </a:pPr>
            <a:endParaRPr lang="en-GB" sz="2000" dirty="0" smtClean="0"/>
          </a:p>
          <a:p>
            <a:endParaRPr lang="en-GB" sz="2000" dirty="0"/>
          </a:p>
        </p:txBody>
      </p:sp>
      <p:sp>
        <p:nvSpPr>
          <p:cNvPr id="4" name="TextBox 3"/>
          <p:cNvSpPr txBox="1"/>
          <p:nvPr/>
        </p:nvSpPr>
        <p:spPr>
          <a:xfrm>
            <a:off x="1324156" y="2305787"/>
            <a:ext cx="9646982" cy="584775"/>
          </a:xfrm>
          <a:prstGeom prst="rect">
            <a:avLst/>
          </a:prstGeom>
          <a:noFill/>
        </p:spPr>
        <p:txBody>
          <a:bodyPr wrap="square" rtlCol="0">
            <a:spAutoFit/>
          </a:bodyPr>
          <a:lstStyle/>
          <a:p>
            <a:r>
              <a:rPr lang="en-GB" sz="1600" i="1" dirty="0" smtClean="0">
                <a:solidFill>
                  <a:srgbClr val="000000"/>
                </a:solidFill>
              </a:rPr>
              <a:t>General </a:t>
            </a:r>
            <a:r>
              <a:rPr lang="en-GB" sz="1600" i="1" dirty="0">
                <a:solidFill>
                  <a:srgbClr val="000000"/>
                </a:solidFill>
              </a:rPr>
              <a:t>feasibility of </a:t>
            </a:r>
            <a:r>
              <a:rPr lang="en-GB" sz="1600" i="1" dirty="0" smtClean="0">
                <a:solidFill>
                  <a:srgbClr val="000000"/>
                </a:solidFill>
              </a:rPr>
              <a:t>such a </a:t>
            </a:r>
            <a:r>
              <a:rPr lang="en-GB" sz="1600" i="1" dirty="0">
                <a:solidFill>
                  <a:srgbClr val="000000"/>
                </a:solidFill>
              </a:rPr>
              <a:t>project in terms of exposure of persons to radiation and the radiological impact on the </a:t>
            </a:r>
            <a:r>
              <a:rPr lang="en-GB" sz="1600" i="1" dirty="0" smtClean="0">
                <a:solidFill>
                  <a:srgbClr val="000000"/>
                </a:solidFill>
              </a:rPr>
              <a:t>environment has been found</a:t>
            </a:r>
            <a:endParaRPr lang="en-GB" sz="1600" i="1" dirty="0">
              <a:solidFill>
                <a:srgbClr val="000000"/>
              </a:solidFill>
            </a:endParaRPr>
          </a:p>
        </p:txBody>
      </p:sp>
      <p:sp>
        <p:nvSpPr>
          <p:cNvPr id="11" name="TextBox 10"/>
          <p:cNvSpPr txBox="1"/>
          <p:nvPr/>
        </p:nvSpPr>
        <p:spPr>
          <a:xfrm>
            <a:off x="1324156" y="4165145"/>
            <a:ext cx="9514143" cy="1077218"/>
          </a:xfrm>
          <a:prstGeom prst="rect">
            <a:avLst/>
          </a:prstGeom>
          <a:noFill/>
        </p:spPr>
        <p:txBody>
          <a:bodyPr wrap="none" rtlCol="0">
            <a:spAutoFit/>
          </a:bodyPr>
          <a:lstStyle/>
          <a:p>
            <a:r>
              <a:rPr lang="en-GB" sz="1600" i="1" dirty="0" smtClean="0">
                <a:solidFill>
                  <a:srgbClr val="000000"/>
                </a:solidFill>
              </a:rPr>
              <a:t>Particularly the pion-transport channel to the decay ring and the decay ring itself will have to be studied</a:t>
            </a:r>
            <a:br>
              <a:rPr lang="en-GB" sz="1600" i="1" dirty="0" smtClean="0">
                <a:solidFill>
                  <a:srgbClr val="000000"/>
                </a:solidFill>
              </a:rPr>
            </a:br>
            <a:r>
              <a:rPr lang="en-GB" sz="1600" i="1" dirty="0" smtClean="0">
                <a:solidFill>
                  <a:srgbClr val="000000"/>
                </a:solidFill>
              </a:rPr>
              <a:t>in view of the expected activation levels</a:t>
            </a:r>
          </a:p>
          <a:p>
            <a:endParaRPr lang="en-US" sz="1600" i="1" dirty="0">
              <a:solidFill>
                <a:srgbClr val="000000"/>
              </a:solidFill>
            </a:endParaRPr>
          </a:p>
          <a:p>
            <a:r>
              <a:rPr lang="en-US" sz="1600" i="1" dirty="0" smtClean="0">
                <a:solidFill>
                  <a:srgbClr val="000000"/>
                </a:solidFill>
              </a:rPr>
              <a:t>Such detailed studies, as done for the CDS of BDF, would require additional manpower (~1 Fellow)</a:t>
            </a:r>
            <a:endParaRPr lang="en-GB" sz="1600" i="1" dirty="0">
              <a:solidFill>
                <a:srgbClr val="000000"/>
              </a:solidFill>
            </a:endParaRPr>
          </a:p>
        </p:txBody>
      </p:sp>
      <p:sp>
        <p:nvSpPr>
          <p:cNvPr id="13"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16"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Summary and next steps</a:t>
            </a:r>
            <a:endParaRPr lang="en-US" sz="3200" dirty="0"/>
          </a:p>
        </p:txBody>
      </p:sp>
    </p:spTree>
    <p:extLst>
      <p:ext uri="{BB962C8B-B14F-4D97-AF65-F5344CB8AC3E}">
        <p14:creationId xmlns:p14="http://schemas.microsoft.com/office/powerpoint/2010/main" val="2833705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3666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23</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smtClean="0"/>
              <a:t>Optimization</a:t>
            </a:r>
            <a:endParaRPr lang="en-US" sz="3200" i="1" dirty="0"/>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ontent Placeholder 2"/>
          <p:cNvSpPr>
            <a:spLocks noGrp="1"/>
          </p:cNvSpPr>
          <p:nvPr>
            <p:ph idx="1"/>
          </p:nvPr>
        </p:nvSpPr>
        <p:spPr>
          <a:xfrm>
            <a:off x="325033" y="848226"/>
            <a:ext cx="11167145" cy="5142921"/>
          </a:xfrm>
        </p:spPr>
        <p:txBody>
          <a:bodyPr>
            <a:normAutofit fontScale="92500" lnSpcReduction="10000"/>
          </a:bodyPr>
          <a:lstStyle/>
          <a:p>
            <a:pPr marL="36576" indent="0" algn="just">
              <a:buNone/>
            </a:pPr>
            <a:endParaRPr lang="fr-FR" sz="2200" dirty="0" smtClean="0"/>
          </a:p>
          <a:p>
            <a:pPr marL="36576" indent="0" algn="just">
              <a:buNone/>
            </a:pPr>
            <a:r>
              <a:rPr lang="fr-FR" sz="2200" b="1" dirty="0" smtClean="0"/>
              <a:t>Publication ICRP 103 (2007)</a:t>
            </a:r>
          </a:p>
          <a:p>
            <a:pPr marL="36576" indent="0" algn="just">
              <a:buNone/>
            </a:pPr>
            <a:r>
              <a:rPr lang="en-GB" sz="1600" i="1" dirty="0"/>
              <a:t>The Principle of Optimisation of Protection</a:t>
            </a:r>
            <a:r>
              <a:rPr lang="en-GB" sz="1600" dirty="0"/>
              <a:t>: The likelihood of incurring </a:t>
            </a:r>
            <a:r>
              <a:rPr lang="en-GB" sz="1600" dirty="0" smtClean="0"/>
              <a:t>exposure, the </a:t>
            </a:r>
            <a:r>
              <a:rPr lang="en-GB" sz="1600" dirty="0"/>
              <a:t>number of people exposed, and the magnitude of their individual doses </a:t>
            </a:r>
            <a:r>
              <a:rPr lang="en-GB" sz="1600" dirty="0" smtClean="0"/>
              <a:t>should all </a:t>
            </a:r>
            <a:r>
              <a:rPr lang="en-GB" sz="1600" dirty="0"/>
              <a:t>be kept as low as reasonably achievable, taking into account economic </a:t>
            </a:r>
            <a:r>
              <a:rPr lang="en-GB" sz="1600" dirty="0" smtClean="0"/>
              <a:t>and societal </a:t>
            </a:r>
            <a:r>
              <a:rPr lang="en-GB" sz="1600" dirty="0"/>
              <a:t>factors</a:t>
            </a:r>
            <a:r>
              <a:rPr lang="en-GB" sz="1600" dirty="0" smtClean="0"/>
              <a:t>.</a:t>
            </a:r>
          </a:p>
          <a:p>
            <a:pPr marL="36576" indent="0" algn="just">
              <a:buNone/>
            </a:pPr>
            <a:r>
              <a:rPr lang="en-GB" sz="1600" dirty="0" smtClean="0"/>
              <a:t>The </a:t>
            </a:r>
            <a:r>
              <a:rPr lang="en-GB" sz="1600" dirty="0"/>
              <a:t>revised Recommendations emphasise the </a:t>
            </a:r>
            <a:r>
              <a:rPr lang="en-GB" sz="1600" dirty="0">
                <a:solidFill>
                  <a:srgbClr val="FF0000"/>
                </a:solidFill>
              </a:rPr>
              <a:t>key role of the principle of </a:t>
            </a:r>
            <a:r>
              <a:rPr lang="en-GB" sz="1600" dirty="0" smtClean="0">
                <a:solidFill>
                  <a:srgbClr val="FF0000"/>
                </a:solidFill>
              </a:rPr>
              <a:t>optimisation</a:t>
            </a:r>
            <a:r>
              <a:rPr lang="en-GB" sz="1600" dirty="0"/>
              <a:t>. This principle should be applied in the same manner in all exposure </a:t>
            </a:r>
            <a:r>
              <a:rPr lang="en-GB" sz="1600" dirty="0" smtClean="0"/>
              <a:t>situations</a:t>
            </a:r>
            <a:r>
              <a:rPr lang="en-GB" sz="1600" dirty="0"/>
              <a:t>. Restrictions are applied to doses to a nominal individual (the </a:t>
            </a:r>
            <a:r>
              <a:rPr lang="en-GB" sz="1600" dirty="0" smtClean="0"/>
              <a:t>Reference Person</a:t>
            </a:r>
            <a:r>
              <a:rPr lang="en-GB" sz="1600" dirty="0"/>
              <a:t>), namely dose </a:t>
            </a:r>
            <a:r>
              <a:rPr lang="en-GB" sz="1600" dirty="0">
                <a:solidFill>
                  <a:srgbClr val="FF0000"/>
                </a:solidFill>
              </a:rPr>
              <a:t>constraints for planned exposure situations </a:t>
            </a:r>
            <a:r>
              <a:rPr lang="en-GB" sz="1600" dirty="0"/>
              <a:t>and </a:t>
            </a:r>
            <a:r>
              <a:rPr lang="en-GB" sz="1600" dirty="0">
                <a:solidFill>
                  <a:srgbClr val="FF0000"/>
                </a:solidFill>
              </a:rPr>
              <a:t>reference </a:t>
            </a:r>
            <a:r>
              <a:rPr lang="en-GB" sz="1600" dirty="0" smtClean="0">
                <a:solidFill>
                  <a:srgbClr val="FF0000"/>
                </a:solidFill>
              </a:rPr>
              <a:t>levels for </a:t>
            </a:r>
            <a:r>
              <a:rPr lang="en-GB" sz="1600" dirty="0">
                <a:solidFill>
                  <a:srgbClr val="FF0000"/>
                </a:solidFill>
              </a:rPr>
              <a:t>emergency and existing exposure situations</a:t>
            </a:r>
            <a:r>
              <a:rPr lang="en-GB" sz="1600" dirty="0"/>
              <a:t>. </a:t>
            </a:r>
            <a:endParaRPr lang="en-GB" sz="1600" dirty="0" smtClean="0"/>
          </a:p>
          <a:p>
            <a:pPr marL="36576" indent="0" algn="just">
              <a:buNone/>
            </a:pPr>
            <a:endParaRPr lang="en-GB" sz="1600" dirty="0" smtClean="0"/>
          </a:p>
          <a:p>
            <a:pPr marL="36576" indent="0" algn="just">
              <a:buNone/>
            </a:pPr>
            <a:r>
              <a:rPr lang="fr-FR" sz="2200" b="1" dirty="0" smtClean="0"/>
              <a:t>Directive 2013/59/Euratom</a:t>
            </a:r>
          </a:p>
          <a:p>
            <a:pPr marL="36576" indent="0">
              <a:buNone/>
            </a:pPr>
            <a:r>
              <a:rPr lang="en-GB" sz="1600" dirty="0" smtClean="0"/>
              <a:t>Planned exposure: </a:t>
            </a:r>
          </a:p>
          <a:p>
            <a:pPr marL="36576" indent="0">
              <a:buNone/>
            </a:pPr>
            <a:r>
              <a:rPr lang="en-GB" sz="1600" dirty="0" smtClean="0"/>
              <a:t>	</a:t>
            </a:r>
            <a:r>
              <a:rPr lang="en-GB" sz="1600" b="1" i="1" dirty="0" smtClean="0"/>
              <a:t>"dose constraint" </a:t>
            </a:r>
            <a:r>
              <a:rPr lang="en-GB" sz="1600" dirty="0"/>
              <a:t>means a constraint set as a prospective </a:t>
            </a:r>
            <a:r>
              <a:rPr lang="en-GB" sz="1600" dirty="0" smtClean="0"/>
              <a:t>upper </a:t>
            </a:r>
            <a:r>
              <a:rPr lang="en-GB" sz="1600" dirty="0"/>
              <a:t>bound of individual doses, used </a:t>
            </a:r>
            <a:r>
              <a:rPr lang="en-GB" sz="1600" dirty="0" smtClean="0"/>
              <a:t>to define </a:t>
            </a:r>
            <a:r>
              <a:rPr lang="en-GB" sz="1600" dirty="0"/>
              <a:t>the </a:t>
            </a:r>
            <a:r>
              <a:rPr lang="en-GB" sz="1600" dirty="0" smtClean="0"/>
              <a:t>	range of </a:t>
            </a:r>
            <a:r>
              <a:rPr lang="en-GB" sz="1600" dirty="0"/>
              <a:t>options considered in the process of optimisation for a </a:t>
            </a:r>
            <a:r>
              <a:rPr lang="en-GB" sz="1600" dirty="0" smtClean="0"/>
              <a:t>given </a:t>
            </a:r>
            <a:r>
              <a:rPr lang="en-GB" sz="1600" dirty="0"/>
              <a:t>radiation source </a:t>
            </a:r>
            <a:r>
              <a:rPr lang="en-GB" sz="1600" dirty="0" smtClean="0"/>
              <a:t>in a </a:t>
            </a:r>
            <a:r>
              <a:rPr lang="en-GB" sz="1600" dirty="0"/>
              <a:t>planned exposure </a:t>
            </a:r>
            <a:r>
              <a:rPr lang="en-GB" sz="1600" dirty="0" smtClean="0"/>
              <a:t>	situation;</a:t>
            </a:r>
          </a:p>
          <a:p>
            <a:pPr marL="36576" indent="0">
              <a:buNone/>
            </a:pPr>
            <a:r>
              <a:rPr lang="en-GB" sz="1600" dirty="0" smtClean="0"/>
              <a:t>Emergency / existing </a:t>
            </a:r>
            <a:r>
              <a:rPr lang="en-GB" sz="1600" dirty="0"/>
              <a:t>exposure: </a:t>
            </a:r>
            <a:endParaRPr lang="en-GB" sz="1600" dirty="0" smtClean="0"/>
          </a:p>
          <a:p>
            <a:pPr marL="36576" indent="0">
              <a:buNone/>
            </a:pPr>
            <a:r>
              <a:rPr lang="en-GB" sz="1600" dirty="0" smtClean="0"/>
              <a:t>	</a:t>
            </a:r>
            <a:r>
              <a:rPr lang="en-GB" sz="1600" b="1" i="1" dirty="0" smtClean="0"/>
              <a:t>"</a:t>
            </a:r>
            <a:r>
              <a:rPr lang="en-GB" sz="1600" b="1" i="1" dirty="0"/>
              <a:t>reference level" </a:t>
            </a:r>
            <a:r>
              <a:rPr lang="en-GB" sz="1600" dirty="0"/>
              <a:t>means in an emergency exposure </a:t>
            </a:r>
            <a:r>
              <a:rPr lang="en-GB" sz="1600" dirty="0" smtClean="0"/>
              <a:t>situation </a:t>
            </a:r>
            <a:r>
              <a:rPr lang="en-GB" sz="1600" dirty="0"/>
              <a:t>or in an existing exposure situation, the level </a:t>
            </a:r>
            <a:r>
              <a:rPr lang="en-GB" sz="1600" dirty="0" smtClean="0"/>
              <a:t>of 	effective dose </a:t>
            </a:r>
            <a:r>
              <a:rPr lang="en-GB" sz="1600" dirty="0"/>
              <a:t>or equivalent dose or activity </a:t>
            </a:r>
            <a:r>
              <a:rPr lang="en-GB" sz="1600" dirty="0" smtClean="0"/>
              <a:t>concen­tration </a:t>
            </a:r>
            <a:r>
              <a:rPr lang="en-GB" sz="1600" dirty="0"/>
              <a:t>above which it is judged inappropriate to allow </a:t>
            </a:r>
            <a:r>
              <a:rPr lang="en-GB" sz="1600" dirty="0" smtClean="0"/>
              <a:t>exposures </a:t>
            </a:r>
            <a:r>
              <a:rPr lang="en-GB" sz="1600" dirty="0"/>
              <a:t>to </a:t>
            </a:r>
            <a:r>
              <a:rPr lang="en-GB" sz="1600" dirty="0" smtClean="0"/>
              <a:t>	occur as </a:t>
            </a:r>
            <a:r>
              <a:rPr lang="en-GB" sz="1600" dirty="0"/>
              <a:t>a result of that exposure situation, </a:t>
            </a:r>
            <a:r>
              <a:rPr lang="en-GB" sz="1600" dirty="0" smtClean="0"/>
              <a:t>even </a:t>
            </a:r>
            <a:r>
              <a:rPr lang="en-GB" sz="1600" dirty="0"/>
              <a:t>though it is not a limit that may not be </a:t>
            </a:r>
            <a:r>
              <a:rPr lang="en-GB" sz="1600" dirty="0" smtClean="0"/>
              <a:t>exceeded; </a:t>
            </a:r>
          </a:p>
          <a:p>
            <a:pPr marL="36576" indent="0">
              <a:buNone/>
            </a:pPr>
            <a:endParaRPr lang="fr-FR" sz="2400" dirty="0">
              <a:solidFill>
                <a:srgbClr val="0055A0"/>
              </a:solidFill>
              <a:latin typeface="Arial" panose="020B0604020202020204" pitchFamily="34" charset="0"/>
              <a:cs typeface="Arial" panose="020B0604020202020204" pitchFamily="34" charset="0"/>
            </a:endParaRPr>
          </a:p>
        </p:txBody>
      </p:sp>
      <p:sp>
        <p:nvSpPr>
          <p:cNvPr id="10"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Tree>
    <p:extLst>
      <p:ext uri="{BB962C8B-B14F-4D97-AF65-F5344CB8AC3E}">
        <p14:creationId xmlns:p14="http://schemas.microsoft.com/office/powerpoint/2010/main" val="1945810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24</a:t>
            </a:fld>
            <a:endParaRPr lang="en-GB"/>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smtClean="0"/>
              <a:t>ALARA Criteria and Levels</a:t>
            </a:r>
            <a:endParaRPr lang="en-US" sz="3200" i="1" dirty="0"/>
          </a:p>
        </p:txBody>
      </p:sp>
      <p:pic>
        <p:nvPicPr>
          <p:cNvPr id="10" name="Content Placeholder 9"/>
          <p:cNvPicPr>
            <a:picLocks noGrp="1" noChangeAspect="1" noChangeArrowheads="1"/>
          </p:cNvPicPr>
          <p:nvPr>
            <p:ph sz="half" idx="1"/>
          </p:nvPr>
        </p:nvPicPr>
        <p:blipFill rotWithShape="1">
          <a:blip r:embed="rId2" cstate="print">
            <a:extLst>
              <a:ext uri="{28A0092B-C50C-407E-A947-70E740481C1C}">
                <a14:useLocalDpi xmlns:a14="http://schemas.microsoft.com/office/drawing/2010/main" val="0"/>
              </a:ext>
            </a:extLst>
          </a:blip>
          <a:srcRect t="18943" b="67050"/>
          <a:stretch/>
        </p:blipFill>
        <p:spPr bwMode="auto">
          <a:xfrm>
            <a:off x="1288193" y="2599550"/>
            <a:ext cx="8744580" cy="68551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2261" b="2769"/>
          <a:stretch/>
        </p:blipFill>
        <p:spPr bwMode="auto">
          <a:xfrm>
            <a:off x="1388241" y="4118672"/>
            <a:ext cx="8909005" cy="15085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TextBox 7"/>
          <p:cNvSpPr txBox="1">
            <a:spLocks noChangeArrowheads="1"/>
          </p:cNvSpPr>
          <p:nvPr/>
        </p:nvSpPr>
        <p:spPr bwMode="auto">
          <a:xfrm>
            <a:off x="460587" y="1104548"/>
            <a:ext cx="10938934"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spcBef>
                <a:spcPct val="0"/>
              </a:spcBef>
              <a:buClrTx/>
              <a:buSzTx/>
              <a:buNone/>
            </a:pPr>
            <a:r>
              <a:rPr lang="en-GB" altLang="en-US" sz="1400" dirty="0">
                <a:solidFill>
                  <a:srgbClr val="FF0000"/>
                </a:solidFill>
              </a:rPr>
              <a:t>Optimization is legal requirement </a:t>
            </a:r>
            <a:r>
              <a:rPr lang="en-GB" altLang="en-US" sz="1400" dirty="0"/>
              <a:t>if accumulated </a:t>
            </a:r>
            <a:r>
              <a:rPr lang="en-GB" altLang="en-US" sz="1400" dirty="0" smtClean="0"/>
              <a:t>dose </a:t>
            </a:r>
            <a:r>
              <a:rPr lang="en-GB" altLang="en-US" sz="1400" dirty="0"/>
              <a:t>exceeds 100 </a:t>
            </a:r>
            <a:r>
              <a:rPr lang="el-GR" altLang="en-US" sz="1400" dirty="0"/>
              <a:t>μ</a:t>
            </a:r>
            <a:r>
              <a:rPr lang="en-GB" altLang="en-US" sz="1400" dirty="0" err="1"/>
              <a:t>Sv</a:t>
            </a:r>
            <a:r>
              <a:rPr lang="en-GB" altLang="en-US" sz="1400" dirty="0"/>
              <a:t> (ALARA)</a:t>
            </a:r>
          </a:p>
          <a:p>
            <a:pPr>
              <a:spcBef>
                <a:spcPct val="0"/>
              </a:spcBef>
              <a:buClrTx/>
              <a:buSzTx/>
              <a:buNone/>
            </a:pPr>
            <a:r>
              <a:rPr lang="en-US" altLang="en-US" sz="1400" dirty="0" smtClean="0"/>
              <a:t>Optimization includes different areas/aspects</a:t>
            </a:r>
            <a:r>
              <a:rPr lang="en-US" altLang="en-US" sz="1400" dirty="0"/>
              <a:t>: work coordination, work procedures, handling tools, design, material </a:t>
            </a:r>
            <a:r>
              <a:rPr lang="en-US" altLang="en-US" sz="1400" dirty="0" smtClean="0"/>
              <a:t>choices</a:t>
            </a:r>
          </a:p>
          <a:p>
            <a:pPr>
              <a:spcBef>
                <a:spcPct val="0"/>
              </a:spcBef>
              <a:buClrTx/>
              <a:buSzTx/>
              <a:buNone/>
            </a:pPr>
            <a:endParaRPr lang="en-US" altLang="en-US" sz="1100" i="1" dirty="0" smtClean="0"/>
          </a:p>
          <a:p>
            <a:pPr>
              <a:spcBef>
                <a:spcPct val="0"/>
              </a:spcBef>
              <a:buClrTx/>
              <a:buSzTx/>
              <a:buNone/>
            </a:pPr>
            <a:r>
              <a:rPr lang="en-US" altLang="en-US" sz="1100" i="1" dirty="0" smtClean="0"/>
              <a:t>Reference: “ALARA Rule applied to interventions at CERN”, EDMS 1751123</a:t>
            </a:r>
          </a:p>
        </p:txBody>
      </p:sp>
      <p:sp>
        <p:nvSpPr>
          <p:cNvPr id="4" name="TextBox 3"/>
          <p:cNvSpPr txBox="1"/>
          <p:nvPr/>
        </p:nvSpPr>
        <p:spPr>
          <a:xfrm>
            <a:off x="460587" y="2187069"/>
            <a:ext cx="3391762" cy="307777"/>
          </a:xfrm>
          <a:prstGeom prst="rect">
            <a:avLst/>
          </a:prstGeom>
          <a:noFill/>
        </p:spPr>
        <p:txBody>
          <a:bodyPr wrap="none" rtlCol="0">
            <a:spAutoFit/>
          </a:bodyPr>
          <a:lstStyle/>
          <a:p>
            <a:r>
              <a:rPr lang="en-US" sz="1400" b="1" dirty="0"/>
              <a:t>Group </a:t>
            </a:r>
            <a:r>
              <a:rPr lang="en-US" sz="1400" b="1" dirty="0" smtClean="0"/>
              <a:t>1 criteria </a:t>
            </a:r>
            <a:r>
              <a:rPr lang="en-US" sz="1400" dirty="0" smtClean="0"/>
              <a:t>define </a:t>
            </a:r>
            <a:r>
              <a:rPr lang="en-US" sz="1400" dirty="0"/>
              <a:t>the ALARA </a:t>
            </a:r>
            <a:r>
              <a:rPr lang="en-US" sz="1400" dirty="0" smtClean="0"/>
              <a:t>level</a:t>
            </a:r>
            <a:endParaRPr lang="en-US" sz="1400" dirty="0"/>
          </a:p>
        </p:txBody>
      </p:sp>
      <p:sp>
        <p:nvSpPr>
          <p:cNvPr id="14" name="TextBox 13"/>
          <p:cNvSpPr txBox="1"/>
          <p:nvPr/>
        </p:nvSpPr>
        <p:spPr>
          <a:xfrm>
            <a:off x="478672" y="3480775"/>
            <a:ext cx="11340795" cy="523220"/>
          </a:xfrm>
          <a:prstGeom prst="rect">
            <a:avLst/>
          </a:prstGeom>
          <a:noFill/>
        </p:spPr>
        <p:txBody>
          <a:bodyPr wrap="square" rtlCol="0">
            <a:spAutoFit/>
          </a:bodyPr>
          <a:lstStyle/>
          <a:p>
            <a:r>
              <a:rPr lang="en-US" sz="1400" b="1" dirty="0"/>
              <a:t>Group 2</a:t>
            </a:r>
            <a:r>
              <a:rPr lang="en-US" sz="1400" b="1" dirty="0" smtClean="0"/>
              <a:t> criteria </a:t>
            </a:r>
            <a:r>
              <a:rPr lang="en-US" sz="1400" dirty="0" smtClean="0"/>
              <a:t>are the bases of </a:t>
            </a:r>
            <a:r>
              <a:rPr lang="en-US" sz="1400" b="1" dirty="0" smtClean="0"/>
              <a:t>a </a:t>
            </a:r>
            <a:r>
              <a:rPr lang="en-US" sz="1400" b="1" dirty="0"/>
              <a:t>radiological risk </a:t>
            </a:r>
            <a:r>
              <a:rPr lang="en-US" sz="1400" b="1" dirty="0" smtClean="0"/>
              <a:t>assessment </a:t>
            </a:r>
            <a:r>
              <a:rPr lang="en-US" sz="1400" dirty="0" smtClean="0"/>
              <a:t>(including accidents and incident scenarios) by the RSO and HSE-RP prior to the final ALARA level classification of the intervention. </a:t>
            </a:r>
            <a:endParaRPr lang="en-US" sz="1400" dirty="0"/>
          </a:p>
        </p:txBody>
      </p:sp>
      <p:sp>
        <p:nvSpPr>
          <p:cNvPr id="5" name="TextBox 4"/>
          <p:cNvSpPr txBox="1"/>
          <p:nvPr/>
        </p:nvSpPr>
        <p:spPr>
          <a:xfrm>
            <a:off x="8802806" y="2330984"/>
            <a:ext cx="1680012" cy="307777"/>
          </a:xfrm>
          <a:prstGeom prst="rect">
            <a:avLst/>
          </a:prstGeom>
          <a:noFill/>
        </p:spPr>
        <p:txBody>
          <a:bodyPr wrap="none" rtlCol="0">
            <a:spAutoFit/>
          </a:bodyPr>
          <a:lstStyle/>
          <a:p>
            <a:r>
              <a:rPr lang="en-GB" sz="1400" dirty="0" smtClean="0">
                <a:solidFill>
                  <a:srgbClr val="000000"/>
                </a:solidFill>
              </a:rPr>
              <a:t>ALARA Committee</a:t>
            </a:r>
            <a:endParaRPr lang="en-GB" sz="1400" dirty="0">
              <a:solidFill>
                <a:srgbClr val="000000"/>
              </a:solidFill>
            </a:endParaRPr>
          </a:p>
        </p:txBody>
      </p:sp>
      <p:sp>
        <p:nvSpPr>
          <p:cNvPr id="15"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Tree>
    <p:extLst>
      <p:ext uri="{BB962C8B-B14F-4D97-AF65-F5344CB8AC3E}">
        <p14:creationId xmlns:p14="http://schemas.microsoft.com/office/powerpoint/2010/main" val="220606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p:bldP spid="1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25</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smtClean="0"/>
              <a:t>Radioactive material </a:t>
            </a:r>
            <a:endParaRPr lang="en-US" sz="3200" i="1" dirty="0"/>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669197" y="2261836"/>
            <a:ext cx="6942111" cy="2954655"/>
          </a:xfrm>
          <a:prstGeom prst="rect">
            <a:avLst/>
          </a:prstGeom>
          <a:noFill/>
        </p:spPr>
        <p:txBody>
          <a:bodyPr wrap="square" rtlCol="0">
            <a:spAutoFit/>
          </a:bodyPr>
          <a:lstStyle/>
          <a:p>
            <a:r>
              <a:rPr lang="en-US" dirty="0" smtClean="0">
                <a:solidFill>
                  <a:srgbClr val="FF0000"/>
                </a:solidFill>
              </a:rPr>
              <a:t>Specific and total activity exceed clearance</a:t>
            </a:r>
            <a:r>
              <a:rPr lang="en-US" dirty="0">
                <a:solidFill>
                  <a:srgbClr val="FF0000"/>
                </a:solidFill>
              </a:rPr>
              <a:t> </a:t>
            </a:r>
            <a:r>
              <a:rPr lang="en-US" dirty="0" smtClean="0">
                <a:solidFill>
                  <a:srgbClr val="FF0000"/>
                </a:solidFill>
              </a:rPr>
              <a:t>limits </a:t>
            </a:r>
          </a:p>
          <a:p>
            <a:r>
              <a:rPr lang="en-US" sz="1400" dirty="0" smtClean="0"/>
              <a:t>as given in the Annex of EDMS 942170 (adopted from Swiss legislation)</a:t>
            </a:r>
          </a:p>
          <a:p>
            <a:endParaRPr lang="en-US" sz="1400" dirty="0">
              <a:solidFill>
                <a:srgbClr val="00B050"/>
              </a:solidFill>
            </a:endParaRPr>
          </a:p>
          <a:p>
            <a:r>
              <a:rPr lang="en-US" sz="1400" dirty="0" smtClean="0">
                <a:solidFill>
                  <a:srgbClr val="00B050"/>
                </a:solidFill>
              </a:rPr>
              <a:t>                                                            </a:t>
            </a:r>
            <a:r>
              <a:rPr lang="en-US" dirty="0" smtClean="0">
                <a:solidFill>
                  <a:srgbClr val="00B050"/>
                </a:solidFill>
              </a:rPr>
              <a:t>OR</a:t>
            </a:r>
          </a:p>
          <a:p>
            <a:endParaRPr lang="en-US" dirty="0"/>
          </a:p>
          <a:p>
            <a:r>
              <a:rPr lang="en-US" dirty="0" smtClean="0">
                <a:solidFill>
                  <a:srgbClr val="FF0000"/>
                </a:solidFill>
              </a:rPr>
              <a:t>Net ambient dose equivalent rate &gt; 0.1 </a:t>
            </a:r>
            <a:r>
              <a:rPr lang="en-US" dirty="0">
                <a:solidFill>
                  <a:srgbClr val="FF0000"/>
                </a:solidFill>
              </a:rPr>
              <a:t>µ</a:t>
            </a:r>
            <a:r>
              <a:rPr lang="en-US" dirty="0" err="1" smtClean="0">
                <a:solidFill>
                  <a:srgbClr val="FF0000"/>
                </a:solidFill>
              </a:rPr>
              <a:t>Sv</a:t>
            </a:r>
            <a:r>
              <a:rPr lang="en-US" dirty="0" smtClean="0">
                <a:solidFill>
                  <a:srgbClr val="FF0000"/>
                </a:solidFill>
              </a:rPr>
              <a:t>/h in 10 cm distance</a:t>
            </a:r>
          </a:p>
          <a:p>
            <a:endParaRPr lang="en-US" dirty="0">
              <a:solidFill>
                <a:srgbClr val="FF0000"/>
              </a:solidFill>
            </a:endParaRPr>
          </a:p>
          <a:p>
            <a:r>
              <a:rPr lang="en-US" dirty="0" smtClean="0">
                <a:solidFill>
                  <a:srgbClr val="FF0000"/>
                </a:solidFill>
              </a:rPr>
              <a:t>                                              </a:t>
            </a:r>
            <a:r>
              <a:rPr lang="en-US" dirty="0" smtClean="0">
                <a:solidFill>
                  <a:srgbClr val="00B050"/>
                </a:solidFill>
              </a:rPr>
              <a:t>OR</a:t>
            </a:r>
            <a:endParaRPr lang="en-US" dirty="0">
              <a:solidFill>
                <a:srgbClr val="00B050"/>
              </a:solidFill>
            </a:endParaRPr>
          </a:p>
          <a:p>
            <a:endParaRPr lang="en-US" dirty="0" smtClean="0"/>
          </a:p>
          <a:p>
            <a:r>
              <a:rPr lang="en-US" dirty="0" smtClean="0">
                <a:solidFill>
                  <a:srgbClr val="FF0000"/>
                </a:solidFill>
              </a:rPr>
              <a:t>Surface contamination exceeds limits </a:t>
            </a:r>
          </a:p>
          <a:p>
            <a:r>
              <a:rPr lang="en-US" sz="1400" dirty="0" smtClean="0"/>
              <a:t>as </a:t>
            </a:r>
            <a:r>
              <a:rPr lang="en-US" sz="1400" dirty="0"/>
              <a:t>given in the Annex of EDMS </a:t>
            </a:r>
            <a:r>
              <a:rPr lang="en-US" sz="1400" dirty="0" smtClean="0"/>
              <a:t>942170 (&gt; 1 CS)</a:t>
            </a:r>
            <a:endParaRPr lang="en-US" sz="1400" dirty="0"/>
          </a:p>
        </p:txBody>
      </p:sp>
      <p:pic>
        <p:nvPicPr>
          <p:cNvPr id="2" name="Picture 1"/>
          <p:cNvPicPr>
            <a:picLocks noChangeAspect="1"/>
          </p:cNvPicPr>
          <p:nvPr/>
        </p:nvPicPr>
        <p:blipFill>
          <a:blip r:embed="rId2"/>
          <a:stretch>
            <a:fillRect/>
          </a:stretch>
        </p:blipFill>
        <p:spPr>
          <a:xfrm>
            <a:off x="7955470" y="331969"/>
            <a:ext cx="3710191" cy="5534875"/>
          </a:xfrm>
          <a:prstGeom prst="rect">
            <a:avLst/>
          </a:prstGeom>
        </p:spPr>
      </p:pic>
      <p:sp>
        <p:nvSpPr>
          <p:cNvPr id="4" name="TextBox 3"/>
          <p:cNvSpPr txBox="1"/>
          <p:nvPr/>
        </p:nvSpPr>
        <p:spPr>
          <a:xfrm>
            <a:off x="325034" y="1510189"/>
            <a:ext cx="3634328" cy="369332"/>
          </a:xfrm>
          <a:prstGeom prst="rect">
            <a:avLst/>
          </a:prstGeom>
          <a:noFill/>
        </p:spPr>
        <p:txBody>
          <a:bodyPr wrap="none" rtlCol="0">
            <a:spAutoFit/>
          </a:bodyPr>
          <a:lstStyle/>
          <a:p>
            <a:r>
              <a:rPr lang="en-GB" b="1" i="1" dirty="0" smtClean="0"/>
              <a:t>When is a material radioactive?</a:t>
            </a:r>
            <a:endParaRPr lang="en-GB" b="1" i="1" dirty="0"/>
          </a:p>
        </p:txBody>
      </p:sp>
      <p:sp>
        <p:nvSpPr>
          <p:cNvPr id="11"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Tree>
    <p:extLst>
      <p:ext uri="{BB962C8B-B14F-4D97-AF65-F5344CB8AC3E}">
        <p14:creationId xmlns:p14="http://schemas.microsoft.com/office/powerpoint/2010/main" val="3548615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26</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25034" y="-7193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r>
              <a:rPr lang="en-US" sz="3200" dirty="0" smtClean="0"/>
              <a:t>Radiation Protection Group</a:t>
            </a:r>
            <a:endParaRPr lang="en-US" sz="3200" i="1" dirty="0"/>
          </a:p>
        </p:txBody>
      </p:sp>
      <p:sp>
        <p:nvSpPr>
          <p:cNvPr id="3" name="Rectangle 2"/>
          <p:cNvSpPr/>
          <p:nvPr/>
        </p:nvSpPr>
        <p:spPr>
          <a:xfrm>
            <a:off x="8761761" y="1975023"/>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325034" y="2309287"/>
            <a:ext cx="5064620" cy="1477328"/>
          </a:xfrm>
          <a:prstGeom prst="rect">
            <a:avLst/>
          </a:prstGeom>
          <a:noFill/>
        </p:spPr>
        <p:txBody>
          <a:bodyPr wrap="square" rtlCol="0">
            <a:spAutoFit/>
          </a:bodyPr>
          <a:lstStyle/>
          <a:p>
            <a:r>
              <a:rPr lang="en-GB" dirty="0" smtClean="0">
                <a:solidFill>
                  <a:srgbClr val="00B050"/>
                </a:solidFill>
              </a:rPr>
              <a:t>Operational Radiation Protection</a:t>
            </a:r>
          </a:p>
          <a:p>
            <a:pPr marL="628650" lvl="1" indent="-171450">
              <a:buFont typeface="Arial" panose="020B0604020202020204" pitchFamily="34" charset="0"/>
              <a:buChar char="•"/>
            </a:pPr>
            <a:r>
              <a:rPr lang="en-GB" sz="1200" dirty="0" smtClean="0"/>
              <a:t>Risk assessments for personnel and public</a:t>
            </a:r>
          </a:p>
          <a:p>
            <a:pPr marL="628650" lvl="1" indent="-171450">
              <a:buFont typeface="Arial" panose="020B0604020202020204" pitchFamily="34" charset="0"/>
              <a:buChar char="•"/>
            </a:pPr>
            <a:r>
              <a:rPr lang="en-GB" sz="1200" dirty="0" smtClean="0"/>
              <a:t>Definition </a:t>
            </a:r>
            <a:r>
              <a:rPr lang="en-GB" sz="1200" dirty="0"/>
              <a:t>of protective measures, authorization of operation</a:t>
            </a:r>
          </a:p>
          <a:p>
            <a:pPr marL="628650" lvl="1" indent="-171450">
              <a:buFont typeface="Arial" panose="020B0604020202020204" pitchFamily="34" charset="0"/>
              <a:buChar char="•"/>
            </a:pPr>
            <a:r>
              <a:rPr lang="en-GB" sz="1200" dirty="0"/>
              <a:t>Lead in implementation of ALARA principle</a:t>
            </a:r>
          </a:p>
          <a:p>
            <a:pPr marL="628650" lvl="1" indent="-171450">
              <a:buFont typeface="Arial" panose="020B0604020202020204" pitchFamily="34" charset="0"/>
              <a:buChar char="•"/>
            </a:pPr>
            <a:r>
              <a:rPr lang="en-GB" sz="1200" dirty="0" smtClean="0"/>
              <a:t>Studies </a:t>
            </a:r>
            <a:r>
              <a:rPr lang="en-GB" sz="1200" dirty="0"/>
              <a:t>for projects and upgrades</a:t>
            </a:r>
          </a:p>
          <a:p>
            <a:pPr marL="628650" lvl="1" indent="-171450">
              <a:buFont typeface="Arial" panose="020B0604020202020204" pitchFamily="34" charset="0"/>
              <a:buChar char="•"/>
            </a:pPr>
            <a:r>
              <a:rPr lang="en-GB" sz="1200" dirty="0"/>
              <a:t>R&amp;D for tools and methods, operation of shielding benchmark </a:t>
            </a:r>
            <a:r>
              <a:rPr lang="en-GB" sz="1200" dirty="0" smtClean="0"/>
              <a:t>facility</a:t>
            </a:r>
          </a:p>
        </p:txBody>
      </p:sp>
      <p:sp>
        <p:nvSpPr>
          <p:cNvPr id="9" name="TextBox 8"/>
          <p:cNvSpPr txBox="1"/>
          <p:nvPr/>
        </p:nvSpPr>
        <p:spPr>
          <a:xfrm>
            <a:off x="326145" y="4168113"/>
            <a:ext cx="5339250" cy="1107996"/>
          </a:xfrm>
          <a:prstGeom prst="rect">
            <a:avLst/>
          </a:prstGeom>
          <a:noFill/>
        </p:spPr>
        <p:txBody>
          <a:bodyPr wrap="square" rtlCol="0">
            <a:spAutoFit/>
          </a:bodyPr>
          <a:lstStyle/>
          <a:p>
            <a:r>
              <a:rPr lang="en-GB" dirty="0" smtClean="0">
                <a:solidFill>
                  <a:srgbClr val="00B050"/>
                </a:solidFill>
              </a:rPr>
              <a:t>Radioactive Waste Management</a:t>
            </a:r>
          </a:p>
          <a:p>
            <a:pPr marL="628650" lvl="1" indent="-171450">
              <a:buFont typeface="Arial" panose="020B0604020202020204" pitchFamily="34" charset="0"/>
              <a:buChar char="•"/>
            </a:pPr>
            <a:r>
              <a:rPr lang="en-GB" sz="1200" dirty="0" smtClean="0"/>
              <a:t>Operation </a:t>
            </a:r>
            <a:r>
              <a:rPr lang="en-GB" sz="1200" dirty="0"/>
              <a:t>of pre-conditioning and interim storage facility</a:t>
            </a:r>
          </a:p>
          <a:p>
            <a:pPr marL="628650" lvl="1" indent="-171450">
              <a:buFont typeface="Arial" panose="020B0604020202020204" pitchFamily="34" charset="0"/>
              <a:buChar char="•"/>
            </a:pPr>
            <a:r>
              <a:rPr lang="en-GB" sz="1200" dirty="0"/>
              <a:t>Waste disposal towards host states</a:t>
            </a:r>
          </a:p>
          <a:p>
            <a:pPr marL="628650" lvl="1" indent="-171450">
              <a:buFont typeface="Arial" panose="020B0604020202020204" pitchFamily="34" charset="0"/>
              <a:buChar char="•"/>
            </a:pPr>
            <a:r>
              <a:rPr lang="en-GB" sz="1200" dirty="0"/>
              <a:t>Support to departments in radioactive waste minimization and </a:t>
            </a:r>
            <a:r>
              <a:rPr lang="en-GB" sz="1200" dirty="0" smtClean="0"/>
              <a:t>treatment</a:t>
            </a:r>
          </a:p>
        </p:txBody>
      </p:sp>
      <p:sp>
        <p:nvSpPr>
          <p:cNvPr id="10" name="TextBox 9"/>
          <p:cNvSpPr txBox="1"/>
          <p:nvPr/>
        </p:nvSpPr>
        <p:spPr>
          <a:xfrm>
            <a:off x="5941136" y="2309287"/>
            <a:ext cx="5855952" cy="923330"/>
          </a:xfrm>
          <a:prstGeom prst="rect">
            <a:avLst/>
          </a:prstGeom>
          <a:noFill/>
        </p:spPr>
        <p:txBody>
          <a:bodyPr wrap="square" rtlCol="0">
            <a:spAutoFit/>
          </a:bodyPr>
          <a:lstStyle/>
          <a:p>
            <a:r>
              <a:rPr lang="en-GB" dirty="0" smtClean="0">
                <a:solidFill>
                  <a:srgbClr val="00B050"/>
                </a:solidFill>
              </a:rPr>
              <a:t>Individual Dosimetry</a:t>
            </a:r>
          </a:p>
          <a:p>
            <a:pPr marL="628650" lvl="1" indent="-171450">
              <a:buFont typeface="Arial" panose="020B0604020202020204" pitchFamily="34" charset="0"/>
              <a:buChar char="•"/>
            </a:pPr>
            <a:r>
              <a:rPr lang="en-GB" sz="1200" dirty="0" smtClean="0"/>
              <a:t>Monitoring of </a:t>
            </a:r>
            <a:r>
              <a:rPr lang="en-GB" sz="1200" dirty="0"/>
              <a:t>external and internal doses </a:t>
            </a:r>
            <a:r>
              <a:rPr lang="en-GB" sz="1200" dirty="0" smtClean="0"/>
              <a:t>and reporting (CERN dosimetry service carries official accreditation in Switzerland) </a:t>
            </a:r>
            <a:endParaRPr lang="en-GB" sz="1200" dirty="0"/>
          </a:p>
          <a:p>
            <a:pPr marL="628650" lvl="1" indent="-171450">
              <a:buFont typeface="Arial" panose="020B0604020202020204" pitchFamily="34" charset="0"/>
              <a:buChar char="•"/>
            </a:pPr>
            <a:r>
              <a:rPr lang="en-GB" sz="1200" dirty="0" smtClean="0"/>
              <a:t>Operation </a:t>
            </a:r>
            <a:r>
              <a:rPr lang="en-GB" sz="1200" dirty="0"/>
              <a:t>of calibration </a:t>
            </a:r>
            <a:r>
              <a:rPr lang="en-GB" sz="1200" dirty="0" smtClean="0"/>
              <a:t>facility</a:t>
            </a:r>
          </a:p>
        </p:txBody>
      </p:sp>
      <p:sp>
        <p:nvSpPr>
          <p:cNvPr id="11" name="TextBox 10"/>
          <p:cNvSpPr txBox="1"/>
          <p:nvPr/>
        </p:nvSpPr>
        <p:spPr>
          <a:xfrm>
            <a:off x="5941135" y="3682982"/>
            <a:ext cx="5610831" cy="553998"/>
          </a:xfrm>
          <a:prstGeom prst="rect">
            <a:avLst/>
          </a:prstGeom>
          <a:noFill/>
        </p:spPr>
        <p:txBody>
          <a:bodyPr wrap="none" rtlCol="0">
            <a:spAutoFit/>
          </a:bodyPr>
          <a:lstStyle/>
          <a:p>
            <a:r>
              <a:rPr lang="en-GB" dirty="0" smtClean="0">
                <a:solidFill>
                  <a:srgbClr val="00B050"/>
                </a:solidFill>
              </a:rPr>
              <a:t>Instrumentation</a:t>
            </a:r>
          </a:p>
          <a:p>
            <a:pPr marL="628650" lvl="1" indent="-171450">
              <a:buFont typeface="Arial" panose="020B0604020202020204" pitchFamily="34" charset="0"/>
              <a:buChar char="•"/>
            </a:pPr>
            <a:r>
              <a:rPr lang="en-GB" sz="1200" dirty="0" smtClean="0"/>
              <a:t>Development, Installation </a:t>
            </a:r>
            <a:r>
              <a:rPr lang="en-GB" sz="1200" dirty="0"/>
              <a:t>and operation of radiation monitoring </a:t>
            </a:r>
            <a:r>
              <a:rPr lang="en-GB" sz="1200" dirty="0" smtClean="0"/>
              <a:t>system</a:t>
            </a:r>
            <a:endParaRPr lang="en-GB" sz="1200" dirty="0"/>
          </a:p>
        </p:txBody>
      </p:sp>
      <p:sp>
        <p:nvSpPr>
          <p:cNvPr id="12" name="TextBox 11"/>
          <p:cNvSpPr txBox="1"/>
          <p:nvPr/>
        </p:nvSpPr>
        <p:spPr>
          <a:xfrm>
            <a:off x="5941135" y="4536471"/>
            <a:ext cx="5833745" cy="1292662"/>
          </a:xfrm>
          <a:prstGeom prst="rect">
            <a:avLst/>
          </a:prstGeom>
          <a:noFill/>
        </p:spPr>
        <p:txBody>
          <a:bodyPr wrap="square" rtlCol="0">
            <a:spAutoFit/>
          </a:bodyPr>
          <a:lstStyle/>
          <a:p>
            <a:r>
              <a:rPr lang="en-GB" dirty="0" smtClean="0">
                <a:solidFill>
                  <a:srgbClr val="00B050"/>
                </a:solidFill>
              </a:rPr>
              <a:t>Services</a:t>
            </a:r>
          </a:p>
          <a:p>
            <a:pPr marL="628650" lvl="1" indent="-171450">
              <a:buFont typeface="Arial" panose="020B0604020202020204" pitchFamily="34" charset="0"/>
              <a:buChar char="•"/>
            </a:pPr>
            <a:r>
              <a:rPr lang="en-GB" sz="1200" dirty="0" smtClean="0"/>
              <a:t>Inter/intra-site </a:t>
            </a:r>
            <a:r>
              <a:rPr lang="en-GB" sz="1200" dirty="0"/>
              <a:t>radioactive transport</a:t>
            </a:r>
          </a:p>
          <a:p>
            <a:pPr marL="628650" lvl="1" indent="-171450">
              <a:buFont typeface="Arial" panose="020B0604020202020204" pitchFamily="34" charset="0"/>
              <a:buChar char="•"/>
            </a:pPr>
            <a:r>
              <a:rPr lang="en-GB" sz="1200" dirty="0"/>
              <a:t>Shipping (import/export) of radioactive goods</a:t>
            </a:r>
          </a:p>
          <a:p>
            <a:pPr marL="628650" lvl="1" indent="-171450">
              <a:buFont typeface="Arial" panose="020B0604020202020204" pitchFamily="34" charset="0"/>
              <a:buChar char="•"/>
            </a:pPr>
            <a:r>
              <a:rPr lang="en-GB" sz="1200" dirty="0"/>
              <a:t>Radiological characterization of material and waste, operation of analytical laboratory</a:t>
            </a:r>
          </a:p>
          <a:p>
            <a:pPr marL="628650" lvl="1" indent="-171450">
              <a:buFont typeface="Arial" panose="020B0604020202020204" pitchFamily="34" charset="0"/>
              <a:buChar char="•"/>
            </a:pPr>
            <a:r>
              <a:rPr lang="en-GB" sz="1200" dirty="0"/>
              <a:t>Radioactive sources </a:t>
            </a:r>
            <a:r>
              <a:rPr lang="en-GB" sz="1200" dirty="0" smtClean="0"/>
              <a:t>service</a:t>
            </a:r>
            <a:endParaRPr lang="en-GB" sz="1200" dirty="0"/>
          </a:p>
        </p:txBody>
      </p:sp>
      <p:pic>
        <p:nvPicPr>
          <p:cNvPr id="18" name="Picture 17"/>
          <p:cNvPicPr>
            <a:picLocks noChangeAspect="1"/>
          </p:cNvPicPr>
          <p:nvPr/>
        </p:nvPicPr>
        <p:blipFill>
          <a:blip r:embed="rId2"/>
          <a:stretch>
            <a:fillRect/>
          </a:stretch>
        </p:blipFill>
        <p:spPr>
          <a:xfrm>
            <a:off x="10350919" y="3000531"/>
            <a:ext cx="812540" cy="768343"/>
          </a:xfrm>
          <a:prstGeom prst="rect">
            <a:avLst/>
          </a:prstGeom>
        </p:spPr>
      </p:pic>
      <p:sp>
        <p:nvSpPr>
          <p:cNvPr id="2" name="TextBox 1"/>
          <p:cNvSpPr txBox="1"/>
          <p:nvPr/>
        </p:nvSpPr>
        <p:spPr>
          <a:xfrm>
            <a:off x="325034" y="1089238"/>
            <a:ext cx="11016223" cy="954107"/>
          </a:xfrm>
          <a:prstGeom prst="rect">
            <a:avLst/>
          </a:prstGeom>
          <a:noFill/>
        </p:spPr>
        <p:txBody>
          <a:bodyPr wrap="square" rtlCol="0">
            <a:spAutoFit/>
          </a:bodyPr>
          <a:lstStyle/>
          <a:p>
            <a:r>
              <a:rPr lang="en-GB" sz="1400" b="1" i="1" dirty="0" smtClean="0"/>
              <a:t>Mandate</a:t>
            </a:r>
          </a:p>
          <a:p>
            <a:r>
              <a:rPr lang="en-GB" sz="1400" dirty="0" smtClean="0"/>
              <a:t>“The </a:t>
            </a:r>
            <a:r>
              <a:rPr lang="en-GB" sz="1400" dirty="0"/>
              <a:t>Radiation Protection Group (HSE-RP) of the HSE Unit ensures that personnel on the CERN sites and the public are protected from potentially harmful effects of ionizing radiation linked to CERN activities. The HSE-RP Group fulfils its mandate in collaboration with the CERN departments owning or operating sources of ionizing radiation and having the responsibility for Radiation Safety of these sources</a:t>
            </a:r>
            <a:r>
              <a:rPr lang="en-GB" sz="1400" dirty="0" smtClean="0"/>
              <a:t>.”</a:t>
            </a:r>
            <a:endParaRPr lang="en-GB" sz="1400" dirty="0"/>
          </a:p>
        </p:txBody>
      </p:sp>
      <p:sp>
        <p:nvSpPr>
          <p:cNvPr id="15"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Tree>
    <p:extLst>
      <p:ext uri="{BB962C8B-B14F-4D97-AF65-F5344CB8AC3E}">
        <p14:creationId xmlns:p14="http://schemas.microsoft.com/office/powerpoint/2010/main" val="86961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3</a:t>
            </a:fld>
            <a:endParaRPr lang="en-GB"/>
          </a:p>
        </p:txBody>
      </p:sp>
      <p:sp>
        <p:nvSpPr>
          <p:cNvPr id="53"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Content Placeholder 6"/>
          <p:cNvSpPr>
            <a:spLocks noGrp="1"/>
          </p:cNvSpPr>
          <p:nvPr>
            <p:ph idx="1"/>
          </p:nvPr>
        </p:nvSpPr>
        <p:spPr>
          <a:xfrm>
            <a:off x="325034" y="2239505"/>
            <a:ext cx="8229600" cy="3331806"/>
          </a:xfrm>
        </p:spPr>
        <p:txBody>
          <a:bodyPr>
            <a:normAutofit/>
          </a:bodyPr>
          <a:lstStyle/>
          <a:p>
            <a:pPr marL="360363" indent="-360363"/>
            <a:r>
              <a:rPr lang="en-US" sz="2200" dirty="0" smtClean="0"/>
              <a:t>General principles and guidelines of Radiation Protection</a:t>
            </a:r>
          </a:p>
          <a:p>
            <a:pPr marL="360363" indent="-360363"/>
            <a:endParaRPr lang="en-US" sz="2200" dirty="0"/>
          </a:p>
          <a:p>
            <a:pPr marL="360363" indent="-360363"/>
            <a:r>
              <a:rPr lang="en-US" sz="2200" dirty="0" smtClean="0"/>
              <a:t>Preliminary Radiation Protection evaluation</a:t>
            </a:r>
          </a:p>
          <a:p>
            <a:pPr marL="360363" indent="-360363"/>
            <a:endParaRPr lang="en-US" sz="2200" dirty="0"/>
          </a:p>
          <a:p>
            <a:pPr marL="360363" indent="-360363"/>
            <a:r>
              <a:rPr lang="en-US" sz="2200" dirty="0" smtClean="0"/>
              <a:t>Next steps</a:t>
            </a:r>
            <a:endParaRPr lang="en-US" sz="2200" dirty="0"/>
          </a:p>
          <a:p>
            <a:pPr marL="457200" lvl="1" indent="0">
              <a:buNone/>
            </a:pPr>
            <a:endParaRPr lang="en-US" sz="2200" dirty="0" smtClean="0"/>
          </a:p>
          <a:p>
            <a:pPr marL="0" indent="0">
              <a:buNone/>
            </a:pPr>
            <a:endParaRPr lang="en-US" sz="2200" dirty="0" smtClean="0"/>
          </a:p>
        </p:txBody>
      </p:sp>
      <p:sp>
        <p:nvSpPr>
          <p:cNvPr id="8"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smtClean="0">
                <a:solidFill>
                  <a:srgbClr val="0055A0"/>
                </a:solidFill>
              </a:rPr>
              <a:t>Overview</a:t>
            </a:r>
            <a:endParaRPr lang="en-US" sz="3200" dirty="0"/>
          </a:p>
        </p:txBody>
      </p:sp>
    </p:spTree>
    <p:extLst>
      <p:ext uri="{BB962C8B-B14F-4D97-AF65-F5344CB8AC3E}">
        <p14:creationId xmlns:p14="http://schemas.microsoft.com/office/powerpoint/2010/main" val="36642393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4</a:t>
            </a:fld>
            <a:endParaRPr lang="en-GB"/>
          </a:p>
        </p:txBody>
      </p:sp>
      <p:sp>
        <p:nvSpPr>
          <p:cNvPr id="8" name="Text Box 3"/>
          <p:cNvSpPr txBox="1">
            <a:spLocks noChangeArrowheads="1"/>
          </p:cNvSpPr>
          <p:nvPr/>
        </p:nvSpPr>
        <p:spPr bwMode="auto">
          <a:xfrm>
            <a:off x="1527534" y="1699835"/>
            <a:ext cx="9136809" cy="3816429"/>
          </a:xfrm>
          <a:prstGeom prst="rect">
            <a:avLst/>
          </a:prstGeom>
          <a:noFill/>
          <a:ln w="9525">
            <a:noFill/>
            <a:miter lim="800000"/>
            <a:headEnd/>
            <a:tailEnd/>
          </a:ln>
          <a:effectLst/>
        </p:spPr>
        <p:txBody>
          <a:bodyPr wrap="square">
            <a:spAutoFit/>
          </a:bodyPr>
          <a:lstStyle/>
          <a:p>
            <a:pPr marL="457200" indent="-457200" eaLnBrk="1" hangingPunct="1">
              <a:spcBef>
                <a:spcPct val="50000"/>
              </a:spcBef>
              <a:buFont typeface="+mj-lt"/>
              <a:buAutoNum type="arabicPeriod"/>
            </a:pPr>
            <a:r>
              <a:rPr lang="en-US" sz="2200" b="1" dirty="0" smtClean="0">
                <a:solidFill>
                  <a:srgbClr val="C00000"/>
                </a:solidFill>
              </a:rPr>
              <a:t>Justification</a:t>
            </a:r>
            <a:br>
              <a:rPr lang="en-US" sz="2200" b="1" dirty="0" smtClean="0">
                <a:solidFill>
                  <a:srgbClr val="C00000"/>
                </a:solidFill>
              </a:rPr>
            </a:br>
            <a:r>
              <a:rPr lang="en-US" sz="2200" dirty="0"/>
              <a:t>A</a:t>
            </a:r>
            <a:r>
              <a:rPr lang="en-US" sz="2200" dirty="0" smtClean="0"/>
              <a:t>ny </a:t>
            </a:r>
            <a:r>
              <a:rPr lang="en-US" sz="2200" dirty="0"/>
              <a:t>exposure of persons to ionizing radiation has to be </a:t>
            </a:r>
            <a:r>
              <a:rPr lang="en-US" sz="2200" dirty="0" smtClean="0"/>
              <a:t>justified</a:t>
            </a:r>
          </a:p>
          <a:p>
            <a:pPr marL="342900" indent="-342900" eaLnBrk="1" hangingPunct="1">
              <a:spcBef>
                <a:spcPct val="50000"/>
              </a:spcBef>
              <a:buFontTx/>
              <a:buAutoNum type="arabicPeriod"/>
            </a:pPr>
            <a:endParaRPr lang="en-US" sz="2200" dirty="0"/>
          </a:p>
          <a:p>
            <a:pPr marL="457200" indent="-457200" eaLnBrk="1" hangingPunct="1">
              <a:spcBef>
                <a:spcPct val="50000"/>
              </a:spcBef>
              <a:buFont typeface="+mj-lt"/>
              <a:buAutoNum type="arabicPeriod"/>
            </a:pPr>
            <a:r>
              <a:rPr lang="en-US" sz="2200" b="1" dirty="0" smtClean="0">
                <a:solidFill>
                  <a:srgbClr val="C00000"/>
                </a:solidFill>
              </a:rPr>
              <a:t>Limitation</a:t>
            </a:r>
            <a:br>
              <a:rPr lang="en-US" sz="2200" b="1" dirty="0" smtClean="0">
                <a:solidFill>
                  <a:srgbClr val="C00000"/>
                </a:solidFill>
              </a:rPr>
            </a:br>
            <a:r>
              <a:rPr lang="en-US" sz="2200" dirty="0"/>
              <a:t>T</a:t>
            </a:r>
            <a:r>
              <a:rPr lang="en-US" sz="2200" dirty="0" smtClean="0"/>
              <a:t>he </a:t>
            </a:r>
            <a:r>
              <a:rPr lang="en-US" sz="2200" dirty="0"/>
              <a:t>personal doses have to be kept below the legal </a:t>
            </a:r>
            <a:r>
              <a:rPr lang="en-US" sz="2200" dirty="0" smtClean="0"/>
              <a:t>limits</a:t>
            </a:r>
          </a:p>
          <a:p>
            <a:pPr marL="457200" indent="-457200" eaLnBrk="1" hangingPunct="1">
              <a:spcBef>
                <a:spcPct val="50000"/>
              </a:spcBef>
              <a:buFont typeface="+mj-lt"/>
              <a:buAutoNum type="arabicPeriod"/>
            </a:pPr>
            <a:endParaRPr lang="en-US" sz="2200" dirty="0" smtClean="0"/>
          </a:p>
          <a:p>
            <a:pPr marL="457200" indent="-457200" eaLnBrk="1" hangingPunct="1">
              <a:spcBef>
                <a:spcPct val="50000"/>
              </a:spcBef>
              <a:buFont typeface="+mj-lt"/>
              <a:buAutoNum type="arabicPeriod"/>
            </a:pPr>
            <a:r>
              <a:rPr lang="en-US" sz="2200" b="1" dirty="0" smtClean="0">
                <a:solidFill>
                  <a:srgbClr val="C00000"/>
                </a:solidFill>
              </a:rPr>
              <a:t>Optimization</a:t>
            </a:r>
            <a:br>
              <a:rPr lang="en-US" sz="2200" b="1" dirty="0" smtClean="0">
                <a:solidFill>
                  <a:srgbClr val="C00000"/>
                </a:solidFill>
              </a:rPr>
            </a:br>
            <a:r>
              <a:rPr lang="en-US" sz="2200" dirty="0"/>
              <a:t>T</a:t>
            </a:r>
            <a:r>
              <a:rPr lang="en-US" sz="2200" dirty="0" smtClean="0"/>
              <a:t>he </a:t>
            </a:r>
            <a:r>
              <a:rPr lang="en-US" sz="2200" dirty="0"/>
              <a:t>personal doses and collective doses have to be kept as low as </a:t>
            </a:r>
            <a:r>
              <a:rPr lang="en-US" sz="2200" dirty="0" smtClean="0"/>
              <a:t>reasonably </a:t>
            </a:r>
            <a:r>
              <a:rPr lang="en-US" sz="2200" dirty="0"/>
              <a:t>achievable (ALARA)</a:t>
            </a:r>
          </a:p>
        </p:txBody>
      </p:sp>
      <p:sp>
        <p:nvSpPr>
          <p:cNvPr id="10"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cxnSp>
        <p:nvCxnSpPr>
          <p:cNvPr id="5" name="Straight Connector 4"/>
          <p:cNvCxnSpPr/>
          <p:nvPr/>
        </p:nvCxnSpPr>
        <p:spPr>
          <a:xfrm>
            <a:off x="1109472" y="2696542"/>
            <a:ext cx="97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109472" y="4147390"/>
            <a:ext cx="97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09472" y="2696542"/>
            <a:ext cx="9792000" cy="145084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GB" sz="3200" dirty="0"/>
              <a:t>General Principles </a:t>
            </a:r>
            <a:r>
              <a:rPr lang="en-GB" sz="3200" dirty="0" smtClean="0"/>
              <a:t>of </a:t>
            </a:r>
            <a:r>
              <a:rPr lang="en-GB" sz="3200" dirty="0"/>
              <a:t>Radiation Protection </a:t>
            </a:r>
            <a:endParaRPr lang="en-US" sz="3200" dirty="0"/>
          </a:p>
        </p:txBody>
      </p:sp>
    </p:spTree>
    <p:extLst>
      <p:ext uri="{BB962C8B-B14F-4D97-AF65-F5344CB8AC3E}">
        <p14:creationId xmlns:p14="http://schemas.microsoft.com/office/powerpoint/2010/main" val="304633048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5</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4101334" y="66140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endParaRPr lang="en-US" sz="3200" i="1" dirty="0"/>
          </a:p>
        </p:txBody>
      </p:sp>
      <p:sp>
        <p:nvSpPr>
          <p:cNvPr id="3" name="Rectangle 2"/>
          <p:cNvSpPr/>
          <p:nvPr/>
        </p:nvSpPr>
        <p:spPr>
          <a:xfrm>
            <a:off x="7472709" y="1115543"/>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10"/>
          <p:cNvPicPr>
            <a:picLocks noChangeAspect="1" noChangeArrowheads="1"/>
          </p:cNvPicPr>
          <p:nvPr/>
        </p:nvPicPr>
        <p:blipFill>
          <a:blip r:embed="rId4">
            <a:extLst>
              <a:ext uri="{28A0092B-C50C-407E-A947-70E740481C1C}">
                <a14:useLocalDpi xmlns:a14="http://schemas.microsoft.com/office/drawing/2010/main" val="0"/>
              </a:ext>
            </a:extLst>
          </a:blip>
          <a:srcRect t="13676" b="58701"/>
          <a:stretch>
            <a:fillRect/>
          </a:stretch>
        </p:blipFill>
        <p:spPr bwMode="auto">
          <a:xfrm>
            <a:off x="501247" y="1614786"/>
            <a:ext cx="5867400" cy="595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1"/>
          <p:cNvPicPr>
            <a:picLocks noChangeAspect="1" noChangeArrowheads="1"/>
          </p:cNvPicPr>
          <p:nvPr/>
        </p:nvPicPr>
        <p:blipFill>
          <a:blip r:embed="rId5">
            <a:extLst>
              <a:ext uri="{28A0092B-C50C-407E-A947-70E740481C1C}">
                <a14:useLocalDpi xmlns:a14="http://schemas.microsoft.com/office/drawing/2010/main" val="0"/>
              </a:ext>
            </a:extLst>
          </a:blip>
          <a:srcRect t="19968"/>
          <a:stretch>
            <a:fillRect/>
          </a:stretch>
        </p:blipFill>
        <p:spPr bwMode="auto">
          <a:xfrm>
            <a:off x="504422" y="2205336"/>
            <a:ext cx="5705475" cy="1250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2509" y="4942821"/>
            <a:ext cx="5943600" cy="860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0"/>
          <p:cNvPicPr>
            <a:picLocks noChangeAspect="1" noChangeArrowheads="1"/>
          </p:cNvPicPr>
          <p:nvPr/>
        </p:nvPicPr>
        <p:blipFill>
          <a:blip r:embed="rId4">
            <a:extLst>
              <a:ext uri="{28A0092B-C50C-407E-A947-70E740481C1C}">
                <a14:useLocalDpi xmlns:a14="http://schemas.microsoft.com/office/drawing/2010/main" val="0"/>
              </a:ext>
            </a:extLst>
          </a:blip>
          <a:srcRect t="77290"/>
          <a:stretch>
            <a:fillRect/>
          </a:stretch>
        </p:blipFill>
        <p:spPr bwMode="auto">
          <a:xfrm>
            <a:off x="501247" y="3952221"/>
            <a:ext cx="5867400" cy="48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
          <p:cNvSpPr txBox="1">
            <a:spLocks noChangeArrowheads="1"/>
          </p:cNvSpPr>
          <p:nvPr/>
        </p:nvSpPr>
        <p:spPr bwMode="auto">
          <a:xfrm>
            <a:off x="326622" y="1296588"/>
            <a:ext cx="56307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latin typeface="+mn-lt"/>
              </a:rPr>
              <a:t>Occupationally exposed persons (Radiation Workers)</a:t>
            </a:r>
            <a:endParaRPr lang="en-GB" altLang="en-US" dirty="0">
              <a:latin typeface="+mn-lt"/>
            </a:endParaRPr>
          </a:p>
        </p:txBody>
      </p:sp>
      <p:sp>
        <p:nvSpPr>
          <p:cNvPr id="14" name="TextBox 14"/>
          <p:cNvSpPr txBox="1">
            <a:spLocks noChangeArrowheads="1"/>
          </p:cNvSpPr>
          <p:nvPr/>
        </p:nvSpPr>
        <p:spPr bwMode="auto">
          <a:xfrm>
            <a:off x="328209" y="3598463"/>
            <a:ext cx="38908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t>Not occupationally exposed persons</a:t>
            </a:r>
            <a:endParaRPr lang="en-GB" altLang="en-US" dirty="0"/>
          </a:p>
        </p:txBody>
      </p:sp>
      <p:sp>
        <p:nvSpPr>
          <p:cNvPr id="15" name="TextBox 15"/>
          <p:cNvSpPr txBox="1">
            <a:spLocks noChangeArrowheads="1"/>
          </p:cNvSpPr>
          <p:nvPr/>
        </p:nvSpPr>
        <p:spPr bwMode="auto">
          <a:xfrm>
            <a:off x="325034" y="4564679"/>
            <a:ext cx="23262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dirty="0" smtClean="0"/>
              <a:t>Environment (Public)</a:t>
            </a:r>
            <a:endParaRPr lang="en-GB" altLang="en-US" dirty="0"/>
          </a:p>
        </p:txBody>
      </p:sp>
      <p:sp>
        <p:nvSpPr>
          <p:cNvPr id="18" name="TextBox 2"/>
          <p:cNvSpPr txBox="1">
            <a:spLocks noChangeArrowheads="1"/>
          </p:cNvSpPr>
          <p:nvPr/>
        </p:nvSpPr>
        <p:spPr bwMode="auto">
          <a:xfrm>
            <a:off x="8340689" y="2077246"/>
            <a:ext cx="274947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dirty="0" smtClean="0"/>
              <a:t>A: </a:t>
            </a:r>
            <a:r>
              <a:rPr lang="en-US" altLang="en-US" b="1" dirty="0" smtClean="0"/>
              <a:t>20 </a:t>
            </a:r>
            <a:r>
              <a:rPr lang="en-US" altLang="en-US" b="1" dirty="0" err="1" smtClean="0"/>
              <a:t>mSv</a:t>
            </a:r>
            <a:r>
              <a:rPr lang="en-US" altLang="en-US" b="1" dirty="0" smtClean="0"/>
              <a:t>/12 months </a:t>
            </a:r>
            <a:r>
              <a:rPr lang="en-US" altLang="en-US" b="1" baseline="30000" dirty="0" smtClean="0"/>
              <a:t>(</a:t>
            </a:r>
            <a:r>
              <a:rPr lang="en-US" altLang="en-US" b="1" dirty="0" smtClean="0"/>
              <a:t>*</a:t>
            </a:r>
            <a:r>
              <a:rPr lang="en-US" altLang="en-US" b="1" baseline="30000" dirty="0" smtClean="0"/>
              <a:t>)</a:t>
            </a:r>
            <a:endParaRPr lang="en-GB" altLang="en-US" b="1" baseline="30000" dirty="0"/>
          </a:p>
        </p:txBody>
      </p:sp>
      <p:sp>
        <p:nvSpPr>
          <p:cNvPr id="19" name="TextBox 17"/>
          <p:cNvSpPr txBox="1">
            <a:spLocks noChangeArrowheads="1"/>
          </p:cNvSpPr>
          <p:nvPr/>
        </p:nvSpPr>
        <p:spPr bwMode="auto">
          <a:xfrm>
            <a:off x="8404809" y="2492993"/>
            <a:ext cx="2621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dirty="0" smtClean="0"/>
              <a:t>B: </a:t>
            </a:r>
            <a:r>
              <a:rPr lang="en-US" altLang="en-US" b="1" dirty="0" smtClean="0"/>
              <a:t>6 </a:t>
            </a:r>
            <a:r>
              <a:rPr lang="en-US" altLang="en-US" b="1" dirty="0" err="1" smtClean="0"/>
              <a:t>mSv</a:t>
            </a:r>
            <a:r>
              <a:rPr lang="en-US" altLang="en-US" b="1" dirty="0" smtClean="0"/>
              <a:t>/12 months </a:t>
            </a:r>
            <a:r>
              <a:rPr lang="en-US" altLang="en-US" b="1" baseline="30000" dirty="0" smtClean="0"/>
              <a:t>(</a:t>
            </a:r>
            <a:r>
              <a:rPr lang="en-US" altLang="en-US" b="1" dirty="0" smtClean="0"/>
              <a:t>*</a:t>
            </a:r>
            <a:r>
              <a:rPr lang="en-US" altLang="en-US" b="1" baseline="30000" dirty="0" smtClean="0"/>
              <a:t>)</a:t>
            </a:r>
            <a:endParaRPr lang="en-GB" altLang="en-US" b="1" baseline="30000" dirty="0"/>
          </a:p>
        </p:txBody>
      </p:sp>
      <p:sp>
        <p:nvSpPr>
          <p:cNvPr id="20" name="TextBox 18"/>
          <p:cNvSpPr txBox="1">
            <a:spLocks noChangeArrowheads="1"/>
          </p:cNvSpPr>
          <p:nvPr/>
        </p:nvSpPr>
        <p:spPr bwMode="auto">
          <a:xfrm>
            <a:off x="8674114" y="3852140"/>
            <a:ext cx="208262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b="1" dirty="0"/>
              <a:t>1 </a:t>
            </a:r>
            <a:r>
              <a:rPr lang="en-US" altLang="en-US" b="1" dirty="0" err="1" smtClean="0"/>
              <a:t>mSv</a:t>
            </a:r>
            <a:r>
              <a:rPr lang="en-US" altLang="en-US" b="1" dirty="0" smtClean="0"/>
              <a:t>/12 months</a:t>
            </a:r>
            <a:endParaRPr lang="en-GB" altLang="en-US" b="1" dirty="0"/>
          </a:p>
        </p:txBody>
      </p:sp>
      <p:sp>
        <p:nvSpPr>
          <p:cNvPr id="21" name="TextBox 19"/>
          <p:cNvSpPr txBox="1">
            <a:spLocks noChangeArrowheads="1"/>
          </p:cNvSpPr>
          <p:nvPr/>
        </p:nvSpPr>
        <p:spPr bwMode="auto">
          <a:xfrm>
            <a:off x="8577933" y="4987045"/>
            <a:ext cx="22749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b="1" dirty="0"/>
              <a:t>0.3 </a:t>
            </a:r>
            <a:r>
              <a:rPr lang="en-US" altLang="en-US" b="1" dirty="0" err="1" smtClean="0"/>
              <a:t>mSv</a:t>
            </a:r>
            <a:r>
              <a:rPr lang="en-US" altLang="en-US" b="1" dirty="0" smtClean="0"/>
              <a:t>/12 months</a:t>
            </a:r>
            <a:endParaRPr lang="en-GB" altLang="en-US" b="1" dirty="0"/>
          </a:p>
        </p:txBody>
      </p:sp>
      <p:sp>
        <p:nvSpPr>
          <p:cNvPr id="22" name="TextBox 21"/>
          <p:cNvSpPr txBox="1"/>
          <p:nvPr/>
        </p:nvSpPr>
        <p:spPr>
          <a:xfrm>
            <a:off x="8019760" y="2972315"/>
            <a:ext cx="3391328" cy="461665"/>
          </a:xfrm>
          <a:prstGeom prst="rect">
            <a:avLst/>
          </a:prstGeom>
          <a:noFill/>
        </p:spPr>
        <p:txBody>
          <a:bodyPr wrap="square" rtlCol="0">
            <a:spAutoFit/>
          </a:bodyPr>
          <a:lstStyle/>
          <a:p>
            <a:pPr algn="ctr" defTabSz="182563"/>
            <a:r>
              <a:rPr lang="en-GB" sz="1200" baseline="30000" dirty="0" smtClean="0"/>
              <a:t>(</a:t>
            </a:r>
            <a:r>
              <a:rPr lang="en-GB" sz="1200" dirty="0" smtClean="0"/>
              <a:t>*</a:t>
            </a:r>
            <a:r>
              <a:rPr lang="en-GB" sz="1200" baseline="30000" dirty="0" smtClean="0"/>
              <a:t>)</a:t>
            </a:r>
            <a:r>
              <a:rPr lang="en-GB" sz="1200" dirty="0" smtClean="0"/>
              <a:t> Age 16-18: 6 </a:t>
            </a:r>
            <a:r>
              <a:rPr lang="en-GB" sz="1200" dirty="0" err="1" smtClean="0"/>
              <a:t>mSv</a:t>
            </a:r>
            <a:r>
              <a:rPr lang="en-GB" sz="1200" dirty="0" smtClean="0"/>
              <a:t>/12 months, </a:t>
            </a:r>
            <a:br>
              <a:rPr lang="en-GB" sz="1200" dirty="0" smtClean="0"/>
            </a:br>
            <a:r>
              <a:rPr lang="en-GB" sz="1200" dirty="0" smtClean="0"/>
              <a:t>    Pregnant women: </a:t>
            </a:r>
            <a:r>
              <a:rPr lang="en-GB" sz="1200" dirty="0" smtClean="0"/>
              <a:t>1 </a:t>
            </a:r>
            <a:r>
              <a:rPr lang="en-GB" sz="1200" dirty="0" err="1" smtClean="0"/>
              <a:t>mSv</a:t>
            </a:r>
            <a:r>
              <a:rPr lang="en-GB" sz="1200" dirty="0" smtClean="0"/>
              <a:t> </a:t>
            </a:r>
            <a:r>
              <a:rPr lang="en-GB" sz="1200" dirty="0" smtClean="0"/>
              <a:t>during </a:t>
            </a:r>
            <a:r>
              <a:rPr lang="en-GB" sz="1200" dirty="0" smtClean="0"/>
              <a:t>pregnancy </a:t>
            </a:r>
            <a:endParaRPr lang="en-GB" sz="1200" dirty="0"/>
          </a:p>
        </p:txBody>
      </p:sp>
      <p:sp>
        <p:nvSpPr>
          <p:cNvPr id="24"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25" name="TextBox 2"/>
          <p:cNvSpPr txBox="1">
            <a:spLocks noChangeArrowheads="1"/>
          </p:cNvSpPr>
          <p:nvPr/>
        </p:nvSpPr>
        <p:spPr bwMode="auto">
          <a:xfrm>
            <a:off x="9069414" y="1344082"/>
            <a:ext cx="12920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n-US" altLang="en-US" dirty="0">
                <a:latin typeface="+mn-lt"/>
              </a:rPr>
              <a:t>Yearly limit</a:t>
            </a:r>
            <a:endParaRPr lang="en-GB" altLang="en-US" dirty="0">
              <a:latin typeface="+mn-lt"/>
            </a:endParaRPr>
          </a:p>
        </p:txBody>
      </p:sp>
      <p:cxnSp>
        <p:nvCxnSpPr>
          <p:cNvPr id="26" name="Straight Connector 25"/>
          <p:cNvCxnSpPr/>
          <p:nvPr/>
        </p:nvCxnSpPr>
        <p:spPr>
          <a:xfrm>
            <a:off x="7622168" y="1298359"/>
            <a:ext cx="0" cy="441350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42509" y="3523342"/>
            <a:ext cx="605129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42509" y="4523086"/>
            <a:ext cx="605129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8729195" y="4519462"/>
            <a:ext cx="1972458"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750531" y="3505111"/>
            <a:ext cx="192978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GB" sz="3200" dirty="0"/>
              <a:t>Limitation – </a:t>
            </a:r>
            <a:r>
              <a:rPr lang="en-GB" sz="3200" i="1" dirty="0"/>
              <a:t>Safety Code F</a:t>
            </a:r>
            <a:endParaRPr lang="en-US" sz="3200" i="1" dirty="0"/>
          </a:p>
        </p:txBody>
      </p:sp>
      <p:sp>
        <p:nvSpPr>
          <p:cNvPr id="2" name="Rectangle 1">
            <a:hlinkClick r:id="rId7"/>
          </p:cNvPr>
          <p:cNvSpPr/>
          <p:nvPr/>
        </p:nvSpPr>
        <p:spPr>
          <a:xfrm>
            <a:off x="7596196" y="5734825"/>
            <a:ext cx="4238456" cy="246221"/>
          </a:xfrm>
          <a:prstGeom prst="rect">
            <a:avLst/>
          </a:prstGeom>
        </p:spPr>
        <p:txBody>
          <a:bodyPr wrap="square">
            <a:spAutoFit/>
          </a:bodyPr>
          <a:lstStyle/>
          <a:p>
            <a:pPr algn="ctr"/>
            <a:r>
              <a:rPr lang="en-GB" sz="1000" dirty="0" smtClean="0">
                <a:hlinkClick r:id="rId7"/>
              </a:rPr>
              <a:t>https://edms.cern.ch/ui/file/335729/LAST_RELEASED/F_E.PDF</a:t>
            </a:r>
            <a:endParaRPr lang="en-GB" sz="1000" dirty="0"/>
          </a:p>
        </p:txBody>
      </p:sp>
      <p:sp>
        <p:nvSpPr>
          <p:cNvPr id="30" name="TextBox 29"/>
          <p:cNvSpPr txBox="1"/>
          <p:nvPr/>
        </p:nvSpPr>
        <p:spPr>
          <a:xfrm>
            <a:off x="5622549" y="5734825"/>
            <a:ext cx="1037463" cy="246221"/>
          </a:xfrm>
          <a:prstGeom prst="rect">
            <a:avLst/>
          </a:prstGeom>
          <a:noFill/>
        </p:spPr>
        <p:txBody>
          <a:bodyPr wrap="none" rtlCol="0">
            <a:spAutoFit/>
          </a:bodyPr>
          <a:lstStyle/>
          <a:p>
            <a:r>
              <a:rPr lang="en-GB" sz="1000" b="1" dirty="0" smtClean="0">
                <a:latin typeface="Arial" panose="020B0604020202020204" pitchFamily="34" charset="0"/>
                <a:cs typeface="Arial" panose="020B0604020202020204" pitchFamily="34" charset="0"/>
              </a:rPr>
              <a:t>100 rem = 1Sv</a:t>
            </a:r>
            <a:endParaRPr lang="en-GB" sz="1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12249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6</a:t>
            </a:fld>
            <a:endParaRPr lang="en-GB"/>
          </a:p>
        </p:txBody>
      </p:sp>
      <p:sp>
        <p:nvSpPr>
          <p:cNvPr id="16" name="Title 1">
            <a:extLst>
              <a:ext uri="{FF2B5EF4-FFF2-40B4-BE49-F238E27FC236}">
                <a16:creationId xmlns:a16="http://schemas.microsoft.com/office/drawing/2014/main" id="{6C6546AE-C3AB-084F-B08E-0E39E55A6664}"/>
              </a:ext>
            </a:extLst>
          </p:cNvPr>
          <p:cNvSpPr txBox="1">
            <a:spLocks/>
          </p:cNvSpPr>
          <p:nvPr/>
        </p:nvSpPr>
        <p:spPr>
          <a:xfrm>
            <a:off x="3110906" y="36214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endParaRPr lang="en-US" sz="3200" i="1" dirty="0"/>
          </a:p>
        </p:txBody>
      </p:sp>
      <p:pic>
        <p:nvPicPr>
          <p:cNvPr id="2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2711" y="1253628"/>
            <a:ext cx="7844250" cy="451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430696" y="4320108"/>
            <a:ext cx="3497987" cy="1200329"/>
          </a:xfrm>
          <a:prstGeom prst="rect">
            <a:avLst/>
          </a:prstGeom>
          <a:noFill/>
        </p:spPr>
        <p:txBody>
          <a:bodyPr wrap="square">
            <a:spAutoFit/>
          </a:bodyPr>
          <a:lstStyle/>
          <a:p>
            <a:pPr>
              <a:defRPr/>
            </a:pPr>
            <a:r>
              <a:rPr lang="en-US" sz="1200" dirty="0"/>
              <a:t>Total number of working hours per year: </a:t>
            </a:r>
            <a:r>
              <a:rPr lang="en-US" sz="1200" dirty="0" smtClean="0"/>
              <a:t>2000 </a:t>
            </a:r>
            <a:r>
              <a:rPr lang="en-US" sz="1200" dirty="0" err="1" smtClean="0"/>
              <a:t>hrs</a:t>
            </a:r>
            <a:r>
              <a:rPr lang="en-US" sz="1200" dirty="0" smtClean="0"/>
              <a:t> </a:t>
            </a:r>
          </a:p>
          <a:p>
            <a:pPr>
              <a:defRPr/>
            </a:pPr>
            <a:endParaRPr lang="en-US" sz="1200" i="1" dirty="0"/>
          </a:p>
          <a:p>
            <a:pPr>
              <a:defRPr/>
            </a:pPr>
            <a:r>
              <a:rPr lang="en-US" sz="1200" i="1" dirty="0" smtClean="0"/>
              <a:t>Example</a:t>
            </a:r>
            <a:r>
              <a:rPr lang="en-US" sz="1200" i="1" dirty="0"/>
              <a:t>: </a:t>
            </a:r>
            <a:endParaRPr lang="en-US" sz="1200" i="1" dirty="0" smtClean="0"/>
          </a:p>
          <a:p>
            <a:pPr>
              <a:defRPr/>
            </a:pPr>
            <a:r>
              <a:rPr lang="en-US" sz="1200" dirty="0" smtClean="0"/>
              <a:t>Supervised </a:t>
            </a:r>
            <a:r>
              <a:rPr lang="en-US" sz="1200" dirty="0"/>
              <a:t>Area 3 </a:t>
            </a:r>
            <a:r>
              <a:rPr lang="en-US" sz="1200" dirty="0">
                <a:latin typeface="Arial"/>
                <a:cs typeface="Arial"/>
              </a:rPr>
              <a:t>µ</a:t>
            </a:r>
            <a:r>
              <a:rPr lang="en-US" sz="1200" dirty="0" err="1">
                <a:latin typeface="Arial"/>
                <a:cs typeface="Arial"/>
              </a:rPr>
              <a:t>Sv</a:t>
            </a:r>
            <a:r>
              <a:rPr lang="en-US" sz="1200" dirty="0">
                <a:latin typeface="Arial"/>
                <a:cs typeface="Arial"/>
              </a:rPr>
              <a:t>/h × 2000 </a:t>
            </a:r>
            <a:r>
              <a:rPr lang="en-US" sz="1200" dirty="0" err="1" smtClean="0">
                <a:latin typeface="Arial"/>
                <a:cs typeface="Arial"/>
              </a:rPr>
              <a:t>hrs</a:t>
            </a:r>
            <a:r>
              <a:rPr lang="en-US" sz="1200" dirty="0" smtClean="0">
                <a:latin typeface="Arial"/>
                <a:cs typeface="Arial"/>
              </a:rPr>
              <a:t> </a:t>
            </a:r>
            <a:r>
              <a:rPr lang="en-US" sz="1200" dirty="0">
                <a:latin typeface="Arial"/>
                <a:cs typeface="Arial"/>
              </a:rPr>
              <a:t>= 6 </a:t>
            </a:r>
            <a:r>
              <a:rPr lang="en-US" sz="1200" dirty="0" err="1" smtClean="0">
                <a:latin typeface="Arial"/>
                <a:cs typeface="Arial"/>
              </a:rPr>
              <a:t>mSv</a:t>
            </a:r>
            <a:endParaRPr lang="en-US" sz="1200" dirty="0">
              <a:latin typeface="Arial"/>
              <a:cs typeface="Arial"/>
            </a:endParaRPr>
          </a:p>
          <a:p>
            <a:pPr>
              <a:defRPr/>
            </a:pPr>
            <a:endParaRPr lang="en-US" sz="1200" dirty="0"/>
          </a:p>
          <a:p>
            <a:pPr>
              <a:defRPr/>
            </a:pPr>
            <a:r>
              <a:rPr lang="en-US" sz="1200" dirty="0"/>
              <a:t>Low-occupancy: &lt; 20% of working time</a:t>
            </a:r>
            <a:endParaRPr lang="en-GB" sz="1200" dirty="0"/>
          </a:p>
        </p:txBody>
      </p:sp>
      <p:sp>
        <p:nvSpPr>
          <p:cNvPr id="26" name="TextBox 5"/>
          <p:cNvSpPr txBox="1">
            <a:spLocks noChangeArrowheads="1"/>
          </p:cNvSpPr>
          <p:nvPr/>
        </p:nvSpPr>
        <p:spPr bwMode="auto">
          <a:xfrm>
            <a:off x="430696" y="1253628"/>
            <a:ext cx="3048000" cy="1200329"/>
          </a:xfrm>
          <a:prstGeom prst="rect">
            <a:avLst/>
          </a:prstGeom>
          <a:noFill/>
          <a:ln w="9525">
            <a:noFill/>
            <a:miter lim="800000"/>
            <a:headEnd/>
            <a:tailEnd/>
          </a:ln>
        </p:spPr>
        <p:txBody>
          <a:bodyPr>
            <a:spAutoFit/>
          </a:bodyPr>
          <a:lstStyle/>
          <a:p>
            <a:r>
              <a:rPr lang="en-US" dirty="0">
                <a:latin typeface="Calibri" pitchFamily="34" charset="0"/>
              </a:rPr>
              <a:t>Safety Instruction </a:t>
            </a:r>
            <a:r>
              <a:rPr lang="en-US" dirty="0" smtClean="0">
                <a:latin typeface="Calibri" pitchFamily="34" charset="0"/>
              </a:rPr>
              <a:t>S3-GSI1 </a:t>
            </a:r>
            <a:r>
              <a:rPr lang="en-US" dirty="0">
                <a:latin typeface="Calibri" pitchFamily="34" charset="0"/>
              </a:rPr>
              <a:t>(</a:t>
            </a:r>
            <a:r>
              <a:rPr lang="en-US" dirty="0" smtClean="0">
                <a:latin typeface="Calibri" pitchFamily="34" charset="0"/>
              </a:rPr>
              <a:t>EDMS  810149)</a:t>
            </a:r>
          </a:p>
          <a:p>
            <a:endParaRPr lang="en-US" dirty="0">
              <a:latin typeface="Calibri" pitchFamily="34" charset="0"/>
            </a:endParaRPr>
          </a:p>
          <a:p>
            <a:r>
              <a:rPr lang="en-GB" dirty="0"/>
              <a:t>http://</a:t>
            </a:r>
            <a:r>
              <a:rPr lang="en-GB" dirty="0" smtClean="0"/>
              <a:t>cern.ch/raisin</a:t>
            </a:r>
            <a:endParaRPr lang="en-GB" dirty="0"/>
          </a:p>
        </p:txBody>
      </p:sp>
      <p:sp>
        <p:nvSpPr>
          <p:cNvPr id="10"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11"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GB" sz="3200" dirty="0"/>
              <a:t>Limitation – </a:t>
            </a:r>
            <a:r>
              <a:rPr lang="en-GB" sz="3200" i="1" dirty="0"/>
              <a:t>Area Classification (external exposure)</a:t>
            </a:r>
            <a:endParaRPr lang="en-US" sz="3200" i="1" dirty="0"/>
          </a:p>
        </p:txBody>
      </p:sp>
      <p:sp>
        <p:nvSpPr>
          <p:cNvPr id="9" name="TextBox 8"/>
          <p:cNvSpPr txBox="1"/>
          <p:nvPr/>
        </p:nvSpPr>
        <p:spPr>
          <a:xfrm>
            <a:off x="5622549" y="5734825"/>
            <a:ext cx="1037463" cy="246221"/>
          </a:xfrm>
          <a:prstGeom prst="rect">
            <a:avLst/>
          </a:prstGeom>
          <a:noFill/>
        </p:spPr>
        <p:txBody>
          <a:bodyPr wrap="none" rtlCol="0">
            <a:spAutoFit/>
          </a:bodyPr>
          <a:lstStyle/>
          <a:p>
            <a:r>
              <a:rPr lang="en-GB" sz="1000" b="1" dirty="0" smtClean="0">
                <a:latin typeface="Arial" panose="020B0604020202020204" pitchFamily="34" charset="0"/>
                <a:cs typeface="Arial" panose="020B0604020202020204" pitchFamily="34" charset="0"/>
              </a:rPr>
              <a:t>100 rem = 1Sv</a:t>
            </a:r>
            <a:endParaRPr lang="en-GB" sz="1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18797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7</a:t>
            </a:fld>
            <a:endParaRPr lang="en-GB"/>
          </a:p>
        </p:txBody>
      </p:sp>
      <p:pic>
        <p:nvPicPr>
          <p:cNvPr id="24"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r="63027"/>
          <a:stretch/>
        </p:blipFill>
        <p:spPr bwMode="auto">
          <a:xfrm>
            <a:off x="4934217" y="1204177"/>
            <a:ext cx="2900276" cy="4513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5"/>
          <p:cNvSpPr txBox="1">
            <a:spLocks noChangeArrowheads="1"/>
          </p:cNvSpPr>
          <p:nvPr/>
        </p:nvSpPr>
        <p:spPr bwMode="auto">
          <a:xfrm>
            <a:off x="430696" y="1276628"/>
            <a:ext cx="3048000" cy="1200329"/>
          </a:xfrm>
          <a:prstGeom prst="rect">
            <a:avLst/>
          </a:prstGeom>
          <a:noFill/>
          <a:ln w="9525">
            <a:noFill/>
            <a:miter lim="800000"/>
            <a:headEnd/>
            <a:tailEnd/>
          </a:ln>
        </p:spPr>
        <p:txBody>
          <a:bodyPr>
            <a:spAutoFit/>
          </a:bodyPr>
          <a:lstStyle/>
          <a:p>
            <a:r>
              <a:rPr lang="en-US" dirty="0">
                <a:latin typeface="Calibri" pitchFamily="34" charset="0"/>
              </a:rPr>
              <a:t>Safety Instruction </a:t>
            </a:r>
            <a:r>
              <a:rPr lang="en-US" dirty="0" smtClean="0">
                <a:latin typeface="Calibri" pitchFamily="34" charset="0"/>
              </a:rPr>
              <a:t>S3-GSI1 </a:t>
            </a:r>
            <a:r>
              <a:rPr lang="en-US" dirty="0">
                <a:latin typeface="Calibri" pitchFamily="34" charset="0"/>
              </a:rPr>
              <a:t>(</a:t>
            </a:r>
            <a:r>
              <a:rPr lang="en-US" dirty="0" smtClean="0">
                <a:latin typeface="Calibri" pitchFamily="34" charset="0"/>
              </a:rPr>
              <a:t>EDMS  810149)</a:t>
            </a:r>
          </a:p>
          <a:p>
            <a:endParaRPr lang="en-US" dirty="0">
              <a:latin typeface="Calibri" pitchFamily="34" charset="0"/>
            </a:endParaRPr>
          </a:p>
          <a:p>
            <a:r>
              <a:rPr lang="en-GB" dirty="0"/>
              <a:t>http://</a:t>
            </a:r>
            <a:r>
              <a:rPr lang="en-GB" dirty="0" smtClean="0"/>
              <a:t>cern.ch/raisin</a:t>
            </a:r>
            <a:endParaRPr lang="en-GB" dirty="0"/>
          </a:p>
        </p:txBody>
      </p:sp>
      <p:graphicFrame>
        <p:nvGraphicFramePr>
          <p:cNvPr id="2" name="Table 1"/>
          <p:cNvGraphicFramePr>
            <a:graphicFrameLocks noGrp="1"/>
          </p:cNvGraphicFramePr>
          <p:nvPr>
            <p:extLst>
              <p:ext uri="{D42A27DB-BD31-4B8C-83A1-F6EECF244321}">
                <p14:modId xmlns:p14="http://schemas.microsoft.com/office/powerpoint/2010/main" val="2097886351"/>
              </p:ext>
            </p:extLst>
          </p:nvPr>
        </p:nvGraphicFramePr>
        <p:xfrm>
          <a:off x="7834493" y="1276628"/>
          <a:ext cx="3589868" cy="4308612"/>
        </p:xfrm>
        <a:graphic>
          <a:graphicData uri="http://schemas.openxmlformats.org/drawingml/2006/table">
            <a:tbl>
              <a:tblPr firstRow="1" bandRow="1">
                <a:tableStyleId>{5C22544A-7EE6-4342-B048-85BDC9FD1C3A}</a:tableStyleId>
              </a:tblPr>
              <a:tblGrid>
                <a:gridCol w="1794934">
                  <a:extLst>
                    <a:ext uri="{9D8B030D-6E8A-4147-A177-3AD203B41FA5}">
                      <a16:colId xmlns:a16="http://schemas.microsoft.com/office/drawing/2014/main" val="2138126642"/>
                    </a:ext>
                  </a:extLst>
                </a:gridCol>
                <a:gridCol w="1794934">
                  <a:extLst>
                    <a:ext uri="{9D8B030D-6E8A-4147-A177-3AD203B41FA5}">
                      <a16:colId xmlns:a16="http://schemas.microsoft.com/office/drawing/2014/main" val="3315456576"/>
                    </a:ext>
                  </a:extLst>
                </a:gridCol>
              </a:tblGrid>
              <a:tr h="893956">
                <a:tc>
                  <a:txBody>
                    <a:bodyPr/>
                    <a:lstStyle/>
                    <a:p>
                      <a:pPr algn="ctr"/>
                      <a:r>
                        <a:rPr lang="en-GB" sz="1400" b="0" dirty="0" smtClean="0"/>
                        <a:t>Specific airborne radioactivity</a:t>
                      </a:r>
                      <a:endParaRPr lang="en-GB" sz="1400" b="0" dirty="0"/>
                    </a:p>
                  </a:txBody>
                  <a:tcPr anchor="ctr">
                    <a:solidFill>
                      <a:srgbClr val="00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t>Specific surface contamination</a:t>
                      </a:r>
                    </a:p>
                  </a:txBody>
                  <a:tcPr anchor="ctr">
                    <a:solidFill>
                      <a:srgbClr val="000000"/>
                    </a:solidFill>
                  </a:tcPr>
                </a:tc>
                <a:extLst>
                  <a:ext uri="{0D108BD9-81ED-4DB2-BD59-A6C34878D82A}">
                    <a16:rowId xmlns:a16="http://schemas.microsoft.com/office/drawing/2014/main" val="286645000"/>
                  </a:ext>
                </a:extLst>
              </a:tr>
              <a:tr h="331893">
                <a:tc>
                  <a:txBody>
                    <a:bodyPr/>
                    <a:lstStyle/>
                    <a:p>
                      <a:pPr algn="ctr"/>
                      <a:r>
                        <a:rPr lang="en-GB" sz="1400" dirty="0" smtClean="0">
                          <a:solidFill>
                            <a:srgbClr val="000000"/>
                          </a:solidFill>
                        </a:rPr>
                        <a:t>0.05 CA</a:t>
                      </a:r>
                      <a:endParaRPr lang="en-GB" sz="1400" dirty="0">
                        <a:solidFill>
                          <a:srgbClr val="000000"/>
                        </a:solidFill>
                      </a:endParaRPr>
                    </a:p>
                  </a:txBody>
                  <a:tcPr anchor="ctr">
                    <a:solidFill>
                      <a:srgbClr val="92D050"/>
                    </a:solidFill>
                  </a:tcPr>
                </a:tc>
                <a:tc>
                  <a:txBody>
                    <a:bodyPr/>
                    <a:lstStyle/>
                    <a:p>
                      <a:pPr algn="ctr"/>
                      <a:r>
                        <a:rPr lang="en-GB" sz="1400" dirty="0" smtClean="0">
                          <a:solidFill>
                            <a:srgbClr val="000000"/>
                          </a:solidFill>
                        </a:rPr>
                        <a:t>1 CS</a:t>
                      </a:r>
                      <a:endParaRPr lang="en-GB" sz="1400" dirty="0">
                        <a:solidFill>
                          <a:srgbClr val="000000"/>
                        </a:solidFill>
                      </a:endParaRPr>
                    </a:p>
                  </a:txBody>
                  <a:tcPr anchor="ctr">
                    <a:solidFill>
                      <a:srgbClr val="92D050"/>
                    </a:solidFill>
                  </a:tcPr>
                </a:tc>
                <a:extLst>
                  <a:ext uri="{0D108BD9-81ED-4DB2-BD59-A6C34878D82A}">
                    <a16:rowId xmlns:a16="http://schemas.microsoft.com/office/drawing/2014/main" val="1642827005"/>
                  </a:ext>
                </a:extLst>
              </a:tr>
              <a:tr h="582507">
                <a:tc>
                  <a:txBody>
                    <a:bodyPr/>
                    <a:lstStyle/>
                    <a:p>
                      <a:pPr algn="ctr"/>
                      <a:r>
                        <a:rPr lang="en-GB" sz="1400" dirty="0" smtClean="0">
                          <a:solidFill>
                            <a:srgbClr val="000000"/>
                          </a:solidFill>
                        </a:rPr>
                        <a:t>0.1 CA</a:t>
                      </a:r>
                      <a:endParaRPr lang="en-GB" sz="1400" dirty="0">
                        <a:solidFill>
                          <a:srgbClr val="000000"/>
                        </a:solidFill>
                      </a:endParaRPr>
                    </a:p>
                  </a:txBody>
                  <a:tcPr anchor="ctr">
                    <a:solidFill>
                      <a:srgbClr val="FFFF00"/>
                    </a:solidFill>
                  </a:tcPr>
                </a:tc>
                <a:tc>
                  <a:txBody>
                    <a:bodyPr/>
                    <a:lstStyle/>
                    <a:p>
                      <a:pPr algn="ctr"/>
                      <a:r>
                        <a:rPr lang="en-GB" sz="1400" dirty="0" smtClean="0">
                          <a:solidFill>
                            <a:srgbClr val="000000"/>
                          </a:solidFill>
                        </a:rPr>
                        <a:t>1 CS</a:t>
                      </a:r>
                      <a:endParaRPr lang="en-GB" sz="1400" dirty="0">
                        <a:solidFill>
                          <a:srgbClr val="000000"/>
                        </a:solidFill>
                      </a:endParaRPr>
                    </a:p>
                  </a:txBody>
                  <a:tcPr anchor="ctr">
                    <a:solidFill>
                      <a:srgbClr val="FFFF00"/>
                    </a:solidFill>
                  </a:tcPr>
                </a:tc>
                <a:extLst>
                  <a:ext uri="{0D108BD9-81ED-4DB2-BD59-A6C34878D82A}">
                    <a16:rowId xmlns:a16="http://schemas.microsoft.com/office/drawing/2014/main" val="967067009"/>
                  </a:ext>
                </a:extLst>
              </a:tr>
              <a:tr h="625064">
                <a:tc>
                  <a:txBody>
                    <a:bodyPr/>
                    <a:lstStyle/>
                    <a:p>
                      <a:pPr algn="ctr"/>
                      <a:r>
                        <a:rPr lang="en-GB" sz="1400" dirty="0" smtClean="0">
                          <a:solidFill>
                            <a:srgbClr val="000000"/>
                          </a:solidFill>
                        </a:rPr>
                        <a:t>0.1 CA</a:t>
                      </a:r>
                      <a:endParaRPr lang="en-GB" sz="1400" dirty="0">
                        <a:solidFill>
                          <a:srgbClr val="000000"/>
                        </a:solidFill>
                      </a:endParaRPr>
                    </a:p>
                  </a:txBody>
                  <a:tcPr anchor="ctr">
                    <a:solidFill>
                      <a:srgbClr val="FFC000"/>
                    </a:solidFill>
                  </a:tcPr>
                </a:tc>
                <a:tc>
                  <a:txBody>
                    <a:bodyPr/>
                    <a:lstStyle/>
                    <a:p>
                      <a:pPr algn="ctr"/>
                      <a:r>
                        <a:rPr lang="en-GB" sz="1400" dirty="0" smtClean="0">
                          <a:solidFill>
                            <a:srgbClr val="000000"/>
                          </a:solidFill>
                        </a:rPr>
                        <a:t>1 CS</a:t>
                      </a:r>
                      <a:endParaRPr lang="en-GB" sz="1400" dirty="0">
                        <a:solidFill>
                          <a:srgbClr val="000000"/>
                        </a:solidFill>
                      </a:endParaRPr>
                    </a:p>
                  </a:txBody>
                  <a:tcPr anchor="ctr">
                    <a:solidFill>
                      <a:srgbClr val="FFC000"/>
                    </a:solidFill>
                  </a:tcPr>
                </a:tc>
                <a:extLst>
                  <a:ext uri="{0D108BD9-81ED-4DB2-BD59-A6C34878D82A}">
                    <a16:rowId xmlns:a16="http://schemas.microsoft.com/office/drawing/2014/main" val="2719528322"/>
                  </a:ext>
                </a:extLst>
              </a:tr>
              <a:tr h="625064">
                <a:tc>
                  <a:txBody>
                    <a:bodyPr/>
                    <a:lstStyle/>
                    <a:p>
                      <a:pPr algn="ctr"/>
                      <a:r>
                        <a:rPr lang="en-GB" sz="1400" dirty="0" smtClean="0">
                          <a:solidFill>
                            <a:srgbClr val="000000"/>
                          </a:solidFill>
                        </a:rPr>
                        <a:t>100 CA</a:t>
                      </a:r>
                      <a:endParaRPr lang="en-GB" sz="1400" dirty="0">
                        <a:solidFill>
                          <a:srgbClr val="000000"/>
                        </a:solidFill>
                      </a:endParaRPr>
                    </a:p>
                  </a:txBody>
                  <a:tcPr anchor="ctr">
                    <a:solidFill>
                      <a:srgbClr val="FFC000"/>
                    </a:solidFill>
                  </a:tcPr>
                </a:tc>
                <a:tc>
                  <a:txBody>
                    <a:bodyPr/>
                    <a:lstStyle/>
                    <a:p>
                      <a:pPr algn="ctr"/>
                      <a:r>
                        <a:rPr lang="en-GB" sz="1400" dirty="0" smtClean="0">
                          <a:solidFill>
                            <a:srgbClr val="000000"/>
                          </a:solidFill>
                        </a:rPr>
                        <a:t>4000 CS</a:t>
                      </a:r>
                      <a:endParaRPr lang="en-GB" sz="1400" dirty="0">
                        <a:solidFill>
                          <a:srgbClr val="000000"/>
                        </a:solidFill>
                      </a:endParaRPr>
                    </a:p>
                  </a:txBody>
                  <a:tcPr anchor="ctr">
                    <a:solidFill>
                      <a:srgbClr val="FFC000"/>
                    </a:solidFill>
                  </a:tcPr>
                </a:tc>
                <a:extLst>
                  <a:ext uri="{0D108BD9-81ED-4DB2-BD59-A6C34878D82A}">
                    <a16:rowId xmlns:a16="http://schemas.microsoft.com/office/drawing/2014/main" val="2944088071"/>
                  </a:ext>
                </a:extLst>
              </a:tr>
              <a:tr h="625064">
                <a:tc>
                  <a:txBody>
                    <a:bodyPr/>
                    <a:lstStyle/>
                    <a:p>
                      <a:pPr algn="ctr"/>
                      <a:r>
                        <a:rPr lang="en-GB" sz="1400" dirty="0" smtClean="0">
                          <a:solidFill>
                            <a:srgbClr val="000000"/>
                          </a:solidFill>
                        </a:rPr>
                        <a:t>1000</a:t>
                      </a:r>
                      <a:r>
                        <a:rPr lang="en-GB" sz="1400" baseline="0" dirty="0" smtClean="0">
                          <a:solidFill>
                            <a:srgbClr val="000000"/>
                          </a:solidFill>
                        </a:rPr>
                        <a:t> CA</a:t>
                      </a:r>
                      <a:endParaRPr lang="en-GB" sz="1400" dirty="0">
                        <a:solidFill>
                          <a:srgbClr val="000000"/>
                        </a:solidFill>
                      </a:endParaRPr>
                    </a:p>
                  </a:txBody>
                  <a:tcPr anchor="ctr">
                    <a:solidFill>
                      <a:srgbClr val="FFC000"/>
                    </a:solidFill>
                  </a:tcPr>
                </a:tc>
                <a:tc>
                  <a:txBody>
                    <a:bodyPr/>
                    <a:lstStyle/>
                    <a:p>
                      <a:pPr algn="ctr"/>
                      <a:r>
                        <a:rPr lang="en-GB" sz="1400" dirty="0" smtClean="0">
                          <a:solidFill>
                            <a:srgbClr val="000000"/>
                          </a:solidFill>
                        </a:rPr>
                        <a:t>40000 CS</a:t>
                      </a:r>
                      <a:endParaRPr lang="en-GB" sz="1400" dirty="0">
                        <a:solidFill>
                          <a:srgbClr val="000000"/>
                        </a:solidFill>
                      </a:endParaRPr>
                    </a:p>
                  </a:txBody>
                  <a:tcPr anchor="ctr">
                    <a:solidFill>
                      <a:srgbClr val="FFC000"/>
                    </a:solidFill>
                  </a:tcPr>
                </a:tc>
                <a:extLst>
                  <a:ext uri="{0D108BD9-81ED-4DB2-BD59-A6C34878D82A}">
                    <a16:rowId xmlns:a16="http://schemas.microsoft.com/office/drawing/2014/main" val="2023275999"/>
                  </a:ext>
                </a:extLst>
              </a:tr>
              <a:tr h="625064">
                <a:tc>
                  <a:txBody>
                    <a:bodyPr/>
                    <a:lstStyle/>
                    <a:p>
                      <a:pPr algn="ctr"/>
                      <a:r>
                        <a:rPr lang="en-GB" sz="1400" dirty="0" smtClean="0">
                          <a:solidFill>
                            <a:srgbClr val="000000"/>
                          </a:solidFill>
                        </a:rPr>
                        <a:t>&gt;</a:t>
                      </a:r>
                      <a:r>
                        <a:rPr lang="en-GB" sz="1400" baseline="0" dirty="0" smtClean="0">
                          <a:solidFill>
                            <a:srgbClr val="000000"/>
                          </a:solidFill>
                        </a:rPr>
                        <a:t> 1000 CA</a:t>
                      </a:r>
                      <a:endParaRPr lang="en-GB" sz="1400" dirty="0">
                        <a:solidFill>
                          <a:srgbClr val="000000"/>
                        </a:solidFill>
                      </a:endParaRPr>
                    </a:p>
                  </a:txBody>
                  <a:tcPr anchor="ctr">
                    <a:solidFill>
                      <a:srgbClr val="FF0000"/>
                    </a:solidFill>
                  </a:tcPr>
                </a:tc>
                <a:tc>
                  <a:txBody>
                    <a:bodyPr/>
                    <a:lstStyle/>
                    <a:p>
                      <a:pPr algn="ctr"/>
                      <a:r>
                        <a:rPr lang="en-GB" sz="1400" dirty="0" smtClean="0">
                          <a:solidFill>
                            <a:srgbClr val="000000"/>
                          </a:solidFill>
                        </a:rPr>
                        <a:t>&gt; 40000 CS</a:t>
                      </a:r>
                      <a:endParaRPr lang="en-GB" sz="1400" dirty="0">
                        <a:solidFill>
                          <a:srgbClr val="000000"/>
                        </a:solidFill>
                      </a:endParaRPr>
                    </a:p>
                  </a:txBody>
                  <a:tcPr anchor="ctr">
                    <a:solidFill>
                      <a:srgbClr val="FF0000"/>
                    </a:solidFill>
                  </a:tcPr>
                </a:tc>
                <a:extLst>
                  <a:ext uri="{0D108BD9-81ED-4DB2-BD59-A6C34878D82A}">
                    <a16:rowId xmlns:a16="http://schemas.microsoft.com/office/drawing/2014/main" val="651635631"/>
                  </a:ext>
                </a:extLst>
              </a:tr>
            </a:tbl>
          </a:graphicData>
        </a:graphic>
      </p:graphicFrame>
      <p:sp>
        <p:nvSpPr>
          <p:cNvPr id="11" name="TextBox 7"/>
          <p:cNvSpPr txBox="1">
            <a:spLocks noChangeArrowheads="1"/>
          </p:cNvSpPr>
          <p:nvPr/>
        </p:nvSpPr>
        <p:spPr bwMode="auto">
          <a:xfrm>
            <a:off x="430696" y="4379940"/>
            <a:ext cx="4408236" cy="1569660"/>
          </a:xfrm>
          <a:prstGeom prst="rect">
            <a:avLst/>
          </a:prstGeom>
          <a:noFill/>
          <a:ln w="9525">
            <a:noFill/>
            <a:miter lim="800000"/>
            <a:headEnd/>
            <a:tailEnd/>
          </a:ln>
        </p:spPr>
        <p:txBody>
          <a:bodyPr wrap="square">
            <a:spAutoFit/>
          </a:bodyPr>
          <a:lstStyle/>
          <a:p>
            <a:r>
              <a:rPr lang="en-US" sz="1200" b="1" u="sng" dirty="0" smtClean="0"/>
              <a:t>Specific surface contamination</a:t>
            </a:r>
          </a:p>
          <a:p>
            <a:r>
              <a:rPr lang="en-US" sz="1200" dirty="0" smtClean="0"/>
              <a:t>1 CS = 1/10</a:t>
            </a:r>
            <a:r>
              <a:rPr lang="en-US" sz="1200" baseline="30000" dirty="0" smtClean="0"/>
              <a:t>th</a:t>
            </a:r>
            <a:r>
              <a:rPr lang="en-US" sz="1200" dirty="0" smtClean="0"/>
              <a:t> of dose limit to skin and/or 0.5 </a:t>
            </a:r>
            <a:r>
              <a:rPr lang="en-US" sz="1200" dirty="0" err="1" smtClean="0"/>
              <a:t>mSv</a:t>
            </a:r>
            <a:r>
              <a:rPr lang="en-US" sz="1200" dirty="0" smtClean="0"/>
              <a:t>/year for daily ingestion of contamination on 10 cm</a:t>
            </a:r>
            <a:r>
              <a:rPr lang="en-US" sz="1200" baseline="30000" dirty="0" smtClean="0"/>
              <a:t>2</a:t>
            </a:r>
          </a:p>
          <a:p>
            <a:endParaRPr lang="en-US" sz="1200" u="sng" dirty="0"/>
          </a:p>
          <a:p>
            <a:r>
              <a:rPr lang="en-US" sz="1200" i="1" dirty="0" smtClean="0"/>
              <a:t>“No contamination”</a:t>
            </a:r>
          </a:p>
          <a:p>
            <a:pPr lvl="1"/>
            <a:r>
              <a:rPr lang="en-US" sz="1200" dirty="0" smtClean="0">
                <a:sym typeface="Wingdings" panose="05000000000000000000" pitchFamily="2" charset="2"/>
              </a:rPr>
              <a:t>&lt; 1 CS for identified isotopes</a:t>
            </a:r>
            <a:endParaRPr lang="en-US" sz="1200" dirty="0"/>
          </a:p>
          <a:p>
            <a:pPr lvl="1"/>
            <a:r>
              <a:rPr lang="en-US" sz="1200" dirty="0"/>
              <a:t>&lt; 1 </a:t>
            </a:r>
            <a:r>
              <a:rPr lang="en-US" sz="1200" dirty="0" err="1" smtClean="0"/>
              <a:t>Bq</a:t>
            </a:r>
            <a:r>
              <a:rPr lang="en-US" sz="1200" dirty="0" smtClean="0"/>
              <a:t>/cm</a:t>
            </a:r>
            <a:r>
              <a:rPr lang="en-US" sz="1200" baseline="30000" dirty="0"/>
              <a:t>2</a:t>
            </a:r>
            <a:r>
              <a:rPr lang="en-US" sz="1200" dirty="0" smtClean="0"/>
              <a:t> </a:t>
            </a:r>
            <a:r>
              <a:rPr lang="en-US" sz="1200" dirty="0"/>
              <a:t>for non-identified gamma </a:t>
            </a:r>
            <a:r>
              <a:rPr lang="en-US" sz="1200" dirty="0" smtClean="0"/>
              <a:t>and </a:t>
            </a:r>
            <a:r>
              <a:rPr lang="en-US" sz="1200" dirty="0"/>
              <a:t>beta emitters</a:t>
            </a:r>
          </a:p>
          <a:p>
            <a:pPr lvl="1"/>
            <a:r>
              <a:rPr lang="en-US" sz="1200" dirty="0"/>
              <a:t>&lt; 0.1 </a:t>
            </a:r>
            <a:r>
              <a:rPr lang="en-US" sz="1200" dirty="0" err="1" smtClean="0"/>
              <a:t>Bq</a:t>
            </a:r>
            <a:r>
              <a:rPr lang="en-US" sz="1200" dirty="0" smtClean="0"/>
              <a:t>/cm</a:t>
            </a:r>
            <a:r>
              <a:rPr lang="en-US" sz="1200" baseline="30000" dirty="0"/>
              <a:t>2</a:t>
            </a:r>
            <a:r>
              <a:rPr lang="en-US" sz="1200" dirty="0" smtClean="0"/>
              <a:t> </a:t>
            </a:r>
            <a:r>
              <a:rPr lang="en-US" sz="1200" dirty="0"/>
              <a:t>for </a:t>
            </a:r>
            <a:r>
              <a:rPr lang="en-US" sz="1200" dirty="0" smtClean="0"/>
              <a:t>non-identified alpha </a:t>
            </a:r>
            <a:r>
              <a:rPr lang="en-US" sz="1200" dirty="0"/>
              <a:t>emitters</a:t>
            </a:r>
          </a:p>
        </p:txBody>
      </p:sp>
      <p:sp>
        <p:nvSpPr>
          <p:cNvPr id="12" name="Rectangle 11"/>
          <p:cNvSpPr/>
          <p:nvPr/>
        </p:nvSpPr>
        <p:spPr>
          <a:xfrm>
            <a:off x="430696" y="3571583"/>
            <a:ext cx="4003126" cy="646331"/>
          </a:xfrm>
          <a:prstGeom prst="rect">
            <a:avLst/>
          </a:prstGeom>
        </p:spPr>
        <p:txBody>
          <a:bodyPr wrap="square">
            <a:spAutoFit/>
          </a:bodyPr>
          <a:lstStyle/>
          <a:p>
            <a:r>
              <a:rPr lang="en-US" sz="1200" b="1" u="sng" dirty="0" smtClean="0"/>
              <a:t>Specific airborne radioactivity</a:t>
            </a:r>
          </a:p>
          <a:p>
            <a:r>
              <a:rPr lang="en-US" sz="1200" dirty="0" smtClean="0"/>
              <a:t>1 </a:t>
            </a:r>
            <a:r>
              <a:rPr lang="en-US" sz="1200" dirty="0"/>
              <a:t>CA = effective committed dose of 20 </a:t>
            </a:r>
            <a:r>
              <a:rPr lang="en-US" sz="1200" dirty="0" err="1"/>
              <a:t>mSv</a:t>
            </a:r>
            <a:r>
              <a:rPr lang="en-US" sz="1200" dirty="0"/>
              <a:t> for a stay of   </a:t>
            </a:r>
            <a:r>
              <a:rPr lang="en-US" sz="1200" dirty="0" smtClean="0"/>
              <a:t>2000 </a:t>
            </a:r>
            <a:r>
              <a:rPr lang="en-US" sz="1200" dirty="0"/>
              <a:t>hours/year</a:t>
            </a:r>
          </a:p>
        </p:txBody>
      </p:sp>
      <p:sp>
        <p:nvSpPr>
          <p:cNvPr id="3" name="TextBox 2"/>
          <p:cNvSpPr txBox="1"/>
          <p:nvPr/>
        </p:nvSpPr>
        <p:spPr>
          <a:xfrm>
            <a:off x="430696" y="2940104"/>
            <a:ext cx="4240193" cy="461665"/>
          </a:xfrm>
          <a:prstGeom prst="rect">
            <a:avLst/>
          </a:prstGeom>
          <a:noFill/>
        </p:spPr>
        <p:txBody>
          <a:bodyPr wrap="square" rtlCol="0">
            <a:spAutoFit/>
          </a:bodyPr>
          <a:lstStyle/>
          <a:p>
            <a:r>
              <a:rPr lang="en-GB" sz="1200" b="1" dirty="0" smtClean="0"/>
              <a:t>CS, CA: Nuclide-specific Guidance values </a:t>
            </a:r>
            <a:r>
              <a:rPr lang="en-GB" sz="1200" dirty="0" smtClean="0"/>
              <a:t>from Swiss legislation</a:t>
            </a:r>
            <a:endParaRPr lang="en-GB" sz="1200" dirty="0"/>
          </a:p>
        </p:txBody>
      </p:sp>
      <p:sp>
        <p:nvSpPr>
          <p:cNvPr id="14"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15"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GB" sz="3200" dirty="0"/>
              <a:t>Limitation – </a:t>
            </a:r>
            <a:r>
              <a:rPr lang="en-GB" sz="3200" i="1" dirty="0"/>
              <a:t>Area Classification </a:t>
            </a:r>
            <a:r>
              <a:rPr lang="en-GB" sz="3200" i="1" dirty="0" smtClean="0"/>
              <a:t>(internal </a:t>
            </a:r>
            <a:r>
              <a:rPr lang="en-GB" sz="3200" i="1" dirty="0"/>
              <a:t>exposure)</a:t>
            </a:r>
            <a:endParaRPr lang="en-US" sz="3200" i="1" dirty="0"/>
          </a:p>
        </p:txBody>
      </p:sp>
      <p:sp>
        <p:nvSpPr>
          <p:cNvPr id="13" name="TextBox 12"/>
          <p:cNvSpPr txBox="1"/>
          <p:nvPr/>
        </p:nvSpPr>
        <p:spPr>
          <a:xfrm>
            <a:off x="5622549" y="5734825"/>
            <a:ext cx="1037463" cy="246221"/>
          </a:xfrm>
          <a:prstGeom prst="rect">
            <a:avLst/>
          </a:prstGeom>
          <a:noFill/>
        </p:spPr>
        <p:txBody>
          <a:bodyPr wrap="none" rtlCol="0">
            <a:spAutoFit/>
          </a:bodyPr>
          <a:lstStyle/>
          <a:p>
            <a:r>
              <a:rPr lang="en-GB" sz="1000" b="1" dirty="0" smtClean="0">
                <a:latin typeface="Arial" panose="020B0604020202020204" pitchFamily="34" charset="0"/>
                <a:cs typeface="Arial" panose="020B0604020202020204" pitchFamily="34" charset="0"/>
              </a:rPr>
              <a:t>100 rem = 1Sv</a:t>
            </a:r>
            <a:endParaRPr lang="en-GB" sz="1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696064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8</a:t>
            </a:fld>
            <a:endParaRPr lang="en-GB"/>
          </a:p>
        </p:txBody>
      </p:sp>
      <p:sp>
        <p:nvSpPr>
          <p:cNvPr id="3" name="Rectangle 2"/>
          <p:cNvSpPr/>
          <p:nvPr/>
        </p:nvSpPr>
        <p:spPr>
          <a:xfrm>
            <a:off x="8802806" y="112594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Box 3"/>
          <p:cNvSpPr txBox="1">
            <a:spLocks noChangeArrowheads="1"/>
          </p:cNvSpPr>
          <p:nvPr/>
        </p:nvSpPr>
        <p:spPr bwMode="auto">
          <a:xfrm>
            <a:off x="1521438" y="1509660"/>
            <a:ext cx="9136809" cy="3816429"/>
          </a:xfrm>
          <a:prstGeom prst="rect">
            <a:avLst/>
          </a:prstGeom>
          <a:noFill/>
          <a:ln w="9525">
            <a:noFill/>
            <a:miter lim="800000"/>
            <a:headEnd/>
            <a:tailEnd/>
          </a:ln>
          <a:effectLst/>
        </p:spPr>
        <p:txBody>
          <a:bodyPr wrap="square">
            <a:spAutoFit/>
          </a:bodyPr>
          <a:lstStyle/>
          <a:p>
            <a:pPr marL="457200" indent="-457200" eaLnBrk="1" hangingPunct="1">
              <a:spcBef>
                <a:spcPct val="50000"/>
              </a:spcBef>
              <a:buFont typeface="+mj-lt"/>
              <a:buAutoNum type="arabicPeriod"/>
            </a:pPr>
            <a:r>
              <a:rPr lang="en-US" sz="2200" b="1" dirty="0" smtClean="0">
                <a:solidFill>
                  <a:srgbClr val="C00000"/>
                </a:solidFill>
              </a:rPr>
              <a:t>Justification</a:t>
            </a:r>
            <a:br>
              <a:rPr lang="en-US" sz="2200" b="1" dirty="0" smtClean="0">
                <a:solidFill>
                  <a:srgbClr val="C00000"/>
                </a:solidFill>
              </a:rPr>
            </a:br>
            <a:r>
              <a:rPr lang="en-US" sz="2200" dirty="0"/>
              <a:t>A</a:t>
            </a:r>
            <a:r>
              <a:rPr lang="en-US" sz="2200" dirty="0" smtClean="0"/>
              <a:t>ny </a:t>
            </a:r>
            <a:r>
              <a:rPr lang="en-US" sz="2200" dirty="0"/>
              <a:t>exposure of persons to ionizing radiation has to be </a:t>
            </a:r>
            <a:r>
              <a:rPr lang="en-US" sz="2200" dirty="0" smtClean="0"/>
              <a:t>justified</a:t>
            </a:r>
          </a:p>
          <a:p>
            <a:pPr marL="342900" indent="-342900" eaLnBrk="1" hangingPunct="1">
              <a:spcBef>
                <a:spcPct val="50000"/>
              </a:spcBef>
              <a:buFontTx/>
              <a:buAutoNum type="arabicPeriod"/>
            </a:pPr>
            <a:endParaRPr lang="en-US" sz="2200" dirty="0"/>
          </a:p>
          <a:p>
            <a:pPr marL="457200" indent="-457200" eaLnBrk="1" hangingPunct="1">
              <a:spcBef>
                <a:spcPct val="50000"/>
              </a:spcBef>
              <a:buFont typeface="+mj-lt"/>
              <a:buAutoNum type="arabicPeriod"/>
            </a:pPr>
            <a:r>
              <a:rPr lang="en-US" sz="2200" b="1" dirty="0" smtClean="0">
                <a:solidFill>
                  <a:srgbClr val="C00000"/>
                </a:solidFill>
              </a:rPr>
              <a:t>Limitation</a:t>
            </a:r>
            <a:br>
              <a:rPr lang="en-US" sz="2200" b="1" dirty="0" smtClean="0">
                <a:solidFill>
                  <a:srgbClr val="C00000"/>
                </a:solidFill>
              </a:rPr>
            </a:br>
            <a:r>
              <a:rPr lang="en-US" sz="2200" dirty="0"/>
              <a:t>T</a:t>
            </a:r>
            <a:r>
              <a:rPr lang="en-US" sz="2200" dirty="0" smtClean="0"/>
              <a:t>he </a:t>
            </a:r>
            <a:r>
              <a:rPr lang="en-US" sz="2200" dirty="0"/>
              <a:t>personal doses have to be kept below the legal </a:t>
            </a:r>
            <a:r>
              <a:rPr lang="en-US" sz="2200" dirty="0" smtClean="0"/>
              <a:t>limits</a:t>
            </a:r>
          </a:p>
          <a:p>
            <a:pPr marL="457200" indent="-457200" eaLnBrk="1" hangingPunct="1">
              <a:spcBef>
                <a:spcPct val="50000"/>
              </a:spcBef>
              <a:buFont typeface="+mj-lt"/>
              <a:buAutoNum type="arabicPeriod"/>
            </a:pPr>
            <a:endParaRPr lang="en-US" sz="2200" dirty="0" smtClean="0"/>
          </a:p>
          <a:p>
            <a:pPr marL="457200" indent="-457200" eaLnBrk="1" hangingPunct="1">
              <a:spcBef>
                <a:spcPct val="50000"/>
              </a:spcBef>
              <a:buFont typeface="+mj-lt"/>
              <a:buAutoNum type="arabicPeriod"/>
            </a:pPr>
            <a:r>
              <a:rPr lang="en-US" sz="2200" b="1" dirty="0" smtClean="0">
                <a:solidFill>
                  <a:srgbClr val="C00000"/>
                </a:solidFill>
              </a:rPr>
              <a:t>Optimization</a:t>
            </a:r>
            <a:br>
              <a:rPr lang="en-US" sz="2200" b="1" dirty="0" smtClean="0">
                <a:solidFill>
                  <a:srgbClr val="C00000"/>
                </a:solidFill>
              </a:rPr>
            </a:br>
            <a:r>
              <a:rPr lang="en-US" sz="2200" dirty="0"/>
              <a:t>T</a:t>
            </a:r>
            <a:r>
              <a:rPr lang="en-US" sz="2200" dirty="0" smtClean="0"/>
              <a:t>he </a:t>
            </a:r>
            <a:r>
              <a:rPr lang="en-US" sz="2200" dirty="0"/>
              <a:t>personal doses and collective doses have to be kept as low as </a:t>
            </a:r>
            <a:r>
              <a:rPr lang="en-US" sz="2200" dirty="0" smtClean="0"/>
              <a:t>reasonably </a:t>
            </a:r>
            <a:r>
              <a:rPr lang="en-US" sz="2200" dirty="0"/>
              <a:t>achievable (ALARA)</a:t>
            </a:r>
          </a:p>
        </p:txBody>
      </p:sp>
      <p:sp>
        <p:nvSpPr>
          <p:cNvPr id="10"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cxnSp>
        <p:nvCxnSpPr>
          <p:cNvPr id="11" name="Straight Connector 10"/>
          <p:cNvCxnSpPr/>
          <p:nvPr/>
        </p:nvCxnSpPr>
        <p:spPr>
          <a:xfrm>
            <a:off x="1109472" y="2696542"/>
            <a:ext cx="97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09472" y="4147390"/>
            <a:ext cx="9792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109472" y="4147390"/>
            <a:ext cx="9792000" cy="145084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GB" sz="3200" dirty="0"/>
              <a:t>General Principles </a:t>
            </a:r>
            <a:r>
              <a:rPr lang="en-GB" sz="3200" dirty="0" smtClean="0"/>
              <a:t>of </a:t>
            </a:r>
            <a:r>
              <a:rPr lang="en-GB" sz="3200" dirty="0"/>
              <a:t>Radiation Protection </a:t>
            </a:r>
            <a:endParaRPr lang="en-US" sz="3200" dirty="0"/>
          </a:p>
        </p:txBody>
      </p:sp>
    </p:spTree>
    <p:extLst>
      <p:ext uri="{BB962C8B-B14F-4D97-AF65-F5344CB8AC3E}">
        <p14:creationId xmlns:p14="http://schemas.microsoft.com/office/powerpoint/2010/main" val="156056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F82C0BB-B1E4-AB4D-800A-C72D285B0923}"/>
              </a:ext>
            </a:extLst>
          </p:cNvPr>
          <p:cNvSpPr>
            <a:spLocks noGrp="1"/>
          </p:cNvSpPr>
          <p:nvPr>
            <p:ph type="sldNum" sz="quarter" idx="12"/>
          </p:nvPr>
        </p:nvSpPr>
        <p:spPr/>
        <p:txBody>
          <a:bodyPr/>
          <a:lstStyle/>
          <a:p>
            <a:fld id="{BCD55979-00CC-4874-A80E-0959E76EB92F}" type="slidenum">
              <a:rPr lang="en-GB" smtClean="0"/>
              <a:t>9</a:t>
            </a:fld>
            <a:endParaRPr lang="en-GB"/>
          </a:p>
        </p:txBody>
      </p:sp>
      <p:sp>
        <p:nvSpPr>
          <p:cNvPr id="8" name="Title 1">
            <a:extLst>
              <a:ext uri="{FF2B5EF4-FFF2-40B4-BE49-F238E27FC236}">
                <a16:creationId xmlns:a16="http://schemas.microsoft.com/office/drawing/2014/main" id="{6C6546AE-C3AB-084F-B08E-0E39E55A6664}"/>
              </a:ext>
            </a:extLst>
          </p:cNvPr>
          <p:cNvSpPr txBox="1">
            <a:spLocks/>
          </p:cNvSpPr>
          <p:nvPr/>
        </p:nvSpPr>
        <p:spPr>
          <a:xfrm>
            <a:off x="2760119" y="82097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a:lstStyle>
          <a:p>
            <a:endParaRPr lang="en-US" sz="3200" i="1" dirty="0"/>
          </a:p>
        </p:txBody>
      </p:sp>
      <p:sp>
        <p:nvSpPr>
          <p:cNvPr id="49" name="Footer Placeholder 5">
            <a:extLst>
              <a:ext uri="{FF2B5EF4-FFF2-40B4-BE49-F238E27FC236}">
                <a16:creationId xmlns:a16="http://schemas.microsoft.com/office/drawing/2014/main" id="{0DC8CA4C-5A70-BC40-8FB8-CAE0D825C4E7}"/>
              </a:ext>
            </a:extLst>
          </p:cNvPr>
          <p:cNvSpPr>
            <a:spLocks noGrp="1"/>
          </p:cNvSpPr>
          <p:nvPr>
            <p:ph type="ftr" sz="quarter" idx="11"/>
          </p:nvPr>
        </p:nvSpPr>
        <p:spPr>
          <a:xfrm>
            <a:off x="3870434" y="6346192"/>
            <a:ext cx="4572000" cy="365125"/>
          </a:xfrm>
        </p:spPr>
        <p:txBody>
          <a:bodyPr/>
          <a:lstStyle/>
          <a:p>
            <a:pPr lvl="0">
              <a:spcBef>
                <a:spcPct val="0"/>
              </a:spcBef>
              <a:defRPr/>
            </a:pPr>
            <a:r>
              <a:rPr lang="en-US" b="1" dirty="0" err="1" smtClean="0"/>
              <a:t>nuSTORM</a:t>
            </a:r>
            <a:r>
              <a:rPr lang="en-US" b="1" dirty="0"/>
              <a:t> </a:t>
            </a:r>
            <a:r>
              <a:rPr lang="en-US" b="1" dirty="0" smtClean="0"/>
              <a:t>– the next steps</a:t>
            </a:r>
            <a:br>
              <a:rPr lang="en-US" b="1" dirty="0" smtClean="0"/>
            </a:br>
            <a:r>
              <a:rPr lang="en-US" b="1" dirty="0" smtClean="0"/>
              <a:t>22./23. October 2019</a:t>
            </a:r>
            <a:endParaRPr lang="fr-FR" b="1" dirty="0"/>
          </a:p>
          <a:p>
            <a:endParaRPr lang="en-GB" b="1" dirty="0"/>
          </a:p>
        </p:txBody>
      </p:sp>
      <p:sp>
        <p:nvSpPr>
          <p:cNvPr id="50" name="Rectangle 49"/>
          <p:cNvSpPr/>
          <p:nvPr/>
        </p:nvSpPr>
        <p:spPr>
          <a:xfrm>
            <a:off x="7422571" y="1183400"/>
            <a:ext cx="736881" cy="1774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ight Arrow 50"/>
          <p:cNvSpPr/>
          <p:nvPr/>
        </p:nvSpPr>
        <p:spPr>
          <a:xfrm rot="16200000">
            <a:off x="-1228437" y="3158789"/>
            <a:ext cx="4240991" cy="704300"/>
          </a:xfrm>
          <a:prstGeom prst="rightArrow">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atin typeface="Segoe UI Light" panose="020B0502040204020203" pitchFamily="34" charset="0"/>
              <a:cs typeface="Segoe UI Light" panose="020B0502040204020203" pitchFamily="34" charset="0"/>
            </a:endParaRPr>
          </a:p>
        </p:txBody>
      </p:sp>
      <p:sp>
        <p:nvSpPr>
          <p:cNvPr id="52" name="TextBox 51"/>
          <p:cNvSpPr txBox="1"/>
          <p:nvPr/>
        </p:nvSpPr>
        <p:spPr>
          <a:xfrm rot="16200000">
            <a:off x="-106873" y="3393212"/>
            <a:ext cx="1983235" cy="369332"/>
          </a:xfrm>
          <a:prstGeom prst="rect">
            <a:avLst/>
          </a:prstGeom>
          <a:noFill/>
        </p:spPr>
        <p:txBody>
          <a:bodyPr wrap="none" rtlCol="0">
            <a:spAutoFit/>
          </a:bodyPr>
          <a:lstStyle/>
          <a:p>
            <a:r>
              <a:rPr lang="en-GB" b="1" dirty="0" smtClean="0">
                <a:solidFill>
                  <a:srgbClr val="A2A2A2"/>
                </a:solidFill>
                <a:latin typeface="Segoe UI Light" panose="020B0502040204020203" pitchFamily="34" charset="0"/>
                <a:cs typeface="Segoe UI Light" panose="020B0502040204020203" pitchFamily="34" charset="0"/>
              </a:rPr>
              <a:t>Individual risk level</a:t>
            </a:r>
            <a:endParaRPr lang="en-GB" b="1" dirty="0">
              <a:solidFill>
                <a:srgbClr val="A2A2A2"/>
              </a:solidFill>
              <a:latin typeface="Segoe UI Light" panose="020B0502040204020203" pitchFamily="34" charset="0"/>
              <a:cs typeface="Segoe UI Light" panose="020B0502040204020203" pitchFamily="34" charset="0"/>
            </a:endParaRPr>
          </a:p>
        </p:txBody>
      </p:sp>
      <p:sp>
        <p:nvSpPr>
          <p:cNvPr id="54" name="Rectangle 53"/>
          <p:cNvSpPr/>
          <p:nvPr/>
        </p:nvSpPr>
        <p:spPr>
          <a:xfrm>
            <a:off x="1663366" y="1528494"/>
            <a:ext cx="1628727" cy="1174732"/>
          </a:xfrm>
          <a:prstGeom prst="rect">
            <a:avLst/>
          </a:prstGeom>
          <a:solidFill>
            <a:srgbClr val="A0252B"/>
          </a:solidFill>
          <a:ln>
            <a:solidFill>
              <a:srgbClr val="A025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Segoe UI Light" panose="020B0502040204020203" pitchFamily="34" charset="0"/>
                <a:cs typeface="Segoe UI Light" panose="020B0502040204020203" pitchFamily="34" charset="0"/>
              </a:rPr>
              <a:t>Unacceptable risk</a:t>
            </a:r>
            <a:endParaRPr lang="en-GB" b="1" dirty="0">
              <a:latin typeface="Segoe UI Light" panose="020B0502040204020203" pitchFamily="34" charset="0"/>
              <a:cs typeface="Segoe UI Light" panose="020B0502040204020203" pitchFamily="34" charset="0"/>
            </a:endParaRPr>
          </a:p>
        </p:txBody>
      </p:sp>
      <p:sp>
        <p:nvSpPr>
          <p:cNvPr id="55" name="Rectangle 54"/>
          <p:cNvSpPr/>
          <p:nvPr/>
        </p:nvSpPr>
        <p:spPr>
          <a:xfrm>
            <a:off x="1666810" y="2870552"/>
            <a:ext cx="1628727" cy="17416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Segoe UI Light" panose="020B0502040204020203" pitchFamily="34" charset="0"/>
                <a:cs typeface="Segoe UI Light" panose="020B0502040204020203" pitchFamily="34" charset="0"/>
              </a:rPr>
              <a:t>Tolerable risk</a:t>
            </a:r>
            <a:endParaRPr lang="en-GB" b="1" dirty="0">
              <a:latin typeface="Segoe UI Light" panose="020B0502040204020203" pitchFamily="34" charset="0"/>
              <a:cs typeface="Segoe UI Light" panose="020B0502040204020203" pitchFamily="34" charset="0"/>
            </a:endParaRPr>
          </a:p>
        </p:txBody>
      </p:sp>
      <p:cxnSp>
        <p:nvCxnSpPr>
          <p:cNvPr id="56" name="Straight Arrow Connector 55"/>
          <p:cNvCxnSpPr>
            <a:endCxn id="57" idx="1"/>
          </p:cNvCxnSpPr>
          <p:nvPr/>
        </p:nvCxnSpPr>
        <p:spPr>
          <a:xfrm>
            <a:off x="1069411" y="2774292"/>
            <a:ext cx="3096293" cy="6614"/>
          </a:xfrm>
          <a:prstGeom prst="straightConnector1">
            <a:avLst/>
          </a:prstGeom>
          <a:ln w="28575">
            <a:solidFill>
              <a:srgbClr val="A0252B"/>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4165704" y="2596240"/>
            <a:ext cx="1694321" cy="369332"/>
          </a:xfrm>
          <a:prstGeom prst="rect">
            <a:avLst/>
          </a:prstGeom>
          <a:noFill/>
          <a:ln w="28575">
            <a:solidFill>
              <a:srgbClr val="A0252B"/>
            </a:solidFill>
          </a:ln>
        </p:spPr>
        <p:txBody>
          <a:bodyPr wrap="square" rtlCol="0">
            <a:spAutoFit/>
          </a:bodyPr>
          <a:lstStyle/>
          <a:p>
            <a:pPr algn="ctr"/>
            <a:r>
              <a:rPr lang="en-GB" b="1" dirty="0" smtClean="0">
                <a:solidFill>
                  <a:srgbClr val="A0252B"/>
                </a:solidFill>
                <a:latin typeface="Segoe UI Light" panose="020B0502040204020203" pitchFamily="34" charset="0"/>
                <a:cs typeface="Segoe UI Light" panose="020B0502040204020203" pitchFamily="34" charset="0"/>
              </a:rPr>
              <a:t>Dose limit</a:t>
            </a:r>
            <a:endParaRPr lang="en-GB" b="1" dirty="0">
              <a:solidFill>
                <a:srgbClr val="A0252B"/>
              </a:solidFill>
              <a:latin typeface="Segoe UI Light" panose="020B0502040204020203" pitchFamily="34" charset="0"/>
              <a:cs typeface="Segoe UI Light" panose="020B0502040204020203" pitchFamily="34" charset="0"/>
            </a:endParaRPr>
          </a:p>
        </p:txBody>
      </p:sp>
      <p:cxnSp>
        <p:nvCxnSpPr>
          <p:cNvPr id="58" name="Straight Arrow Connector 57"/>
          <p:cNvCxnSpPr>
            <a:endCxn id="59" idx="1"/>
          </p:cNvCxnSpPr>
          <p:nvPr/>
        </p:nvCxnSpPr>
        <p:spPr>
          <a:xfrm flipV="1">
            <a:off x="3300101" y="3317748"/>
            <a:ext cx="874847" cy="0"/>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4174948" y="3133082"/>
            <a:ext cx="1685077" cy="369332"/>
          </a:xfrm>
          <a:prstGeom prst="rect">
            <a:avLst/>
          </a:prstGeom>
          <a:noFill/>
          <a:ln w="28575">
            <a:solidFill>
              <a:schemeClr val="bg1">
                <a:lumMod val="50000"/>
              </a:schemeClr>
            </a:solidFill>
          </a:ln>
        </p:spPr>
        <p:txBody>
          <a:bodyPr wrap="none" rtlCol="0">
            <a:spAutoFit/>
          </a:bodyPr>
          <a:lstStyle/>
          <a:p>
            <a:r>
              <a:rPr lang="en-GB" b="1" dirty="0" smtClean="0">
                <a:solidFill>
                  <a:schemeClr val="bg1">
                    <a:lumMod val="50000"/>
                  </a:schemeClr>
                </a:solidFill>
                <a:latin typeface="Segoe UI Light" panose="020B0502040204020203" pitchFamily="34" charset="0"/>
                <a:cs typeface="Segoe UI Light" panose="020B0502040204020203" pitchFamily="34" charset="0"/>
              </a:rPr>
              <a:t>Dose constraint</a:t>
            </a:r>
            <a:endParaRPr lang="en-GB" b="1" dirty="0">
              <a:solidFill>
                <a:schemeClr val="bg1">
                  <a:lumMod val="50000"/>
                </a:schemeClr>
              </a:solidFill>
              <a:latin typeface="Segoe UI Light" panose="020B0502040204020203" pitchFamily="34" charset="0"/>
              <a:cs typeface="Segoe UI Light" panose="020B0502040204020203" pitchFamily="34" charset="0"/>
            </a:endParaRPr>
          </a:p>
        </p:txBody>
      </p:sp>
      <p:cxnSp>
        <p:nvCxnSpPr>
          <p:cNvPr id="60" name="Straight Arrow Connector 59"/>
          <p:cNvCxnSpPr>
            <a:endCxn id="61" idx="1"/>
          </p:cNvCxnSpPr>
          <p:nvPr/>
        </p:nvCxnSpPr>
        <p:spPr>
          <a:xfrm flipV="1">
            <a:off x="1069411" y="4683234"/>
            <a:ext cx="3092777" cy="4229"/>
          </a:xfrm>
          <a:prstGeom prst="straightConnector1">
            <a:avLst/>
          </a:prstGeom>
          <a:ln w="28575">
            <a:solidFill>
              <a:srgbClr val="86B6E3"/>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162188" y="4498568"/>
            <a:ext cx="1697838" cy="369332"/>
          </a:xfrm>
          <a:prstGeom prst="rect">
            <a:avLst/>
          </a:prstGeom>
          <a:noFill/>
          <a:ln w="28575">
            <a:solidFill>
              <a:srgbClr val="86B6E3"/>
            </a:solidFill>
          </a:ln>
        </p:spPr>
        <p:txBody>
          <a:bodyPr wrap="square" rtlCol="0">
            <a:spAutoFit/>
          </a:bodyPr>
          <a:lstStyle/>
          <a:p>
            <a:pPr algn="ctr"/>
            <a:r>
              <a:rPr lang="en-GB" b="1" dirty="0" smtClean="0">
                <a:solidFill>
                  <a:srgbClr val="86B6E3"/>
                </a:solidFill>
                <a:latin typeface="Segoe UI Light" panose="020B0502040204020203" pitchFamily="34" charset="0"/>
                <a:cs typeface="Segoe UI Light" panose="020B0502040204020203" pitchFamily="34" charset="0"/>
              </a:rPr>
              <a:t>ALARA Level</a:t>
            </a:r>
            <a:endParaRPr lang="en-GB" b="1" dirty="0">
              <a:solidFill>
                <a:srgbClr val="86B6E3"/>
              </a:solidFill>
              <a:latin typeface="Segoe UI Light" panose="020B0502040204020203" pitchFamily="34" charset="0"/>
              <a:cs typeface="Segoe UI Light" panose="020B0502040204020203" pitchFamily="34" charset="0"/>
            </a:endParaRPr>
          </a:p>
        </p:txBody>
      </p:sp>
      <p:sp>
        <p:nvSpPr>
          <p:cNvPr id="62" name="Rectangle 61"/>
          <p:cNvSpPr/>
          <p:nvPr/>
        </p:nvSpPr>
        <p:spPr>
          <a:xfrm>
            <a:off x="1671374" y="4769160"/>
            <a:ext cx="1628727" cy="862274"/>
          </a:xfrm>
          <a:prstGeom prst="rect">
            <a:avLst/>
          </a:prstGeom>
          <a:solidFill>
            <a:srgbClr val="86B6E3"/>
          </a:solidFill>
          <a:ln>
            <a:solidFill>
              <a:srgbClr val="86B6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latin typeface="Segoe UI Light" panose="020B0502040204020203" pitchFamily="34" charset="0"/>
                <a:cs typeface="Segoe UI Light" panose="020B0502040204020203" pitchFamily="34" charset="0"/>
              </a:rPr>
              <a:t>Acceptable risk</a:t>
            </a:r>
            <a:endParaRPr lang="en-GB" b="1" dirty="0">
              <a:latin typeface="Segoe UI Light" panose="020B0502040204020203" pitchFamily="34" charset="0"/>
              <a:cs typeface="Segoe UI Light" panose="020B0502040204020203" pitchFamily="34" charset="0"/>
            </a:endParaRPr>
          </a:p>
        </p:txBody>
      </p:sp>
      <p:sp>
        <p:nvSpPr>
          <p:cNvPr id="63" name="TextBox 62"/>
          <p:cNvSpPr txBox="1"/>
          <p:nvPr/>
        </p:nvSpPr>
        <p:spPr>
          <a:xfrm>
            <a:off x="7211407" y="1274272"/>
            <a:ext cx="1827006" cy="369332"/>
          </a:xfrm>
          <a:prstGeom prst="rect">
            <a:avLst/>
          </a:prstGeom>
          <a:noFill/>
        </p:spPr>
        <p:txBody>
          <a:bodyPr wrap="square" rtlCol="0">
            <a:spAutoFit/>
          </a:bodyPr>
          <a:lstStyle/>
          <a:p>
            <a:r>
              <a:rPr lang="en-GB" dirty="0" smtClean="0"/>
              <a:t>CERN workers</a:t>
            </a:r>
            <a:endParaRPr lang="en-GB" dirty="0"/>
          </a:p>
        </p:txBody>
      </p:sp>
      <p:sp>
        <p:nvSpPr>
          <p:cNvPr id="64" name="TextBox 63"/>
          <p:cNvSpPr txBox="1"/>
          <p:nvPr/>
        </p:nvSpPr>
        <p:spPr>
          <a:xfrm>
            <a:off x="6356119" y="2594208"/>
            <a:ext cx="1796913" cy="369332"/>
          </a:xfrm>
          <a:prstGeom prst="rect">
            <a:avLst/>
          </a:prstGeom>
          <a:noFill/>
          <a:ln w="28575">
            <a:noFill/>
          </a:ln>
        </p:spPr>
        <p:txBody>
          <a:bodyPr wrap="square" rtlCol="0">
            <a:spAutoFit/>
          </a:bodyPr>
          <a:lstStyle/>
          <a:p>
            <a:pPr algn="ctr"/>
            <a:r>
              <a:rPr lang="en-GB" dirty="0" smtClean="0">
                <a:solidFill>
                  <a:srgbClr val="A0252B"/>
                </a:solidFill>
              </a:rPr>
              <a:t>20 </a:t>
            </a:r>
            <a:r>
              <a:rPr lang="en-GB" dirty="0" err="1" smtClean="0">
                <a:solidFill>
                  <a:srgbClr val="A0252B"/>
                </a:solidFill>
              </a:rPr>
              <a:t>mSv</a:t>
            </a:r>
            <a:r>
              <a:rPr lang="en-GB" dirty="0" smtClean="0">
                <a:solidFill>
                  <a:srgbClr val="A0252B"/>
                </a:solidFill>
              </a:rPr>
              <a:t>/</a:t>
            </a:r>
            <a:r>
              <a:rPr lang="en-GB" dirty="0" err="1" smtClean="0">
                <a:solidFill>
                  <a:srgbClr val="A0252B"/>
                </a:solidFill>
              </a:rPr>
              <a:t>yr</a:t>
            </a:r>
            <a:r>
              <a:rPr lang="en-GB" baseline="30000" dirty="0" smtClean="0">
                <a:solidFill>
                  <a:srgbClr val="A0252B"/>
                </a:solidFill>
              </a:rPr>
              <a:t>*</a:t>
            </a:r>
            <a:endParaRPr lang="en-GB" baseline="30000" dirty="0">
              <a:solidFill>
                <a:srgbClr val="A0252B"/>
              </a:solidFill>
            </a:endParaRPr>
          </a:p>
        </p:txBody>
      </p:sp>
      <p:sp>
        <p:nvSpPr>
          <p:cNvPr id="65" name="TextBox 64"/>
          <p:cNvSpPr txBox="1"/>
          <p:nvPr/>
        </p:nvSpPr>
        <p:spPr>
          <a:xfrm>
            <a:off x="6356119" y="3145022"/>
            <a:ext cx="1796913" cy="369332"/>
          </a:xfrm>
          <a:prstGeom prst="rect">
            <a:avLst/>
          </a:prstGeom>
          <a:noFill/>
          <a:ln w="28575">
            <a:noFill/>
          </a:ln>
        </p:spPr>
        <p:txBody>
          <a:bodyPr wrap="square" rtlCol="0">
            <a:spAutoFit/>
          </a:bodyPr>
          <a:lstStyle/>
          <a:p>
            <a:pPr algn="ctr"/>
            <a:r>
              <a:rPr lang="en-GB" dirty="0">
                <a:solidFill>
                  <a:schemeClr val="bg1">
                    <a:lumMod val="50000"/>
                  </a:schemeClr>
                </a:solidFill>
              </a:rPr>
              <a:t>3</a:t>
            </a:r>
            <a:r>
              <a:rPr lang="en-GB" dirty="0" smtClean="0">
                <a:solidFill>
                  <a:schemeClr val="bg1">
                    <a:lumMod val="50000"/>
                  </a:schemeClr>
                </a:solidFill>
              </a:rPr>
              <a:t> </a:t>
            </a:r>
            <a:r>
              <a:rPr lang="en-GB" dirty="0" err="1" smtClean="0">
                <a:solidFill>
                  <a:schemeClr val="bg1">
                    <a:lumMod val="50000"/>
                  </a:schemeClr>
                </a:solidFill>
              </a:rPr>
              <a:t>mSv</a:t>
            </a:r>
            <a:r>
              <a:rPr lang="en-GB" dirty="0" smtClean="0">
                <a:solidFill>
                  <a:schemeClr val="bg1">
                    <a:lumMod val="50000"/>
                  </a:schemeClr>
                </a:solidFill>
              </a:rPr>
              <a:t>/</a:t>
            </a:r>
            <a:r>
              <a:rPr lang="en-GB" dirty="0" err="1" smtClean="0">
                <a:solidFill>
                  <a:schemeClr val="bg1">
                    <a:lumMod val="50000"/>
                  </a:schemeClr>
                </a:solidFill>
              </a:rPr>
              <a:t>yr</a:t>
            </a:r>
            <a:endParaRPr lang="en-GB" dirty="0">
              <a:solidFill>
                <a:schemeClr val="bg1">
                  <a:lumMod val="50000"/>
                </a:schemeClr>
              </a:solidFill>
            </a:endParaRPr>
          </a:p>
        </p:txBody>
      </p:sp>
      <p:sp>
        <p:nvSpPr>
          <p:cNvPr id="66" name="TextBox 65"/>
          <p:cNvSpPr txBox="1"/>
          <p:nvPr/>
        </p:nvSpPr>
        <p:spPr>
          <a:xfrm>
            <a:off x="6356119" y="4506976"/>
            <a:ext cx="1796913" cy="369332"/>
          </a:xfrm>
          <a:prstGeom prst="rect">
            <a:avLst/>
          </a:prstGeom>
          <a:noFill/>
          <a:ln w="28575">
            <a:noFill/>
          </a:ln>
        </p:spPr>
        <p:txBody>
          <a:bodyPr wrap="square" rtlCol="0">
            <a:spAutoFit/>
          </a:bodyPr>
          <a:lstStyle/>
          <a:p>
            <a:pPr algn="ctr"/>
            <a:r>
              <a:rPr lang="en-GB" dirty="0" smtClean="0">
                <a:solidFill>
                  <a:srgbClr val="86B6E3"/>
                </a:solidFill>
              </a:rPr>
              <a:t>100 µ</a:t>
            </a:r>
            <a:r>
              <a:rPr lang="en-GB" dirty="0" err="1" smtClean="0">
                <a:solidFill>
                  <a:srgbClr val="86B6E3"/>
                </a:solidFill>
              </a:rPr>
              <a:t>Sv</a:t>
            </a:r>
            <a:r>
              <a:rPr lang="en-GB" dirty="0" smtClean="0">
                <a:solidFill>
                  <a:srgbClr val="86B6E3"/>
                </a:solidFill>
              </a:rPr>
              <a:t>/</a:t>
            </a:r>
            <a:r>
              <a:rPr lang="en-GB" dirty="0" err="1" smtClean="0">
                <a:solidFill>
                  <a:srgbClr val="86B6E3"/>
                </a:solidFill>
              </a:rPr>
              <a:t>yr</a:t>
            </a:r>
            <a:endParaRPr lang="en-GB" dirty="0">
              <a:solidFill>
                <a:srgbClr val="86B6E3"/>
              </a:solidFill>
            </a:endParaRPr>
          </a:p>
        </p:txBody>
      </p:sp>
      <p:sp>
        <p:nvSpPr>
          <p:cNvPr id="67" name="TextBox 66"/>
          <p:cNvSpPr txBox="1"/>
          <p:nvPr/>
        </p:nvSpPr>
        <p:spPr>
          <a:xfrm>
            <a:off x="6674929" y="1687459"/>
            <a:ext cx="1159292" cy="646331"/>
          </a:xfrm>
          <a:prstGeom prst="rect">
            <a:avLst/>
          </a:prstGeom>
          <a:noFill/>
        </p:spPr>
        <p:txBody>
          <a:bodyPr wrap="none" rtlCol="0">
            <a:spAutoFit/>
          </a:bodyPr>
          <a:lstStyle/>
          <a:p>
            <a:pPr algn="ctr"/>
            <a:r>
              <a:rPr lang="en-GB" dirty="0" smtClean="0"/>
              <a:t>Radiation</a:t>
            </a:r>
          </a:p>
          <a:p>
            <a:pPr algn="ctr"/>
            <a:r>
              <a:rPr lang="en-GB" dirty="0" smtClean="0"/>
              <a:t>Workers</a:t>
            </a:r>
            <a:endParaRPr lang="en-GB" dirty="0"/>
          </a:p>
        </p:txBody>
      </p:sp>
      <p:sp>
        <p:nvSpPr>
          <p:cNvPr id="68" name="TextBox 67"/>
          <p:cNvSpPr txBox="1"/>
          <p:nvPr/>
        </p:nvSpPr>
        <p:spPr>
          <a:xfrm>
            <a:off x="9758589" y="2585800"/>
            <a:ext cx="1796913" cy="369332"/>
          </a:xfrm>
          <a:prstGeom prst="rect">
            <a:avLst/>
          </a:prstGeom>
          <a:noFill/>
          <a:ln w="28575">
            <a:noFill/>
          </a:ln>
        </p:spPr>
        <p:txBody>
          <a:bodyPr wrap="square" rtlCol="0">
            <a:spAutoFit/>
          </a:bodyPr>
          <a:lstStyle/>
          <a:p>
            <a:pPr algn="ctr"/>
            <a:r>
              <a:rPr lang="en-GB" dirty="0">
                <a:solidFill>
                  <a:srgbClr val="A0252B"/>
                </a:solidFill>
              </a:rPr>
              <a:t>300 µ</a:t>
            </a:r>
            <a:r>
              <a:rPr lang="en-GB" dirty="0" err="1">
                <a:solidFill>
                  <a:srgbClr val="A0252B"/>
                </a:solidFill>
              </a:rPr>
              <a:t>Sv</a:t>
            </a:r>
            <a:r>
              <a:rPr lang="en-GB" dirty="0">
                <a:solidFill>
                  <a:srgbClr val="A0252B"/>
                </a:solidFill>
              </a:rPr>
              <a:t>/</a:t>
            </a:r>
            <a:r>
              <a:rPr lang="en-GB" dirty="0" err="1">
                <a:solidFill>
                  <a:srgbClr val="A0252B"/>
                </a:solidFill>
              </a:rPr>
              <a:t>yr</a:t>
            </a:r>
            <a:endParaRPr lang="en-GB" dirty="0">
              <a:solidFill>
                <a:srgbClr val="A0252B"/>
              </a:solidFill>
            </a:endParaRPr>
          </a:p>
        </p:txBody>
      </p:sp>
      <p:sp>
        <p:nvSpPr>
          <p:cNvPr id="69" name="TextBox 68"/>
          <p:cNvSpPr txBox="1"/>
          <p:nvPr/>
        </p:nvSpPr>
        <p:spPr>
          <a:xfrm>
            <a:off x="9758589" y="4498568"/>
            <a:ext cx="1796913" cy="369332"/>
          </a:xfrm>
          <a:prstGeom prst="rect">
            <a:avLst/>
          </a:prstGeom>
          <a:noFill/>
          <a:ln w="28575">
            <a:noFill/>
          </a:ln>
        </p:spPr>
        <p:txBody>
          <a:bodyPr wrap="square" rtlCol="0">
            <a:spAutoFit/>
          </a:bodyPr>
          <a:lstStyle/>
          <a:p>
            <a:pPr algn="ctr"/>
            <a:r>
              <a:rPr lang="en-GB" dirty="0" smtClean="0">
                <a:solidFill>
                  <a:srgbClr val="86B6E3"/>
                </a:solidFill>
              </a:rPr>
              <a:t>10 µ</a:t>
            </a:r>
            <a:r>
              <a:rPr lang="en-GB" dirty="0" err="1" smtClean="0">
                <a:solidFill>
                  <a:srgbClr val="86B6E3"/>
                </a:solidFill>
              </a:rPr>
              <a:t>Sv</a:t>
            </a:r>
            <a:r>
              <a:rPr lang="en-GB" dirty="0" smtClean="0">
                <a:solidFill>
                  <a:srgbClr val="86B6E3"/>
                </a:solidFill>
              </a:rPr>
              <a:t>/</a:t>
            </a:r>
            <a:r>
              <a:rPr lang="en-GB" dirty="0" err="1" smtClean="0">
                <a:solidFill>
                  <a:srgbClr val="86B6E3"/>
                </a:solidFill>
              </a:rPr>
              <a:t>yr</a:t>
            </a:r>
            <a:endParaRPr lang="en-GB" dirty="0">
              <a:solidFill>
                <a:srgbClr val="86B6E3"/>
              </a:solidFill>
            </a:endParaRPr>
          </a:p>
        </p:txBody>
      </p:sp>
      <p:sp>
        <p:nvSpPr>
          <p:cNvPr id="70" name="TextBox 69"/>
          <p:cNvSpPr txBox="1"/>
          <p:nvPr/>
        </p:nvSpPr>
        <p:spPr>
          <a:xfrm>
            <a:off x="10019691" y="1254274"/>
            <a:ext cx="1274709" cy="369332"/>
          </a:xfrm>
          <a:prstGeom prst="rect">
            <a:avLst/>
          </a:prstGeom>
          <a:noFill/>
        </p:spPr>
        <p:txBody>
          <a:bodyPr wrap="none" rtlCol="0">
            <a:spAutoFit/>
          </a:bodyPr>
          <a:lstStyle/>
          <a:p>
            <a:pPr algn="ctr"/>
            <a:r>
              <a:rPr lang="en-GB" dirty="0" smtClean="0"/>
              <a:t>Population</a:t>
            </a:r>
            <a:endParaRPr lang="en-GB" dirty="0"/>
          </a:p>
        </p:txBody>
      </p:sp>
      <p:sp>
        <p:nvSpPr>
          <p:cNvPr id="71" name="TextBox 70"/>
          <p:cNvSpPr txBox="1"/>
          <p:nvPr/>
        </p:nvSpPr>
        <p:spPr>
          <a:xfrm>
            <a:off x="9758589" y="3136614"/>
            <a:ext cx="1796913" cy="369332"/>
          </a:xfrm>
          <a:prstGeom prst="rect">
            <a:avLst/>
          </a:prstGeom>
          <a:noFill/>
          <a:ln w="28575">
            <a:noFill/>
          </a:ln>
        </p:spPr>
        <p:txBody>
          <a:bodyPr wrap="square" rtlCol="0">
            <a:spAutoFit/>
          </a:bodyPr>
          <a:lstStyle/>
          <a:p>
            <a:pPr algn="ctr"/>
            <a:r>
              <a:rPr lang="en-GB" dirty="0" smtClean="0">
                <a:solidFill>
                  <a:schemeClr val="bg1">
                    <a:lumMod val="50000"/>
                  </a:schemeClr>
                </a:solidFill>
              </a:rPr>
              <a:t>10 µ</a:t>
            </a:r>
            <a:r>
              <a:rPr lang="en-GB" dirty="0" err="1" smtClean="0">
                <a:solidFill>
                  <a:schemeClr val="bg1">
                    <a:lumMod val="50000"/>
                  </a:schemeClr>
                </a:solidFill>
              </a:rPr>
              <a:t>Sv</a:t>
            </a:r>
            <a:r>
              <a:rPr lang="en-GB" dirty="0" smtClean="0">
                <a:solidFill>
                  <a:schemeClr val="bg1">
                    <a:lumMod val="50000"/>
                  </a:schemeClr>
                </a:solidFill>
              </a:rPr>
              <a:t>/</a:t>
            </a:r>
            <a:r>
              <a:rPr lang="en-GB" dirty="0" err="1" smtClean="0">
                <a:solidFill>
                  <a:schemeClr val="bg1">
                    <a:lumMod val="50000"/>
                  </a:schemeClr>
                </a:solidFill>
              </a:rPr>
              <a:t>yr</a:t>
            </a:r>
            <a:endParaRPr lang="en-GB" dirty="0">
              <a:solidFill>
                <a:schemeClr val="bg1">
                  <a:lumMod val="50000"/>
                </a:schemeClr>
              </a:solidFill>
            </a:endParaRPr>
          </a:p>
        </p:txBody>
      </p:sp>
      <p:sp>
        <p:nvSpPr>
          <p:cNvPr id="72" name="TextBox 71"/>
          <p:cNvSpPr txBox="1"/>
          <p:nvPr/>
        </p:nvSpPr>
        <p:spPr>
          <a:xfrm>
            <a:off x="8057354" y="2577829"/>
            <a:ext cx="1796913" cy="369332"/>
          </a:xfrm>
          <a:prstGeom prst="rect">
            <a:avLst/>
          </a:prstGeom>
          <a:noFill/>
          <a:ln w="28575">
            <a:noFill/>
          </a:ln>
        </p:spPr>
        <p:txBody>
          <a:bodyPr wrap="square" rtlCol="0">
            <a:spAutoFit/>
          </a:bodyPr>
          <a:lstStyle/>
          <a:p>
            <a:pPr algn="ctr"/>
            <a:r>
              <a:rPr lang="en-GB" dirty="0" smtClean="0">
                <a:solidFill>
                  <a:srgbClr val="A0252B"/>
                </a:solidFill>
              </a:rPr>
              <a:t>1 </a:t>
            </a:r>
            <a:r>
              <a:rPr lang="en-GB" dirty="0" err="1" smtClean="0">
                <a:solidFill>
                  <a:srgbClr val="A0252B"/>
                </a:solidFill>
              </a:rPr>
              <a:t>mSv</a:t>
            </a:r>
            <a:r>
              <a:rPr lang="en-GB" dirty="0" smtClean="0">
                <a:solidFill>
                  <a:srgbClr val="A0252B"/>
                </a:solidFill>
              </a:rPr>
              <a:t>/</a:t>
            </a:r>
            <a:r>
              <a:rPr lang="en-GB" dirty="0" err="1" smtClean="0">
                <a:solidFill>
                  <a:srgbClr val="A0252B"/>
                </a:solidFill>
              </a:rPr>
              <a:t>yr</a:t>
            </a:r>
            <a:endParaRPr lang="en-GB" dirty="0">
              <a:solidFill>
                <a:srgbClr val="A0252B"/>
              </a:solidFill>
            </a:endParaRPr>
          </a:p>
        </p:txBody>
      </p:sp>
      <p:sp>
        <p:nvSpPr>
          <p:cNvPr id="73" name="TextBox 72"/>
          <p:cNvSpPr txBox="1"/>
          <p:nvPr/>
        </p:nvSpPr>
        <p:spPr>
          <a:xfrm>
            <a:off x="8057354" y="4490597"/>
            <a:ext cx="1796913" cy="369332"/>
          </a:xfrm>
          <a:prstGeom prst="rect">
            <a:avLst/>
          </a:prstGeom>
          <a:noFill/>
          <a:ln w="28575">
            <a:noFill/>
          </a:ln>
        </p:spPr>
        <p:txBody>
          <a:bodyPr wrap="square" rtlCol="0">
            <a:spAutoFit/>
          </a:bodyPr>
          <a:lstStyle/>
          <a:p>
            <a:pPr algn="ctr"/>
            <a:r>
              <a:rPr lang="en-GB" dirty="0" smtClean="0">
                <a:solidFill>
                  <a:srgbClr val="86B6E3"/>
                </a:solidFill>
              </a:rPr>
              <a:t>10 µ</a:t>
            </a:r>
            <a:r>
              <a:rPr lang="en-GB" dirty="0" err="1" smtClean="0">
                <a:solidFill>
                  <a:srgbClr val="86B6E3"/>
                </a:solidFill>
              </a:rPr>
              <a:t>Sv</a:t>
            </a:r>
            <a:r>
              <a:rPr lang="en-GB" dirty="0" smtClean="0">
                <a:solidFill>
                  <a:srgbClr val="86B6E3"/>
                </a:solidFill>
              </a:rPr>
              <a:t>/</a:t>
            </a:r>
            <a:r>
              <a:rPr lang="en-GB" dirty="0" err="1" smtClean="0">
                <a:solidFill>
                  <a:srgbClr val="86B6E3"/>
                </a:solidFill>
              </a:rPr>
              <a:t>yr</a:t>
            </a:r>
            <a:endParaRPr lang="en-GB" dirty="0">
              <a:solidFill>
                <a:srgbClr val="86B6E3"/>
              </a:solidFill>
            </a:endParaRPr>
          </a:p>
        </p:txBody>
      </p:sp>
      <p:sp>
        <p:nvSpPr>
          <p:cNvPr id="74" name="TextBox 73"/>
          <p:cNvSpPr txBox="1"/>
          <p:nvPr/>
        </p:nvSpPr>
        <p:spPr>
          <a:xfrm>
            <a:off x="8435956" y="1671080"/>
            <a:ext cx="1039708" cy="646331"/>
          </a:xfrm>
          <a:prstGeom prst="rect">
            <a:avLst/>
          </a:prstGeom>
          <a:noFill/>
        </p:spPr>
        <p:txBody>
          <a:bodyPr wrap="none" rtlCol="0">
            <a:spAutoFit/>
          </a:bodyPr>
          <a:lstStyle/>
          <a:p>
            <a:pPr algn="ctr"/>
            <a:r>
              <a:rPr lang="en-GB" dirty="0" smtClean="0"/>
              <a:t>Other</a:t>
            </a:r>
          </a:p>
          <a:p>
            <a:pPr algn="ctr"/>
            <a:r>
              <a:rPr lang="en-GB" dirty="0" smtClean="0"/>
              <a:t>Workers</a:t>
            </a:r>
            <a:endParaRPr lang="en-GB" dirty="0"/>
          </a:p>
        </p:txBody>
      </p:sp>
      <p:sp>
        <p:nvSpPr>
          <p:cNvPr id="75" name="TextBox 74"/>
          <p:cNvSpPr txBox="1"/>
          <p:nvPr/>
        </p:nvSpPr>
        <p:spPr>
          <a:xfrm>
            <a:off x="8057354" y="3128643"/>
            <a:ext cx="1796913" cy="369332"/>
          </a:xfrm>
          <a:prstGeom prst="rect">
            <a:avLst/>
          </a:prstGeom>
          <a:noFill/>
          <a:ln w="28575">
            <a:noFill/>
          </a:ln>
        </p:spPr>
        <p:txBody>
          <a:bodyPr wrap="square" rtlCol="0">
            <a:spAutoFit/>
          </a:bodyPr>
          <a:lstStyle/>
          <a:p>
            <a:pPr algn="ctr"/>
            <a:r>
              <a:rPr lang="en-GB" dirty="0" smtClean="0">
                <a:solidFill>
                  <a:schemeClr val="bg1">
                    <a:lumMod val="50000"/>
                  </a:schemeClr>
                </a:solidFill>
              </a:rPr>
              <a:t>100 µ</a:t>
            </a:r>
            <a:r>
              <a:rPr lang="en-GB" dirty="0" err="1" smtClean="0">
                <a:solidFill>
                  <a:schemeClr val="bg1">
                    <a:lumMod val="50000"/>
                  </a:schemeClr>
                </a:solidFill>
              </a:rPr>
              <a:t>Sv</a:t>
            </a:r>
            <a:r>
              <a:rPr lang="en-GB" dirty="0" smtClean="0">
                <a:solidFill>
                  <a:schemeClr val="bg1">
                    <a:lumMod val="50000"/>
                  </a:schemeClr>
                </a:solidFill>
              </a:rPr>
              <a:t>/</a:t>
            </a:r>
            <a:r>
              <a:rPr lang="en-GB" dirty="0" err="1" smtClean="0">
                <a:solidFill>
                  <a:schemeClr val="bg1">
                    <a:lumMod val="50000"/>
                  </a:schemeClr>
                </a:solidFill>
              </a:rPr>
              <a:t>yr</a:t>
            </a:r>
            <a:endParaRPr lang="en-GB" dirty="0">
              <a:solidFill>
                <a:schemeClr val="bg1">
                  <a:lumMod val="50000"/>
                </a:schemeClr>
              </a:solidFill>
            </a:endParaRPr>
          </a:p>
        </p:txBody>
      </p:sp>
      <p:grpSp>
        <p:nvGrpSpPr>
          <p:cNvPr id="76" name="Group 75"/>
          <p:cNvGrpSpPr/>
          <p:nvPr/>
        </p:nvGrpSpPr>
        <p:grpSpPr>
          <a:xfrm>
            <a:off x="7714362" y="3725609"/>
            <a:ext cx="2648102" cy="607162"/>
            <a:chOff x="5472190" y="3627374"/>
            <a:chExt cx="2648102" cy="607162"/>
          </a:xfrm>
        </p:grpSpPr>
        <p:sp>
          <p:nvSpPr>
            <p:cNvPr id="77" name="TextBox 76"/>
            <p:cNvSpPr txBox="1"/>
            <p:nvPr/>
          </p:nvSpPr>
          <p:spPr>
            <a:xfrm>
              <a:off x="5626690" y="3746289"/>
              <a:ext cx="2230291" cy="369332"/>
            </a:xfrm>
            <a:prstGeom prst="rect">
              <a:avLst/>
            </a:prstGeom>
            <a:noFill/>
          </p:spPr>
          <p:txBody>
            <a:bodyPr wrap="none" rtlCol="0">
              <a:spAutoFit/>
            </a:bodyPr>
            <a:lstStyle/>
            <a:p>
              <a:r>
                <a:rPr lang="en-GB" dirty="0" smtClean="0">
                  <a:solidFill>
                    <a:srgbClr val="000000"/>
                  </a:solidFill>
                  <a:latin typeface="Segoe UI Light" panose="020B0502040204020203" pitchFamily="34" charset="0"/>
                  <a:cs typeface="Segoe UI Light" panose="020B0502040204020203" pitchFamily="34" charset="0"/>
                </a:rPr>
                <a:t>Optimization process</a:t>
              </a:r>
              <a:endParaRPr lang="en-GB" dirty="0">
                <a:solidFill>
                  <a:srgbClr val="000000"/>
                </a:solidFill>
                <a:latin typeface="Segoe UI Light" panose="020B0502040204020203" pitchFamily="34" charset="0"/>
                <a:cs typeface="Segoe UI Light" panose="020B0502040204020203" pitchFamily="34" charset="0"/>
              </a:endParaRPr>
            </a:p>
          </p:txBody>
        </p:sp>
        <p:sp>
          <p:nvSpPr>
            <p:cNvPr id="78" name="Oval 77"/>
            <p:cNvSpPr/>
            <p:nvPr/>
          </p:nvSpPr>
          <p:spPr>
            <a:xfrm>
              <a:off x="5472190" y="3627374"/>
              <a:ext cx="2648102" cy="607162"/>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0000"/>
                </a:solidFill>
              </a:endParaRPr>
            </a:p>
          </p:txBody>
        </p:sp>
      </p:grpSp>
      <p:sp>
        <p:nvSpPr>
          <p:cNvPr id="79" name="TextBox 78"/>
          <p:cNvSpPr txBox="1"/>
          <p:nvPr/>
        </p:nvSpPr>
        <p:spPr>
          <a:xfrm>
            <a:off x="7299959" y="5289843"/>
            <a:ext cx="4124401" cy="738664"/>
          </a:xfrm>
          <a:prstGeom prst="rect">
            <a:avLst/>
          </a:prstGeom>
          <a:noFill/>
        </p:spPr>
        <p:txBody>
          <a:bodyPr wrap="square" rtlCol="0">
            <a:spAutoFit/>
          </a:bodyPr>
          <a:lstStyle/>
          <a:p>
            <a:r>
              <a:rPr lang="en-GB" sz="1400" dirty="0" smtClean="0"/>
              <a:t>* Apprentices and students (age 16-18): 6 </a:t>
            </a:r>
            <a:r>
              <a:rPr lang="en-GB" sz="1400" dirty="0" err="1" smtClean="0"/>
              <a:t>mSv</a:t>
            </a:r>
            <a:r>
              <a:rPr lang="en-GB" sz="1400" dirty="0" smtClean="0"/>
              <a:t>/</a:t>
            </a:r>
            <a:r>
              <a:rPr lang="en-GB" sz="1400" dirty="0" err="1" smtClean="0"/>
              <a:t>yr</a:t>
            </a:r>
            <a:endParaRPr lang="en-GB" sz="1400" dirty="0" smtClean="0"/>
          </a:p>
          <a:p>
            <a:r>
              <a:rPr lang="en-GB" sz="1400" dirty="0"/>
              <a:t> </a:t>
            </a:r>
            <a:r>
              <a:rPr lang="en-GB" sz="1400" dirty="0" smtClean="0"/>
              <a:t> Pregnant women: 1 </a:t>
            </a:r>
            <a:r>
              <a:rPr lang="en-GB" sz="1400" dirty="0" err="1" smtClean="0"/>
              <a:t>mSv</a:t>
            </a:r>
            <a:r>
              <a:rPr lang="en-GB" sz="1400" dirty="0" smtClean="0"/>
              <a:t>/</a:t>
            </a:r>
            <a:r>
              <a:rPr lang="en-GB" sz="1400" dirty="0" err="1" smtClean="0"/>
              <a:t>yr</a:t>
            </a:r>
            <a:endParaRPr lang="en-GB" sz="1400" dirty="0" smtClean="0"/>
          </a:p>
          <a:p>
            <a:r>
              <a:rPr lang="en-US" sz="1400" dirty="0"/>
              <a:t> </a:t>
            </a:r>
            <a:r>
              <a:rPr lang="en-US" sz="1400" dirty="0" smtClean="0"/>
              <a:t> (</a:t>
            </a:r>
            <a:r>
              <a:rPr lang="en-US" sz="1400" dirty="0" err="1" smtClean="0"/>
              <a:t>yr</a:t>
            </a:r>
            <a:r>
              <a:rPr lang="en-US" sz="1400" dirty="0"/>
              <a:t> </a:t>
            </a:r>
            <a:r>
              <a:rPr lang="en-US" sz="1400" dirty="0" smtClean="0"/>
              <a:t>≙ 12 consecutive months)</a:t>
            </a:r>
            <a:endParaRPr lang="en-GB" sz="1400" dirty="0" smtClean="0"/>
          </a:p>
        </p:txBody>
      </p:sp>
      <p:cxnSp>
        <p:nvCxnSpPr>
          <p:cNvPr id="80" name="Straight Connector 79"/>
          <p:cNvCxnSpPr/>
          <p:nvPr/>
        </p:nvCxnSpPr>
        <p:spPr>
          <a:xfrm>
            <a:off x="6603293" y="1671080"/>
            <a:ext cx="3041904" cy="0"/>
          </a:xfrm>
          <a:prstGeom prst="line">
            <a:avLst/>
          </a:prstGeom>
          <a:ln w="9525">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1" name="Title 1">
            <a:extLst>
              <a:ext uri="{FF2B5EF4-FFF2-40B4-BE49-F238E27FC236}">
                <a16:creationId xmlns:a16="http://schemas.microsoft.com/office/drawing/2014/main" id="{DD4941F7-1162-C34E-BEAE-E027756273E8}"/>
              </a:ext>
            </a:extLst>
          </p:cNvPr>
          <p:cNvSpPr>
            <a:spLocks noGrp="1"/>
          </p:cNvSpPr>
          <p:nvPr>
            <p:ph type="title"/>
          </p:nvPr>
        </p:nvSpPr>
        <p:spPr>
          <a:xfrm>
            <a:off x="430696" y="-3669"/>
            <a:ext cx="11367052" cy="1325563"/>
          </a:xfrm>
        </p:spPr>
        <p:txBody>
          <a:bodyPr>
            <a:normAutofit/>
          </a:bodyPr>
          <a:lstStyle/>
          <a:p>
            <a:r>
              <a:rPr lang="en-US" sz="3200" dirty="0"/>
              <a:t>Dose Optimization at CERN</a:t>
            </a:r>
            <a:endParaRPr lang="en-US" sz="3200" i="1" dirty="0"/>
          </a:p>
        </p:txBody>
      </p:sp>
      <p:sp>
        <p:nvSpPr>
          <p:cNvPr id="36" name="TextBox 35"/>
          <p:cNvSpPr txBox="1"/>
          <p:nvPr/>
        </p:nvSpPr>
        <p:spPr>
          <a:xfrm>
            <a:off x="5622549" y="5734825"/>
            <a:ext cx="1037463" cy="246221"/>
          </a:xfrm>
          <a:prstGeom prst="rect">
            <a:avLst/>
          </a:prstGeom>
          <a:noFill/>
        </p:spPr>
        <p:txBody>
          <a:bodyPr wrap="none" rtlCol="0">
            <a:spAutoFit/>
          </a:bodyPr>
          <a:lstStyle/>
          <a:p>
            <a:r>
              <a:rPr lang="en-GB" sz="1000" b="1" dirty="0" smtClean="0">
                <a:latin typeface="Arial" panose="020B0604020202020204" pitchFamily="34" charset="0"/>
                <a:cs typeface="Arial" panose="020B0604020202020204" pitchFamily="34" charset="0"/>
              </a:rPr>
              <a:t>100 rem = 1Sv</a:t>
            </a:r>
            <a:endParaRPr lang="en-GB" sz="1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6222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54" grpId="0" animBg="1"/>
      <p:bldP spid="55" grpId="0" animBg="1"/>
      <p:bldP spid="57" grpId="0" animBg="1"/>
      <p:bldP spid="59" grpId="0" animBg="1"/>
      <p:bldP spid="61" grpId="0" animBg="1"/>
      <p:bldP spid="62" grpId="0" animBg="1"/>
      <p:bldP spid="63" grpId="0"/>
      <p:bldP spid="64" grpId="0"/>
      <p:bldP spid="65" grpId="0"/>
      <p:bldP spid="66" grpId="0"/>
      <p:bldP spid="67" grpId="0"/>
      <p:bldP spid="68" grpId="0"/>
      <p:bldP spid="69" grpId="0"/>
      <p:bldP spid="70" grpId="0"/>
      <p:bldP spid="71" grpId="0"/>
      <p:bldP spid="72" grpId="0"/>
      <p:bldP spid="73" grpId="0"/>
      <p:bldP spid="74" grpId="0"/>
      <p:bldP spid="75" grpId="0"/>
      <p:bldP spid="79" grpId="0"/>
    </p:bldLst>
  </p:timing>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8EDEE2E5-01A7-40FC-B6BE-248B8C35BD51}"/>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potx" id="{0BD87021-363C-4094-88DD-A6D0A1158204}" vid="{F6AFEA46-3E61-403F-8E23-7A49BCE470C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ppt/theme/themeOverride2.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ppt/theme/themeOverride3.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ppt/theme/themeOverride4.xml><?xml version="1.0" encoding="utf-8"?>
<a:themeOverride xmlns:a="http://schemas.openxmlformats.org/drawingml/2006/main">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themeOverride>
</file>

<file path=docProps/app.xml><?xml version="1.0" encoding="utf-8"?>
<Properties xmlns="http://schemas.openxmlformats.org/officeDocument/2006/extended-properties" xmlns:vt="http://schemas.openxmlformats.org/officeDocument/2006/docPropsVTypes">
  <Template>Presentation3</Template>
  <TotalTime>12856</TotalTime>
  <Words>2272</Words>
  <Application>Microsoft Office PowerPoint</Application>
  <PresentationFormat>Widescreen</PresentationFormat>
  <Paragraphs>360</Paragraphs>
  <Slides>26</Slides>
  <Notes>19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26</vt:i4>
      </vt:variant>
    </vt:vector>
  </HeadingPairs>
  <TitlesOfParts>
    <vt:vector size="34" baseType="lpstr">
      <vt:lpstr>ＭＳ Ｐゴシック</vt:lpstr>
      <vt:lpstr>Arial</vt:lpstr>
      <vt:lpstr>Calibri</vt:lpstr>
      <vt:lpstr>Segoe UI Light</vt:lpstr>
      <vt:lpstr>umr10</vt:lpstr>
      <vt:lpstr>Wingdings</vt:lpstr>
      <vt:lpstr>CERNCorporate16-9</vt:lpstr>
      <vt:lpstr>End Slides</vt:lpstr>
      <vt:lpstr>PowerPoint Presentation</vt:lpstr>
      <vt:lpstr>Radiation Protection considerations for nuSTORM</vt:lpstr>
      <vt:lpstr>Overview</vt:lpstr>
      <vt:lpstr>General Principles of Radiation Protection </vt:lpstr>
      <vt:lpstr>Limitation – Safety Code F</vt:lpstr>
      <vt:lpstr>Limitation – Area Classification (external exposure)</vt:lpstr>
      <vt:lpstr>Limitation – Area Classification (internal exposure)</vt:lpstr>
      <vt:lpstr>General Principles of Radiation Protection </vt:lpstr>
      <vt:lpstr>Dose Optimization at CERN</vt:lpstr>
      <vt:lpstr>General RP considerations for nuSTORM</vt:lpstr>
      <vt:lpstr>General RP considerations for nuSTORM</vt:lpstr>
      <vt:lpstr>General RP considerations for nuSTORM</vt:lpstr>
      <vt:lpstr>General RP considerations for nuSTORM</vt:lpstr>
      <vt:lpstr>Preliminary RP assessment based on CENF</vt:lpstr>
      <vt:lpstr>Overview of RP assessment for CENF</vt:lpstr>
      <vt:lpstr>Prompt radiation at CENF</vt:lpstr>
      <vt:lpstr>Residual radiation at CENF</vt:lpstr>
      <vt:lpstr>Air and He activation at CENF</vt:lpstr>
      <vt:lpstr>Soil activation at CENF</vt:lpstr>
      <vt:lpstr>Environmental considerations for CENF</vt:lpstr>
      <vt:lpstr>Summary and next steps</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Derek Mathieson</dc:creator>
  <cp:lastModifiedBy>Claudia Christina Ahdida</cp:lastModifiedBy>
  <cp:revision>357</cp:revision>
  <cp:lastPrinted>2018-11-21T12:25:41Z</cp:lastPrinted>
  <dcterms:created xsi:type="dcterms:W3CDTF">2016-01-26T10:53:29Z</dcterms:created>
  <dcterms:modified xsi:type="dcterms:W3CDTF">2019-10-22T07:17:01Z</dcterms:modified>
</cp:coreProperties>
</file>