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3/3/2016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9415" y="4093092"/>
            <a:ext cx="9144000" cy="1641490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 </a:t>
            </a:r>
            <a:r>
              <a:rPr lang="en-GB" dirty="0" smtClean="0">
                <a:effectLst/>
              </a:rPr>
              <a:t>Recent </a:t>
            </a:r>
            <a:r>
              <a:rPr lang="en-GB" dirty="0" err="1">
                <a:effectLst/>
              </a:rPr>
              <a:t>a</a:t>
            </a:r>
            <a:r>
              <a:rPr lang="en-GB" dirty="0" err="1" smtClean="0">
                <a:effectLst/>
              </a:rPr>
              <a:t>LIGO</a:t>
            </a:r>
            <a:r>
              <a:rPr lang="en-GB" dirty="0" smtClean="0">
                <a:effectLst/>
              </a:rPr>
              <a:t> results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9415" y="5357569"/>
            <a:ext cx="9144000" cy="754025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and implications for a </a:t>
            </a:r>
            <a:r>
              <a:rPr lang="en-GB" dirty="0" smtClean="0"/>
              <a:t>space</a:t>
            </a:r>
          </a:p>
          <a:p>
            <a:r>
              <a:rPr lang="en-GB" dirty="0" smtClean="0"/>
              <a:t> </a:t>
            </a:r>
            <a:r>
              <a:rPr lang="en-GB" dirty="0"/>
              <a:t>gravitational wave observatory</a:t>
            </a:r>
          </a:p>
        </p:txBody>
      </p:sp>
    </p:spTree>
    <p:extLst>
      <p:ext uri="{BB962C8B-B14F-4D97-AF65-F5344CB8AC3E}">
        <p14:creationId xmlns:p14="http://schemas.microsoft.com/office/powerpoint/2010/main" val="181049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Talk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9100" y="2394969"/>
            <a:ext cx="10233800" cy="4351338"/>
          </a:xfrm>
        </p:spPr>
        <p:txBody>
          <a:bodyPr/>
          <a:lstStyle/>
          <a:p>
            <a:r>
              <a:rPr lang="en-GB" dirty="0" smtClean="0"/>
              <a:t> Introduction to Detectors</a:t>
            </a:r>
          </a:p>
          <a:p>
            <a:endParaRPr lang="en-GB" dirty="0"/>
          </a:p>
          <a:p>
            <a:r>
              <a:rPr lang="en-GB" dirty="0" smtClean="0"/>
              <a:t>Results from </a:t>
            </a:r>
            <a:r>
              <a:rPr lang="en-GB" dirty="0" err="1" smtClean="0"/>
              <a:t>aLIGO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Extrapolate to </a:t>
            </a:r>
            <a:r>
              <a:rPr lang="en-GB" dirty="0" err="1" smtClean="0"/>
              <a:t>eLISA</a:t>
            </a:r>
            <a:r>
              <a:rPr lang="en-GB" dirty="0" smtClean="0"/>
              <a:t> – What can we expect?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880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Detect a GW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6096000" cy="3429000"/>
          </a:xfrm>
        </p:spPr>
      </p:pic>
      <p:sp>
        <p:nvSpPr>
          <p:cNvPr id="5" name="TextBox 4"/>
          <p:cNvSpPr txBox="1"/>
          <p:nvPr/>
        </p:nvSpPr>
        <p:spPr>
          <a:xfrm>
            <a:off x="7134045" y="1690688"/>
            <a:ext cx="412342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Many sources – pick your frequency band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10^-21 typical peak strain (stellar mass BHBs)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More than one for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64410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 of </a:t>
            </a:r>
            <a:r>
              <a:rPr lang="en-GB" dirty="0" err="1" smtClean="0"/>
              <a:t>aLIGO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40953"/>
            <a:ext cx="6565661" cy="4351338"/>
          </a:xfrm>
        </p:spPr>
      </p:pic>
      <p:sp>
        <p:nvSpPr>
          <p:cNvPr id="5" name="TextBox 4"/>
          <p:cNvSpPr txBox="1"/>
          <p:nvPr/>
        </p:nvSpPr>
        <p:spPr>
          <a:xfrm>
            <a:off x="7686136" y="1454464"/>
            <a:ext cx="41061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Two </a:t>
            </a:r>
            <a:r>
              <a:rPr lang="en-GB" dirty="0"/>
              <a:t>Michelson–Morley</a:t>
            </a:r>
            <a:r>
              <a:rPr lang="en-GB" dirty="0" smtClean="0"/>
              <a:t> Interferometers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Time delay for source placement on sky and correlation statistics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‘Test Masses’ are complex mirrors, suspended on quadruple pendulum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Calibrated using lasers with injection signals and well understood spectral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Third detector proposed in India with others under upgrade / operational around the world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229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 of </a:t>
            </a:r>
            <a:r>
              <a:rPr lang="en-GB" dirty="0" err="1" smtClean="0"/>
              <a:t>eLISA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41" y="4658664"/>
            <a:ext cx="2741440" cy="196556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681" y="4656722"/>
            <a:ext cx="2512047" cy="19694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678" y="1578544"/>
            <a:ext cx="4802682" cy="3080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49374" y="1776951"/>
            <a:ext cx="49429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Space GW Observatory to be ESA’s L3 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Several structures proposed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Frequencies target SMBHBs and EMRIs as primary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Trajectory behind Earth, inclined to Sun to scan sky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4262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</a:t>
            </a:r>
            <a:r>
              <a:rPr lang="en-GB" dirty="0" err="1" smtClean="0"/>
              <a:t>aLIGO</a:t>
            </a:r>
            <a:r>
              <a:rPr lang="en-GB" dirty="0" smtClean="0"/>
              <a:t> Results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46" y="1570009"/>
            <a:ext cx="7500374" cy="447710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185" y="2096120"/>
            <a:ext cx="4028635" cy="40286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6047118"/>
            <a:ext cx="6785820" cy="512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46" y="6047118"/>
            <a:ext cx="714554" cy="51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16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Extrapolate to </a:t>
            </a:r>
            <a:r>
              <a:rPr lang="en-GB" dirty="0" err="1" smtClean="0"/>
              <a:t>eLISA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6792" y="1825624"/>
            <a:ext cx="4237008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Paper  by Alberto </a:t>
            </a:r>
            <a:r>
              <a:rPr lang="en-GB" dirty="0" err="1" smtClean="0"/>
              <a:t>Sesana</a:t>
            </a:r>
            <a:r>
              <a:rPr lang="en-GB" dirty="0" smtClean="0"/>
              <a:t> (arXiv:1602.06951v1)</a:t>
            </a:r>
          </a:p>
          <a:p>
            <a:endParaRPr lang="en-GB" dirty="0"/>
          </a:p>
          <a:p>
            <a:r>
              <a:rPr lang="en-GB" dirty="0" smtClean="0"/>
              <a:t>Traceable sources through </a:t>
            </a:r>
            <a:r>
              <a:rPr lang="en-GB" dirty="0" err="1" smtClean="0"/>
              <a:t>eLISA</a:t>
            </a:r>
            <a:r>
              <a:rPr lang="en-GB" dirty="0" smtClean="0"/>
              <a:t> band to </a:t>
            </a:r>
            <a:r>
              <a:rPr lang="en-GB" dirty="0" err="1" smtClean="0"/>
              <a:t>aLIGO</a:t>
            </a:r>
            <a:r>
              <a:rPr lang="en-GB" dirty="0" smtClean="0"/>
              <a:t> and placement precision to 1deg^2 for EM telescopes</a:t>
            </a:r>
          </a:p>
          <a:p>
            <a:endParaRPr lang="en-GB" dirty="0"/>
          </a:p>
          <a:p>
            <a:r>
              <a:rPr lang="en-GB" dirty="0" smtClean="0"/>
              <a:t>SNR higher, with expected increase in source rates for BHBs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84" y="1621481"/>
            <a:ext cx="6106818" cy="475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95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60130"/>
            <a:ext cx="10233800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Beginnings of GW Astronomy</a:t>
            </a:r>
          </a:p>
          <a:p>
            <a:endParaRPr lang="en-GB" dirty="0"/>
          </a:p>
          <a:p>
            <a:r>
              <a:rPr lang="en-GB" dirty="0" smtClean="0"/>
              <a:t>Direct detection of Astrophysical objects that otherwise are undetectable</a:t>
            </a:r>
          </a:p>
          <a:p>
            <a:endParaRPr lang="en-GB" dirty="0"/>
          </a:p>
          <a:p>
            <a:r>
              <a:rPr lang="en-GB" dirty="0" smtClean="0"/>
              <a:t>Awaiting results from Pathfinder to confirm necessary geodetic precision for </a:t>
            </a:r>
            <a:r>
              <a:rPr lang="en-GB" dirty="0" err="1" smtClean="0"/>
              <a:t>eLISA</a:t>
            </a:r>
            <a:r>
              <a:rPr lang="en-GB" dirty="0" smtClean="0"/>
              <a:t>/LISA/NGO</a:t>
            </a:r>
          </a:p>
          <a:p>
            <a:endParaRPr lang="en-GB" dirty="0"/>
          </a:p>
          <a:p>
            <a:r>
              <a:rPr lang="en-GB" dirty="0" smtClean="0"/>
              <a:t>Congratulations to </a:t>
            </a:r>
            <a:r>
              <a:rPr lang="en-GB" dirty="0" err="1" smtClean="0"/>
              <a:t>aLIGO</a:t>
            </a:r>
            <a:r>
              <a:rPr lang="en-GB" dirty="0" smtClean="0"/>
              <a:t> for an impeccable detection. Let there be more!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863241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127</TotalTime>
  <Words>217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Corbel</vt:lpstr>
      <vt:lpstr>Depth</vt:lpstr>
      <vt:lpstr> Recent aLIGO results</vt:lpstr>
      <vt:lpstr>Talk structure</vt:lpstr>
      <vt:lpstr>How to Detect a GW</vt:lpstr>
      <vt:lpstr>Structure of aLIGO</vt:lpstr>
      <vt:lpstr>Structure of eLISA</vt:lpstr>
      <vt:lpstr>Recent aLIGO Results</vt:lpstr>
      <vt:lpstr>Extrapolate to eLISA</vt:lpstr>
      <vt:lpstr>Conclusions</vt:lpstr>
    </vt:vector>
  </TitlesOfParts>
  <Company>Imperial College London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LIGO results</dc:title>
  <dc:creator>Baird, Jonathon T</dc:creator>
  <cp:lastModifiedBy>Baird, Jonathon T</cp:lastModifiedBy>
  <cp:revision>17</cp:revision>
  <dcterms:created xsi:type="dcterms:W3CDTF">2016-03-03T09:03:37Z</dcterms:created>
  <dcterms:modified xsi:type="dcterms:W3CDTF">2016-03-03T11:10:39Z</dcterms:modified>
</cp:coreProperties>
</file>