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82" r:id="rId5"/>
    <p:sldId id="260" r:id="rId6"/>
    <p:sldId id="264" r:id="rId7"/>
    <p:sldId id="261" r:id="rId8"/>
    <p:sldId id="263" r:id="rId9"/>
    <p:sldId id="262" r:id="rId10"/>
    <p:sldId id="283" r:id="rId11"/>
    <p:sldId id="265" r:id="rId12"/>
    <p:sldId id="267" r:id="rId13"/>
    <p:sldId id="268" r:id="rId14"/>
    <p:sldId id="269" r:id="rId15"/>
    <p:sldId id="270" r:id="rId16"/>
    <p:sldId id="271" r:id="rId17"/>
    <p:sldId id="281" r:id="rId18"/>
    <p:sldId id="272" r:id="rId19"/>
    <p:sldId id="273" r:id="rId20"/>
    <p:sldId id="280" r:id="rId21"/>
    <p:sldId id="274" r:id="rId22"/>
    <p:sldId id="276" r:id="rId23"/>
    <p:sldId id="277" r:id="rId24"/>
    <p:sldId id="27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AE4"/>
    <a:srgbClr val="8F1336"/>
    <a:srgbClr val="003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57"/>
    <p:restoredTop sz="96327"/>
  </p:normalViewPr>
  <p:slideViewPr>
    <p:cSldViewPr snapToGrid="0" snapToObjects="1">
      <p:cViewPr varScale="1">
        <p:scale>
          <a:sx n="136" d="100"/>
          <a:sy n="136" d="100"/>
        </p:scale>
        <p:origin x="21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9A5D-2B3D-2842-9672-6923F78D3E28}" type="datetimeFigureOut">
              <a:rPr lang="en-US" smtClean="0"/>
              <a:t>3/24/23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DA59-DA73-284D-8832-3A569B69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9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7FB1-F16A-7243-952A-26F95A9DE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0CB06-6A56-C24F-8A7F-3E69FDF53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EB43-9593-9B4D-9E16-20FFE551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B8A42-45ED-A345-8316-B9219F0CDE94}" type="datetime1">
              <a:rPr lang="en-US" smtClean="0"/>
              <a:t>3/24/23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0E2AF-13A8-B54A-83D3-584BAB15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D475-75A8-B146-AEEA-D1A25457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A14C-247F-A042-BC6F-575554F9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7EC3-4F3E-A64C-A491-16140012D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06A5C-CCB4-8547-A153-13DF71D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0D823-DBC9-084F-895A-04A00F599994}" type="datetime1">
              <a:rPr lang="en-US" smtClean="0"/>
              <a:t>3/24/23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0C8D5-2263-EF46-8937-4436C2408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5CBF-2E25-6A43-9F36-31D515B8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7DFE0-A2E5-344A-AA74-262B65843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E9F33-DC26-164B-8B32-05AAF69B2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7BBC-0878-ED49-8987-906D5452E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20FD7-DEA0-5249-A84F-BE287B867CF1}" type="datetime1">
              <a:rPr lang="en-US" smtClean="0"/>
              <a:t>3/24/23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825AB-6050-154A-AA9D-DF4CBEC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60C84-BBCC-6A49-9440-25BCCA56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2EFA-A4EA-6249-80B9-C285D472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8253B-93F6-0C48-9621-FA5FAA50A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BF907-9B5C-B643-9AA9-F8FCE453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6A5BE-54F3-F340-838B-85BAEE681902}" type="datetime1">
              <a:rPr lang="en-US" smtClean="0"/>
              <a:t>3/24/23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01EA0-CCF5-C745-A0B7-D87F0B7F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1ABC-69D7-5A43-A009-35690F71B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91E8-AA41-804B-9775-33933DB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86F2A-0920-494C-834E-3C6140F7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5BD9F-CE1F-464F-A747-64508EC9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375C2-40B4-9848-B32D-EF5B78692208}" type="datetime1">
              <a:rPr lang="en-US" smtClean="0"/>
              <a:t>3/24/23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83E33-D274-804C-B07E-3754557D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7EB22-CBAF-ED45-AC25-78DD46F9D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1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B47B-C686-0940-9EC4-94FABAD1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25FF-6716-AC41-8B60-5AB194E7A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2BA18-CE96-A741-A505-46AF31100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2F682-5C4E-004C-8F66-C7446B10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F5EC7-3F5D-CA45-AD9D-E6E7C6EA894C}" type="datetime1">
              <a:rPr lang="en-US" smtClean="0"/>
              <a:t>3/24/23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4C7D8-6AE2-9845-AA43-65196440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5238-1E0A-4D4A-82C9-AFE64D77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0700-26BE-AD4D-B1A3-6C2D0C8B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23BD-3A7F-F441-924A-48C90F4E7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7A651-6F0A-2946-B86C-4891F040D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57302-E346-4F47-B327-873C331D1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4646F-BFAA-1348-96AE-5FC585AA4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AE9A4-6183-0E49-A890-EA2A4AE4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54B8-84B3-094D-8C42-2967007C1555}" type="datetime1">
              <a:rPr lang="en-US" smtClean="0"/>
              <a:t>3/24/23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E999D-CFC9-D843-8DEB-9DE1A9B0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79932E-F070-C94A-9A28-5597107A7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6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4A6B-6918-E246-9E06-1B02F5C9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D0C01-FE27-F042-AEC3-ED10FF26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F4CB2-9BC2-504F-8B82-6B0F41E1A6AB}" type="datetime1">
              <a:rPr lang="en-US" smtClean="0"/>
              <a:t>3/24/23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58B01-5A48-8B41-B1AB-1CB1E8BB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A47B0-8760-5943-8DF3-24E83F5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2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D86BC-6C6C-1744-8112-4DE7A5A8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5B463-12BE-4F45-A34D-74A9B76E4673}" type="datetime1">
              <a:rPr lang="en-US" smtClean="0"/>
              <a:t>3/24/23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CD1134-21C3-6A4A-8553-27FA2AE9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DC1EB-2985-354E-B913-E7F8D02C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D73-D3F2-AD41-9CC0-10764F7B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ACD8-49CA-6248-ABB1-224CFE17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5D4F1-A668-9A4F-9118-48097447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A17FE-F125-9D49-953D-63E65F1E5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4A6B2-3AAB-EF42-B286-5E195BB7AA71}" type="datetime1">
              <a:rPr lang="en-US" smtClean="0"/>
              <a:t>3/24/23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303F1-2A8F-904C-83FA-B843090E1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D23F1-EBAB-E045-BAFE-4A52871B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54E3-4A25-634C-99DF-B52F4EFB3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D3BCA-BAD7-D040-A432-2CA2E32B5E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222073-5F43-F44C-B67C-5456B6C22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E0D4E-00E1-A546-ADEB-224CF051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1A3B4-E787-8C4E-80B9-63511A7DFDA0}" type="datetime1">
              <a:rPr lang="en-US" smtClean="0"/>
              <a:t>3/24/23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0F8BF-D483-AB41-8EE0-03396A5C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58D18-456C-2D42-8A60-99B26AB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9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9F470E-4C04-B946-93AB-644CE83D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ECC83-B031-5843-9DEA-D28777F4F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0491-C398-604A-A459-C4A1B8756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08E50-CE0B-AA44-BC00-6EB309CCEEEF}" type="datetime1">
              <a:rPr lang="en-US" smtClean="0"/>
              <a:t>3/24/23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3565E-1892-4449-8072-F859B9313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J. Mitchell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25B1-1672-0B4D-B4AB-1E3EA6D1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7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7A1909-152D-BC45-AD9E-3CF80A245AE9}"/>
              </a:ext>
            </a:extLst>
          </p:cNvPr>
          <p:cNvSpPr/>
          <p:nvPr/>
        </p:nvSpPr>
        <p:spPr>
          <a:xfrm>
            <a:off x="-10886" y="-10886"/>
            <a:ext cx="12207240" cy="16002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034ED-B165-8443-BCCE-133702965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14502"/>
            <a:ext cx="9144000" cy="2086097"/>
          </a:xfrm>
        </p:spPr>
        <p:txBody>
          <a:bodyPr>
            <a:normAutofit/>
          </a:bodyPr>
          <a:lstStyle/>
          <a:p>
            <a:r>
              <a:rPr lang="en-US" sz="3400" dirty="0"/>
              <a:t>Jeremiah Mitchell</a:t>
            </a:r>
          </a:p>
          <a:p>
            <a:r>
              <a:rPr lang="en-US" sz="3400" dirty="0"/>
              <a:t>27 March 2023</a:t>
            </a:r>
          </a:p>
          <a:p>
            <a:r>
              <a:rPr lang="en-US" sz="3400" dirty="0"/>
              <a:t>Atom Interferometric Sensing of Earth’s Spheres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77DA9AC-26CD-624B-9632-E0EE20B54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16162" y="84843"/>
            <a:ext cx="9144000" cy="140643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Very-Long-Baseline Atom Interferometer Networks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71C3C4-3518-1F47-BEBE-41241141E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29" y="5631250"/>
            <a:ext cx="2360141" cy="596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EEF42E-EDF8-3B9A-4A3B-E0087664E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043" y="5518009"/>
            <a:ext cx="1371600" cy="822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53DE15-7216-0369-FD81-25EA83E1D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956" y="5697521"/>
            <a:ext cx="2286000" cy="4639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2FCC32-6533-535C-D9C2-6BA1C455905E}"/>
              </a:ext>
            </a:extLst>
          </p:cNvPr>
          <p:cNvSpPr/>
          <p:nvPr/>
        </p:nvSpPr>
        <p:spPr>
          <a:xfrm>
            <a:off x="-13252" y="15893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6738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Noise sources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6239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Local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to atom interferometer systems</a:t>
            </a:r>
          </a:p>
          <a:p>
            <a:r>
              <a:rPr lang="en-US" dirty="0"/>
              <a:t>Laser laboratory</a:t>
            </a:r>
          </a:p>
          <a:p>
            <a:r>
              <a:rPr lang="en-US" dirty="0"/>
              <a:t>Atom sources</a:t>
            </a:r>
          </a:p>
          <a:p>
            <a:r>
              <a:rPr lang="en-US" dirty="0"/>
              <a:t>Interferometry region</a:t>
            </a:r>
          </a:p>
          <a:p>
            <a:r>
              <a:rPr lang="en-US" dirty="0"/>
              <a:t>Laser fluctuations</a:t>
            </a:r>
          </a:p>
          <a:p>
            <a:r>
              <a:rPr lang="en-US" dirty="0"/>
              <a:t>Vibrations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733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Laser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87BB0A6-3214-6FD2-D386-45E1999B00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23" y="1023996"/>
            <a:ext cx="4114800" cy="3429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F46CCA-57C0-91E3-6C97-151FB08E6E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7861" y="1102882"/>
            <a:ext cx="6659217" cy="265130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DB5F347-4D8C-1A66-928E-857549FFC0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0760" y="3953556"/>
            <a:ext cx="5973417" cy="27805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69CF835-D83B-BF48-6E6A-C3C94CD62F13}"/>
              </a:ext>
            </a:extLst>
          </p:cNvPr>
          <p:cNvSpPr txBox="1"/>
          <p:nvPr/>
        </p:nvSpPr>
        <p:spPr>
          <a:xfrm>
            <a:off x="1201809" y="4704975"/>
            <a:ext cx="2966828" cy="33855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Effective transverse momentum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1552EE-F078-771E-8672-57874E12912E}"/>
              </a:ext>
            </a:extLst>
          </p:cNvPr>
          <p:cNvSpPr/>
          <p:nvPr/>
        </p:nvSpPr>
        <p:spPr>
          <a:xfrm>
            <a:off x="6997148" y="2226365"/>
            <a:ext cx="3829878" cy="427383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22529A5-4AB0-821E-8E3C-5677C98A1309}"/>
              </a:ext>
            </a:extLst>
          </p:cNvPr>
          <p:cNvSpPr/>
          <p:nvPr/>
        </p:nvSpPr>
        <p:spPr>
          <a:xfrm>
            <a:off x="6480312" y="4510955"/>
            <a:ext cx="4786401" cy="564628"/>
          </a:xfrm>
          <a:prstGeom prst="rect">
            <a:avLst/>
          </a:prstGeom>
          <a:noFill/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7B68F3-9ECB-6D22-557E-EAAB04D94451}"/>
              </a:ext>
            </a:extLst>
          </p:cNvPr>
          <p:cNvSpPr txBox="1"/>
          <p:nvPr/>
        </p:nvSpPr>
        <p:spPr>
          <a:xfrm>
            <a:off x="1201809" y="5596995"/>
            <a:ext cx="2966828" cy="338554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Effective longitudinal momentum 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2C13D51-493C-E687-9558-451123695B5E}"/>
              </a:ext>
            </a:extLst>
          </p:cNvPr>
          <p:cNvSpPr/>
          <p:nvPr/>
        </p:nvSpPr>
        <p:spPr>
          <a:xfrm>
            <a:off x="6240824" y="5582052"/>
            <a:ext cx="5064463" cy="564628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089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Vibrations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12</a:t>
            </a:fld>
            <a:endParaRPr lang="en-US"/>
          </a:p>
        </p:txBody>
      </p:sp>
      <p:sp>
        <p:nvSpPr>
          <p:cNvPr id="9" name="Content Placeholder 7">
            <a:extLst>
              <a:ext uri="{FF2B5EF4-FFF2-40B4-BE49-F238E27FC236}">
                <a16:creationId xmlns:a16="http://schemas.microsoft.com/office/drawing/2014/main" id="{F7E75C54-EC5A-0E02-136A-E743FF6E62A6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29312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Motion of floors and walls for mounting</a:t>
            </a:r>
          </a:p>
          <a:p>
            <a:r>
              <a:rPr lang="en-US" dirty="0"/>
              <a:t>Connection couples into shot-shot variations of phase shift</a:t>
            </a:r>
          </a:p>
          <a:p>
            <a:pPr lvl="1"/>
            <a:r>
              <a:rPr lang="en-US" dirty="0"/>
              <a:t>Steering optics and mirrors for interaction lasers, optics and systems associated with the cold atom cloud production</a:t>
            </a:r>
          </a:p>
          <a:p>
            <a:r>
              <a:rPr lang="en-US" dirty="0"/>
              <a:t>Mitigated through damping, isolation, or decoupling</a:t>
            </a:r>
          </a:p>
          <a:p>
            <a:r>
              <a:rPr lang="en-US" dirty="0"/>
              <a:t>Actively tracked through auxiliary instrumentation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CD9A37-7F7D-3215-E1D3-125ABBC993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714" y="4848967"/>
            <a:ext cx="7772400" cy="6497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5B4C7-32C5-C394-D28A-CA148B410A2F}"/>
              </a:ext>
            </a:extLst>
          </p:cNvPr>
          <p:cNvSpPr txBox="1"/>
          <p:nvPr/>
        </p:nvSpPr>
        <p:spPr>
          <a:xfrm>
            <a:off x="6984459" y="5724657"/>
            <a:ext cx="30034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Helvetica" pitchFamily="2" charset="0"/>
              </a:rPr>
              <a:t>2021 </a:t>
            </a:r>
            <a:r>
              <a:rPr lang="en-US" sz="1200" i="1" dirty="0">
                <a:effectLst/>
                <a:latin typeface="Helvetica" pitchFamily="2" charset="0"/>
              </a:rPr>
              <a:t>Quantum Sci. Technol. </a:t>
            </a:r>
            <a:r>
              <a:rPr lang="en-US" sz="1200" b="1" dirty="0">
                <a:effectLst/>
                <a:latin typeface="Helvetica" pitchFamily="2" charset="0"/>
              </a:rPr>
              <a:t>6 </a:t>
            </a:r>
            <a:r>
              <a:rPr lang="en-US" sz="1200" dirty="0">
                <a:effectLst/>
                <a:latin typeface="Helvetica" pitchFamily="2" charset="0"/>
              </a:rPr>
              <a:t>044003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232851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Ambient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Noise we cannot control</a:t>
            </a:r>
          </a:p>
          <a:p>
            <a:r>
              <a:rPr lang="en-US" dirty="0"/>
              <a:t>Site specific</a:t>
            </a:r>
          </a:p>
          <a:p>
            <a:r>
              <a:rPr lang="en-US" dirty="0"/>
              <a:t>Seismic</a:t>
            </a:r>
          </a:p>
          <a:p>
            <a:r>
              <a:rPr lang="en-US" dirty="0"/>
              <a:t>Atmospheric</a:t>
            </a:r>
          </a:p>
          <a:p>
            <a:r>
              <a:rPr lang="en-US" dirty="0"/>
              <a:t>Thermal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6633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Newtonian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29277" cy="2872457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Density perturbations causing time varying gravitational potentials</a:t>
            </a:r>
          </a:p>
          <a:p>
            <a:r>
              <a:rPr lang="en-US" dirty="0"/>
              <a:t>Direct couplings to experimental systems e.g. support structure, optics, steering mirror</a:t>
            </a:r>
          </a:p>
          <a:p>
            <a:r>
              <a:rPr lang="en-US" dirty="0"/>
              <a:t>Secondary coupling of test masses (cold atom clouds) to experienced gravitational potential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14</a:t>
            </a:fld>
            <a:endParaRPr lang="en-US"/>
          </a:p>
        </p:txBody>
      </p:sp>
      <p:pic>
        <p:nvPicPr>
          <p:cNvPr id="9" name="Content Placeholder 9">
            <a:extLst>
              <a:ext uri="{FF2B5EF4-FFF2-40B4-BE49-F238E27FC236}">
                <a16:creationId xmlns:a16="http://schemas.microsoft.com/office/drawing/2014/main" id="{A74AE658-8EE2-9D9C-7E2E-7988963D4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3696" y="1137379"/>
            <a:ext cx="5129277" cy="512927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86D227-4073-2CF8-63A6-0097450B118C}"/>
                  </a:ext>
                </a:extLst>
              </p:cNvPr>
              <p:cNvSpPr txBox="1"/>
              <p:nvPr/>
            </p:nvSpPr>
            <p:spPr>
              <a:xfrm>
                <a:off x="1678904" y="4698082"/>
                <a:ext cx="3447867" cy="9685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𝛿𝜙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𝐺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ⅆ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  <m:f>
                            <m:f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𝛿𝜌</m:t>
                              </m:r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400" b="1" i="1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E86D227-4073-2CF8-63A6-0097450B11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8904" y="4698082"/>
                <a:ext cx="3447867" cy="968598"/>
              </a:xfrm>
              <a:prstGeom prst="rect">
                <a:avLst/>
              </a:prstGeom>
              <a:blipFill>
                <a:blip r:embed="rId4"/>
                <a:stretch>
                  <a:fillRect l="-2941" t="-158442" r="-2574" b="-2155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37029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Seismic gravity gradient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15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42ECDDCE-820B-2656-CE12-07EEEE1C4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134" y="2299571"/>
            <a:ext cx="5029200" cy="31665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0DED2F6-DAAE-B045-7F99-8F1D60C44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346" y="2070932"/>
            <a:ext cx="5029200" cy="36238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49956D6-B41D-EE8A-5EEC-5383E184FCD8}"/>
              </a:ext>
            </a:extLst>
          </p:cNvPr>
          <p:cNvSpPr txBox="1"/>
          <p:nvPr/>
        </p:nvSpPr>
        <p:spPr>
          <a:xfrm>
            <a:off x="7871625" y="1477196"/>
            <a:ext cx="2576218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Rayleigh surface waves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498C48D-1F4A-48EF-0BE2-55F8A6153829}"/>
              </a:ext>
            </a:extLst>
          </p:cNvPr>
          <p:cNvSpPr txBox="1"/>
          <p:nvPr/>
        </p:nvSpPr>
        <p:spPr>
          <a:xfrm>
            <a:off x="623346" y="1473943"/>
            <a:ext cx="5346573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Vertical displacement amplitude spectral density</a:t>
            </a:r>
          </a:p>
        </p:txBody>
      </p:sp>
    </p:spTree>
    <p:extLst>
      <p:ext uri="{BB962C8B-B14F-4D97-AF65-F5344CB8AC3E}">
        <p14:creationId xmlns:p14="http://schemas.microsoft.com/office/powerpoint/2010/main" val="19816640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Seismic gravity gradient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AFBD59-F79C-A245-49E7-F92D90846F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225" y="973472"/>
            <a:ext cx="7252544" cy="269405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EEFCBEF-4F8A-A614-0D3A-646CA4C9D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31685" y="3589931"/>
            <a:ext cx="7168084" cy="265074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176D7AB-CF31-CE5A-E202-59C63DA65024}"/>
              </a:ext>
            </a:extLst>
          </p:cNvPr>
          <p:cNvSpPr txBox="1"/>
          <p:nvPr/>
        </p:nvSpPr>
        <p:spPr>
          <a:xfrm>
            <a:off x="251569" y="1623698"/>
            <a:ext cx="5247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Measurements at Fermi National Accelerator Laboratory (a) at the surface, (b) underground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56096BF-6B9B-A17C-4E56-73B3B0CB03BD}"/>
              </a:ext>
            </a:extLst>
          </p:cNvPr>
          <p:cNvSpPr txBox="1"/>
          <p:nvPr/>
        </p:nvSpPr>
        <p:spPr>
          <a:xfrm>
            <a:off x="251569" y="4160134"/>
            <a:ext cx="4565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Inferred GGN strain from vertical displacement amplitude spectral densities over 100 m baseline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BE8E21-5C52-1BC1-A1D6-BD9AAC159C08}"/>
              </a:ext>
            </a:extLst>
          </p:cNvPr>
          <p:cNvSpPr txBox="1"/>
          <p:nvPr/>
        </p:nvSpPr>
        <p:spPr>
          <a:xfrm>
            <a:off x="4939573" y="6130098"/>
            <a:ext cx="35578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J. Mitchell </a:t>
            </a:r>
            <a:r>
              <a:rPr lang="en-US" sz="1400" i="1" dirty="0"/>
              <a:t>et al</a:t>
            </a:r>
            <a:r>
              <a:rPr lang="en-US" sz="1400" dirty="0"/>
              <a:t> 2022 </a:t>
            </a:r>
            <a:r>
              <a:rPr lang="en-US" sz="1400" i="1" dirty="0"/>
              <a:t>JINST</a:t>
            </a:r>
            <a:r>
              <a:rPr lang="en-US" sz="1400" dirty="0"/>
              <a:t> </a:t>
            </a:r>
            <a:r>
              <a:rPr lang="en-US" sz="1400" b="1" dirty="0"/>
              <a:t>17</a:t>
            </a:r>
            <a:r>
              <a:rPr lang="en-US" sz="1400" dirty="0"/>
              <a:t> P01007, E02001</a:t>
            </a:r>
          </a:p>
        </p:txBody>
      </p:sp>
    </p:spTree>
    <p:extLst>
      <p:ext uri="{BB962C8B-B14F-4D97-AF65-F5344CB8AC3E}">
        <p14:creationId xmlns:p14="http://schemas.microsoft.com/office/powerpoint/2010/main" val="3479066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Atmospheric gravity gradient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47821" cy="4351338"/>
          </a:xfrm>
        </p:spPr>
        <p:txBody>
          <a:bodyPr/>
          <a:lstStyle/>
          <a:p>
            <a:r>
              <a:rPr lang="en-US" dirty="0"/>
              <a:t>Infrasound (plane pressure waves) reflecting off half-space</a:t>
            </a:r>
          </a:p>
          <a:p>
            <a:r>
              <a:rPr lang="en-US" dirty="0"/>
              <a:t>Advected turbulent temperature gradients following Taylor’s hypothesis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CA348F-34BF-F7D0-692D-ED94505E8DF9}"/>
              </a:ext>
            </a:extLst>
          </p:cNvPr>
          <p:cNvSpPr txBox="1"/>
          <p:nvPr/>
        </p:nvSpPr>
        <p:spPr>
          <a:xfrm>
            <a:off x="7686344" y="6079351"/>
            <a:ext cx="40592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Stull, R. B. (1988). Springer Science &amp; Business Media.</a:t>
            </a:r>
            <a:endParaRPr lang="en-US" sz="1200" dirty="0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B9D8D38D-A0FF-38E5-3E0E-1D2B137A7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738" y="3574715"/>
            <a:ext cx="4642427" cy="2475014"/>
          </a:xfrm>
          <a:prstGeom prst="rect">
            <a:avLst/>
          </a:prstGeom>
        </p:spPr>
      </p:pic>
      <p:pic>
        <p:nvPicPr>
          <p:cNvPr id="12" name="Picture 11" descr="Text&#10;&#10;Description automatically generated">
            <a:extLst>
              <a:ext uri="{FF2B5EF4-FFF2-40B4-BE49-F238E27FC236}">
                <a16:creationId xmlns:a16="http://schemas.microsoft.com/office/drawing/2014/main" id="{68B5DF84-E4CD-5F84-4EB7-5FC29E2987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1703968"/>
            <a:ext cx="2930754" cy="1024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0738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Noise in dark matter searches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18</a:t>
            </a:fld>
            <a:endParaRPr lang="en-US"/>
          </a:p>
        </p:txBody>
      </p:sp>
      <p:pic>
        <p:nvPicPr>
          <p:cNvPr id="9" name="Content Placeholder 2">
            <a:extLst>
              <a:ext uri="{FF2B5EF4-FFF2-40B4-BE49-F238E27FC236}">
                <a16:creationId xmlns:a16="http://schemas.microsoft.com/office/drawing/2014/main" id="{10DCB719-6F47-CEC8-C6D8-283535A38A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2650" y="1912164"/>
            <a:ext cx="7886700" cy="952500"/>
          </a:xfrm>
          <a:prstGeom prst="rect">
            <a:avLst/>
          </a:prstGeom>
        </p:spPr>
      </p:pic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44235213-3DA2-EA0C-2956-06A1B1C9F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700" y="2822164"/>
            <a:ext cx="3276600" cy="800100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0AE8BB8-72B1-A0F8-7BDB-D026CEA35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06197" y="4757136"/>
            <a:ext cx="6045200" cy="914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F02CB8-6755-052D-0A7E-CE1D9DAADC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24100" y="3655633"/>
            <a:ext cx="7543800" cy="9017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40B05C7-1A72-A540-AB3D-937C803A6459}"/>
              </a:ext>
            </a:extLst>
          </p:cNvPr>
          <p:cNvSpPr txBox="1"/>
          <p:nvPr/>
        </p:nvSpPr>
        <p:spPr>
          <a:xfrm>
            <a:off x="331257" y="1160762"/>
            <a:ext cx="6349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Calculated via semi-classical perturbative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182D7F-DAC9-089A-1072-D58F3641F944}"/>
              </a:ext>
            </a:extLst>
          </p:cNvPr>
          <p:cNvSpPr txBox="1"/>
          <p:nvPr/>
        </p:nvSpPr>
        <p:spPr>
          <a:xfrm>
            <a:off x="331257" y="5029670"/>
            <a:ext cx="2626873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Characteristic length scale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1505F0-AA41-AF36-88C1-F84433137B09}"/>
              </a:ext>
            </a:extLst>
          </p:cNvPr>
          <p:cNvSpPr txBox="1"/>
          <p:nvPr/>
        </p:nvSpPr>
        <p:spPr>
          <a:xfrm>
            <a:off x="7549043" y="5860054"/>
            <a:ext cx="40047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dirty="0" err="1">
                <a:effectLst/>
              </a:rPr>
              <a:t>Badurina</a:t>
            </a:r>
            <a:r>
              <a:rPr lang="en-US" sz="1400" b="0" i="0" dirty="0">
                <a:effectLst/>
              </a:rPr>
              <a:t>, et al. Phys. Rev. D </a:t>
            </a:r>
            <a:r>
              <a:rPr lang="en-US" sz="1400" b="1" i="0" dirty="0">
                <a:effectLst/>
              </a:rPr>
              <a:t>107</a:t>
            </a:r>
            <a:r>
              <a:rPr lang="en-US" sz="1400" b="0" i="0" dirty="0">
                <a:effectLst/>
              </a:rPr>
              <a:t>, 055002</a:t>
            </a:r>
          </a:p>
        </p:txBody>
      </p:sp>
    </p:spTree>
    <p:extLst>
      <p:ext uri="{BB962C8B-B14F-4D97-AF65-F5344CB8AC3E}">
        <p14:creationId xmlns:p14="http://schemas.microsoft.com/office/powerpoint/2010/main" val="126168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MAGIS-100 and AION</a:t>
            </a:r>
          </a:p>
          <a:p>
            <a:r>
              <a:rPr lang="en-US" dirty="0"/>
              <a:t>Long-baseline Atom Interferometer Noise</a:t>
            </a:r>
          </a:p>
          <a:p>
            <a:r>
              <a:rPr lang="en-US" dirty="0"/>
              <a:t>When is Noise not Noise?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77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Noise in dark matter searches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19</a:t>
            </a:fld>
            <a:endParaRPr lang="en-US"/>
          </a:p>
        </p:txBody>
      </p:sp>
      <p:pic>
        <p:nvPicPr>
          <p:cNvPr id="8" name="Content Placeholder 2">
            <a:extLst>
              <a:ext uri="{FF2B5EF4-FFF2-40B4-BE49-F238E27FC236}">
                <a16:creationId xmlns:a16="http://schemas.microsoft.com/office/drawing/2014/main" id="{A3285758-4D42-2700-70FA-0829EAB8A9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28561" y="871990"/>
            <a:ext cx="3657600" cy="2951899"/>
          </a:xfr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830669-1D0A-9D45-C369-EF46D3F858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42359" y="863227"/>
            <a:ext cx="3657600" cy="2951898"/>
          </a:xfrm>
          <a:prstGeom prst="rect">
            <a:avLst/>
          </a:prstGeom>
        </p:spPr>
      </p:pic>
      <p:pic>
        <p:nvPicPr>
          <p:cNvPr id="16" name="Content Placeholder 2">
            <a:extLst>
              <a:ext uri="{FF2B5EF4-FFF2-40B4-BE49-F238E27FC236}">
                <a16:creationId xmlns:a16="http://schemas.microsoft.com/office/drawing/2014/main" id="{30044F0E-F0DB-AD0F-0866-E33195F727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2357" y="3734420"/>
            <a:ext cx="3657600" cy="295189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E24DB5D-AB89-4C26-A1C1-780CD87CE60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8559" y="3618745"/>
            <a:ext cx="3657600" cy="295189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F2BB661-38DC-7ED0-39BC-D364358A5773}"/>
              </a:ext>
            </a:extLst>
          </p:cNvPr>
          <p:cNvSpPr txBox="1"/>
          <p:nvPr/>
        </p:nvSpPr>
        <p:spPr>
          <a:xfrm>
            <a:off x="115907" y="1543593"/>
            <a:ext cx="31740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DM Sensitivity gain with multi-gradiometer configuration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297381A-CF28-D3CA-D4A1-7FDC40A82C40}"/>
              </a:ext>
            </a:extLst>
          </p:cNvPr>
          <p:cNvSpPr txBox="1"/>
          <p:nvPr/>
        </p:nvSpPr>
        <p:spPr>
          <a:xfrm>
            <a:off x="115907" y="4540996"/>
            <a:ext cx="24638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Earth property effects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AC739F4-DBB9-3D66-C245-53386B745C06}"/>
              </a:ext>
            </a:extLst>
          </p:cNvPr>
          <p:cNvSpPr txBox="1"/>
          <p:nvPr/>
        </p:nvSpPr>
        <p:spPr>
          <a:xfrm>
            <a:off x="187103" y="5833396"/>
            <a:ext cx="31409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400" b="0" i="0" dirty="0" err="1">
                <a:effectLst/>
              </a:rPr>
              <a:t>Badurina</a:t>
            </a:r>
            <a:r>
              <a:rPr lang="en-US" sz="1400" b="0" i="0" dirty="0">
                <a:effectLst/>
              </a:rPr>
              <a:t>, et al. Phys. Rev. D </a:t>
            </a:r>
            <a:r>
              <a:rPr lang="en-US" sz="1400" b="1" i="0" dirty="0">
                <a:effectLst/>
              </a:rPr>
              <a:t>107</a:t>
            </a:r>
            <a:r>
              <a:rPr lang="en-US" sz="1400" b="0" i="0" dirty="0">
                <a:effectLst/>
              </a:rPr>
              <a:t>, 055002</a:t>
            </a:r>
          </a:p>
        </p:txBody>
      </p:sp>
    </p:spTree>
    <p:extLst>
      <p:ext uri="{BB962C8B-B14F-4D97-AF65-F5344CB8AC3E}">
        <p14:creationId xmlns:p14="http://schemas.microsoft.com/office/powerpoint/2010/main" val="10085796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When is noise not noise?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Potential of detecting GGN</a:t>
            </a:r>
          </a:p>
          <a:p>
            <a:r>
              <a:rPr lang="en-US" dirty="0"/>
              <a:t>Earth normal modes in sub-</a:t>
            </a:r>
            <a:r>
              <a:rPr lang="en-US" dirty="0" err="1"/>
              <a:t>mHz</a:t>
            </a:r>
            <a:r>
              <a:rPr lang="en-US" dirty="0"/>
              <a:t> range with network of detectors spanning globe</a:t>
            </a:r>
          </a:p>
          <a:p>
            <a:r>
              <a:rPr lang="en-US" dirty="0"/>
              <a:t>Micro seismicity and atmospheric fluctuations </a:t>
            </a:r>
          </a:p>
          <a:p>
            <a:r>
              <a:rPr lang="en-US" dirty="0"/>
              <a:t>Multiple cycles of Rayleigh modes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5275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Open questions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better models of atmospheric sources of density perturbations</a:t>
            </a:r>
          </a:p>
          <a:p>
            <a:pPr lvl="1"/>
            <a:r>
              <a:rPr lang="en-US" dirty="0"/>
              <a:t>Infrasound waves</a:t>
            </a:r>
          </a:p>
          <a:p>
            <a:pPr lvl="1"/>
            <a:r>
              <a:rPr lang="en-US" dirty="0"/>
              <a:t>Advected temperature gradients</a:t>
            </a:r>
          </a:p>
          <a:p>
            <a:r>
              <a:rPr lang="en-US" dirty="0"/>
              <a:t>Low frequency cut-offs and limitations</a:t>
            </a:r>
          </a:p>
          <a:p>
            <a:r>
              <a:rPr lang="en-US" dirty="0"/>
              <a:t>Stationarity or predictability lead to better noise suppression for long-baseline detectors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49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Summary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Very-long-baseline detectors have big science reach</a:t>
            </a:r>
          </a:p>
          <a:p>
            <a:r>
              <a:rPr lang="en-US" dirty="0"/>
              <a:t>Potential for accessing interesting Earth science effects</a:t>
            </a:r>
          </a:p>
          <a:p>
            <a:r>
              <a:rPr lang="en-US" dirty="0"/>
              <a:t>Better modelling would benefit understanding</a:t>
            </a:r>
          </a:p>
          <a:p>
            <a:r>
              <a:rPr lang="en-US" dirty="0"/>
              <a:t>Mitigation strategies informed by Earth science instrumentation and arrays will be crucial for low-frequency sensitivity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526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002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MAGIS-100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95850" cy="4351338"/>
          </a:xfrm>
        </p:spPr>
        <p:txBody>
          <a:bodyPr/>
          <a:lstStyle/>
          <a:p>
            <a:r>
              <a:rPr lang="en-US" dirty="0"/>
              <a:t>Long-baseline atom interferometer being built at Fermilab US</a:t>
            </a:r>
          </a:p>
          <a:p>
            <a:r>
              <a:rPr lang="en-US" dirty="0"/>
              <a:t>3 strontium atom sources along vertical baseline</a:t>
            </a:r>
          </a:p>
          <a:p>
            <a:r>
              <a:rPr lang="en-US" dirty="0"/>
              <a:t>Test bed experiment for simultaneous atom interferometer control</a:t>
            </a:r>
          </a:p>
          <a:p>
            <a:r>
              <a:rPr lang="en-US" dirty="0"/>
              <a:t>Prototype 10m device at Stanford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F11961-33C9-1578-680E-16A267C5571C}"/>
              </a:ext>
            </a:extLst>
          </p:cNvPr>
          <p:cNvSpPr txBox="1"/>
          <p:nvPr/>
        </p:nvSpPr>
        <p:spPr>
          <a:xfrm>
            <a:off x="751114" y="927997"/>
            <a:ext cx="732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</a:t>
            </a:r>
            <a:r>
              <a:rPr lang="en-US" sz="2400" dirty="0"/>
              <a:t>atter-wave </a:t>
            </a:r>
            <a:r>
              <a:rPr lang="en-US" sz="2400" b="1" dirty="0"/>
              <a:t>A</a:t>
            </a:r>
            <a:r>
              <a:rPr lang="en-US" sz="2400" dirty="0"/>
              <a:t>tomic </a:t>
            </a:r>
            <a:r>
              <a:rPr lang="en-US" sz="2400" b="1" dirty="0"/>
              <a:t>G</a:t>
            </a:r>
            <a:r>
              <a:rPr lang="en-US" sz="2400" dirty="0"/>
              <a:t>radiometer </a:t>
            </a:r>
            <a:r>
              <a:rPr lang="en-US" sz="2400" b="1" dirty="0"/>
              <a:t>I</a:t>
            </a:r>
            <a:r>
              <a:rPr lang="en-US" sz="2400" dirty="0"/>
              <a:t>nterferometric </a:t>
            </a:r>
            <a:r>
              <a:rPr lang="en-US" sz="2400" b="1" dirty="0"/>
              <a:t>S</a:t>
            </a:r>
            <a:r>
              <a:rPr lang="en-US" sz="2400" dirty="0"/>
              <a:t>ensor</a:t>
            </a:r>
          </a:p>
        </p:txBody>
      </p:sp>
      <p:pic>
        <p:nvPicPr>
          <p:cNvPr id="10" name="Content Placeholder 2">
            <a:extLst>
              <a:ext uri="{FF2B5EF4-FFF2-40B4-BE49-F238E27FC236}">
                <a16:creationId xmlns:a16="http://schemas.microsoft.com/office/drawing/2014/main" id="{10CDDEF5-CC08-C5E2-A2E6-6782F028B0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150"/>
          <a:stretch/>
        </p:blipFill>
        <p:spPr>
          <a:xfrm>
            <a:off x="6096000" y="1427274"/>
            <a:ext cx="5804403" cy="48910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6A56F46-2DBB-4DFF-393C-0136E3461CC8}"/>
              </a:ext>
            </a:extLst>
          </p:cNvPr>
          <p:cNvSpPr txBox="1"/>
          <p:nvPr/>
        </p:nvSpPr>
        <p:spPr>
          <a:xfrm>
            <a:off x="7879733" y="5758597"/>
            <a:ext cx="4182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Mahiro Abe </a:t>
            </a:r>
            <a:r>
              <a:rPr lang="en-US" sz="1400" i="1" dirty="0"/>
              <a:t>et al</a:t>
            </a:r>
            <a:r>
              <a:rPr lang="en-US" sz="1400" dirty="0"/>
              <a:t> 2021 </a:t>
            </a:r>
            <a:r>
              <a:rPr lang="en-US" sz="1400" i="1" dirty="0"/>
              <a:t>Quantum Sci. Technol.</a:t>
            </a:r>
            <a:r>
              <a:rPr lang="en-US" sz="1400" dirty="0"/>
              <a:t> </a:t>
            </a:r>
            <a:r>
              <a:rPr lang="en-US" sz="1400" b="1" dirty="0"/>
              <a:t>6</a:t>
            </a:r>
            <a:r>
              <a:rPr lang="en-US" sz="1400" dirty="0"/>
              <a:t> 044003</a:t>
            </a:r>
          </a:p>
        </p:txBody>
      </p:sp>
    </p:spTree>
    <p:extLst>
      <p:ext uri="{BB962C8B-B14F-4D97-AF65-F5344CB8AC3E}">
        <p14:creationId xmlns:p14="http://schemas.microsoft.com/office/powerpoint/2010/main" val="1735400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MAGIS-100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B9144E4E-4416-C58F-919E-C227DCFDA9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232044" y="1095800"/>
            <a:ext cx="3624379" cy="5443111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3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0F1841E-F991-4C0D-A0FA-0A1B0AB02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4115" y="1274975"/>
            <a:ext cx="6896100" cy="2451100"/>
          </a:xfrm>
          <a:prstGeom prst="rect">
            <a:avLst/>
          </a:prstGeom>
        </p:spPr>
      </p:pic>
      <p:pic>
        <p:nvPicPr>
          <p:cNvPr id="16" name="Picture 15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57755AC2-7EA5-8B31-C2E2-1945C76112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06" y="4229850"/>
            <a:ext cx="7075509" cy="1012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293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AION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095" y="1825625"/>
            <a:ext cx="3982483" cy="435133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UK consortium of 7 institutions</a:t>
            </a:r>
          </a:p>
          <a:p>
            <a:r>
              <a:rPr lang="en-US" dirty="0"/>
              <a:t>Develop ultracold strontium laboratories in parallel</a:t>
            </a:r>
          </a:p>
          <a:p>
            <a:r>
              <a:rPr lang="en-US" dirty="0"/>
              <a:t>Staged project for increased baseline atom interferometers 10m -&gt; 100m -&gt; 1km</a:t>
            </a:r>
          </a:p>
          <a:p>
            <a:r>
              <a:rPr lang="en-US" dirty="0"/>
              <a:t>Investigate technology development and network with MAGIS-100 for large scale science goals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ACA1927-85C9-751A-18AF-3B3463D18A78}"/>
              </a:ext>
            </a:extLst>
          </p:cNvPr>
          <p:cNvSpPr txBox="1"/>
          <p:nvPr/>
        </p:nvSpPr>
        <p:spPr>
          <a:xfrm>
            <a:off x="751114" y="927997"/>
            <a:ext cx="611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A</a:t>
            </a:r>
            <a:r>
              <a:rPr lang="en-US" sz="2400" dirty="0"/>
              <a:t>tom </a:t>
            </a:r>
            <a:r>
              <a:rPr lang="en-US" sz="2400" b="1" dirty="0"/>
              <a:t>I</a:t>
            </a:r>
            <a:r>
              <a:rPr lang="en-US" sz="2400" dirty="0"/>
              <a:t>nterferometer </a:t>
            </a:r>
            <a:r>
              <a:rPr lang="en-US" sz="2400" b="1" dirty="0"/>
              <a:t>O</a:t>
            </a:r>
            <a:r>
              <a:rPr lang="en-US" sz="2400" dirty="0"/>
              <a:t>bservatory and </a:t>
            </a:r>
            <a:r>
              <a:rPr lang="en-US" sz="2400" b="1" dirty="0"/>
              <a:t>N</a:t>
            </a:r>
            <a:r>
              <a:rPr lang="en-US" sz="2400" dirty="0"/>
              <a:t>etwork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F426B9A-283B-FDC8-06DF-90F1FFA69F29}"/>
              </a:ext>
            </a:extLst>
          </p:cNvPr>
          <p:cNvCxnSpPr>
            <a:cxnSpLocks/>
          </p:cNvCxnSpPr>
          <p:nvPr/>
        </p:nvCxnSpPr>
        <p:spPr bwMode="auto">
          <a:xfrm flipV="1">
            <a:off x="7127725" y="2090077"/>
            <a:ext cx="0" cy="2998114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705A82F-1B39-55BD-A7E2-BDFD0FC70DFF}"/>
              </a:ext>
            </a:extLst>
          </p:cNvPr>
          <p:cNvCxnSpPr>
            <a:stCxn id="20" idx="3"/>
          </p:cNvCxnSpPr>
          <p:nvPr/>
        </p:nvCxnSpPr>
        <p:spPr bwMode="auto">
          <a:xfrm flipV="1">
            <a:off x="6946588" y="4357794"/>
            <a:ext cx="500542" cy="13195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E8B3E9D6-3868-6AA7-29EB-15FA3950A2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7726" y="1890806"/>
            <a:ext cx="677503" cy="3439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E54708F-2679-C37D-1E9A-2EE8482464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69" r="14409" b="5566"/>
          <a:stretch/>
        </p:blipFill>
        <p:spPr>
          <a:xfrm>
            <a:off x="8269519" y="2506451"/>
            <a:ext cx="2777418" cy="203411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BB25D87-2B4D-552C-EF21-227EBDD433E4}"/>
              </a:ext>
            </a:extLst>
          </p:cNvPr>
          <p:cNvSpPr txBox="1"/>
          <p:nvPr/>
        </p:nvSpPr>
        <p:spPr>
          <a:xfrm rot="16200000">
            <a:off x="6743025" y="3523904"/>
            <a:ext cx="510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10m</a:t>
            </a:r>
          </a:p>
        </p:txBody>
      </p:sp>
      <p:sp>
        <p:nvSpPr>
          <p:cNvPr id="15" name="Oval Callout 14">
            <a:extLst>
              <a:ext uri="{FF2B5EF4-FFF2-40B4-BE49-F238E27FC236}">
                <a16:creationId xmlns:a16="http://schemas.microsoft.com/office/drawing/2014/main" id="{B8ACE0E5-D094-D133-F85F-92140D0F2E44}"/>
              </a:ext>
            </a:extLst>
          </p:cNvPr>
          <p:cNvSpPr/>
          <p:nvPr/>
        </p:nvSpPr>
        <p:spPr bwMode="auto">
          <a:xfrm>
            <a:off x="8146268" y="2296041"/>
            <a:ext cx="3079130" cy="2508971"/>
          </a:xfrm>
          <a:prstGeom prst="wedgeEllipseCallout">
            <a:avLst>
              <a:gd name="adj1" fmla="val -65704"/>
              <a:gd name="adj2" fmla="val -563"/>
            </a:avLst>
          </a:prstGeom>
          <a:noFill/>
          <a:ln w="28575" cap="flat" cmpd="sng" algn="ctr">
            <a:solidFill>
              <a:schemeClr val="accent2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eaLnBrk="0" hangingPunct="0"/>
            <a:endParaRPr lang="en-GB" sz="1500">
              <a:latin typeface="Helvetica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62FEC46-DB17-BF15-0A7F-2D1B9C4B6F93}"/>
              </a:ext>
            </a:extLst>
          </p:cNvPr>
          <p:cNvCxnSpPr>
            <a:cxnSpLocks/>
            <a:stCxn id="19" idx="2"/>
          </p:cNvCxnSpPr>
          <p:nvPr/>
        </p:nvCxnSpPr>
        <p:spPr bwMode="auto">
          <a:xfrm>
            <a:off x="8715046" y="2582175"/>
            <a:ext cx="512666" cy="723402"/>
          </a:xfrm>
          <a:prstGeom prst="straightConnector1">
            <a:avLst/>
          </a:prstGeom>
          <a:noFill/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473B9CE-43D3-FA32-DC50-0402A8484B2A}"/>
              </a:ext>
            </a:extLst>
          </p:cNvPr>
          <p:cNvCxnSpPr>
            <a:cxnSpLocks/>
            <a:stCxn id="18" idx="0"/>
          </p:cNvCxnSpPr>
          <p:nvPr/>
        </p:nvCxnSpPr>
        <p:spPr bwMode="auto">
          <a:xfrm flipH="1" flipV="1">
            <a:off x="10332709" y="4357794"/>
            <a:ext cx="873001" cy="248973"/>
          </a:xfrm>
          <a:prstGeom prst="straightConnector1">
            <a:avLst/>
          </a:prstGeom>
          <a:noFill/>
          <a:ln w="38100" cap="flat" cmpd="sng" algn="ctr">
            <a:solidFill>
              <a:schemeClr val="accent6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59DDD26-6544-0C4E-B785-FE5EDC8F593D}"/>
              </a:ext>
            </a:extLst>
          </p:cNvPr>
          <p:cNvSpPr/>
          <p:nvPr/>
        </p:nvSpPr>
        <p:spPr bwMode="auto">
          <a:xfrm>
            <a:off x="10219419" y="4606767"/>
            <a:ext cx="1972581" cy="449762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cs typeface="Calibri" panose="020F0502020204030204" pitchFamily="34" charset="0"/>
              </a:rPr>
              <a:t>Liverpool</a:t>
            </a:r>
            <a:r>
              <a:rPr lang="en-GB" sz="1400" dirty="0">
                <a:cs typeface="Calibri" panose="020F0502020204030204" pitchFamily="34" charset="0"/>
              </a:rPr>
              <a:t>: in-vacuum optics for MAGIS + AION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A6F3A53-9FC4-4935-0A28-8BB93D4C54EF}"/>
              </a:ext>
            </a:extLst>
          </p:cNvPr>
          <p:cNvSpPr/>
          <p:nvPr/>
        </p:nvSpPr>
        <p:spPr bwMode="auto">
          <a:xfrm>
            <a:off x="7647043" y="1667775"/>
            <a:ext cx="2136005" cy="914400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cs typeface="Calibri" panose="020F0502020204030204" pitchFamily="34" charset="0"/>
              </a:rPr>
              <a:t>Cambridge</a:t>
            </a:r>
            <a:r>
              <a:rPr lang="en-GB" sz="1400" dirty="0">
                <a:cs typeface="Calibri" panose="020F0502020204030204" pitchFamily="34" charset="0"/>
              </a:rPr>
              <a:t>: transport, launching, cooling atoms for AION, DAQ/analysis for MAGIS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8A68C318-6D2C-0408-71E4-EE9181EEAC28}"/>
              </a:ext>
            </a:extLst>
          </p:cNvPr>
          <p:cNvSpPr/>
          <p:nvPr/>
        </p:nvSpPr>
        <p:spPr bwMode="auto">
          <a:xfrm>
            <a:off x="4760839" y="4130331"/>
            <a:ext cx="2185749" cy="718837"/>
          </a:xfrm>
          <a:prstGeom prst="roundRect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accent2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cs typeface="Calibri" panose="020F0502020204030204" pitchFamily="34" charset="0"/>
              </a:rPr>
              <a:t>Rutherford-Appleton Lab (STFC)</a:t>
            </a:r>
            <a:r>
              <a:rPr lang="en-GB" sz="1400" dirty="0">
                <a:cs typeface="Calibri" panose="020F0502020204030204" pitchFamily="34" charset="0"/>
              </a:rPr>
              <a:t>: Vacuum + support structure. Design AION-100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BC237E02-AF13-7D44-DBF3-67DCAFC44E0A}"/>
              </a:ext>
            </a:extLst>
          </p:cNvPr>
          <p:cNvSpPr/>
          <p:nvPr/>
        </p:nvSpPr>
        <p:spPr bwMode="auto">
          <a:xfrm>
            <a:off x="10010309" y="1674022"/>
            <a:ext cx="2181691" cy="710777"/>
          </a:xfrm>
          <a:prstGeom prst="roundRect">
            <a:avLst>
              <a:gd name="adj" fmla="val 3312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cs typeface="Calibri" panose="020F0502020204030204" pitchFamily="34" charset="0"/>
              </a:rPr>
              <a:t>University of Birmingham</a:t>
            </a:r>
            <a:r>
              <a:rPr lang="en-GB" sz="1400" dirty="0">
                <a:cs typeface="Calibri" panose="020F0502020204030204" pitchFamily="34" charset="0"/>
              </a:rPr>
              <a:t>: LMT pulse sequences, Sr technology transfer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D8EFC43A-4683-EA4D-D184-7C5039DEFA23}"/>
              </a:ext>
            </a:extLst>
          </p:cNvPr>
          <p:cNvSpPr/>
          <p:nvPr/>
        </p:nvSpPr>
        <p:spPr bwMode="auto">
          <a:xfrm>
            <a:off x="4778143" y="1669748"/>
            <a:ext cx="2136005" cy="656059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cs typeface="Calibri" panose="020F0502020204030204" pitchFamily="34" charset="0"/>
              </a:rPr>
              <a:t>King’s + Imperial Colleges</a:t>
            </a:r>
            <a:r>
              <a:rPr lang="en-GB" sz="1400" dirty="0">
                <a:cs typeface="Calibri" panose="020F0502020204030204" pitchFamily="34" charset="0"/>
              </a:rPr>
              <a:t>: Theory and publication office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44576373-4FF1-0683-3169-61C0335DE712}"/>
              </a:ext>
            </a:extLst>
          </p:cNvPr>
          <p:cNvSpPr/>
          <p:nvPr/>
        </p:nvSpPr>
        <p:spPr bwMode="auto">
          <a:xfrm>
            <a:off x="4771416" y="3389597"/>
            <a:ext cx="1836992" cy="454925"/>
          </a:xfrm>
          <a:prstGeom prst="roundRect">
            <a:avLst>
              <a:gd name="adj" fmla="val 0"/>
            </a:avLst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accent6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cs typeface="Calibri" panose="020F0502020204030204" pitchFamily="34" charset="0"/>
              </a:rPr>
              <a:t>Imperial</a:t>
            </a:r>
            <a:r>
              <a:rPr lang="en-GB" sz="1400" dirty="0">
                <a:cs typeface="Calibri" panose="020F0502020204030204" pitchFamily="34" charset="0"/>
              </a:rPr>
              <a:t>: (clock) laser stabilisation, squeezing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7BB3FD6-367E-F992-0DFA-C599B5FDE473}"/>
              </a:ext>
            </a:extLst>
          </p:cNvPr>
          <p:cNvCxnSpPr>
            <a:cxnSpLocks/>
            <a:stCxn id="21" idx="2"/>
          </p:cNvCxnSpPr>
          <p:nvPr/>
        </p:nvCxnSpPr>
        <p:spPr bwMode="auto">
          <a:xfrm flipH="1">
            <a:off x="10010309" y="2384799"/>
            <a:ext cx="1090846" cy="758584"/>
          </a:xfrm>
          <a:prstGeom prst="straightConnector1">
            <a:avLst/>
          </a:prstGeom>
          <a:noFill/>
          <a:ln w="38100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D577E13B-2AFE-656D-5829-5C19CFB6BB65}"/>
              </a:ext>
            </a:extLst>
          </p:cNvPr>
          <p:cNvSpPr/>
          <p:nvPr/>
        </p:nvSpPr>
        <p:spPr bwMode="auto">
          <a:xfrm>
            <a:off x="7459467" y="5440065"/>
            <a:ext cx="4181438" cy="454924"/>
          </a:xfrm>
          <a:prstGeom prst="roundRect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solidFill>
                  <a:schemeClr val="bg1"/>
                </a:solidFill>
                <a:cs typeface="Calibri" panose="020F0502020204030204" pitchFamily="34" charset="0"/>
              </a:rPr>
              <a:t>Oxford</a:t>
            </a:r>
            <a:r>
              <a:rPr lang="en-GB" sz="1400" dirty="0">
                <a:solidFill>
                  <a:schemeClr val="bg1"/>
                </a:solidFill>
                <a:cs typeface="Calibri" panose="020F0502020204030204" pitchFamily="34" charset="0"/>
              </a:rPr>
              <a:t>: site, cold-atom source, laser lab, construction for AION, camera system design for MAGIS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15AFF81-65A9-6534-042D-21BE39038523}"/>
              </a:ext>
            </a:extLst>
          </p:cNvPr>
          <p:cNvCxnSpPr/>
          <p:nvPr/>
        </p:nvCxnSpPr>
        <p:spPr bwMode="auto">
          <a:xfrm flipV="1">
            <a:off x="8255369" y="3913066"/>
            <a:ext cx="454184" cy="1529351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71EFB52-8867-1767-F459-5605F83FA29C}"/>
              </a:ext>
            </a:extLst>
          </p:cNvPr>
          <p:cNvCxnSpPr>
            <a:cxnSpLocks/>
            <a:stCxn id="25" idx="1"/>
          </p:cNvCxnSpPr>
          <p:nvPr/>
        </p:nvCxnSpPr>
        <p:spPr bwMode="auto">
          <a:xfrm flipH="1" flipV="1">
            <a:off x="7266594" y="5330438"/>
            <a:ext cx="192873" cy="337089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B2F21F7-9882-1CA6-A059-2274B64B0209}"/>
              </a:ext>
            </a:extLst>
          </p:cNvPr>
          <p:cNvCxnSpPr>
            <a:stCxn id="23" idx="3"/>
          </p:cNvCxnSpPr>
          <p:nvPr/>
        </p:nvCxnSpPr>
        <p:spPr bwMode="auto">
          <a:xfrm>
            <a:off x="6608408" y="3617060"/>
            <a:ext cx="248218" cy="776"/>
          </a:xfrm>
          <a:prstGeom prst="straightConnector1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76F7C838-9E29-C910-356E-C0E31832BFB4}"/>
              </a:ext>
            </a:extLst>
          </p:cNvPr>
          <p:cNvSpPr/>
          <p:nvPr/>
        </p:nvSpPr>
        <p:spPr bwMode="auto">
          <a:xfrm>
            <a:off x="4780054" y="2448636"/>
            <a:ext cx="2293453" cy="549155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accent5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ts val="375"/>
              </a:spcBef>
            </a:pPr>
            <a:r>
              <a:rPr lang="en-GB" sz="1400" b="1" dirty="0">
                <a:cs typeface="Calibri" panose="020F0502020204030204" pitchFamily="34" charset="0"/>
              </a:rPr>
              <a:t>Cambridge, Imperial, </a:t>
            </a:r>
            <a:r>
              <a:rPr lang="en-GB" sz="1400" b="1" dirty="0" err="1">
                <a:cs typeface="Calibri" panose="020F0502020204030204" pitchFamily="34" charset="0"/>
              </a:rPr>
              <a:t>B’ham</a:t>
            </a:r>
            <a:r>
              <a:rPr lang="en-GB" sz="1400" dirty="0">
                <a:cs typeface="Calibri" panose="020F0502020204030204" pitchFamily="34" charset="0"/>
              </a:rPr>
              <a:t>: modelling system parameters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052F3E-B19B-11BC-CE93-104ADC3F0E30}"/>
              </a:ext>
            </a:extLst>
          </p:cNvPr>
          <p:cNvSpPr txBox="1"/>
          <p:nvPr/>
        </p:nvSpPr>
        <p:spPr>
          <a:xfrm>
            <a:off x="7447130" y="6086783"/>
            <a:ext cx="283978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0" i="0" dirty="0">
                <a:solidFill>
                  <a:srgbClr val="333333"/>
                </a:solidFill>
                <a:effectLst/>
                <a:latin typeface="-apple-system"/>
              </a:rPr>
              <a:t>L. </a:t>
            </a:r>
            <a:r>
              <a:rPr lang="en-US" sz="1400" b="0" i="0" dirty="0" err="1">
                <a:solidFill>
                  <a:srgbClr val="333333"/>
                </a:solidFill>
                <a:effectLst/>
                <a:latin typeface="-apple-system"/>
              </a:rPr>
              <a:t>Badurina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sz="1400" b="0" i="1" dirty="0">
                <a:solidFill>
                  <a:srgbClr val="333333"/>
                </a:solidFill>
                <a:effectLst/>
                <a:latin typeface="-apple-system"/>
              </a:rPr>
              <a:t>et al</a:t>
            </a:r>
            <a:r>
              <a:rPr lang="en-US" sz="1400" b="0" i="0" dirty="0">
                <a:solidFill>
                  <a:srgbClr val="333333"/>
                </a:solidFill>
                <a:effectLst/>
                <a:latin typeface="-apple-system"/>
              </a:rPr>
              <a:t> JCAP05(2020)011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65391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AION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5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8C6CB97-8BA8-0FD7-C775-1A3B3675E875}"/>
              </a:ext>
            </a:extLst>
          </p:cNvPr>
          <p:cNvGrpSpPr/>
          <p:nvPr/>
        </p:nvGrpSpPr>
        <p:grpSpPr>
          <a:xfrm>
            <a:off x="8057272" y="1825625"/>
            <a:ext cx="3159123" cy="3490195"/>
            <a:chOff x="358202" y="322291"/>
            <a:chExt cx="5737798" cy="6339112"/>
          </a:xfrm>
        </p:grpSpPr>
        <p:pic>
          <p:nvPicPr>
            <p:cNvPr id="10" name="Picture 9" descr="A close up of a map&#10;&#10;Description automatically generated">
              <a:extLst>
                <a:ext uri="{FF2B5EF4-FFF2-40B4-BE49-F238E27FC236}">
                  <a16:creationId xmlns:a16="http://schemas.microsoft.com/office/drawing/2014/main" id="{19FF27E8-14F4-D96A-6B2E-59BCB87977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195015E-7B4F-6AD4-D1AE-14514AFC02F6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 descr="A picture containing chair, building&#10;&#10;Description automatically generated">
            <a:extLst>
              <a:ext uri="{FF2B5EF4-FFF2-40B4-BE49-F238E27FC236}">
                <a16:creationId xmlns:a16="http://schemas.microsoft.com/office/drawing/2014/main" id="{2B24FF59-4686-16C5-ED29-BE99FB63CA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009" y="1761916"/>
            <a:ext cx="6510660" cy="42517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C88BADC-8CE7-31FC-5552-6816D47BD4AD}"/>
              </a:ext>
            </a:extLst>
          </p:cNvPr>
          <p:cNvSpPr txBox="1"/>
          <p:nvPr/>
        </p:nvSpPr>
        <p:spPr>
          <a:xfrm>
            <a:off x="5147035" y="6174557"/>
            <a:ext cx="21259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Image credit: Tiffany Harte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C5B77D-B4A3-015A-E9C9-57F000607C4E}"/>
              </a:ext>
            </a:extLst>
          </p:cNvPr>
          <p:cNvSpPr txBox="1"/>
          <p:nvPr/>
        </p:nvSpPr>
        <p:spPr>
          <a:xfrm>
            <a:off x="751114" y="1110877"/>
            <a:ext cx="4783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Cambridge ultra high vacuum system</a:t>
            </a:r>
          </a:p>
        </p:txBody>
      </p:sp>
    </p:spTree>
    <p:extLst>
      <p:ext uri="{BB962C8B-B14F-4D97-AF65-F5344CB8AC3E}">
        <p14:creationId xmlns:p14="http://schemas.microsoft.com/office/powerpoint/2010/main" val="277653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Underlying technology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6F995C57-D4FC-5B62-DF06-33329FFBDD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121332" y="2126683"/>
            <a:ext cx="4681051" cy="3307869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6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700DC9A-46C2-4DA9-6B71-B6F788BCA8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8682" y="1170075"/>
            <a:ext cx="3565769" cy="23646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EDCF1F-534B-038F-C67B-2959A30AA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5131" y="1963600"/>
            <a:ext cx="3372383" cy="36340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0BAE0BF-4437-C6C1-CA1D-4AC6DE16C0F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9643" t="6417" r="1336" b="10295"/>
          <a:stretch/>
        </p:blipFill>
        <p:spPr>
          <a:xfrm>
            <a:off x="8931317" y="3687930"/>
            <a:ext cx="2432013" cy="24374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A1633668-B994-AE37-DE88-5ADBC3B85A5D}"/>
              </a:ext>
            </a:extLst>
          </p:cNvPr>
          <p:cNvSpPr txBox="1"/>
          <p:nvPr/>
        </p:nvSpPr>
        <p:spPr>
          <a:xfrm>
            <a:off x="10084650" y="6086783"/>
            <a:ext cx="19914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Graham et al. PRL (2013)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99405EB-EAB0-06BF-5E77-AFF9CBEE6A8F}"/>
              </a:ext>
            </a:extLst>
          </p:cNvPr>
          <p:cNvSpPr txBox="1"/>
          <p:nvPr/>
        </p:nvSpPr>
        <p:spPr>
          <a:xfrm>
            <a:off x="461422" y="1564201"/>
            <a:ext cx="2613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Multiple configurations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2EF829-9EF5-5BF0-4B8D-09DF9AED25C5}"/>
              </a:ext>
            </a:extLst>
          </p:cNvPr>
          <p:cNvSpPr txBox="1"/>
          <p:nvPr/>
        </p:nvSpPr>
        <p:spPr>
          <a:xfrm>
            <a:off x="4887058" y="1488756"/>
            <a:ext cx="1508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Gradiometry</a:t>
            </a:r>
            <a:endParaRPr lang="en-US" sz="2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F7BEC3-D44E-0246-C9EA-5AF519BEDA5E}"/>
              </a:ext>
            </a:extLst>
          </p:cNvPr>
          <p:cNvSpPr txBox="1"/>
          <p:nvPr/>
        </p:nvSpPr>
        <p:spPr>
          <a:xfrm>
            <a:off x="8721406" y="843160"/>
            <a:ext cx="2521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Multi-loop geometries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61EDCA-B14A-F398-A5AE-710434E9DB9E}"/>
              </a:ext>
            </a:extLst>
          </p:cNvPr>
          <p:cNvSpPr txBox="1"/>
          <p:nvPr/>
        </p:nvSpPr>
        <p:spPr>
          <a:xfrm>
            <a:off x="8280380" y="3359936"/>
            <a:ext cx="36010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Large-momentum transfer (LMT)</a:t>
            </a:r>
          </a:p>
        </p:txBody>
      </p:sp>
    </p:spTree>
    <p:extLst>
      <p:ext uri="{BB962C8B-B14F-4D97-AF65-F5344CB8AC3E}">
        <p14:creationId xmlns:p14="http://schemas.microsoft.com/office/powerpoint/2010/main" val="68497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Big science goals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D4D766C-5943-6E32-A97F-988F56F1A8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437804" y="974966"/>
            <a:ext cx="6491031" cy="2454034"/>
          </a:xfr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87BA25A-3D27-5529-3543-C8CA488FC7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9353" y="3484716"/>
            <a:ext cx="6741736" cy="264186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4D2619-0CAE-7583-DB3E-C123741830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9525" y="1422422"/>
            <a:ext cx="3421771" cy="136870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285B7C4-3D0C-5E24-8204-17720D234D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5028" y="3173618"/>
            <a:ext cx="2121821" cy="318273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94ABAEB2-6966-444B-70C4-D11E5C814C26}"/>
              </a:ext>
            </a:extLst>
          </p:cNvPr>
          <p:cNvSpPr txBox="1"/>
          <p:nvPr/>
        </p:nvSpPr>
        <p:spPr>
          <a:xfrm>
            <a:off x="7658226" y="6182295"/>
            <a:ext cx="3608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Mahiro Abe </a:t>
            </a:r>
            <a:r>
              <a:rPr lang="en-US" sz="1200" i="1" dirty="0"/>
              <a:t>et al</a:t>
            </a:r>
            <a:r>
              <a:rPr lang="en-US" sz="1200" dirty="0"/>
              <a:t> 2021 </a:t>
            </a:r>
            <a:r>
              <a:rPr lang="en-US" sz="1200" i="1" dirty="0"/>
              <a:t>Quantum Sci. Technol.</a:t>
            </a:r>
            <a:r>
              <a:rPr lang="en-US" sz="1200" dirty="0"/>
              <a:t> </a:t>
            </a:r>
            <a:r>
              <a:rPr lang="en-US" sz="1200" b="1" dirty="0"/>
              <a:t>6</a:t>
            </a:r>
            <a:r>
              <a:rPr lang="en-US" sz="1200" dirty="0"/>
              <a:t> 044003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C8F12A-BF9F-9682-1AF0-77EAB10784F8}"/>
              </a:ext>
            </a:extLst>
          </p:cNvPr>
          <p:cNvSpPr txBox="1"/>
          <p:nvPr/>
        </p:nvSpPr>
        <p:spPr>
          <a:xfrm>
            <a:off x="112016" y="960773"/>
            <a:ext cx="3421771" cy="40011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Ultralight dark matter searches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875D60-3CF9-EC2E-632C-1756ACD40675}"/>
              </a:ext>
            </a:extLst>
          </p:cNvPr>
          <p:cNvSpPr txBox="1"/>
          <p:nvPr/>
        </p:nvSpPr>
        <p:spPr>
          <a:xfrm>
            <a:off x="80911" y="3242066"/>
            <a:ext cx="3094565" cy="4001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Gravitational wave searches</a:t>
            </a:r>
          </a:p>
        </p:txBody>
      </p:sp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id="{E79DE965-6DBD-4152-4ED7-45473C3A16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2897" y="3823452"/>
            <a:ext cx="2826459" cy="174001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A7E6763-91EB-31F2-1345-469B14DED7AA}"/>
              </a:ext>
            </a:extLst>
          </p:cNvPr>
          <p:cNvSpPr txBox="1"/>
          <p:nvPr/>
        </p:nvSpPr>
        <p:spPr>
          <a:xfrm>
            <a:off x="3133629" y="373824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0E713B-99BD-2C49-8F7F-8EB7C85C13DB}"/>
              </a:ext>
            </a:extLst>
          </p:cNvPr>
          <p:cNvSpPr txBox="1"/>
          <p:nvPr/>
        </p:nvSpPr>
        <p:spPr>
          <a:xfrm>
            <a:off x="3136371" y="521764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9C39D61-5FAA-163E-85C5-C883C30EDE31}"/>
              </a:ext>
            </a:extLst>
          </p:cNvPr>
          <p:cNvCxnSpPr>
            <a:cxnSpLocks/>
          </p:cNvCxnSpPr>
          <p:nvPr/>
        </p:nvCxnSpPr>
        <p:spPr>
          <a:xfrm flipV="1">
            <a:off x="2565867" y="4034672"/>
            <a:ext cx="609609" cy="581527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F7C3EA-A73B-8118-3894-8B9295A7C93A}"/>
              </a:ext>
            </a:extLst>
          </p:cNvPr>
          <p:cNvCxnSpPr>
            <a:endCxn id="23" idx="1"/>
          </p:cNvCxnSpPr>
          <p:nvPr/>
        </p:nvCxnSpPr>
        <p:spPr>
          <a:xfrm>
            <a:off x="2170776" y="5402308"/>
            <a:ext cx="965595" cy="0"/>
          </a:xfrm>
          <a:prstGeom prst="straightConnector1">
            <a:avLst/>
          </a:prstGeom>
          <a:ln w="508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Text&#10;&#10;Description automatically generated">
            <a:extLst>
              <a:ext uri="{FF2B5EF4-FFF2-40B4-BE49-F238E27FC236}">
                <a16:creationId xmlns:a16="http://schemas.microsoft.com/office/drawing/2014/main" id="{3433D8C9-FA01-6577-0AE0-D9297BE229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533787" y="1255808"/>
            <a:ext cx="2024486" cy="663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721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Locations and networking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3651348"/>
          </a:xfrm>
        </p:spPr>
        <p:txBody>
          <a:bodyPr/>
          <a:lstStyle/>
          <a:p>
            <a:r>
              <a:rPr lang="en-US" dirty="0"/>
              <a:t>With global network of detectors enhance sensitivity to signals (SNR increase with atom number increase)</a:t>
            </a:r>
          </a:p>
          <a:p>
            <a:r>
              <a:rPr lang="en-US" dirty="0"/>
              <a:t>Time stamping and correlation for signal verification</a:t>
            </a:r>
          </a:p>
          <a:p>
            <a:r>
              <a:rPr lang="en-US" dirty="0"/>
              <a:t>Uncommon background noise</a:t>
            </a:r>
          </a:p>
          <a:p>
            <a:r>
              <a:rPr lang="en-US" dirty="0"/>
              <a:t>Potential increased science reach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8</a:t>
            </a:fld>
            <a:endParaRPr lang="en-US"/>
          </a:p>
        </p:txBody>
      </p:sp>
      <p:pic>
        <p:nvPicPr>
          <p:cNvPr id="9" name="Picture 8" descr="Screenshot 2019-01-17 at 11.07.55.png">
            <a:extLst>
              <a:ext uri="{FF2B5EF4-FFF2-40B4-BE49-F238E27FC236}">
                <a16:creationId xmlns:a16="http://schemas.microsoft.com/office/drawing/2014/main" id="{E415A1EF-A1AA-D7A4-1308-AAAFBFFA32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3604" y="1813367"/>
            <a:ext cx="4943540" cy="4018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8A92071-1476-7DD8-7EF7-5805A4336746}"/>
              </a:ext>
            </a:extLst>
          </p:cNvPr>
          <p:cNvSpPr txBox="1"/>
          <p:nvPr/>
        </p:nvSpPr>
        <p:spPr>
          <a:xfrm>
            <a:off x="2034913" y="5616318"/>
            <a:ext cx="286437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Common background noise?</a:t>
            </a:r>
          </a:p>
        </p:txBody>
      </p:sp>
    </p:spTree>
    <p:extLst>
      <p:ext uri="{BB962C8B-B14F-4D97-AF65-F5344CB8AC3E}">
        <p14:creationId xmlns:p14="http://schemas.microsoft.com/office/powerpoint/2010/main" val="2382862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C5FF548-161A-DA49-B9C8-B1C3B489E154}" vid="{8BA4E3F1-C109-1B43-8082-2F92F927C9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2728</TotalTime>
  <Words>781</Words>
  <Application>Microsoft Macintosh PowerPoint</Application>
  <PresentationFormat>Widescreen</PresentationFormat>
  <Paragraphs>163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-apple-system</vt:lpstr>
      <vt:lpstr>Arial</vt:lpstr>
      <vt:lpstr>Calibri</vt:lpstr>
      <vt:lpstr>Calibri Light</vt:lpstr>
      <vt:lpstr>Cambria Math</vt:lpstr>
      <vt:lpstr>Helvetica</vt:lpstr>
      <vt:lpstr>Office Theme</vt:lpstr>
      <vt:lpstr>Very-Long-Baseline Atom Interferometer Networks</vt:lpstr>
      <vt:lpstr>Outline</vt:lpstr>
      <vt:lpstr>MAGIS-100</vt:lpstr>
      <vt:lpstr>MAGIS-100</vt:lpstr>
      <vt:lpstr>AION</vt:lpstr>
      <vt:lpstr>AION</vt:lpstr>
      <vt:lpstr>Underlying technology</vt:lpstr>
      <vt:lpstr>Big science goals</vt:lpstr>
      <vt:lpstr>Locations and networking</vt:lpstr>
      <vt:lpstr>Noise sources</vt:lpstr>
      <vt:lpstr>Local noise</vt:lpstr>
      <vt:lpstr>Laser noise</vt:lpstr>
      <vt:lpstr>Vibrations</vt:lpstr>
      <vt:lpstr>Ambient noise</vt:lpstr>
      <vt:lpstr>Newtonian noise</vt:lpstr>
      <vt:lpstr>Seismic gravity gradient noise</vt:lpstr>
      <vt:lpstr>Seismic gravity gradient noise</vt:lpstr>
      <vt:lpstr>Atmospheric gravity gradient noise</vt:lpstr>
      <vt:lpstr>Noise in dark matter searches</vt:lpstr>
      <vt:lpstr>Noise in dark matter searches</vt:lpstr>
      <vt:lpstr>When is noise not noise?</vt:lpstr>
      <vt:lpstr>Open questions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Very-Long-Baseline Atom Interferometer Networks</dc:title>
  <dc:creator>Jeremiah Mitchell</dc:creator>
  <cp:lastModifiedBy>Jeremiah Mitchell</cp:lastModifiedBy>
  <cp:revision>40</cp:revision>
  <dcterms:created xsi:type="dcterms:W3CDTF">2023-03-24T16:44:07Z</dcterms:created>
  <dcterms:modified xsi:type="dcterms:W3CDTF">2023-03-26T14:12:56Z</dcterms:modified>
</cp:coreProperties>
</file>