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61" r:id="rId2"/>
    <p:sldId id="492" r:id="rId3"/>
    <p:sldId id="412" r:id="rId4"/>
    <p:sldId id="1298" r:id="rId5"/>
    <p:sldId id="1299" r:id="rId6"/>
    <p:sldId id="263" r:id="rId7"/>
    <p:sldId id="495" r:id="rId8"/>
    <p:sldId id="496" r:id="rId9"/>
    <p:sldId id="497" r:id="rId10"/>
    <p:sldId id="498" r:id="rId11"/>
    <p:sldId id="499" r:id="rId12"/>
    <p:sldId id="500" r:id="rId13"/>
    <p:sldId id="501" r:id="rId14"/>
    <p:sldId id="502" r:id="rId15"/>
    <p:sldId id="503" r:id="rId16"/>
    <p:sldId id="504" r:id="rId17"/>
    <p:sldId id="505" r:id="rId18"/>
    <p:sldId id="1285" r:id="rId19"/>
    <p:sldId id="1286" r:id="rId20"/>
    <p:sldId id="1287" r:id="rId21"/>
    <p:sldId id="1288" r:id="rId22"/>
    <p:sldId id="1289" r:id="rId23"/>
    <p:sldId id="1290" r:id="rId24"/>
    <p:sldId id="1291" r:id="rId25"/>
    <p:sldId id="1292" r:id="rId26"/>
    <p:sldId id="315" r:id="rId27"/>
    <p:sldId id="1300" r:id="rId28"/>
    <p:sldId id="1284" r:id="rId29"/>
    <p:sldId id="1293" r:id="rId30"/>
    <p:sldId id="1294" r:id="rId31"/>
    <p:sldId id="1295" r:id="rId32"/>
    <p:sldId id="1296" r:id="rId33"/>
    <p:sldId id="1297" r:id="rId34"/>
    <p:sldId id="1216" r:id="rId35"/>
    <p:sldId id="1165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84959" autoAdjust="0"/>
  </p:normalViewPr>
  <p:slideViewPr>
    <p:cSldViewPr snapToGrid="0" snapToObjects="1">
      <p:cViewPr varScale="1">
        <p:scale>
          <a:sx n="112" d="100"/>
          <a:sy n="112" d="100"/>
        </p:scale>
        <p:origin x="150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6D1952-4C8C-594A-8D47-CC3EBD31CD69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2E9FD-FA40-FC48-8917-175ED0BCC7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048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82BA9-193E-D440-8A2C-9653656F2AE3}" type="datetimeFigureOut">
              <a:rPr lang="en-US" smtClean="0"/>
              <a:t>3/23/2023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3C63D-0C1A-0E4C-A0BD-8D65A95424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7056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849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218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4671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16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4715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7647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1480CD-5713-4F3C-B3B8-FF7FDDE0E35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883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035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Gustavson</a:t>
            </a:r>
            <a:r>
              <a:rPr lang="en-US" dirty="0"/>
              <a:t>:</a:t>
            </a:r>
            <a:r>
              <a:rPr lang="en-US" baseline="0" dirty="0"/>
              <a:t>  6 </a:t>
            </a:r>
            <a:r>
              <a:rPr lang="en-US" baseline="0" dirty="0" err="1"/>
              <a:t>x</a:t>
            </a:r>
            <a:r>
              <a:rPr lang="en-US" baseline="0" dirty="0"/>
              <a:t> 10^-10 </a:t>
            </a:r>
            <a:r>
              <a:rPr lang="en-US" baseline="0" dirty="0" err="1"/>
              <a:t>rad/s/sqrt(Hz</a:t>
            </a:r>
            <a:r>
              <a:rPr lang="en-US" baseline="0" dirty="0"/>
              <a:t>);  8.5 </a:t>
            </a:r>
            <a:r>
              <a:rPr lang="en-US" baseline="0" dirty="0" err="1"/>
              <a:t>x</a:t>
            </a:r>
            <a:r>
              <a:rPr lang="en-US" baseline="0" dirty="0"/>
              <a:t> 10^-8 </a:t>
            </a:r>
            <a:r>
              <a:rPr lang="en-US" baseline="0" dirty="0" err="1"/>
              <a:t>rad/s/sqrt(Hz</a:t>
            </a:r>
            <a:r>
              <a:rPr lang="en-US" baseline="0" dirty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87B1D-6EB5-5343-B28A-4634B8D00045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430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28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2301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36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73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9050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604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6197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8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1502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0056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11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6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619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43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parator Page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2056080"/>
            <a:ext cx="9144000" cy="2738880"/>
          </a:xfrm>
        </p:spPr>
        <p:txBody>
          <a:bodyPr/>
          <a:lstStyle>
            <a:lvl1pPr algn="ctr">
              <a:defRPr>
                <a:solidFill>
                  <a:srgbClr val="404040"/>
                </a:solidFill>
                <a:latin typeface="Arial"/>
              </a:defRPr>
            </a:lvl1pPr>
          </a:lstStyle>
          <a:p>
            <a:r>
              <a:rPr lang="en-US" dirty="0"/>
              <a:t>Separator </a:t>
            </a:r>
          </a:p>
        </p:txBody>
      </p:sp>
    </p:spTree>
    <p:extLst>
      <p:ext uri="{BB962C8B-B14F-4D97-AF65-F5344CB8AC3E}">
        <p14:creationId xmlns:p14="http://schemas.microsoft.com/office/powerpoint/2010/main" val="611773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362BA78-8688-C546-A03A-2A39F84C0B58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278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EF5B9135-15EF-DE46-84CC-16626B0FAF7F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136197" y="-40608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029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77ADD-011F-3541-9724-9C7FC92455D5}" type="datetime1">
              <a:rPr lang="en-US" smtClean="0"/>
              <a:t>3/23/2023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321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7005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3421027-4EC0-9C48-8CFB-B8A3104CB056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00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FA5DAB8B-8178-D047-869E-5A62AF236443}" type="datetime1">
              <a:rPr lang="en-US" smtClean="0"/>
              <a:t>3/23/2023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4084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66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0A83DA12-03A5-114A-ABAE-78CD6BB6AC19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36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FFF386F-14E4-954A-9EC2-E277FFD66D49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727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D8FFCF06-3344-8345-BEA6-DDAEFCC6ECCE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70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AB182AE3-760A-8E44-AB65-03A533386DFC}" type="datetime1">
              <a:rPr lang="en-US" smtClean="0"/>
              <a:pPr/>
              <a:t>3/23/2023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46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C176C-065F-124D-AAA4-94F2B7A2EC7C}" type="datetime1">
              <a:rPr lang="en-US" smtClean="0"/>
              <a:t>3/23/2023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960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1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11" Type="http://schemas.openxmlformats.org/officeDocument/2006/relationships/image" Target="../media/image23.emf"/><Relationship Id="rId5" Type="http://schemas.openxmlformats.org/officeDocument/2006/relationships/image" Target="../media/image13.emf"/><Relationship Id="rId10" Type="http://schemas.openxmlformats.org/officeDocument/2006/relationships/image" Target="../media/image22.emf"/><Relationship Id="rId4" Type="http://schemas.openxmlformats.org/officeDocument/2006/relationships/image" Target="../media/image12.emf"/><Relationship Id="rId9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7.jpeg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7.emf"/><Relationship Id="rId5" Type="http://schemas.openxmlformats.org/officeDocument/2006/relationships/image" Target="../media/image66.emf"/><Relationship Id="rId4" Type="http://schemas.openxmlformats.org/officeDocument/2006/relationships/image" Target="../media/image6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7" Type="http://schemas.openxmlformats.org/officeDocument/2006/relationships/image" Target="../media/image72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emf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emf"/><Relationship Id="rId4" Type="http://schemas.openxmlformats.org/officeDocument/2006/relationships/image" Target="../media/image74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emf"/><Relationship Id="rId7" Type="http://schemas.openxmlformats.org/officeDocument/2006/relationships/image" Target="../media/image8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3.emf"/><Relationship Id="rId5" Type="http://schemas.openxmlformats.org/officeDocument/2006/relationships/image" Target="../media/image82.emf"/><Relationship Id="rId4" Type="http://schemas.openxmlformats.org/officeDocument/2006/relationships/image" Target="../media/image81.emf"/><Relationship Id="rId9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1.emf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emf"/><Relationship Id="rId5" Type="http://schemas.openxmlformats.org/officeDocument/2006/relationships/image" Target="../media/image13.emf"/><Relationship Id="rId10" Type="http://schemas.openxmlformats.org/officeDocument/2006/relationships/image" Target="../media/image14.emf"/><Relationship Id="rId4" Type="http://schemas.openxmlformats.org/officeDocument/2006/relationships/image" Target="../media/image12.emf"/><Relationship Id="rId9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2209C-8B14-4D7D-A809-CCE5FD19A2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0240" y="108678"/>
            <a:ext cx="8692159" cy="1470025"/>
          </a:xfrm>
        </p:spPr>
        <p:txBody>
          <a:bodyPr>
            <a:normAutofit/>
          </a:bodyPr>
          <a:lstStyle/>
          <a:p>
            <a:r>
              <a:rPr lang="en-US" dirty="0">
                <a:latin typeface="+mn-lt"/>
              </a:rPr>
              <a:t>A Brief Tutorial on Sensing with Cold Atoms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3586FD-746D-70BB-4CCC-772A3CC2E799}"/>
              </a:ext>
            </a:extLst>
          </p:cNvPr>
          <p:cNvSpPr txBox="1"/>
          <p:nvPr/>
        </p:nvSpPr>
        <p:spPr>
          <a:xfrm flipH="1">
            <a:off x="1568258" y="1859339"/>
            <a:ext cx="6186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Tim Kovachy</a:t>
            </a:r>
          </a:p>
          <a:p>
            <a:endParaRPr lang="en-US" dirty="0"/>
          </a:p>
          <a:p>
            <a:r>
              <a:rPr lang="en-US" dirty="0"/>
              <a:t>Department of Physics and Astronomy and Center for Fundamental Physics (CFP), Northwestern University</a:t>
            </a:r>
          </a:p>
          <a:p>
            <a:endParaRPr lang="en-US" dirty="0"/>
          </a:p>
          <a:p>
            <a:r>
              <a:rPr lang="en-US" dirty="0"/>
              <a:t>Workshop on Atom Interferometric Sensing of Earth’s Spheres</a:t>
            </a:r>
          </a:p>
          <a:p>
            <a:endParaRPr lang="en-US" dirty="0"/>
          </a:p>
          <a:p>
            <a:r>
              <a:rPr lang="en-US" dirty="0"/>
              <a:t>March 27-28, 2023</a:t>
            </a:r>
          </a:p>
        </p:txBody>
      </p:sp>
    </p:spTree>
    <p:extLst>
      <p:ext uri="{BB962C8B-B14F-4D97-AF65-F5344CB8AC3E}">
        <p14:creationId xmlns:p14="http://schemas.microsoft.com/office/powerpoint/2010/main" val="1044150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6" y="2107031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Rotating wave approximation: ignore rapidly oscillating exponential terms, since the contributions from these will approximately average to 0: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Solutions to simplified equations: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The Quantum Two-Level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F385D7-A5AA-4665-8997-057B37057E6C}"/>
              </a:ext>
            </a:extLst>
          </p:cNvPr>
          <p:cNvCxnSpPr/>
          <p:nvPr/>
        </p:nvCxnSpPr>
        <p:spPr>
          <a:xfrm>
            <a:off x="532327" y="1373089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A2991E-81AB-4B47-9408-9D3CEADE5F62}"/>
              </a:ext>
            </a:extLst>
          </p:cNvPr>
          <p:cNvCxnSpPr/>
          <p:nvPr/>
        </p:nvCxnSpPr>
        <p:spPr>
          <a:xfrm>
            <a:off x="532327" y="807734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01FCAFB-F616-4C0C-8209-9922C59C5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401" y="1214204"/>
            <a:ext cx="283335" cy="3177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CE9F7E-91A1-4813-963F-BCFC53C34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400" y="624398"/>
            <a:ext cx="283335" cy="33722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122581-1BDC-402D-B5D5-F6FABEAFB509}"/>
              </a:ext>
            </a:extLst>
          </p:cNvPr>
          <p:cNvCxnSpPr>
            <a:cxnSpLocks/>
          </p:cNvCxnSpPr>
          <p:nvPr/>
        </p:nvCxnSpPr>
        <p:spPr>
          <a:xfrm>
            <a:off x="842043" y="807734"/>
            <a:ext cx="0" cy="5653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07016AA-E77F-4A51-898B-F23428F108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991" y="994860"/>
            <a:ext cx="257577" cy="2334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BB8BF28-6728-49DC-94B9-B5DDA9D1B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0352" y="961624"/>
            <a:ext cx="2163651" cy="2983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635AD2-44C5-4AA4-BD3B-A3099D0261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4619" y="917039"/>
            <a:ext cx="1931831" cy="3112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27380C-F02E-4C28-BF5D-A532B094C4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9851" y="818519"/>
            <a:ext cx="2807594" cy="4604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271412-5D2B-41C2-AC54-AAAB9E4B49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4065" y="1344050"/>
            <a:ext cx="7083380" cy="13035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F47A7F2-3F07-41E0-B341-0BF503CFAB13}"/>
              </a:ext>
            </a:extLst>
          </p:cNvPr>
          <p:cNvSpPr/>
          <p:nvPr/>
        </p:nvSpPr>
        <p:spPr>
          <a:xfrm>
            <a:off x="7369934" y="2107032"/>
            <a:ext cx="869497" cy="33308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7434E31-212C-4308-807D-BE21D3B8FFC9}"/>
              </a:ext>
            </a:extLst>
          </p:cNvPr>
          <p:cNvSpPr/>
          <p:nvPr/>
        </p:nvSpPr>
        <p:spPr>
          <a:xfrm>
            <a:off x="7591159" y="1531974"/>
            <a:ext cx="1012067" cy="378159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583D62F-E76A-4965-B989-449BDDBFAFB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88486" y="3308069"/>
            <a:ext cx="2472744" cy="12775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756DF3D-038B-42FA-92EA-922D522B3CD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54003" y="4658153"/>
            <a:ext cx="4584879" cy="1381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747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6" y="1733405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Probability sinusoidally oscillates between the two states.  If all probability initially in state 1, then: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Beam splitter or </a:t>
            </a:r>
            <a:r>
              <a:rPr lang="el-GR" sz="18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/2-pulse “splits” quantum state into 50/50 superposition of the two states: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Quantum Beam Splitters and Mirrors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56DF3D-038B-42FA-92EA-922D522B3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778" y="653424"/>
            <a:ext cx="4584879" cy="13813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8F41FD-3968-4F12-81AB-CD676F92C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82" y="2594513"/>
            <a:ext cx="1983346" cy="14526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26A76B-6584-4AC7-99B2-ADE832125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1396" y="2313273"/>
            <a:ext cx="3378557" cy="23896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836E983-99A3-4BE8-936C-AF6DF7EBC89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3052" y="4981469"/>
            <a:ext cx="3116687" cy="1264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750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6" y="1733405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Probability sinusoidally oscillates between the two states.  If all probability initially in state 1, then: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Mirror or </a:t>
            </a:r>
            <a:r>
              <a:rPr lang="el-GR" sz="18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-pulse “reflects” quantum amplitude from one state to the other: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Quantum Beam Splitters and Mirrors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56DF3D-038B-42FA-92EA-922D522B3C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8778" y="653424"/>
            <a:ext cx="4584879" cy="13813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B8F41FD-3968-4F12-81AB-CD676F92CE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682" y="2594513"/>
            <a:ext cx="1983346" cy="14526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126A76B-6584-4AC7-99B2-ADE832125C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91396" y="2313273"/>
            <a:ext cx="3378557" cy="23896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A10FEEC-4C0E-4B59-8609-5D5C0BFE8E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7278" y="5130079"/>
            <a:ext cx="1828800" cy="862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6" y="497764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Uses quantum superposition and interference to determine frequency difference between two quantum states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Important tool for atomic clocks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Depending on the system under consideration, this frequency difference can depend on variety of quantities we might want to measure, such as: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Magnetic and electric fields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Fundamental constants such as the fine structure constant or electron mass, which could undergo small oscillations induced by certain dark matter candidates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Temperature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Pressure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Interactions with surrounding particles</a:t>
            </a: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Ramsey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19214483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6" y="497764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Steps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1. Initial </a:t>
            </a:r>
            <a:r>
              <a:rPr lang="el-GR" sz="14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/2-pulse to create superposition of two states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2. free evolution for a time T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3. Final </a:t>
            </a:r>
            <a:r>
              <a:rPr lang="el-GR" sz="14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/2-pulse to make quantum amplitudes in the two states interfere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4. Measure relative populations of two states, which reveals evolved phase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Consider a driving field oscillating at frequency       close to (but not necessarily identical to) the transition frequency       , approximate pulses as instantaneous for simplicity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a pulse applied at time t , imprinted phase from </a:t>
            </a:r>
            <a:r>
              <a:rPr lang="el-GR" sz="18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/2-pulse will be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Recall that time-dependence from free evolution factored into state definitions, and that the full phase of the drive field is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Ramsey Sequence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A00BD0-4524-42E6-963B-DF19678BF4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6230" y="2734232"/>
            <a:ext cx="220147" cy="1983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A83FC8-E65E-4BA2-B191-8D7F18B4C1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6449" y="2932602"/>
            <a:ext cx="257577" cy="2334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8C5269-848C-4032-996C-3D2A13D6AC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29666" y="4102190"/>
            <a:ext cx="2416414" cy="9463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F6F256-55B4-49E8-8D31-9AEF49672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92668" y="4361045"/>
            <a:ext cx="1571223" cy="2918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9E1E232-5709-40A1-AA88-11A86459C0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026" y="5713500"/>
            <a:ext cx="1571223" cy="32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4264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7798" y="520726"/>
            <a:ext cx="9035844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Initial pulse at time t=0  creates the following superposition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Final </a:t>
            </a:r>
            <a:r>
              <a:rPr lang="el-GR" sz="1800" dirty="0">
                <a:latin typeface="+mn-lt"/>
                <a:ea typeface="ＭＳ Ｐゴシック" charset="-128"/>
                <a:cs typeface="ＭＳ Ｐゴシック" charset="-128"/>
              </a:rPr>
              <a:t>π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/2-pulse at time t= T applies the following transformation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Ramsey Sequence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612CF0-6059-4FF4-B32E-29AEE8570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0049" y="1317888"/>
            <a:ext cx="2086377" cy="525294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EA101A-992B-434E-BC25-4DBCA6584492}"/>
              </a:ext>
            </a:extLst>
          </p:cNvPr>
          <p:cNvCxnSpPr/>
          <p:nvPr/>
        </p:nvCxnSpPr>
        <p:spPr>
          <a:xfrm>
            <a:off x="3538232" y="3930066"/>
            <a:ext cx="1406013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B92D9D0-7FE2-4648-B67A-E68791D64D02}"/>
              </a:ext>
            </a:extLst>
          </p:cNvPr>
          <p:cNvSpPr txBox="1"/>
          <p:nvPr/>
        </p:nvSpPr>
        <p:spPr>
          <a:xfrm>
            <a:off x="3599652" y="3496240"/>
            <a:ext cx="20746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Final State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F4561F-A586-4028-9B8A-879EE2B1AC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943" y="3500450"/>
            <a:ext cx="2560106" cy="90776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826758-2FCE-43C8-8ABB-DB4FFE3390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0887" y="3656249"/>
            <a:ext cx="3615315" cy="512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1633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7" y="497764"/>
            <a:ext cx="5594553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Measure populations in the two states.  Probability of ending up in either state is: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a well-known drive frequency, measurement of phase shift allows transition frequency to be determined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Alternatively, if transition frequency is well-known (e.g., it is a stable atomic transition), can measure and apply feedback to stabilize drive frequency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The stable drive frequency can then serve as a stable reference for a clock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This is the idea behind how an atomic clock works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Ramsey Sequence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90CFE5-E2A2-4244-AE50-71FCEB98E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155" y="1627511"/>
            <a:ext cx="1492794" cy="759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B272903-5016-4160-8AEE-39F4517A2B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9952" y="1886256"/>
            <a:ext cx="1542048" cy="293342"/>
          </a:xfrm>
          <a:prstGeom prst="rect">
            <a:avLst/>
          </a:prstGeom>
        </p:spPr>
      </p:pic>
      <p:pic>
        <p:nvPicPr>
          <p:cNvPr id="1026" name="Picture 2" descr="NIST-F1 Cesium Fountain Atomic Clock | NIST">
            <a:extLst>
              <a:ext uri="{FF2B5EF4-FFF2-40B4-BE49-F238E27FC236}">
                <a16:creationId xmlns:a16="http://schemas.microsoft.com/office/drawing/2014/main" id="{4E04C3FF-FD20-4E28-AD25-323378CC7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4252" y="651813"/>
            <a:ext cx="1694509" cy="418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60DE3AE-7241-411C-81DC-32CF1B2D6513}"/>
              </a:ext>
            </a:extLst>
          </p:cNvPr>
          <p:cNvSpPr txBox="1"/>
          <p:nvPr/>
        </p:nvSpPr>
        <p:spPr>
          <a:xfrm>
            <a:off x="6584252" y="4941028"/>
            <a:ext cx="20746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NIST-F1 Cs Atomic Clock</a:t>
            </a:r>
          </a:p>
        </p:txBody>
      </p:sp>
    </p:spTree>
    <p:extLst>
      <p:ext uri="{BB962C8B-B14F-4D97-AF65-F5344CB8AC3E}">
        <p14:creationId xmlns:p14="http://schemas.microsoft.com/office/powerpoint/2010/main" val="5454100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157" y="497764"/>
            <a:ext cx="5594553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Stable time reference to which clocks around the world can be synchronized 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GPS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Tests of special and general relativity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As an example of sensitivity, special relativistic and also gravitational time dilation is important to consider for GPS</a:t>
            </a: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Stabilizing lasers for use in precision spectroscopy, valuable for a variety of fundamental physics tests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Searches for wavelike, ultralight dark matter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Gravitational wave detection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Atomic Clock Applications</a:t>
            </a:r>
          </a:p>
        </p:txBody>
      </p:sp>
      <p:pic>
        <p:nvPicPr>
          <p:cNvPr id="2" name="Picture 2" descr="Graphic showing the six orbital planes of the constellation">
            <a:extLst>
              <a:ext uri="{FF2B5EF4-FFF2-40B4-BE49-F238E27FC236}">
                <a16:creationId xmlns:a16="http://schemas.microsoft.com/office/drawing/2014/main" id="{4FA57C12-AD30-4251-A5E8-E7868D767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326" y="1523232"/>
            <a:ext cx="2619375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3F1C05A-DE98-4781-AAE8-F6EE072F13D9}"/>
              </a:ext>
            </a:extLst>
          </p:cNvPr>
          <p:cNvSpPr txBox="1"/>
          <p:nvPr/>
        </p:nvSpPr>
        <p:spPr>
          <a:xfrm>
            <a:off x="7252845" y="3908677"/>
            <a:ext cx="2074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gps.gov</a:t>
            </a:r>
          </a:p>
        </p:txBody>
      </p:sp>
    </p:spTree>
    <p:extLst>
      <p:ext uri="{BB962C8B-B14F-4D97-AF65-F5344CB8AC3E}">
        <p14:creationId xmlns:p14="http://schemas.microsoft.com/office/powerpoint/2010/main" val="28511987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2692"/>
            <a:ext cx="8229600" cy="5299415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Massive objects such as neutrons, atoms, and molecules can exist in quantum superpositions of two spatially distinct trajectories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Similar concept as Ramsey interferometry, but add a “mirror” pulse in the middle to make sure two trajectories overlap at the end</a:t>
            </a:r>
          </a:p>
          <a:p>
            <a:pPr eaLnBrk="1" hangingPunct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r>
              <a:rPr lang="en-US" sz="1800" dirty="0">
                <a:latin typeface="+mn-lt"/>
              </a:rPr>
              <a:t>Neutral atoms are excellent inertial test masses</a:t>
            </a:r>
          </a:p>
          <a:p>
            <a:pPr lvl="1"/>
            <a:r>
              <a:rPr lang="en-US" sz="1400" dirty="0">
                <a:latin typeface="+mn-lt"/>
              </a:rPr>
              <a:t>Freely falling in vacuum</a:t>
            </a:r>
          </a:p>
          <a:p>
            <a:pPr lvl="1"/>
            <a:r>
              <a:rPr lang="en-US" sz="1400" dirty="0">
                <a:latin typeface="+mn-lt"/>
              </a:rPr>
              <a:t>Relatively insensitive to electromagnetic forces</a:t>
            </a:r>
          </a:p>
          <a:p>
            <a:pPr lvl="1"/>
            <a:r>
              <a:rPr lang="en-US" sz="1400" dirty="0">
                <a:latin typeface="+mn-lt"/>
              </a:rPr>
              <a:t>Atomic susceptibilities well-known and universal (Stark shifts, Zeeman shifts, </a:t>
            </a:r>
            <a:r>
              <a:rPr lang="en-US" sz="1400" dirty="0" err="1">
                <a:latin typeface="+mn-lt"/>
              </a:rPr>
              <a:t>etc</a:t>
            </a:r>
            <a:r>
              <a:rPr lang="en-US" sz="1400" dirty="0">
                <a:latin typeface="+mn-lt"/>
              </a:rPr>
              <a:t>…)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Sensitive to a variety of quantities of interest, for example: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Accelerations and rotations, useful for inertial navigation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Gravity: gravity mapping and fundamental tests of gravity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Measurements of atomic and molecular polarizabilities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Measurements of the fundamental constants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Searches for ultralight dark matter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Gravitational wave detection in new frequency bands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Fundamental tests of quantum mechanics: can we create quantum superpositions arbitrarily large size, or are there fundamental limitations to this?</a:t>
            </a: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Matter Wave Interferometry</a:t>
            </a:r>
          </a:p>
        </p:txBody>
      </p:sp>
    </p:spTree>
    <p:extLst>
      <p:ext uri="{BB962C8B-B14F-4D97-AF65-F5344CB8AC3E}">
        <p14:creationId xmlns:p14="http://schemas.microsoft.com/office/powerpoint/2010/main" val="20769573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1864395" y="3545758"/>
            <a:ext cx="4625862" cy="271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5459"/>
            <a:ext cx="7929849" cy="609829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interferometry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0306" y="1502228"/>
            <a:ext cx="19508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2600" y="3963856"/>
            <a:ext cx="18862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47773" y="5428940"/>
            <a:ext cx="6609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5206" y="1039132"/>
            <a:ext cx="1808680" cy="1759796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2695136" y="913989"/>
            <a:ext cx="3086232" cy="2317630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524575" y="6383973"/>
            <a:ext cx="4688378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http://scienceblogs.com/principles/2013/10/22/quantum-erasure/</a:t>
            </a:r>
          </a:p>
          <a:p>
            <a:pPr>
              <a:buNone/>
            </a:pP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http://www.cobolt.se/interferometry.html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78130" y="2461406"/>
            <a:ext cx="13057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5504400" y="5379591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2213710" y="4004044"/>
            <a:ext cx="1170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 err="1"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400" dirty="0"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4111260" y="5759024"/>
            <a:ext cx="65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6628826" y="4075434"/>
            <a:ext cx="2170585" cy="16907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050658" y="4086936"/>
            <a:ext cx="1336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05194" y="2509810"/>
            <a:ext cx="630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248426140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646" y="767088"/>
            <a:ext cx="9035844" cy="5002213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Overview of atom cooling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Introduction to the two-level atom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Ramsey interferometry and atomic clocks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Atom interferometers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77976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4338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optics using light</a:t>
            </a:r>
          </a:p>
        </p:txBody>
      </p:sp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6659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 (transition from ground to excited state):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7086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 (transition from excited to ground state):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6A4B25-332B-4CDE-96D1-54F6B1BBFD96}"/>
              </a:ext>
            </a:extLst>
          </p:cNvPr>
          <p:cNvSpPr txBox="1"/>
          <p:nvPr/>
        </p:nvSpPr>
        <p:spPr>
          <a:xfrm>
            <a:off x="2565818" y="4054712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24448583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5632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Atom optics using light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6757"/>
          <a:stretch>
            <a:fillRect/>
          </a:stretch>
        </p:blipFill>
        <p:spPr bwMode="auto">
          <a:xfrm>
            <a:off x="4021784" y="1345232"/>
            <a:ext cx="5062256" cy="3766123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4" name="Group 122"/>
          <p:cNvGrpSpPr/>
          <p:nvPr/>
        </p:nvGrpSpPr>
        <p:grpSpPr>
          <a:xfrm rot="10800000">
            <a:off x="1692648" y="2435625"/>
            <a:ext cx="741643" cy="741643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789" y="1788892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687059" y="1506673"/>
            <a:ext cx="741643" cy="741643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584618" y="1888757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443401" y="2807142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565818" y="2206049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710134" y="4296902"/>
            <a:ext cx="741643" cy="741643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8258" y="4594549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719537" y="5286691"/>
            <a:ext cx="741643" cy="741643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marR="0" indent="-34290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Char char="•"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17097" y="4664434"/>
            <a:ext cx="5229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2475879" y="4683408"/>
            <a:ext cx="593749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39498" y="546647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1998" y="5663848"/>
            <a:ext cx="772036" cy="156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209865" y="824459"/>
            <a:ext cx="28648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2362" y="3615127"/>
            <a:ext cx="3366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b="1" dirty="0"/>
              <a:t>(2) Stimulated emission: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591332" y="1001628"/>
            <a:ext cx="1983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/>
              <a:t>Rabi oscillations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636300" y="4726469"/>
            <a:ext cx="74251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Time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6669EA-3D45-4581-B1FC-65430AD5D760}"/>
              </a:ext>
            </a:extLst>
          </p:cNvPr>
          <p:cNvSpPr txBox="1"/>
          <p:nvPr/>
        </p:nvSpPr>
        <p:spPr>
          <a:xfrm>
            <a:off x="2559524" y="4002607"/>
            <a:ext cx="1462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8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8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1377687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4" name="Rectangle 4"/>
          <p:cNvSpPr>
            <a:spLocks noGrp="1" noChangeArrowheads="1"/>
          </p:cNvSpPr>
          <p:nvPr>
            <p:ph type="title"/>
          </p:nvPr>
        </p:nvSpPr>
        <p:spPr>
          <a:xfrm>
            <a:off x="308527" y="-297180"/>
            <a:ext cx="8229600" cy="1143000"/>
          </a:xfrm>
        </p:spPr>
        <p:txBody>
          <a:bodyPr>
            <a:normAutofit/>
          </a:bodyPr>
          <a:lstStyle/>
          <a:p>
            <a:r>
              <a:rPr lang="en-US" sz="3400" dirty="0">
                <a:latin typeface="+mn-lt"/>
              </a:rPr>
              <a:t>Phase Shift Sensitivity</a:t>
            </a:r>
          </a:p>
        </p:txBody>
      </p:sp>
      <p:sp>
        <p:nvSpPr>
          <p:cNvPr id="6400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19100" y="533026"/>
            <a:ext cx="8305800" cy="696912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r>
              <a:rPr lang="en-US" sz="2000" dirty="0"/>
              <a:t>Back-of-the-envelope phase shift calculation (not fully rigorous, but gives the right answer): look at gravitational potential energy difference between two paths</a:t>
            </a:r>
          </a:p>
          <a:p>
            <a:pPr>
              <a:lnSpc>
                <a:spcPct val="90000"/>
              </a:lnSpc>
              <a:buNone/>
            </a:pPr>
            <a:endParaRPr lang="en-US" sz="2000" dirty="0"/>
          </a:p>
          <a:p>
            <a:pPr>
              <a:lnSpc>
                <a:spcPct val="90000"/>
              </a:lnSpc>
              <a:buNone/>
            </a:pP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-113506" y="2669896"/>
            <a:ext cx="1143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52400" y="2480190"/>
            <a:ext cx="31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337190"/>
            <a:ext cx="6990588" cy="27523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1800" y="1260990"/>
            <a:ext cx="1851660" cy="9728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4461390"/>
            <a:ext cx="1539240" cy="32004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000" y="4994790"/>
            <a:ext cx="2434590" cy="67056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 bwMode="auto">
          <a:xfrm>
            <a:off x="1837944" y="2556390"/>
            <a:ext cx="91440" cy="1524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4792" y="2489334"/>
            <a:ext cx="2561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00FF"/>
                </a:solidFill>
              </a:rPr>
              <a:t>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rot="5400000">
            <a:off x="2340548" y="2763654"/>
            <a:ext cx="1719072" cy="6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8400" y="2857380"/>
            <a:ext cx="727710" cy="38481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7200" y="4308990"/>
            <a:ext cx="1964466" cy="65913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43400" y="5070990"/>
            <a:ext cx="1922184" cy="44958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733800" y="5604390"/>
            <a:ext cx="35362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ea typeface="ＭＳ Ｐゴシック" charset="-128"/>
              </a:rPr>
              <a:t>For 2</a:t>
            </a:r>
            <a:r>
              <a:rPr lang="en-US" dirty="0">
                <a:latin typeface="Calibri"/>
                <a:ea typeface="ＭＳ Ｐゴシック" charset="-128"/>
              </a:rPr>
              <a:t>ℏ</a:t>
            </a:r>
            <a:r>
              <a:rPr lang="en-US" dirty="0">
                <a:ea typeface="ＭＳ Ｐゴシック" charset="-128"/>
              </a:rPr>
              <a:t>k</a:t>
            </a:r>
            <a:r>
              <a:rPr lang="en-US" i="1" dirty="0">
                <a:ea typeface="ＭＳ Ｐゴシック" charset="-128"/>
              </a:rPr>
              <a:t> </a:t>
            </a:r>
            <a:r>
              <a:rPr lang="en-US" dirty="0">
                <a:ea typeface="ＭＳ Ｐゴシック" charset="-128"/>
              </a:rPr>
              <a:t>atom optics and T = 1 </a:t>
            </a:r>
            <a:r>
              <a:rPr lang="en-US" dirty="0" err="1">
                <a:ea typeface="ＭＳ Ｐゴシック" charset="-128"/>
              </a:rPr>
              <a:t>s</a:t>
            </a:r>
            <a:r>
              <a:rPr lang="en-US" dirty="0">
                <a:ea typeface="ＭＳ Ｐゴシック" charset="-128"/>
              </a:rPr>
              <a:t>, </a:t>
            </a:r>
          </a:p>
          <a:p>
            <a:r>
              <a:rPr lang="en-US" dirty="0">
                <a:ea typeface="ＭＳ Ｐゴシック" charset="-128"/>
              </a:rPr>
              <a:t>phase shift is ~2 </a:t>
            </a:r>
            <a:r>
              <a:rPr lang="en-US" dirty="0" err="1">
                <a:ea typeface="ＭＳ Ｐゴシック" charset="-128"/>
              </a:rPr>
              <a:t>x</a:t>
            </a:r>
            <a:r>
              <a:rPr lang="en-US" dirty="0">
                <a:ea typeface="ＭＳ Ｐゴシック" charset="-128"/>
              </a:rPr>
              <a:t> 10</a:t>
            </a:r>
            <a:r>
              <a:rPr lang="en-US" baseline="30000" dirty="0">
                <a:ea typeface="ＭＳ Ｐゴシック" charset="-128"/>
              </a:rPr>
              <a:t>8</a:t>
            </a:r>
            <a:r>
              <a:rPr lang="en-US" dirty="0">
                <a:ea typeface="ＭＳ Ｐゴシック" charset="-128"/>
              </a:rPr>
              <a:t> </a:t>
            </a:r>
            <a:r>
              <a:rPr lang="en-US" dirty="0" err="1">
                <a:ea typeface="ＭＳ Ｐゴシック" charset="-128"/>
              </a:rPr>
              <a:t>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59558"/>
      </p:ext>
    </p:extLst>
  </p:cSld>
  <p:clrMapOvr>
    <a:masterClrMapping/>
  </p:clrMapOvr>
  <p:transition advTm="133896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4">
            <a:extLst>
              <a:ext uri="{FF2B5EF4-FFF2-40B4-BE49-F238E27FC236}">
                <a16:creationId xmlns:a16="http://schemas.microsoft.com/office/drawing/2014/main" id="{8D535414-FF3F-4B86-81EA-CFC835DDC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24597" t="1862"/>
          <a:stretch>
            <a:fillRect/>
          </a:stretch>
        </p:blipFill>
        <p:spPr bwMode="auto">
          <a:xfrm>
            <a:off x="3713187" y="888913"/>
            <a:ext cx="4114310" cy="3748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78765" y="735981"/>
            <a:ext cx="326785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Long duration (2 seconds), large separation (tens of centimeters) matter wave interferometer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Sensitive enough that Earth’s gravity gradient creates a 1 radian phase shift over the millimeter size of the atom cloud 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0904B7F-2C2E-4AA9-B554-7E140CAFE6AD}"/>
              </a:ext>
            </a:extLst>
          </p:cNvPr>
          <p:cNvSpPr/>
          <p:nvPr/>
        </p:nvSpPr>
        <p:spPr bwMode="auto">
          <a:xfrm>
            <a:off x="5820760" y="1258505"/>
            <a:ext cx="413374" cy="2218437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66555A-A268-457B-9F34-13479F0723A1}"/>
              </a:ext>
            </a:extLst>
          </p:cNvPr>
          <p:cNvSpPr txBox="1"/>
          <p:nvPr/>
        </p:nvSpPr>
        <p:spPr>
          <a:xfrm>
            <a:off x="1129699" y="3791020"/>
            <a:ext cx="2263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Up to 90 photons worth of momentum: large momentum transfer (LMT)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58C857-4F5E-482A-B154-FE7CF46AF5B0}"/>
              </a:ext>
            </a:extLst>
          </p:cNvPr>
          <p:cNvSpPr txBox="1"/>
          <p:nvPr/>
        </p:nvSpPr>
        <p:spPr>
          <a:xfrm>
            <a:off x="5498392" y="700883"/>
            <a:ext cx="1751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C000"/>
                </a:solidFill>
              </a:rPr>
              <a:t>max </a:t>
            </a:r>
            <a:r>
              <a:rPr lang="en-US" sz="1600" dirty="0" err="1">
                <a:solidFill>
                  <a:srgbClr val="FFC000"/>
                </a:solidFill>
              </a:rPr>
              <a:t>wavepacket</a:t>
            </a:r>
            <a:r>
              <a:rPr lang="en-US" sz="1600" dirty="0">
                <a:solidFill>
                  <a:srgbClr val="FFC000"/>
                </a:solidFill>
              </a:rPr>
              <a:t> separation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30116E-988E-4144-A089-F732287C72A6}"/>
              </a:ext>
            </a:extLst>
          </p:cNvPr>
          <p:cNvCxnSpPr>
            <a:cxnSpLocks/>
          </p:cNvCxnSpPr>
          <p:nvPr/>
        </p:nvCxnSpPr>
        <p:spPr>
          <a:xfrm flipV="1">
            <a:off x="3106994" y="3005480"/>
            <a:ext cx="1780890" cy="97658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4">
            <a:extLst>
              <a:ext uri="{FF2B5EF4-FFF2-40B4-BE49-F238E27FC236}">
                <a16:creationId xmlns:a16="http://schemas.microsoft.com/office/drawing/2014/main" id="{195FA950-A2DF-4628-BB3B-C34993F3FD2B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Macroscopic Scale Atom Interferometry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953361-E956-43CE-8F5E-9708FA4664E8}"/>
              </a:ext>
            </a:extLst>
          </p:cNvPr>
          <p:cNvSpPr txBox="1"/>
          <p:nvPr/>
        </p:nvSpPr>
        <p:spPr>
          <a:xfrm>
            <a:off x="3713187" y="5003639"/>
            <a:ext cx="54612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TK, P. </a:t>
            </a:r>
            <a:r>
              <a:rPr lang="en-US" sz="1400" dirty="0" err="1"/>
              <a:t>Asenbaum</a:t>
            </a:r>
            <a:r>
              <a:rPr lang="en-US" sz="1400" dirty="0"/>
              <a:t>, C. Overstreet, C. Donnelly, S. Dickerson, A. </a:t>
            </a:r>
            <a:r>
              <a:rPr lang="en-US" sz="1400" dirty="0" err="1"/>
              <a:t>Sugarbaker</a:t>
            </a:r>
            <a:r>
              <a:rPr lang="en-US" sz="1400" dirty="0"/>
              <a:t>, J. Hogan, and M. </a:t>
            </a:r>
            <a:r>
              <a:rPr lang="en-US" sz="1400" dirty="0" err="1"/>
              <a:t>Kasevich</a:t>
            </a:r>
            <a:r>
              <a:rPr lang="en-US" sz="1400" dirty="0"/>
              <a:t>, Nature 2015</a:t>
            </a:r>
          </a:p>
          <a:p>
            <a:r>
              <a:rPr lang="en-US" sz="1400" dirty="0"/>
              <a:t>P. </a:t>
            </a:r>
            <a:r>
              <a:rPr lang="en-US" sz="1400" dirty="0" err="1"/>
              <a:t>Asenbaum</a:t>
            </a:r>
            <a:r>
              <a:rPr lang="en-US" sz="1400" dirty="0"/>
              <a:t>, C. Overstreet, TK, D. Brown, J. Hogan, and M. </a:t>
            </a:r>
            <a:r>
              <a:rPr lang="en-US" sz="1400" dirty="0" err="1"/>
              <a:t>Kasevich</a:t>
            </a:r>
            <a:r>
              <a:rPr lang="en-US" sz="1400" dirty="0"/>
              <a:t>, PRL 2017</a:t>
            </a:r>
          </a:p>
        </p:txBody>
      </p:sp>
    </p:spTree>
    <p:extLst>
      <p:ext uri="{BB962C8B-B14F-4D97-AF65-F5344CB8AC3E}">
        <p14:creationId xmlns:p14="http://schemas.microsoft.com/office/powerpoint/2010/main" val="1596806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85800"/>
            <a:ext cx="5304773" cy="50196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04770" y="5177442"/>
            <a:ext cx="3494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/>
              <a:t>Gradiometer interference fringes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6982" y="5691035"/>
            <a:ext cx="953570" cy="2299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4986" y="5691035"/>
            <a:ext cx="1033278" cy="2235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7472" y="5900329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az-Cyrl-A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27752" y="5877908"/>
            <a:ext cx="646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</a:t>
            </a:r>
            <a:r>
              <a:rPr lang="az-Cyrl-AZ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ћ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249530" y="843954"/>
            <a:ext cx="269053" cy="295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65267" y="4117240"/>
            <a:ext cx="269053" cy="29545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2957185" y="4164263"/>
            <a:ext cx="208491" cy="20141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40678" y="645643"/>
            <a:ext cx="360332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Differential measurement between two interferometers separated over a baseline 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i="1" dirty="0"/>
              <a:t>Used macroscopic scale atom interferometers for enhanced sensitivity, observed common mode suppression of laser noise</a:t>
            </a:r>
          </a:p>
          <a:p>
            <a:pPr>
              <a:buNone/>
            </a:pPr>
            <a:endParaRPr lang="en-US" i="1" dirty="0"/>
          </a:p>
          <a:p>
            <a:pPr>
              <a:buNone/>
            </a:pPr>
            <a:r>
              <a:rPr lang="en-US" dirty="0"/>
              <a:t>See also </a:t>
            </a:r>
            <a:r>
              <a:rPr lang="en-US" dirty="0" err="1"/>
              <a:t>McGuirk</a:t>
            </a:r>
            <a:r>
              <a:rPr lang="en-US" dirty="0"/>
              <a:t> et al., PRA 65, 033608 (2002)</a:t>
            </a:r>
          </a:p>
        </p:txBody>
      </p:sp>
      <p:sp>
        <p:nvSpPr>
          <p:cNvPr id="20" name="Rectangle 4">
            <a:extLst>
              <a:ext uri="{FF2B5EF4-FFF2-40B4-BE49-F238E27FC236}">
                <a16:creationId xmlns:a16="http://schemas.microsoft.com/office/drawing/2014/main" id="{D0FDA4C3-0958-4070-A19C-C5C647922B95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Precision Gravity </a:t>
            </a:r>
            <a:r>
              <a:rPr lang="en-US" dirty="0" err="1">
                <a:latin typeface="+mn-lt"/>
              </a:rPr>
              <a:t>Gradiometry</a:t>
            </a:r>
            <a:endParaRPr lang="en-US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F07E4B-E1A8-4A82-9121-057B6E25945B}"/>
              </a:ext>
            </a:extLst>
          </p:cNvPr>
          <p:cNvSpPr txBox="1"/>
          <p:nvPr/>
        </p:nvSpPr>
        <p:spPr>
          <a:xfrm>
            <a:off x="5099891" y="5728709"/>
            <a:ext cx="3904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P. </a:t>
            </a:r>
            <a:r>
              <a:rPr lang="en-US" sz="1400" dirty="0" err="1"/>
              <a:t>Asenbaum</a:t>
            </a:r>
            <a:r>
              <a:rPr lang="en-US" sz="1400" dirty="0"/>
              <a:t>, C. Overstreet, TK, D. Brown, J. Hogan, and M. </a:t>
            </a:r>
            <a:r>
              <a:rPr lang="en-US" sz="1400" dirty="0" err="1"/>
              <a:t>Kasevich</a:t>
            </a:r>
            <a:r>
              <a:rPr lang="en-US" sz="1400" dirty="0"/>
              <a:t>, PRL 2017</a:t>
            </a:r>
          </a:p>
        </p:txBody>
      </p:sp>
    </p:spTree>
    <p:extLst>
      <p:ext uri="{BB962C8B-B14F-4D97-AF65-F5344CB8AC3E}">
        <p14:creationId xmlns:p14="http://schemas.microsoft.com/office/powerpoint/2010/main" val="909593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7B60CA5-5B42-4785-B7AC-789733CCB89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2790" y="1787225"/>
            <a:ext cx="4363027" cy="37822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059BD5-AAFA-4199-83CE-7F117EF1055A}"/>
              </a:ext>
            </a:extLst>
          </p:cNvPr>
          <p:cNvSpPr txBox="1"/>
          <p:nvPr/>
        </p:nvSpPr>
        <p:spPr>
          <a:xfrm>
            <a:off x="2277562" y="1090234"/>
            <a:ext cx="4938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i="1" dirty="0"/>
              <a:t>Gradiometer response to 84 kg lead test mass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D04F9C-ED3F-4B6E-BB7F-6FB1E9DE53E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610" y="5475441"/>
            <a:ext cx="3335806" cy="1881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ACAD256-091F-40D8-8D97-9D808F58392C}"/>
              </a:ext>
            </a:extLst>
          </p:cNvPr>
          <p:cNvSpPr/>
          <p:nvPr/>
        </p:nvSpPr>
        <p:spPr bwMode="auto">
          <a:xfrm>
            <a:off x="5372456" y="4590264"/>
            <a:ext cx="353028" cy="3530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A24EFB-D051-42CA-9BD6-E78AB4E965ED}"/>
              </a:ext>
            </a:extLst>
          </p:cNvPr>
          <p:cNvSpPr txBox="1"/>
          <p:nvPr/>
        </p:nvSpPr>
        <p:spPr>
          <a:xfrm>
            <a:off x="66027" y="1663064"/>
            <a:ext cx="150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Upper interferometer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9136FD-CB96-412D-BAEE-133DB1DF39AC}"/>
              </a:ext>
            </a:extLst>
          </p:cNvPr>
          <p:cNvCxnSpPr/>
          <p:nvPr/>
        </p:nvCxnSpPr>
        <p:spPr>
          <a:xfrm>
            <a:off x="1492329" y="2096598"/>
            <a:ext cx="6223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C28C7F9-4482-4C35-9CA0-F268E5F98B03}"/>
              </a:ext>
            </a:extLst>
          </p:cNvPr>
          <p:cNvSpPr txBox="1"/>
          <p:nvPr/>
        </p:nvSpPr>
        <p:spPr>
          <a:xfrm>
            <a:off x="95514" y="2757342"/>
            <a:ext cx="15080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Lower interferometer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B53B16D-C57E-4AD3-8E74-11083263F78C}"/>
              </a:ext>
            </a:extLst>
          </p:cNvPr>
          <p:cNvCxnSpPr/>
          <p:nvPr/>
        </p:nvCxnSpPr>
        <p:spPr>
          <a:xfrm>
            <a:off x="1521816" y="3190876"/>
            <a:ext cx="6223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4">
            <a:extLst>
              <a:ext uri="{FF2B5EF4-FFF2-40B4-BE49-F238E27FC236}">
                <a16:creationId xmlns:a16="http://schemas.microsoft.com/office/drawing/2014/main" id="{CC87A9FF-D010-4A95-8705-3E6EB076A2C7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Measuring Gravity from a Local Source Mass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7D343FB-F23C-47E3-95BF-3FDF4530483D}"/>
              </a:ext>
            </a:extLst>
          </p:cNvPr>
          <p:cNvSpPr txBox="1"/>
          <p:nvPr/>
        </p:nvSpPr>
        <p:spPr>
          <a:xfrm>
            <a:off x="5239885" y="5757526"/>
            <a:ext cx="39041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P. </a:t>
            </a:r>
            <a:r>
              <a:rPr lang="en-US" sz="1400" dirty="0" err="1"/>
              <a:t>Asenbaum</a:t>
            </a:r>
            <a:r>
              <a:rPr lang="en-US" sz="1400" dirty="0"/>
              <a:t>, C. Overstreet, TK, D. Brown, J. Hogan, and M. </a:t>
            </a:r>
            <a:r>
              <a:rPr lang="en-US" sz="1400" dirty="0" err="1"/>
              <a:t>Kasevich</a:t>
            </a:r>
            <a:r>
              <a:rPr lang="en-US" sz="1400" dirty="0"/>
              <a:t>, PRL 2017</a:t>
            </a:r>
          </a:p>
        </p:txBody>
      </p:sp>
    </p:spTree>
    <p:extLst>
      <p:ext uri="{BB962C8B-B14F-4D97-AF65-F5344CB8AC3E}">
        <p14:creationId xmlns:p14="http://schemas.microsoft.com/office/powerpoint/2010/main" val="13024345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630" y="-274637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+mn-lt"/>
              </a:rPr>
              <a:t>Atom Interferometry (AI)-Based Inertial Sensors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9108"/>
            <a:ext cx="8229600" cy="4525963"/>
          </a:xfrm>
        </p:spPr>
        <p:txBody>
          <a:bodyPr/>
          <a:lstStyle/>
          <a:p>
            <a:r>
              <a:rPr lang="en-US" sz="1800" dirty="0"/>
              <a:t>Many successful efforts to transform from lab-scale instruments to transportable sensors (only a few of many examples shown here)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612623"/>
            <a:ext cx="2863248" cy="400110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 b="1" dirty="0">
                <a:latin typeface="Times New Roman" pitchFamily="18" charset="0"/>
              </a:rPr>
              <a:t>Technology evolution:</a:t>
            </a:r>
          </a:p>
        </p:txBody>
      </p:sp>
      <p:pic>
        <p:nvPicPr>
          <p:cNvPr id="6" name="Picture 3" descr="W19_GyroFloorBox300dpi J5 G1,6"/>
          <p:cNvPicPr>
            <a:picLocks noChangeAspect="1" noChangeArrowheads="1"/>
          </p:cNvPicPr>
          <p:nvPr/>
        </p:nvPicPr>
        <p:blipFill>
          <a:blip r:embed="rId3" cstate="print">
            <a:lum bright="-18000" contrast="18000"/>
          </a:blip>
          <a:srcRect/>
          <a:stretch>
            <a:fillRect/>
          </a:stretch>
        </p:blipFill>
        <p:spPr bwMode="auto">
          <a:xfrm>
            <a:off x="167742" y="2156677"/>
            <a:ext cx="3141663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6506" y="2243195"/>
            <a:ext cx="1720850" cy="2106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/>
          <a:srcRect t="27915"/>
          <a:stretch>
            <a:fillRect/>
          </a:stretch>
        </p:blipFill>
        <p:spPr bwMode="auto">
          <a:xfrm>
            <a:off x="5375080" y="3946160"/>
            <a:ext cx="3711609" cy="177848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7311" y="4706579"/>
            <a:ext cx="336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Stanford/Yale AI gyroscope (1997)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60871" y="4706579"/>
            <a:ext cx="14751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Stanford AI compact</a:t>
            </a:r>
          </a:p>
          <a:p>
            <a:r>
              <a:rPr lang="en-US" dirty="0"/>
              <a:t>gyroscope (2008)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20240" y="5741387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AOSense commercial AI</a:t>
            </a:r>
          </a:p>
          <a:p>
            <a:r>
              <a:rPr lang="en-US" dirty="0"/>
              <a:t>Gravimeter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3FCE78F-BB78-8FCD-3611-33C2265BF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955" y="1198208"/>
            <a:ext cx="3267415" cy="209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33250B-9D59-147F-78AC-4F207F54A033}"/>
              </a:ext>
            </a:extLst>
          </p:cNvPr>
          <p:cNvSpPr txBox="1"/>
          <p:nvPr/>
        </p:nvSpPr>
        <p:spPr>
          <a:xfrm>
            <a:off x="5852007" y="3220519"/>
            <a:ext cx="2458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Muquans</a:t>
            </a:r>
            <a:r>
              <a:rPr lang="en-US" dirty="0"/>
              <a:t> commercial AI</a:t>
            </a:r>
          </a:p>
          <a:p>
            <a:r>
              <a:rPr lang="en-US" dirty="0"/>
              <a:t>Gravimeter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48142"/>
            <a:ext cx="7600150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Technical challenges of cold atom technology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Earth Science applications of atom interferometry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Science opportunities offered by very-long-baseline atom interferometers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The need to better understand environmental backgrounds in atom interferometers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More to Come in this Workshop</a:t>
            </a:r>
          </a:p>
        </p:txBody>
      </p:sp>
    </p:spTree>
    <p:extLst>
      <p:ext uri="{BB962C8B-B14F-4D97-AF65-F5344CB8AC3E}">
        <p14:creationId xmlns:p14="http://schemas.microsoft.com/office/powerpoint/2010/main" val="348926956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4">
            <a:extLst>
              <a:ext uri="{FF2B5EF4-FFF2-40B4-BE49-F238E27FC236}">
                <a16:creationId xmlns:a16="http://schemas.microsoft.com/office/drawing/2014/main" id="{195FA950-A2DF-4628-BB3B-C34993F3FD2B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2501593"/>
            <a:ext cx="8829304" cy="10728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9926147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E7A955F-00C2-46D1-AF95-358B73BD4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4398" y="2457449"/>
            <a:ext cx="185402" cy="386773"/>
          </a:xfrm>
          <a:prstGeom prst="rect">
            <a:avLst/>
          </a:prstGeom>
        </p:spPr>
      </p:pic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646" y="767088"/>
            <a:ext cx="9035844" cy="5002213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an interferometer, we would like to estimate the phase evolved between the two branches of the wave function based on the probability of detecting a particle in one state vs. the other after the final beam splitter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Say that we perform this measurement for N uncorrelated particles, each with the same evolved phase</a:t>
            </a: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Probability of finding a given particle in output state 1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Mean number of particles found in state 1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Which statistical distribution should we use to describe the probabilities of finding a given number of particles in state 1?</a:t>
            </a: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How would we expect the uncertainty in the evolved phase to scale with N?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The Standard Quantum Limit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08958-213E-4A28-97AD-51955D7F52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8948" y="3429000"/>
            <a:ext cx="1733052" cy="5561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222D3C-D712-4BEA-8972-6803864D44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22765" y="4449190"/>
            <a:ext cx="1339403" cy="4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283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48065B90-9056-3883-B4BB-EF398F8C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+mn-lt"/>
                <a:ea typeface="ＭＳ Ｐゴシック" panose="020B0600070205080204" pitchFamily="34" charset="-128"/>
              </a:rPr>
              <a:t>Ultracold Atoms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B674EC47-359F-89DD-701C-7F4E52713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38200"/>
            <a:ext cx="4856163" cy="5287963"/>
          </a:xfrm>
        </p:spPr>
        <p:txBody>
          <a:bodyPr>
            <a:normAutofit fontScale="85000" lnSpcReduction="20000"/>
          </a:bodyPr>
          <a:lstStyle/>
          <a:p>
            <a:endParaRPr lang="en-US" altLang="en-US" sz="24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Why cold atoms?</a:t>
            </a:r>
          </a:p>
          <a:p>
            <a:pPr lvl="1"/>
            <a:r>
              <a:rPr lang="en-US" altLang="en-US" sz="2000" dirty="0">
                <a:latin typeface="+mn-lt"/>
                <a:ea typeface="ＭＳ Ｐゴシック" panose="020B0600070205080204" pitchFamily="34" charset="-128"/>
              </a:rPr>
              <a:t>easier to manipulate: atoms remain in small, slowly expanding cloud</a:t>
            </a:r>
          </a:p>
          <a:p>
            <a:pPr lvl="1"/>
            <a:r>
              <a:rPr lang="en-US" altLang="en-US" sz="2000" dirty="0">
                <a:latin typeface="+mn-lt"/>
                <a:ea typeface="ＭＳ Ｐゴシック" panose="020B0600070205080204" pitchFamily="34" charset="-128"/>
              </a:rPr>
              <a:t>Reduced Doppler shifts</a:t>
            </a:r>
          </a:p>
          <a:p>
            <a:pPr lvl="1"/>
            <a:r>
              <a:rPr lang="en-US" altLang="en-US" sz="2000" dirty="0">
                <a:latin typeface="+mn-lt"/>
                <a:ea typeface="ＭＳ Ｐゴシック" panose="020B0600070205080204" pitchFamily="34" charset="-128"/>
              </a:rPr>
              <a:t>At high densities, opportunities to study interesting many-body effects</a:t>
            </a:r>
          </a:p>
          <a:p>
            <a:pPr marL="0" indent="0">
              <a:buNone/>
            </a:pPr>
            <a:endParaRPr lang="en-US" altLang="en-US" sz="24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Nobel prize 1997:  Laser cooling</a:t>
            </a:r>
          </a:p>
          <a:p>
            <a:pPr lvl="1"/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Temperatures  ~</a:t>
            </a:r>
          </a:p>
          <a:p>
            <a:pPr lvl="1"/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No cryogenics needed</a:t>
            </a:r>
          </a:p>
          <a:p>
            <a:pPr marL="457200" lvl="1" indent="0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Nobel prize 2001:  Bose-Einstein condensation</a:t>
            </a:r>
          </a:p>
          <a:p>
            <a:pPr lvl="1"/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Temperatures &lt;100 </a:t>
            </a:r>
            <a:r>
              <a:rPr lang="en-US" altLang="en-US" sz="2400" dirty="0" err="1">
                <a:latin typeface="+mn-lt"/>
                <a:ea typeface="ＭＳ Ｐゴシック" panose="020B0600070205080204" pitchFamily="34" charset="-128"/>
              </a:rPr>
              <a:t>nK</a:t>
            </a:r>
            <a:endParaRPr lang="en-US" altLang="en-US" sz="2400" dirty="0">
              <a:latin typeface="+mn-lt"/>
              <a:ea typeface="ＭＳ Ｐゴシック" panose="020B0600070205080204" pitchFamily="34" charset="-128"/>
            </a:endParaRPr>
          </a:p>
          <a:p>
            <a:pPr lvl="1"/>
            <a:r>
              <a:rPr lang="en-US" altLang="en-US" sz="2400" dirty="0">
                <a:latin typeface="+mn-lt"/>
                <a:ea typeface="ＭＳ Ｐゴシック" panose="020B0600070205080204" pitchFamily="34" charset="-128"/>
              </a:rPr>
              <a:t>Nearly all atoms occupy same quantum state</a:t>
            </a: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9460" name="Picture 3">
            <a:extLst>
              <a:ext uri="{FF2B5EF4-FFF2-40B4-BE49-F238E27FC236}">
                <a16:creationId xmlns:a16="http://schemas.microsoft.com/office/drawing/2014/main" id="{90FFC07D-FCE2-36B4-8F16-BB8BB88C2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138" y="3200339"/>
            <a:ext cx="50958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4" descr="molasses.gif">
            <a:extLst>
              <a:ext uri="{FF2B5EF4-FFF2-40B4-BE49-F238E27FC236}">
                <a16:creationId xmlns:a16="http://schemas.microsoft.com/office/drawing/2014/main" id="{871A6B23-D8D0-E18A-FDF3-CD6C247E0A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4263" y="785813"/>
            <a:ext cx="2601912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Box 6">
            <a:extLst>
              <a:ext uri="{FF2B5EF4-FFF2-40B4-BE49-F238E27FC236}">
                <a16:creationId xmlns:a16="http://schemas.microsoft.com/office/drawing/2014/main" id="{1AFAED68-1279-F71D-0101-639392B61C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5138" y="6550025"/>
            <a:ext cx="268804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Images: http://www.nobelprize.org</a:t>
            </a:r>
          </a:p>
        </p:txBody>
      </p:sp>
      <p:pic>
        <p:nvPicPr>
          <p:cNvPr id="19463" name="Picture 7" descr="phypub1low.jpg">
            <a:extLst>
              <a:ext uri="{FF2B5EF4-FFF2-40B4-BE49-F238E27FC236}">
                <a16:creationId xmlns:a16="http://schemas.microsoft.com/office/drawing/2014/main" id="{9B9FCB38-333D-08A4-C81B-04D0B799E2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288" y="3611563"/>
            <a:ext cx="3481387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696" y="372447"/>
            <a:ext cx="9035844" cy="1414137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The </a:t>
            </a: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binomial distribution 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is appropriate here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Based on the properties of this distribution, the standard deviation in the number of particles found in state 1 is 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Applying uncertainty propagation to the equation                    , we obtain the additional relation 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The uncertainty in the estimated phase is thus</a:t>
            </a: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The Standard Quantum Limit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22A6A5-AC26-4617-887F-08C5774F8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9052" y="2053284"/>
            <a:ext cx="3157190" cy="5340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29468C-467C-4932-91CC-8F04E95E8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8740" y="2514601"/>
            <a:ext cx="1003925" cy="3208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DC0E74-60EB-4DD4-BE0A-501BFF74BD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2444" y="3100676"/>
            <a:ext cx="1744130" cy="5340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04805A7-9BF7-43DA-BEE9-645454CB71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42444" y="4453040"/>
            <a:ext cx="1240029" cy="371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072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696" y="372447"/>
            <a:ext cx="9035844" cy="1414137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It turns out that there is a general relationship between the uncertainty in the number of excitations of a quantum system and the uncertainty in the phase of the quantum state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Consider that each excitation corresponds to energy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Could corresponds to photons each of energy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Could correspond to how many atoms in a two-level system are in the excited state, with transition energy  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Back-of-the-envelope derivation from energy-time uncertainty principle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Can also be derived more formally</a:t>
            </a: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Number-Phase Uncertainty Relation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6DCEC4-561A-4286-BED5-1E805E358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7038" y="1634792"/>
            <a:ext cx="412124" cy="24643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20AF9A-6E2D-4F70-9D33-D2FDFB7704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4988" y="1916554"/>
            <a:ext cx="329887" cy="1972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A02AD0A-8E81-4103-9019-B28405BDA6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6963" y="2151913"/>
            <a:ext cx="329887" cy="1972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2D38DB-57D9-4747-8DCB-CD35306015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983" y="3148316"/>
            <a:ext cx="1442434" cy="42801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271F3FF-3344-4843-96EF-558A93ED52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4982" y="3148316"/>
            <a:ext cx="1700011" cy="40856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09E4C71-CC68-4609-A1EB-D9FF8D6586D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53100" y="3187024"/>
            <a:ext cx="1493949" cy="38910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813AC18-4208-4F68-A254-86DC8390FE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9528" y="3767036"/>
            <a:ext cx="1390918" cy="4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90709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696" y="372447"/>
            <a:ext cx="8871154" cy="1414137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typical uncorrelated systems, such as nominally classical light sources or collections of uncorrelated two-level systems, the state of the system is well described as a </a:t>
            </a: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coherent state</a:t>
            </a: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Coherent states reach the lower bound of the number-phase uncertainty relation, with the following balance between the uncertainty in the number of excitations and the uncertainty in the phase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Can trade off greater uncertainty in number for reduced uncertainty in phase by employing entanglement, often referred to as </a:t>
            </a: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squeezed states</a:t>
            </a: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N particles, maximum possible uncertainty in number of excitations is N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Implies the </a:t>
            </a: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Heisenberg limit 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for phase resolution:</a:t>
            </a: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i="1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Number-Phase Uncertainty Relation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5A1123-3CFF-4E84-A725-49DB234094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322" y="2790188"/>
            <a:ext cx="1468192" cy="5058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97ABFD2-9321-498B-8597-AA60FF7B1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790188"/>
            <a:ext cx="1648496" cy="479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9E0C9D-6A9E-4DC1-B32E-92C5702B0F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2420" y="5387740"/>
            <a:ext cx="1339403" cy="428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25831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9969" y="102970"/>
            <a:ext cx="8409963" cy="481814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  <a:ea typeface="ＭＳ Ｐゴシック" charset="-128"/>
                <a:cs typeface="ＭＳ Ｐゴシック" charset="-128"/>
              </a:rPr>
              <a:t>Squeezing Example</a:t>
            </a:r>
            <a:endParaRPr lang="en-US" sz="3400" dirty="0"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D1D28F9-97C2-42C5-9452-CDA119E0D787}"/>
              </a:ext>
            </a:extLst>
          </p:cNvPr>
          <p:cNvSpPr txBox="1"/>
          <p:nvPr/>
        </p:nvSpPr>
        <p:spPr>
          <a:xfrm>
            <a:off x="5029200" y="714589"/>
            <a:ext cx="395140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>
                <a:latin typeface="Calibri" panose="020F0502020204030204" pitchFamily="34" charset="0"/>
              </a:rPr>
              <a:t>Entanglement between atoms used for a Ramsey sequence generated by using the interaction between atoms and light in an optical cavity</a:t>
            </a:r>
          </a:p>
          <a:p>
            <a:pPr marL="285750" indent="-285750">
              <a:buFontTx/>
              <a:buChar char="-"/>
            </a:pPr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Calibri" panose="020F0502020204030204" pitchFamily="34" charset="0"/>
              </a:rPr>
              <a:t>Phase uncertainty, and resulting population uncertainty in interferometer output ports, reduced by a factor of ~10 beyond standard quantum limit</a:t>
            </a:r>
          </a:p>
          <a:p>
            <a:pPr marL="285750" indent="-285750">
              <a:buFontTx/>
              <a:buChar char="-"/>
            </a:pPr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latin typeface="Calibri" panose="020F0502020204030204" pitchFamily="34" charset="0"/>
              </a:rPr>
              <a:t>Another example: squeezing used to improved sensitivity of LIGO (</a:t>
            </a:r>
            <a:r>
              <a:rPr lang="en-US" dirty="0" err="1">
                <a:latin typeface="Calibri" panose="020F0502020204030204" pitchFamily="34" charset="0"/>
              </a:rPr>
              <a:t>Aasi</a:t>
            </a:r>
            <a:r>
              <a:rPr lang="en-US" dirty="0">
                <a:latin typeface="Calibri" panose="020F0502020204030204" pitchFamily="34" charset="0"/>
              </a:rPr>
              <a:t> et al., Nature Photonics 7, 613 (2013))</a:t>
            </a:r>
          </a:p>
          <a:p>
            <a:pPr>
              <a:buNone/>
            </a:pPr>
            <a:endParaRPr lang="en-US" dirty="0">
              <a:latin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endParaRPr lang="en-US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2291E9-E3D7-493C-BA34-37A46B321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8" y="1828800"/>
            <a:ext cx="4754922" cy="44196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1789D5-613D-4E5D-A577-E86324AB02D3}"/>
              </a:ext>
            </a:extLst>
          </p:cNvPr>
          <p:cNvCxnSpPr/>
          <p:nvPr/>
        </p:nvCxnSpPr>
        <p:spPr>
          <a:xfrm flipH="1">
            <a:off x="2209800" y="1295400"/>
            <a:ext cx="206179" cy="914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E3322AC-388D-4777-B7B8-3D0D402C08A1}"/>
              </a:ext>
            </a:extLst>
          </p:cNvPr>
          <p:cNvCxnSpPr/>
          <p:nvPr/>
        </p:nvCxnSpPr>
        <p:spPr>
          <a:xfrm>
            <a:off x="2590800" y="1295400"/>
            <a:ext cx="0" cy="838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4C77615A-13DF-41EB-89A2-DB27021463D9}"/>
              </a:ext>
            </a:extLst>
          </p:cNvPr>
          <p:cNvSpPr txBox="1"/>
          <p:nvPr/>
        </p:nvSpPr>
        <p:spPr>
          <a:xfrm>
            <a:off x="762000" y="911423"/>
            <a:ext cx="3952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Distributions from squeezed states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20CD500-C599-4A24-BFF8-7F0550D017E7}"/>
              </a:ext>
            </a:extLst>
          </p:cNvPr>
          <p:cNvCxnSpPr>
            <a:cxnSpLocks/>
          </p:cNvCxnSpPr>
          <p:nvPr/>
        </p:nvCxnSpPr>
        <p:spPr>
          <a:xfrm flipH="1" flipV="1">
            <a:off x="3886200" y="4876800"/>
            <a:ext cx="1143000" cy="390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7BB4D339-53D6-4BD6-8442-24B5FCB451F8}"/>
              </a:ext>
            </a:extLst>
          </p:cNvPr>
          <p:cNvSpPr txBox="1"/>
          <p:nvPr/>
        </p:nvSpPr>
        <p:spPr>
          <a:xfrm>
            <a:off x="4719587" y="5267249"/>
            <a:ext cx="3952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Distributions from unentangled state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2878F6-D839-4EEA-BA1B-3AFED82D257A}"/>
              </a:ext>
            </a:extLst>
          </p:cNvPr>
          <p:cNvSpPr txBox="1"/>
          <p:nvPr/>
        </p:nvSpPr>
        <p:spPr>
          <a:xfrm>
            <a:off x="1507921" y="6027594"/>
            <a:ext cx="3952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N. </a:t>
            </a:r>
            <a:r>
              <a:rPr lang="en-US" sz="1400" dirty="0" err="1"/>
              <a:t>Engelson</a:t>
            </a:r>
            <a:r>
              <a:rPr lang="en-US" sz="1400" dirty="0"/>
              <a:t>, Ph.D. thesis, Stanford University</a:t>
            </a:r>
          </a:p>
        </p:txBody>
      </p:sp>
    </p:spTree>
    <p:extLst>
      <p:ext uri="{BB962C8B-B14F-4D97-AF65-F5344CB8AC3E}">
        <p14:creationId xmlns:p14="http://schemas.microsoft.com/office/powerpoint/2010/main" val="1765192577"/>
      </p:ext>
    </p:extLst>
  </p:cSld>
  <p:clrMapOvr>
    <a:masterClrMapping/>
  </p:clrMapOvr>
  <p:transition advTm="1288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2240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Dark Matter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206FFB-661B-4FB0-BEC0-E0AC2FBA9E78}"/>
              </a:ext>
            </a:extLst>
          </p:cNvPr>
          <p:cNvSpPr txBox="1"/>
          <p:nvPr/>
        </p:nvSpPr>
        <p:spPr>
          <a:xfrm>
            <a:off x="457200" y="629920"/>
            <a:ext cx="8442960" cy="375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We know it’s there, but what is it?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6332E6-24E1-48BF-8DF8-56C3B239B8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167384"/>
            <a:ext cx="3576320" cy="286105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15DDE16-9BC9-48F6-B845-E02C6590EF6F}"/>
              </a:ext>
            </a:extLst>
          </p:cNvPr>
          <p:cNvSpPr txBox="1"/>
          <p:nvPr/>
        </p:nvSpPr>
        <p:spPr>
          <a:xfrm>
            <a:off x="721360" y="4189984"/>
            <a:ext cx="304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Galactic rotation curves not consistent with luminous matter only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1599C24-64B6-4D7E-9F63-453ED880AD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6777" y="847258"/>
            <a:ext cx="3114286" cy="3600000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7F5FDBE1-333E-43E1-B715-3B2069EED1AD}"/>
              </a:ext>
            </a:extLst>
          </p:cNvPr>
          <p:cNvSpPr txBox="1"/>
          <p:nvPr/>
        </p:nvSpPr>
        <p:spPr>
          <a:xfrm>
            <a:off x="6248400" y="4280322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Gravitational lensing that is not explained by luminous matter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75C0CA5-D382-4854-A0B5-55E01B415EC2}"/>
              </a:ext>
            </a:extLst>
          </p:cNvPr>
          <p:cNvSpPr txBox="1"/>
          <p:nvPr/>
        </p:nvSpPr>
        <p:spPr>
          <a:xfrm>
            <a:off x="457200" y="535206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Other evidence includes dynamics of galaxy interactions, structure of cosmic microwave background, </a:t>
            </a:r>
            <a:r>
              <a:rPr lang="en-US" sz="1600" dirty="0" err="1"/>
              <a:t>etc</a:t>
            </a:r>
            <a:r>
              <a:rPr lang="en-US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0992940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BF17DD-75E0-49A2-A4B4-12EB88BC56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797" y="5083394"/>
            <a:ext cx="3834574" cy="777567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1FA37760-D91A-405E-91F7-CD91B28E26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>
            <a:noAutofit/>
          </a:bodyPr>
          <a:lstStyle/>
          <a:p>
            <a:r>
              <a:rPr lang="en-US" sz="3400" dirty="0">
                <a:latin typeface="+mn-lt"/>
              </a:rPr>
              <a:t>Ultralight dark matter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4C1CEF-DD48-4982-9889-666FA58E72B3}"/>
              </a:ext>
            </a:extLst>
          </p:cNvPr>
          <p:cNvGrpSpPr/>
          <p:nvPr/>
        </p:nvGrpSpPr>
        <p:grpSpPr>
          <a:xfrm>
            <a:off x="316669" y="1468875"/>
            <a:ext cx="7616676" cy="778877"/>
            <a:chOff x="1182763" y="736512"/>
            <a:chExt cx="8611815" cy="8806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5A8F6F9-8AFF-46A0-91EA-76AAB1D327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2810"/>
            <a:stretch/>
          </p:blipFill>
          <p:spPr>
            <a:xfrm>
              <a:off x="1182763" y="736512"/>
              <a:ext cx="3690574" cy="7854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03605-D953-4436-8497-14D476E470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642"/>
            <a:stretch/>
          </p:blipFill>
          <p:spPr>
            <a:xfrm>
              <a:off x="4903837" y="749251"/>
              <a:ext cx="4890741" cy="867900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C702FAF4-FBD6-4404-8319-41E777CD26B1}"/>
              </a:ext>
            </a:extLst>
          </p:cNvPr>
          <p:cNvSpPr/>
          <p:nvPr/>
        </p:nvSpPr>
        <p:spPr>
          <a:xfrm>
            <a:off x="487490" y="512363"/>
            <a:ext cx="8229600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i="1" dirty="0"/>
              <a:t>Ultralight DM </a:t>
            </a:r>
            <a:r>
              <a:rPr lang="en-US" dirty="0"/>
              <a:t>acts as a coherent, wavelike background field</a:t>
            </a:r>
          </a:p>
          <a:p>
            <a:pPr>
              <a:lnSpc>
                <a:spcPct val="150000"/>
              </a:lnSpc>
              <a:buNone/>
            </a:pPr>
            <a:r>
              <a:rPr lang="en-US" dirty="0"/>
              <a:t>Example for scalar DM field: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D3B682-90C9-4444-A31C-8327F715F18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99" y="3391442"/>
            <a:ext cx="4977038" cy="38776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F833E66-A3DD-49B7-8B79-DD8E702FAB62}"/>
              </a:ext>
            </a:extLst>
          </p:cNvPr>
          <p:cNvCxnSpPr/>
          <p:nvPr/>
        </p:nvCxnSpPr>
        <p:spPr>
          <a:xfrm>
            <a:off x="946716" y="2247752"/>
            <a:ext cx="2718487" cy="0"/>
          </a:xfrm>
          <a:prstGeom prst="line">
            <a:avLst/>
          </a:prstGeom>
          <a:ln w="57150">
            <a:solidFill>
              <a:srgbClr val="5076E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8D20C9E-2A0C-4AA0-BAE2-49D50374B9CB}"/>
              </a:ext>
            </a:extLst>
          </p:cNvPr>
          <p:cNvCxnSpPr/>
          <p:nvPr/>
        </p:nvCxnSpPr>
        <p:spPr>
          <a:xfrm>
            <a:off x="2176067" y="2439359"/>
            <a:ext cx="0" cy="834081"/>
          </a:xfrm>
          <a:prstGeom prst="line">
            <a:avLst/>
          </a:prstGeom>
          <a:ln w="57150">
            <a:solidFill>
              <a:srgbClr val="5076E2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713779-C490-4ACF-A204-777168B53B76}"/>
              </a:ext>
            </a:extLst>
          </p:cNvPr>
          <p:cNvSpPr txBox="1"/>
          <p:nvPr/>
        </p:nvSpPr>
        <p:spPr>
          <a:xfrm>
            <a:off x="5312644" y="2155734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Electron</a:t>
            </a:r>
          </a:p>
          <a:p>
            <a:pPr>
              <a:buNone/>
            </a:pPr>
            <a:r>
              <a:rPr lang="en-US" dirty="0">
                <a:solidFill>
                  <a:srgbClr val="92D050"/>
                </a:solidFill>
              </a:rPr>
              <a:t>coupling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863AB90-AAD2-4974-BF4C-16C226C4EBF3}"/>
              </a:ext>
            </a:extLst>
          </p:cNvPr>
          <p:cNvSpPr txBox="1"/>
          <p:nvPr/>
        </p:nvSpPr>
        <p:spPr>
          <a:xfrm>
            <a:off x="6696960" y="2200563"/>
            <a:ext cx="113657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Photon</a:t>
            </a:r>
          </a:p>
          <a:p>
            <a:pPr>
              <a:buNone/>
            </a:pPr>
            <a:r>
              <a:rPr lang="en-US" dirty="0">
                <a:solidFill>
                  <a:srgbClr val="FFC000"/>
                </a:solidFill>
              </a:rPr>
              <a:t>coupling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B17FBEE-CD01-4A26-8BEB-08F820757860}"/>
              </a:ext>
            </a:extLst>
          </p:cNvPr>
          <p:cNvCxnSpPr/>
          <p:nvPr/>
        </p:nvCxnSpPr>
        <p:spPr>
          <a:xfrm>
            <a:off x="5275818" y="2141449"/>
            <a:ext cx="989658" cy="0"/>
          </a:xfrm>
          <a:prstGeom prst="line">
            <a:avLst/>
          </a:prstGeom>
          <a:ln w="571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96EFE0-31EC-487A-8BFC-3E9FBEB305F9}"/>
              </a:ext>
            </a:extLst>
          </p:cNvPr>
          <p:cNvCxnSpPr/>
          <p:nvPr/>
        </p:nvCxnSpPr>
        <p:spPr>
          <a:xfrm>
            <a:off x="6623034" y="2163518"/>
            <a:ext cx="1097903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D078C9-4B5C-4283-AC88-359A2DA237A2}"/>
              </a:ext>
            </a:extLst>
          </p:cNvPr>
          <p:cNvSpPr txBox="1"/>
          <p:nvPr/>
        </p:nvSpPr>
        <p:spPr>
          <a:xfrm>
            <a:off x="2251917" y="2331986"/>
            <a:ext cx="15704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>
                <a:solidFill>
                  <a:srgbClr val="5076E2"/>
                </a:solidFill>
              </a:rPr>
              <a:t>DM scalar field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3F61F2-83ED-4086-A0DA-777D95334FBD}"/>
              </a:ext>
            </a:extLst>
          </p:cNvPr>
          <p:cNvSpPr txBox="1"/>
          <p:nvPr/>
        </p:nvSpPr>
        <p:spPr>
          <a:xfrm>
            <a:off x="7932859" y="1574792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/>
              <a:t>+ 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922ED9-E0E9-4698-965A-88AB9A68BC5D}"/>
              </a:ext>
            </a:extLst>
          </p:cNvPr>
          <p:cNvSpPr txBox="1"/>
          <p:nvPr/>
        </p:nvSpPr>
        <p:spPr>
          <a:xfrm>
            <a:off x="8181086" y="2202934"/>
            <a:ext cx="715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e.g., QCD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08177C5-3BB6-4A6C-B82F-C92AF25AE3AE}"/>
              </a:ext>
            </a:extLst>
          </p:cNvPr>
          <p:cNvCxnSpPr/>
          <p:nvPr/>
        </p:nvCxnSpPr>
        <p:spPr>
          <a:xfrm>
            <a:off x="8249547" y="2176215"/>
            <a:ext cx="50005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BC3611EA-8896-42D0-A6CA-4034BC52768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867" y="3392529"/>
            <a:ext cx="1547668" cy="37071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C74B550-9E10-4D2B-BF54-23475BEC71F5}"/>
              </a:ext>
            </a:extLst>
          </p:cNvPr>
          <p:cNvSpPr txBox="1"/>
          <p:nvPr/>
        </p:nvSpPr>
        <p:spPr>
          <a:xfrm>
            <a:off x="625796" y="4298306"/>
            <a:ext cx="6391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/>
              <a:t>DM coupling causes time-varying atomic energy levels:</a:t>
            </a:r>
          </a:p>
        </p:txBody>
      </p:sp>
      <p:grpSp>
        <p:nvGrpSpPr>
          <p:cNvPr id="22" name="Group 35">
            <a:extLst>
              <a:ext uri="{FF2B5EF4-FFF2-40B4-BE49-F238E27FC236}">
                <a16:creationId xmlns:a16="http://schemas.microsoft.com/office/drawing/2014/main" id="{9197EDA7-02B8-4E17-B210-0C7D4CD44D04}"/>
              </a:ext>
            </a:extLst>
          </p:cNvPr>
          <p:cNvGrpSpPr/>
          <p:nvPr/>
        </p:nvGrpSpPr>
        <p:grpSpPr>
          <a:xfrm>
            <a:off x="622093" y="4992314"/>
            <a:ext cx="1185789" cy="977351"/>
            <a:chOff x="4193537" y="913288"/>
            <a:chExt cx="1185789" cy="977351"/>
          </a:xfrm>
        </p:grpSpPr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050F96A-CD05-4845-8EDC-8DCDED71DAC7}"/>
                </a:ext>
              </a:extLst>
            </p:cNvPr>
            <p:cNvCxnSpPr/>
            <p:nvPr/>
          </p:nvCxnSpPr>
          <p:spPr>
            <a:xfrm>
              <a:off x="4203668" y="1642095"/>
              <a:ext cx="731520" cy="0"/>
            </a:xfrm>
            <a:prstGeom prst="line">
              <a:avLst/>
            </a:prstGeom>
            <a:ln w="57150">
              <a:solidFill>
                <a:srgbClr val="000099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8103C9E-9A52-449E-9EA0-84F69181CE69}"/>
                </a:ext>
              </a:extLst>
            </p:cNvPr>
            <p:cNvCxnSpPr/>
            <p:nvPr/>
          </p:nvCxnSpPr>
          <p:spPr>
            <a:xfrm>
              <a:off x="4193537" y="1155923"/>
              <a:ext cx="731520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3219F7AF-EA9B-4B54-B0BC-8E5FA187C1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7">
              <a:extLst>
                <a:ext uri="{FF2B5EF4-FFF2-40B4-BE49-F238E27FC236}">
                  <a16:creationId xmlns:a16="http://schemas.microsoft.com/office/drawing/2014/main" id="{1A3D25C7-C24E-4207-B914-A89A816AA8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1006807-901F-493B-8DC2-F47529DE5DCF}"/>
              </a:ext>
            </a:extLst>
          </p:cNvPr>
          <p:cNvCxnSpPr/>
          <p:nvPr/>
        </p:nvCxnSpPr>
        <p:spPr>
          <a:xfrm flipV="1">
            <a:off x="905526" y="5261040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8" name="Picture 5">
            <a:extLst>
              <a:ext uri="{FF2B5EF4-FFF2-40B4-BE49-F238E27FC236}">
                <a16:creationId xmlns:a16="http://schemas.microsoft.com/office/drawing/2014/main" id="{8BB7E7A7-2994-4425-BA4B-A055E747A6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8076" y="5388834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A22D6B5-CE52-4DE9-B94F-6DFBF0FBDE4A}"/>
              </a:ext>
            </a:extLst>
          </p:cNvPr>
          <p:cNvCxnSpPr/>
          <p:nvPr/>
        </p:nvCxnSpPr>
        <p:spPr>
          <a:xfrm flipV="1">
            <a:off x="3860454" y="5251069"/>
            <a:ext cx="0" cy="43180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Picture 5">
            <a:extLst>
              <a:ext uri="{FF2B5EF4-FFF2-40B4-BE49-F238E27FC236}">
                <a16:creationId xmlns:a16="http://schemas.microsoft.com/office/drawing/2014/main" id="{DE1865E0-00A0-4461-8EEB-6A60E054EE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004" y="5378863"/>
            <a:ext cx="245269" cy="16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43861B6-7133-4B95-B1BE-F7EC96253329}"/>
              </a:ext>
            </a:extLst>
          </p:cNvPr>
          <p:cNvCxnSpPr>
            <a:cxnSpLocks/>
          </p:cNvCxnSpPr>
          <p:nvPr/>
        </p:nvCxnSpPr>
        <p:spPr>
          <a:xfrm flipV="1">
            <a:off x="7676263" y="5034401"/>
            <a:ext cx="0" cy="336690"/>
          </a:xfrm>
          <a:prstGeom prst="line">
            <a:avLst/>
          </a:prstGeom>
          <a:ln w="38100">
            <a:solidFill>
              <a:schemeClr val="bg2">
                <a:lumMod val="5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F6C9DC12-1148-4F41-B0B4-9FC0A372740A}"/>
              </a:ext>
            </a:extLst>
          </p:cNvPr>
          <p:cNvSpPr txBox="1"/>
          <p:nvPr/>
        </p:nvSpPr>
        <p:spPr>
          <a:xfrm>
            <a:off x="7727912" y="4883908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DM induced oscillation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B67ECC6-9B8F-4E44-94E9-BE5CE57DFA58}"/>
              </a:ext>
            </a:extLst>
          </p:cNvPr>
          <p:cNvCxnSpPr>
            <a:cxnSpLocks/>
          </p:cNvCxnSpPr>
          <p:nvPr/>
        </p:nvCxnSpPr>
        <p:spPr>
          <a:xfrm>
            <a:off x="4837747" y="6148235"/>
            <a:ext cx="637428" cy="0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2BD89F7-CB74-4099-9197-D476C17A8CDF}"/>
              </a:ext>
            </a:extLst>
          </p:cNvPr>
          <p:cNvSpPr txBox="1"/>
          <p:nvPr/>
        </p:nvSpPr>
        <p:spPr>
          <a:xfrm>
            <a:off x="4213859" y="5978957"/>
            <a:ext cx="637429" cy="3455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/>
              <a:t>Time</a:t>
            </a:r>
          </a:p>
        </p:txBody>
      </p:sp>
      <p:grpSp>
        <p:nvGrpSpPr>
          <p:cNvPr id="35" name="Group 35">
            <a:extLst>
              <a:ext uri="{FF2B5EF4-FFF2-40B4-BE49-F238E27FC236}">
                <a16:creationId xmlns:a16="http://schemas.microsoft.com/office/drawing/2014/main" id="{ED2E8803-CECF-4B24-AA28-F0512F392669}"/>
              </a:ext>
            </a:extLst>
          </p:cNvPr>
          <p:cNvGrpSpPr/>
          <p:nvPr/>
        </p:nvGrpSpPr>
        <p:grpSpPr>
          <a:xfrm>
            <a:off x="3339373" y="5034401"/>
            <a:ext cx="419100" cy="977351"/>
            <a:chOff x="4960226" y="913288"/>
            <a:chExt cx="419100" cy="977351"/>
          </a:xfrm>
        </p:grpSpPr>
        <p:pic>
          <p:nvPicPr>
            <p:cNvPr id="36" name="Picture 7">
              <a:extLst>
                <a:ext uri="{FF2B5EF4-FFF2-40B4-BE49-F238E27FC236}">
                  <a16:creationId xmlns:a16="http://schemas.microsoft.com/office/drawing/2014/main" id="{859A56BB-25B2-42F7-B4EB-3BE8648E00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0226" y="1393152"/>
              <a:ext cx="41910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7">
              <a:extLst>
                <a:ext uri="{FF2B5EF4-FFF2-40B4-BE49-F238E27FC236}">
                  <a16:creationId xmlns:a16="http://schemas.microsoft.com/office/drawing/2014/main" id="{C82041FB-176C-43C3-868B-E7BE84B1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0662" y="913288"/>
              <a:ext cx="361950" cy="49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F59823AA-2322-4D25-A82E-BC13075FD3A6}"/>
              </a:ext>
            </a:extLst>
          </p:cNvPr>
          <p:cNvSpPr/>
          <p:nvPr/>
        </p:nvSpPr>
        <p:spPr bwMode="auto">
          <a:xfrm>
            <a:off x="2346227" y="5220050"/>
            <a:ext cx="386962" cy="342805"/>
          </a:xfrm>
          <a:prstGeom prst="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Arial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82DAAC7-E575-4047-9AFE-B0997E5022B5}"/>
              </a:ext>
            </a:extLst>
          </p:cNvPr>
          <p:cNvSpPr txBox="1"/>
          <p:nvPr/>
        </p:nvSpPr>
        <p:spPr>
          <a:xfrm>
            <a:off x="1851509" y="5555522"/>
            <a:ext cx="1364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600" dirty="0"/>
              <a:t>Dark matter coupling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3025125-8FD0-4310-AC6D-F5E225738A2A}"/>
              </a:ext>
            </a:extLst>
          </p:cNvPr>
          <p:cNvSpPr txBox="1"/>
          <p:nvPr/>
        </p:nvSpPr>
        <p:spPr>
          <a:xfrm>
            <a:off x="7914714" y="3273440"/>
            <a:ext cx="1247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/>
              <a:t>DM mass density</a:t>
            </a:r>
          </a:p>
        </p:txBody>
      </p:sp>
    </p:spTree>
    <p:extLst>
      <p:ext uri="{BB962C8B-B14F-4D97-AF65-F5344CB8AC3E}">
        <p14:creationId xmlns:p14="http://schemas.microsoft.com/office/powerpoint/2010/main" val="4169888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48065B90-9056-3883-B4BB-EF398F8C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+mn-lt"/>
                <a:ea typeface="ＭＳ Ｐゴシック" panose="020B0600070205080204" pitchFamily="34" charset="-128"/>
              </a:rPr>
              <a:t>Doppler Cooling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B674EC47-359F-89DD-701C-7F4E52713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57815"/>
            <a:ext cx="8425543" cy="5287963"/>
          </a:xfrm>
        </p:spPr>
        <p:txBody>
          <a:bodyPr>
            <a:normAutofit fontScale="92500" lnSpcReduction="10000"/>
          </a:bodyPr>
          <a:lstStyle/>
          <a:p>
            <a:endParaRPr lang="en-US" altLang="en-US" sz="24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There are a number of different atom cooling techniques.  We will introduce a couple examples </a:t>
            </a:r>
          </a:p>
          <a:p>
            <a:pPr marL="0" indent="0">
              <a:buNone/>
            </a:pPr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One of the most important techniques: Doppler cooling</a:t>
            </a: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Counter-propagating beams tuned below atomic transition</a:t>
            </a: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Doppler shift makes atom more likely to absorb photon (and corresponding momentum kick) from direction opposing its motion</a:t>
            </a: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Leads to damping force that provides cooling</a:t>
            </a: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2050" name="Picture 2" descr="3: Doppler cooling. A red-detuned laser will exert a stronger force if the atom is moving in the opposite direction.">
            <a:extLst>
              <a:ext uri="{FF2B5EF4-FFF2-40B4-BE49-F238E27FC236}">
                <a16:creationId xmlns:a16="http://schemas.microsoft.com/office/drawing/2014/main" id="{D171222B-BE8D-B086-AF3A-A111E250D9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57" y="2195833"/>
            <a:ext cx="809625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6">
            <a:extLst>
              <a:ext uri="{FF2B5EF4-FFF2-40B4-BE49-F238E27FC236}">
                <a16:creationId xmlns:a16="http://schemas.microsoft.com/office/drawing/2014/main" id="{65C8FF62-95DE-AB0A-CB97-A7EC2B292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265" y="6446296"/>
            <a:ext cx="228774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Maruyama, PhD Thesis 2003</a:t>
            </a:r>
          </a:p>
        </p:txBody>
      </p:sp>
    </p:spTree>
    <p:extLst>
      <p:ext uri="{BB962C8B-B14F-4D97-AF65-F5344CB8AC3E}">
        <p14:creationId xmlns:p14="http://schemas.microsoft.com/office/powerpoint/2010/main" val="3115016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48065B90-9056-3883-B4BB-EF398F8C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9686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latin typeface="+mn-lt"/>
                <a:ea typeface="ＭＳ Ｐゴシック" panose="020B0600070205080204" pitchFamily="34" charset="-128"/>
              </a:rPr>
              <a:t>Evaporative Cooling</a:t>
            </a:r>
          </a:p>
        </p:txBody>
      </p:sp>
      <p:sp>
        <p:nvSpPr>
          <p:cNvPr id="19459" name="Content Placeholder 2">
            <a:extLst>
              <a:ext uri="{FF2B5EF4-FFF2-40B4-BE49-F238E27FC236}">
                <a16:creationId xmlns:a16="http://schemas.microsoft.com/office/drawing/2014/main" id="{B674EC47-359F-89DD-701C-7F4E52713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28" y="3221185"/>
            <a:ext cx="8425543" cy="2582862"/>
          </a:xfrm>
        </p:spPr>
        <p:txBody>
          <a:bodyPr>
            <a:normAutofit/>
          </a:bodyPr>
          <a:lstStyle/>
          <a:p>
            <a:endParaRPr lang="en-US" altLang="en-US" sz="24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Evaporation: something we are familiar with from everyday life</a:t>
            </a:r>
          </a:p>
          <a:p>
            <a:pPr marL="0" indent="0">
              <a:buNone/>
            </a:pPr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Hotter atoms escape trap, leaving remaining atoms with less energy</a:t>
            </a:r>
          </a:p>
          <a:p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r>
              <a:rPr lang="en-US" altLang="en-US" sz="1800" dirty="0">
                <a:latin typeface="+mn-lt"/>
                <a:ea typeface="ＭＳ Ｐゴシック" panose="020B0600070205080204" pitchFamily="34" charset="-128"/>
              </a:rPr>
              <a:t>Often used to create Bose-Einstein condensates</a:t>
            </a:r>
          </a:p>
          <a:p>
            <a:pPr marL="0" indent="0">
              <a:buNone/>
            </a:pPr>
            <a:endParaRPr lang="en-US" altLang="en-US" sz="1800" dirty="0">
              <a:latin typeface="+mn-lt"/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  <a:p>
            <a:pPr lvl="1"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  <a:p>
            <a:pPr lvl="1"/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id="{65C8FF62-95DE-AB0A-CB97-A7EC2B2921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8265" y="6446296"/>
            <a:ext cx="394204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chemeClr val="bg1"/>
                </a:solidFill>
              </a:rPr>
              <a:t>http://large.stanford.edu/courses/2009/ph376/amet1/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98EC8985-9C5D-1B0C-2B25-8E7BB39B9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636" y="516924"/>
            <a:ext cx="5715000" cy="303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31789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90384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+mn-lt"/>
              </a:rPr>
              <a:t>Atom Lensing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143462" y="1335439"/>
            <a:ext cx="28921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2400" b="1" dirty="0"/>
              <a:t>Optical Collimation: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533953" y="3805522"/>
            <a:ext cx="2501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US" sz="2400" b="1" dirty="0"/>
              <a:t>Atom Collimation:</a:t>
            </a:r>
          </a:p>
        </p:txBody>
      </p:sp>
      <p:grpSp>
        <p:nvGrpSpPr>
          <p:cNvPr id="3" name="Group 86"/>
          <p:cNvGrpSpPr/>
          <p:nvPr/>
        </p:nvGrpSpPr>
        <p:grpSpPr>
          <a:xfrm>
            <a:off x="3289733" y="995902"/>
            <a:ext cx="4615434" cy="1662084"/>
            <a:chOff x="3289733" y="995902"/>
            <a:chExt cx="4615434" cy="1662084"/>
          </a:xfrm>
        </p:grpSpPr>
        <p:grpSp>
          <p:nvGrpSpPr>
            <p:cNvPr id="6" name="Group 89"/>
            <p:cNvGrpSpPr/>
            <p:nvPr/>
          </p:nvGrpSpPr>
          <p:grpSpPr>
            <a:xfrm>
              <a:off x="3359110" y="2288654"/>
              <a:ext cx="4476681" cy="369332"/>
              <a:chOff x="2327068" y="2487820"/>
              <a:chExt cx="4476681" cy="369332"/>
            </a:xfrm>
          </p:grpSpPr>
          <p:cxnSp>
            <p:nvCxnSpPr>
              <p:cNvPr id="34" name="Straight Arrow Connector 14"/>
              <p:cNvCxnSpPr/>
              <p:nvPr/>
            </p:nvCxnSpPr>
            <p:spPr>
              <a:xfrm>
                <a:off x="2327068" y="2509814"/>
                <a:ext cx="4476681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88" name="TextBox 87"/>
              <p:cNvSpPr txBox="1"/>
              <p:nvPr/>
            </p:nvSpPr>
            <p:spPr>
              <a:xfrm>
                <a:off x="4081943" y="2487820"/>
                <a:ext cx="9669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position</a:t>
                </a:r>
              </a:p>
            </p:txBody>
          </p:sp>
        </p:grpSp>
        <p:grpSp>
          <p:nvGrpSpPr>
            <p:cNvPr id="7" name="Group 85"/>
            <p:cNvGrpSpPr/>
            <p:nvPr/>
          </p:nvGrpSpPr>
          <p:grpSpPr>
            <a:xfrm>
              <a:off x="3289733" y="995902"/>
              <a:ext cx="4615434" cy="1195057"/>
              <a:chOff x="3289733" y="995902"/>
              <a:chExt cx="4615434" cy="1195057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5506915" y="995902"/>
                <a:ext cx="181070" cy="1195057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" name="Group 49"/>
              <p:cNvGrpSpPr/>
              <p:nvPr/>
            </p:nvGrpSpPr>
            <p:grpSpPr>
              <a:xfrm>
                <a:off x="3289733" y="1090510"/>
                <a:ext cx="4615434" cy="1005840"/>
                <a:chOff x="3289733" y="1090510"/>
                <a:chExt cx="4615434" cy="1005840"/>
              </a:xfrm>
            </p:grpSpPr>
            <p:grpSp>
              <p:nvGrpSpPr>
                <p:cNvPr id="9" name="Group 52"/>
                <p:cNvGrpSpPr/>
                <p:nvPr/>
              </p:nvGrpSpPr>
              <p:grpSpPr>
                <a:xfrm flipH="1">
                  <a:off x="3290608" y="1341970"/>
                  <a:ext cx="2308634" cy="502920"/>
                  <a:chOff x="5213288" y="1105997"/>
                  <a:chExt cx="3078178" cy="708572"/>
                </a:xfrm>
              </p:grpSpPr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5213288" y="1460590"/>
                    <a:ext cx="3078178" cy="35397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>
                    <a:off x="5213288" y="1105997"/>
                    <a:ext cx="3078178" cy="35397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0" name="Group 52"/>
                <p:cNvGrpSpPr/>
                <p:nvPr/>
              </p:nvGrpSpPr>
              <p:grpSpPr>
                <a:xfrm flipH="1">
                  <a:off x="3290608" y="1090510"/>
                  <a:ext cx="2308634" cy="1005840"/>
                  <a:chOff x="5213288" y="1105997"/>
                  <a:chExt cx="3078178" cy="708572"/>
                </a:xfrm>
              </p:grpSpPr>
              <p:cxnSp>
                <p:nvCxnSpPr>
                  <p:cNvPr id="60" name="Straight Connector 59"/>
                  <p:cNvCxnSpPr/>
                  <p:nvPr/>
                </p:nvCxnSpPr>
                <p:spPr>
                  <a:xfrm flipV="1">
                    <a:off x="5213288" y="1460590"/>
                    <a:ext cx="3078178" cy="35397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Straight Connector 60"/>
                  <p:cNvCxnSpPr/>
                  <p:nvPr/>
                </p:nvCxnSpPr>
                <p:spPr>
                  <a:xfrm>
                    <a:off x="5213288" y="1105997"/>
                    <a:ext cx="3078178" cy="353979"/>
                  </a:xfrm>
                  <a:prstGeom prst="line">
                    <a:avLst/>
                  </a:prstGeom>
                  <a:ln w="28575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66" name="Straight Connector 65"/>
                <p:cNvCxnSpPr/>
                <p:nvPr/>
              </p:nvCxnSpPr>
              <p:spPr>
                <a:xfrm flipH="1" flipV="1">
                  <a:off x="3289733" y="1593430"/>
                  <a:ext cx="4615434" cy="0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6" name="Straight Connector 45"/>
              <p:cNvCxnSpPr/>
              <p:nvPr/>
            </p:nvCxnSpPr>
            <p:spPr>
              <a:xfrm flipV="1">
                <a:off x="5587008" y="2096350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 flipV="1">
                <a:off x="5587008" y="1844890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5587008" y="1341970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 flipV="1">
                <a:off x="5587008" y="1090510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Group 89"/>
          <p:cNvGrpSpPr/>
          <p:nvPr/>
        </p:nvGrpSpPr>
        <p:grpSpPr>
          <a:xfrm>
            <a:off x="3215603" y="3470366"/>
            <a:ext cx="5170837" cy="1666753"/>
            <a:chOff x="3215603" y="3470366"/>
            <a:chExt cx="5170837" cy="1666753"/>
          </a:xfrm>
        </p:grpSpPr>
        <p:grpSp>
          <p:nvGrpSpPr>
            <p:cNvPr id="12" name="Group 90"/>
            <p:cNvGrpSpPr/>
            <p:nvPr/>
          </p:nvGrpSpPr>
          <p:grpSpPr>
            <a:xfrm>
              <a:off x="3359110" y="4767787"/>
              <a:ext cx="4476681" cy="369332"/>
              <a:chOff x="2327068" y="2487820"/>
              <a:chExt cx="4476681" cy="369332"/>
            </a:xfrm>
          </p:grpSpPr>
          <p:cxnSp>
            <p:nvCxnSpPr>
              <p:cNvPr id="92" name="Straight Arrow Connector 14"/>
              <p:cNvCxnSpPr/>
              <p:nvPr/>
            </p:nvCxnSpPr>
            <p:spPr>
              <a:xfrm>
                <a:off x="2327068" y="2509814"/>
                <a:ext cx="4476681" cy="0"/>
              </a:xfrm>
              <a:prstGeom prst="straightConnector1">
                <a:avLst/>
              </a:prstGeom>
              <a:ln w="28575"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>
                <a:off x="4255068" y="2487820"/>
                <a:ext cx="6206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 dirty="0"/>
                  <a:t>time</a:t>
                </a:r>
              </a:p>
            </p:txBody>
          </p:sp>
        </p:grpSp>
        <p:grpSp>
          <p:nvGrpSpPr>
            <p:cNvPr id="13" name="Group 88"/>
            <p:cNvGrpSpPr/>
            <p:nvPr/>
          </p:nvGrpSpPr>
          <p:grpSpPr>
            <a:xfrm>
              <a:off x="3215603" y="3470366"/>
              <a:ext cx="5170837" cy="1197864"/>
              <a:chOff x="3215603" y="3470366"/>
              <a:chExt cx="5170837" cy="1197864"/>
            </a:xfrm>
          </p:grpSpPr>
          <p:sp>
            <p:nvSpPr>
              <p:cNvPr id="85" name="Oval 84"/>
              <p:cNvSpPr/>
              <p:nvPr/>
            </p:nvSpPr>
            <p:spPr bwMode="auto">
              <a:xfrm>
                <a:off x="4212676" y="3820328"/>
                <a:ext cx="497941" cy="497941"/>
              </a:xfrm>
              <a:prstGeom prst="ellipse">
                <a:avLst/>
              </a:prstGeom>
              <a:solidFill>
                <a:srgbClr val="FF7D7D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8" name="Oval 29"/>
              <p:cNvSpPr/>
              <p:nvPr/>
            </p:nvSpPr>
            <p:spPr bwMode="auto">
              <a:xfrm>
                <a:off x="7410172" y="3581164"/>
                <a:ext cx="976268" cy="976268"/>
              </a:xfrm>
              <a:prstGeom prst="ellipse">
                <a:avLst/>
              </a:prstGeom>
              <a:solidFill>
                <a:srgbClr val="FFB9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77" name="Oval 29"/>
              <p:cNvSpPr/>
              <p:nvPr/>
            </p:nvSpPr>
            <p:spPr bwMode="auto">
              <a:xfrm>
                <a:off x="6270945" y="3581164"/>
                <a:ext cx="976268" cy="976268"/>
              </a:xfrm>
              <a:prstGeom prst="ellipse">
                <a:avLst/>
              </a:prstGeom>
              <a:solidFill>
                <a:srgbClr val="FFB9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 bwMode="auto">
              <a:xfrm>
                <a:off x="3215603" y="3989778"/>
                <a:ext cx="159040" cy="159040"/>
              </a:xfrm>
              <a:prstGeom prst="ellipse">
                <a:avLst/>
              </a:prstGeom>
              <a:solidFill>
                <a:srgbClr val="FF505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sp>
            <p:nvSpPr>
              <p:cNvPr id="38" name="Oval 29"/>
              <p:cNvSpPr/>
              <p:nvPr/>
            </p:nvSpPr>
            <p:spPr bwMode="auto">
              <a:xfrm>
                <a:off x="5107007" y="3581164"/>
                <a:ext cx="976268" cy="976268"/>
              </a:xfrm>
              <a:prstGeom prst="ellipse">
                <a:avLst/>
              </a:prstGeom>
              <a:solidFill>
                <a:srgbClr val="FFB9B9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 fontAlgn="base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endParaRPr lang="en-US" dirty="0">
                  <a:solidFill>
                    <a:srgbClr val="000000"/>
                  </a:solidFill>
                  <a:cs typeface="Arial" charset="0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5595141" y="3470366"/>
                <a:ext cx="0" cy="1197864"/>
              </a:xfrm>
              <a:prstGeom prst="line">
                <a:avLst/>
              </a:prstGeom>
              <a:ln w="76200">
                <a:solidFill>
                  <a:srgbClr val="00B050"/>
                </a:solidFill>
                <a:headEnd type="none" w="med" len="med"/>
                <a:tailEnd type="none" w="med" len="med"/>
              </a:ln>
              <a:effectLst>
                <a:glow rad="228600">
                  <a:srgbClr val="00B050">
                    <a:alpha val="40000"/>
                  </a:srgbClr>
                </a:glow>
              </a:effectLst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4" name="Group 52"/>
              <p:cNvGrpSpPr/>
              <p:nvPr/>
            </p:nvGrpSpPr>
            <p:grpSpPr>
              <a:xfrm flipH="1">
                <a:off x="3288299" y="3566378"/>
                <a:ext cx="2308634" cy="1005840"/>
                <a:chOff x="5213288" y="1105997"/>
                <a:chExt cx="3078178" cy="708572"/>
              </a:xfrm>
            </p:grpSpPr>
            <p:cxnSp>
              <p:nvCxnSpPr>
                <p:cNvPr id="79" name="Straight Connector 78"/>
                <p:cNvCxnSpPr/>
                <p:nvPr/>
              </p:nvCxnSpPr>
              <p:spPr>
                <a:xfrm flipV="1">
                  <a:off x="5213288" y="1460590"/>
                  <a:ext cx="3078178" cy="35397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Straight Connector 79"/>
                <p:cNvCxnSpPr/>
                <p:nvPr/>
              </p:nvCxnSpPr>
              <p:spPr>
                <a:xfrm>
                  <a:off x="5213288" y="1105997"/>
                  <a:ext cx="3078178" cy="353979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4" name="Straight Connector 73"/>
              <p:cNvCxnSpPr/>
              <p:nvPr/>
            </p:nvCxnSpPr>
            <p:spPr>
              <a:xfrm flipV="1">
                <a:off x="5593349" y="4572218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593349" y="3566378"/>
                <a:ext cx="2308634" cy="0"/>
              </a:xfrm>
              <a:prstGeom prst="lin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5"/>
          <p:cNvGrpSpPr/>
          <p:nvPr/>
        </p:nvGrpSpPr>
        <p:grpSpPr>
          <a:xfrm>
            <a:off x="315373" y="2171700"/>
            <a:ext cx="2846927" cy="1243577"/>
            <a:chOff x="7063000" y="3712435"/>
            <a:chExt cx="1733550" cy="757238"/>
          </a:xfrm>
        </p:grpSpPr>
        <p:sp>
          <p:nvSpPr>
            <p:cNvPr id="4" name="Rectangle 3"/>
            <p:cNvSpPr/>
            <p:nvPr/>
          </p:nvSpPr>
          <p:spPr>
            <a:xfrm>
              <a:off x="7063000" y="3712435"/>
              <a:ext cx="1733550" cy="757238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rgbClr val="8C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pic>
          <p:nvPicPr>
            <p:cNvPr id="5" name="Picture 24" descr="latex-image-1.pdf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90000" y="3779110"/>
              <a:ext cx="1498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3" name="TextBox 42"/>
          <p:cNvSpPr txBox="1"/>
          <p:nvPr/>
        </p:nvSpPr>
        <p:spPr>
          <a:xfrm>
            <a:off x="379452" y="4636835"/>
            <a:ext cx="28361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Trade off larger cloud size for reduced velocity spread</a:t>
            </a:r>
          </a:p>
          <a:p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523939" y="6452439"/>
            <a:ext cx="2934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Ammann</a:t>
            </a:r>
            <a:r>
              <a:rPr lang="en-US" sz="1400" dirty="0">
                <a:solidFill>
                  <a:schemeClr val="bg1"/>
                </a:solidFill>
              </a:rPr>
              <a:t> &amp; Christensen, PRL </a:t>
            </a:r>
            <a:r>
              <a:rPr lang="en-US" sz="1400" b="1" dirty="0">
                <a:solidFill>
                  <a:schemeClr val="bg1"/>
                </a:solidFill>
              </a:rPr>
              <a:t>78</a:t>
            </a:r>
            <a:r>
              <a:rPr lang="en-US" sz="1400" dirty="0">
                <a:solidFill>
                  <a:schemeClr val="bg1"/>
                </a:solidFill>
              </a:rPr>
              <a:t>, 1997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529059-186C-A77B-62CB-2718E0143DA9}"/>
              </a:ext>
            </a:extLst>
          </p:cNvPr>
          <p:cNvSpPr txBox="1"/>
          <p:nvPr/>
        </p:nvSpPr>
        <p:spPr>
          <a:xfrm>
            <a:off x="327468" y="5560165"/>
            <a:ext cx="8923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38 </a:t>
            </a:r>
            <a:r>
              <a:rPr lang="en-US" dirty="0" err="1"/>
              <a:t>pK</a:t>
            </a:r>
            <a:r>
              <a:rPr lang="en-US" dirty="0"/>
              <a:t> effective temperature reached: </a:t>
            </a:r>
            <a:r>
              <a:rPr lang="en-US" dirty="0" err="1"/>
              <a:t>Deppner</a:t>
            </a:r>
            <a:r>
              <a:rPr lang="en-US" dirty="0"/>
              <a:t> et al, PRL 127, 100401 (2021)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646" y="415140"/>
            <a:ext cx="9035844" cy="5002213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Make an interference measurement between the different states in a quantum superposition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Will reveal </a:t>
            </a: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phase 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that has evolved between the different states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This phase is often highly sensitive to a variety of quantities we might want to measure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A simple and broadly applicable example: Ramsey interferometry with two-level atom</a:t>
            </a:r>
          </a:p>
          <a:p>
            <a:pPr lvl="1">
              <a:lnSpc>
                <a:spcPct val="90000"/>
              </a:lnSpc>
            </a:pPr>
            <a:r>
              <a:rPr lang="en-US" sz="1400" dirty="0">
                <a:latin typeface="+mn-lt"/>
                <a:ea typeface="ＭＳ Ｐゴシック" charset="-128"/>
                <a:cs typeface="ＭＳ Ｐゴシック" charset="-128"/>
              </a:rPr>
              <a:t>Provides a useful intuition for understanding atom interferometry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Sensing with Quantum Superpositions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AE9EF6-59CE-4F6A-887B-67FA0A5304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703" y="1440647"/>
            <a:ext cx="2163097" cy="21630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3A7D8E-1DC1-4F70-AF40-9FDACAF19869}"/>
              </a:ext>
            </a:extLst>
          </p:cNvPr>
          <p:cNvSpPr txBox="1"/>
          <p:nvPr/>
        </p:nvSpPr>
        <p:spPr>
          <a:xfrm>
            <a:off x="3687097" y="1827920"/>
            <a:ext cx="23695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Fringes from interfering different spatial components of an atom’s wavefunction</a:t>
            </a:r>
          </a:p>
        </p:txBody>
      </p:sp>
    </p:spTree>
    <p:extLst>
      <p:ext uri="{BB962C8B-B14F-4D97-AF65-F5344CB8AC3E}">
        <p14:creationId xmlns:p14="http://schemas.microsoft.com/office/powerpoint/2010/main" val="1529282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6646" y="372447"/>
            <a:ext cx="9035844" cy="5002213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Key building block for understanding quantum sensors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Two states with transition frequency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Coupling matrix element 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Example: two states coupled by an electric dipole interaction, with interaction Hamiltonian        term                            for electric dipole operator        and applied time-varying electric field: 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  corresponds to the phase of driving electric field at the location of the two-level system</a:t>
            </a: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The Quantum Two-Level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F385D7-A5AA-4665-8997-057B37057E6C}"/>
              </a:ext>
            </a:extLst>
          </p:cNvPr>
          <p:cNvCxnSpPr/>
          <p:nvPr/>
        </p:nvCxnSpPr>
        <p:spPr>
          <a:xfrm>
            <a:off x="776748" y="1799303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A2991E-81AB-4B47-9408-9D3CEADE5F62}"/>
              </a:ext>
            </a:extLst>
          </p:cNvPr>
          <p:cNvCxnSpPr/>
          <p:nvPr/>
        </p:nvCxnSpPr>
        <p:spPr>
          <a:xfrm>
            <a:off x="776748" y="1233948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01FCAFB-F616-4C0C-8209-9922C59C5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0822" y="1640418"/>
            <a:ext cx="283335" cy="3177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CE9F7E-91A1-4813-963F-BCFC53C34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0821" y="1050612"/>
            <a:ext cx="283335" cy="33722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122581-1BDC-402D-B5D5-F6FABEAFB509}"/>
              </a:ext>
            </a:extLst>
          </p:cNvPr>
          <p:cNvCxnSpPr>
            <a:cxnSpLocks/>
          </p:cNvCxnSpPr>
          <p:nvPr/>
        </p:nvCxnSpPr>
        <p:spPr>
          <a:xfrm>
            <a:off x="1086464" y="1233948"/>
            <a:ext cx="0" cy="5653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07016AA-E77F-4A51-898B-F23428F108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412" y="1421074"/>
            <a:ext cx="257577" cy="23346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FDE9847-795B-40D3-88F2-BA05A42455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69585" y="2329919"/>
            <a:ext cx="256609" cy="23258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204FA8A-3147-42CC-8A20-960C0178C2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8205" y="2898341"/>
            <a:ext cx="257577" cy="25291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0F3D1DB-7BEB-41AC-9F09-2029E934A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4419" y="3754929"/>
            <a:ext cx="1365161" cy="2723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42DD6F1-6973-4AFB-8F76-84A5F978088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24683" y="3764656"/>
            <a:ext cx="231820" cy="25291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BB8BF28-6728-49DC-94B9-B5DDA9D1BAC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51078" y="4146337"/>
            <a:ext cx="2163651" cy="2983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00CCD35-2FBA-4D64-818A-1CD67357F9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2327" y="4639832"/>
            <a:ext cx="154546" cy="272374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635AD2-44C5-4AA4-BD3B-A3099D02611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20611" y="5254811"/>
            <a:ext cx="1931831" cy="31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834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520" y="1656835"/>
            <a:ext cx="8761996" cy="3549413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General form of wavefunction, where now we pull phase factors from the free evolution of the system into the definition of the states (interaction picture)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Substitute into </a:t>
            </a:r>
            <a:r>
              <a:rPr lang="en-US" sz="1800" dirty="0" err="1">
                <a:latin typeface="+mn-lt"/>
                <a:ea typeface="ＭＳ Ｐゴシック" charset="-128"/>
                <a:cs typeface="ＭＳ Ｐゴシック" charset="-128"/>
              </a:rPr>
              <a:t>Schroedinger</a:t>
            </a:r>
            <a:r>
              <a:rPr lang="en-US" sz="1800" dirty="0">
                <a:latin typeface="+mn-lt"/>
                <a:ea typeface="ＭＳ Ｐゴシック" charset="-128"/>
                <a:cs typeface="ＭＳ Ｐゴシック" charset="-128"/>
              </a:rPr>
              <a:t> equation to get dynamical equations of motion for coefficients</a:t>
            </a: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800" i="1" dirty="0">
                <a:latin typeface="+mn-lt"/>
                <a:ea typeface="ＭＳ Ｐゴシック" charset="-128"/>
                <a:cs typeface="ＭＳ Ｐゴシック" charset="-128"/>
              </a:rPr>
              <a:t>What approximation might we be able to make to simplify these equations, assuming that the transition frequency       is much larger than the drive strength  </a:t>
            </a:r>
          </a:p>
          <a:p>
            <a:pPr marL="0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4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20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05747"/>
            <a:ext cx="82296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dirty="0">
                <a:latin typeface="+mn-lt"/>
              </a:rPr>
              <a:t>The Quantum Two-Level System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F385D7-A5AA-4665-8997-057B37057E6C}"/>
              </a:ext>
            </a:extLst>
          </p:cNvPr>
          <p:cNvCxnSpPr/>
          <p:nvPr/>
        </p:nvCxnSpPr>
        <p:spPr>
          <a:xfrm>
            <a:off x="532327" y="1373089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3A2991E-81AB-4B47-9408-9D3CEADE5F62}"/>
              </a:ext>
            </a:extLst>
          </p:cNvPr>
          <p:cNvCxnSpPr/>
          <p:nvPr/>
        </p:nvCxnSpPr>
        <p:spPr>
          <a:xfrm>
            <a:off x="532327" y="807734"/>
            <a:ext cx="619433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901FCAFB-F616-4C0C-8209-9922C59C5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6401" y="1214204"/>
            <a:ext cx="283335" cy="3177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8CE9F7E-91A1-4813-963F-BCFC53C345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6400" y="624398"/>
            <a:ext cx="283335" cy="337226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A122581-1BDC-402D-B5D5-F6FABEAFB509}"/>
              </a:ext>
            </a:extLst>
          </p:cNvPr>
          <p:cNvCxnSpPr>
            <a:cxnSpLocks/>
          </p:cNvCxnSpPr>
          <p:nvPr/>
        </p:nvCxnSpPr>
        <p:spPr>
          <a:xfrm>
            <a:off x="842043" y="807734"/>
            <a:ext cx="0" cy="56535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707016AA-E77F-4A51-898B-F23428F108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991" y="994860"/>
            <a:ext cx="257577" cy="23346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BB8BF28-6728-49DC-94B9-B5DDA9D1BAC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8935" y="961624"/>
            <a:ext cx="2163651" cy="29831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06635AD2-44C5-4AA4-BD3B-A3099D02611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62275" y="934768"/>
            <a:ext cx="1931831" cy="31128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927380C-F02E-4C28-BF5D-A532B094C49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02556" y="2566712"/>
            <a:ext cx="2807594" cy="46044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5271412-5D2B-41C2-AC54-AAAB9E4B49E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043" y="3888130"/>
            <a:ext cx="7083380" cy="130350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8D21BAD-ECDE-4237-8085-C490766771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3543" y="6079099"/>
            <a:ext cx="256609" cy="23258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275B6CC-D59A-47CA-A88E-61A9FAF151D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37615" y="6058767"/>
            <a:ext cx="257577" cy="2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284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21955</TotalTime>
  <Words>2191</Words>
  <Application>Microsoft Office PowerPoint</Application>
  <PresentationFormat>On-screen Show (4:3)</PresentationFormat>
  <Paragraphs>686</Paragraphs>
  <Slides>35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Tahoma</vt:lpstr>
      <vt:lpstr>Times New Roman</vt:lpstr>
      <vt:lpstr>Office Theme</vt:lpstr>
      <vt:lpstr>A Brief Tutorial on Sensing with Cold Atoms</vt:lpstr>
      <vt:lpstr>PowerPoint Presentation</vt:lpstr>
      <vt:lpstr>Ultracold Atoms</vt:lpstr>
      <vt:lpstr>Doppler Cooling</vt:lpstr>
      <vt:lpstr>Evaporative Cooling</vt:lpstr>
      <vt:lpstr>Atom Lensing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Atom interferometry</vt:lpstr>
      <vt:lpstr>Atom optics using light</vt:lpstr>
      <vt:lpstr>Atom optics using light</vt:lpstr>
      <vt:lpstr>Phase Shift Sensitivity</vt:lpstr>
      <vt:lpstr>PowerPoint Presentation</vt:lpstr>
      <vt:lpstr>PowerPoint Presentation</vt:lpstr>
      <vt:lpstr>PowerPoint Presentation</vt:lpstr>
      <vt:lpstr>Atom Interferometry (AI)-Based Inertial Sensors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Squeezing Example</vt:lpstr>
      <vt:lpstr>Dark Matter</vt:lpstr>
      <vt:lpstr>Ultralight dark matter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Geraldo Rivera</dc:creator>
  <cp:lastModifiedBy>Tim Kovachy</cp:lastModifiedBy>
  <cp:revision>604</cp:revision>
  <dcterms:created xsi:type="dcterms:W3CDTF">2015-07-21T16:44:10Z</dcterms:created>
  <dcterms:modified xsi:type="dcterms:W3CDTF">2023-03-24T00:40:37Z</dcterms:modified>
</cp:coreProperties>
</file>