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</p:sldMasterIdLst>
  <p:notesMasterIdLst>
    <p:notesMasterId r:id="rId14"/>
  </p:notesMasterIdLst>
  <p:sldIdLst>
    <p:sldId id="256" r:id="rId2"/>
    <p:sldId id="257" r:id="rId3"/>
    <p:sldId id="267" r:id="rId4"/>
    <p:sldId id="259" r:id="rId5"/>
    <p:sldId id="260" r:id="rId6"/>
    <p:sldId id="261" r:id="rId7"/>
    <p:sldId id="262" r:id="rId8"/>
    <p:sldId id="268" r:id="rId9"/>
    <p:sldId id="269" r:id="rId10"/>
    <p:sldId id="264" r:id="rId11"/>
    <p:sldId id="270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17"/>
  </p:normalViewPr>
  <p:slideViewPr>
    <p:cSldViewPr snapToGrid="0" snapToObjects="1">
      <p:cViewPr>
        <p:scale>
          <a:sx n="100" d="100"/>
          <a:sy n="100" d="100"/>
        </p:scale>
        <p:origin x="464" y="-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9F8D6-559D-4349-AE0A-D5F7E317BA20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60FA1-08DD-3247-99A7-4E7A859A0F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45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43A7CD3-94E1-42A9-BAB7-2AFCD9FCB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1078" y="722903"/>
            <a:ext cx="10495904" cy="246077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67609B-8FD3-4FF7-8EBC-6619CA868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078" y="3428997"/>
            <a:ext cx="10495904" cy="2306639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7A76F-3401-4F50-AE85-8F2AA247B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3/11/22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02E50-D34E-4DD4-8B3B-55D08F25F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78" y="236364"/>
            <a:ext cx="4114800" cy="4171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53B71-D2FA-4DDC-9C9C-E26F7B591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86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BD70F-ACE4-4595-845E-2296BDF83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978CD9-E0B5-4B48-8366-91E6D22C9F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AF4B4-44D3-4E29-B235-A1B868207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3/11/22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7BA37-9639-480E-84AB-EA277225C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FC658-154E-48DE-AD31-813E5170C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711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5405209-5179-4359-91ED-1B1A46619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E32344F-3BE0-4CE8-B1BD-9ABD425E1C0D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99DE306-F4FB-4730-A066-ADF38D7395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CB32885-303F-477F-A081-27425944F230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60C0C0B-4CD0-467D-A382-2B2415102C48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788DF0F-327F-43A5-AB71-3D32053D83CA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98A0902-2662-4911-A532-AA6310861479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ABDA4F7-23F4-46D1-8B7E-A21DD84083E1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7FC9FC2-8808-438E-8FFB-5FE416BFB5C8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04694E5-71F9-4210-9BE8-FC12CC177BD3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B37E805-A7E5-4906-B0C5-1373F3DA9628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A4CD964-FBD6-41AB-8A02-9509A2BAC11F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9CD7FF8-E827-4E0A-BCE2-CCB34EDAC0FC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C4AD6BB-F1EE-4FB8-96E8-6890447800EC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E935057-E0A3-4DAE-B9C8-6E818D7A7205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08DDF69-1C14-453C-BC3A-37D3FE69DFC7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6C26D82-15BA-4B2E-A42D-2ECA8012D307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7F73B67-E5E9-4000-91DA-034B2127EFD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AFAC1B5-F0DD-4FC0-B4C9-77CB29DF442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9ACB3DB-54B2-4CEE-A791-C6FC6C758D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324004-1030-47D9-B817-425FF6ECCEC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AA001C4-81AB-4FA6-ADAA-C8618056353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D1DAD34-7844-4F16-9874-F51F2A23B9E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7DCBC6D-1BDA-4CB1-A3EC-59F240C8FA1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5B3C1A0-58E7-47E4-831B-CF3EE21D1E9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8A09FAA-E123-4FE4-B67A-9EBDE1A3130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317B7C6-C816-4A58-B184-135E4FD19F5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D22ABB-4CE8-47DC-80BF-39B3E4CF70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A17DE37-A292-4031-AF42-CDB00A13EE7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3EF673-CB75-435F-9BF3-7594EC3ADF8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35F4581-15F6-47EE-87D0-1132A093DBA5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65CF984-F5BD-45C4-9A12-B02DB4F044E1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ACE66A86-8455-497B-9CA4-F460A19E5F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8900000">
            <a:off x="7770390" y="-287370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68C62B-71EF-4824-9EE8-6CAE179842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707774" y="715616"/>
            <a:ext cx="3295876" cy="502659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43E4C8-4AA9-49D7-BF71-1AB5F2CFE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3588" y="715616"/>
            <a:ext cx="6770448" cy="50265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898B3-014E-440B-BA4E-106339212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3/11/22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22643-CE63-4C3E-B437-5A1A5EF91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1CE5E-160A-4B37-94E2-3D9DC75BF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3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D8D6B-70A2-430A-9F5D-DA093D8C1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A2845-6CA6-4745-A951-25B8D5319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49424-7A20-4BA1-9F60-671A5DBB3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3/11/22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BD2B2-E17F-402E-8EA3-5C7C1118A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23070-8658-4AC0-B2A3-4BE605A84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5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69DB7AC-F7D7-430A-A2A7-CD3EBBF1D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6AAF10E-F092-4160-BF4A-FF568555B790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6341C04-9B94-4385-A661-7B8C170004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4C1D709-6A0F-409C-B2D0-C248E562265E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999BE53-BA11-4B67-BFBB-6281DB50C75D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B662D93-31C1-4DFB-A938-E631F89AA9F0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7ECC8DA-0BEC-4508-89D4-12FA35B481F5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7DC8E6C-1B78-4B89-82DD-BBA778CD1482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8E5F54A-0315-4B15-B865-1F0460526260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DD7F352-DE39-4835-8D3F-69CDEC490F1E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9D6F20A-F777-4F41-B23B-735A64FA5DA3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1BBADBA-0F74-418B-BC50-AD44596C3EF8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918BE26-88E5-457C-8095-745F34D15366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FB269E0-E058-4340-B93D-7D40FFF521F3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DDD9AEE-5501-4385-B339-4616F567B53D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4D29C61-8926-4C98-882B-AB90108C8386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AC585F9-B633-4F7E-AADE-75079DC17158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5DC6366-5525-4FBC-9886-D4409F6B29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CC03CF9-098C-4140-806A-023D3DC3F2E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9C41BC4-89DF-4EC4-A141-9EF16D8EEB5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32AD067-E64C-499E-9C0A-A7252587441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653DD54-FA2B-4B91-A94E-3C46AE21B38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86AC204-156B-442E-B028-01036BD1F2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03512DE-F013-431A-9F6E-ADDA88FB2DD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95FEE1-61A9-4065-B9F8-5589180AC62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028AA59-C1FA-46C0-BFDD-1C1D3404C8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A5C99EE-B791-470A-8639-0357A751EB4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54F4204-F48B-4AF5-B11E-0CE7D972AC3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76643FE-3966-4B82-9623-C61A56EDD20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D769C5-B1B1-45BD-A40A-67E6568C8434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A511707-50C7-48B2-81F7-5C82BF57795C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38D44F3-CCFE-48A0-8414-FFF5E43D9184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D126FE0-8204-40BB-AD46-4A0C7A475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18115"/>
            <a:ext cx="10312571" cy="278150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5E350-4200-419C-A167-527DD6B77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078" y="3753350"/>
            <a:ext cx="10312571" cy="1991572"/>
          </a:xfrm>
        </p:spPr>
        <p:txBody>
          <a:bodyPr/>
          <a:lstStyle>
            <a:lvl1pPr marL="0" indent="0">
              <a:buNone/>
              <a:defRPr lang="en-US" sz="24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6741F519-22CF-4C01-B140-5480DBAB3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D1550-9064-4767-B70A-3501AF956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3/11/22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E1C33-2E8E-4041-9683-12048CB8A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36992-B921-4F3F-9C4A-0D67E618D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210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CFDF5-4B31-4F1B-83BA-82A95103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22903"/>
            <a:ext cx="10312571" cy="13548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EC9A6-F718-4497-8A75-637EE17458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078" y="2345843"/>
            <a:ext cx="5009584" cy="32743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03E57-9695-4508-9778-B3DB1FB5F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35075" y="2345843"/>
            <a:ext cx="5068574" cy="32743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74CEE6-B9DC-4CCC-8F4C-0B4DADFB0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3/11/22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85191-5804-47C9-95EB-D49D71573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6B0A03-44F6-4299-B45D-E07A02390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03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920E6-CC97-4BD8-92FE-8F36024D0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22900"/>
            <a:ext cx="10320062" cy="14075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3872FB-EDD5-42FB-8A9A-279EAD4FB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078" y="2331481"/>
            <a:ext cx="4963444" cy="54007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F28C1-95C8-476A-8D93-D580DD39D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1078" y="2954564"/>
            <a:ext cx="4963444" cy="279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315485-EE1A-41B0-873A-BA9D06E88B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03351" y="2331481"/>
            <a:ext cx="4900298" cy="54007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81A6FB-1583-4A1B-A4A7-C65062C57B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03351" y="2954564"/>
            <a:ext cx="4900298" cy="279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A29EA7-E61E-4617-9DA9-40B9299B3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587" y="6215870"/>
            <a:ext cx="3843779" cy="417126"/>
          </a:xfrm>
        </p:spPr>
        <p:txBody>
          <a:bodyPr/>
          <a:lstStyle/>
          <a:p>
            <a:fld id="{8F72BA41-EC5B-4197-BCC8-0FD2E523CD7A}" type="datetimeFigureOut">
              <a:rPr lang="en-US" smtClean="0"/>
              <a:t>3/11/22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6249CC-EB72-46A6-87D9-5FBDA8E45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78" y="236364"/>
            <a:ext cx="4114800" cy="4171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A04EE7-47BE-4ECE-A170-793C4E569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39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E4946-24AD-40DD-95A7-49BA49C22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22903"/>
            <a:ext cx="10501177" cy="140123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8CF342-49F6-482D-943E-7E50B1694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3/11/22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4033E5-3797-4FF8-866F-9FD9325A9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78" y="236364"/>
            <a:ext cx="4114800" cy="417126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DC1E67-424D-4638-98F8-38E71A410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69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45BED274-5EB4-4EF4-B353-E55BD5026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0418BE5-560E-4E49-B12D-B555511FED72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49D1162-73B9-420F-BCBE-95039D00CD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2BA76FE-316A-48E2-A03B-4E05691C4348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E678FBC-A6AD-4422-BA24-A4172F8862CA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D3C5C3E-2D08-43F0-AFAC-E15360CA7D34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0BEAC62-AF92-4A65-9790-6F6E0C6C5A1F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C77D7C5-E76E-4E82-BFC4-9A75D2C8089D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66E0152-96B9-4067-80D3-D9BDE6D7EC95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918AFCC-B9DA-4092-8FBA-2CFEDB0388E3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1EC7D33-C87E-4812-A722-53C5D99272B5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5F239E3-501A-4C3C-9BE4-6BFA0D3126B7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B62BF3B-95BB-4188-AAE5-015A0EF3D186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14E5F0F-0124-40D0-A0BF-AE307A0E15F4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BADC3B1-26C7-4CF1-B29D-4D0DEA3E2633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0A7DF6E-1132-4A80-9B18-593B1ACD7784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EF19589-10D8-4A8F-A0B1-F7CE380E3001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8E6BB32-C4F8-4914-88D3-7DC5E79D023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8F046EE-9DBA-4924-A19C-ED8741F5F81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AABBC44-ABA8-4913-824E-64D3447246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4272B22-1C39-47A0-8551-73666AFBEEC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8CDFF66-464C-4ABF-BB01-00500A3B751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079FC88-BD3B-4C04-9B90-0FC93C17921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1FCAED8-8687-4141-A7C3-0D88ACEDFE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65038E6-7B32-460F-B804-D6C105FF44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C5DAE85-AD17-454B-AB64-CEFF52FDAB9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C603643-2066-4967-AE4B-9DA143843B2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37E9533-9B07-43E3-B939-7BADC01FEE8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DCCAAEE-AB2E-4534-893A-3DB109499FB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8BD39A2-970F-4714-AAA6-67EE99A0EAA9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F4A1387-348B-4E46-9B65-FDF76ED0EF20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F5DAF27-A54D-442A-93E4-BA7F04EAE379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EA265F-80A1-448D-A6EB-CE8D6F6EC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3/11/22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15D00D-89E6-4E7A-9A4D-A8CCEB3BE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2B5AEA-8C38-4776-878C-AB01474D9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2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ight Triangle 39">
            <a:extLst>
              <a:ext uri="{FF2B5EF4-FFF2-40B4-BE49-F238E27FC236}">
                <a16:creationId xmlns:a16="http://schemas.microsoft.com/office/drawing/2014/main" id="{C4853C57-22BC-4465-8B37-DC06FE5A0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2" y="314485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67C0A6-48E9-4845-9EBF-EF2A3DFD2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87" y="713677"/>
            <a:ext cx="4499914" cy="2996581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8B542-2084-485C-ABFC-94340B4C7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8672" y="708102"/>
            <a:ext cx="5656716" cy="54306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47791F-9546-470D-A174-D75285263C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587" y="3976544"/>
            <a:ext cx="4499914" cy="2162201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None/>
            </a:pPr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550D594-9D00-4E12-9A7B-8B78EC199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5DEA230-2680-47DD-BD49-FDBF4C1105A5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0BA61D-887F-46F1-B20D-EA4C38D467C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350DFBA-D16D-4AE0-8339-58C4089B94AD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F4AAAA5-CEFC-4C25-91D3-5AE49F720DA5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4D142AD-3FA3-43E4-8A61-61CF1E415684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C3755A3-93F4-4EC4-9635-7E89E4AF1D3F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0BFB588-0AB8-4BD8-9272-1CA867726018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45A6DF3-CF29-4480-A235-EAE88D65A63C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D6FF036-365A-4C15-8E15-0D5BBEBCEA58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85E76FF-4E86-4E42-B67E-B11AAE8D3076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1A64CEE-7CED-4EB2-A414-6F2D91E824F9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12C571B-47A6-49EB-A29F-678368BAED9F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160B109-845C-4119-BB66-9887B3859A7D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68B7447-FF64-42D9-B3C6-2BDC6F547EDE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FFF9B71-8653-450D-AFBE-2140D586FB50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F0B9E5A-C1DA-445C-A911-721DF98DDCDD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5C9A3DC-A478-4469-9359-34A435689F3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7DE3299-EED7-4771-A270-F6B02941AD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434422A-5B59-41DC-8E2A-1A8244580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A176117-0990-434B-A9D9-B4B9043C544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7D6425E-C84A-462F-98F8-D0AB4FC3AF8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F13AB68-7321-4AC2-AC60-0F417877D07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E275CCE-D06F-49D0-8A47-372C5040330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D4B374E-EEBC-4A9C-B3B4-B269EC71985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D80A7E6-BBEF-4EF1-B14A-29F26BFCF8E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D7BC013-9B50-459D-8B8D-F756514A478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48964C0-675D-4807-B795-4B695A8F842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6911512-51A8-4CE7-A043-425C809EB5F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3C15D1E-0EDF-4AD7-90C7-3D8D64E645DB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8265A2D-2A6A-4301-B59F-8BAD98D9A57B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A4907F-2D1D-49D1-882D-119AA5E1183B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6A2284-37AB-43F5-98B8-8AB49DBFA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3/11/22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D8ABAA-E2F7-4C89-99ED-2C340220D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2EF12-B2CD-4F3C-9F19-A86915405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060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DDA6865-0A03-48FA-AD6E-D5BF8FDE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277E8EB-0DA2-40E4-AD12-1CCD0D262D0B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5BFE9F8-907A-4FFC-9FDE-2B51D238C40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BDDC323-8732-4007-BB81-1BE917E3B2FF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908FC40-8403-438D-95CA-E4EDC66192A9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411D218-3FEA-4455-9809-91F029FB55AE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541390F-BE50-4E4E-9DA2-B5F23F1A93D8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EB3F094-97B5-48E1-A4DE-8BEED2550283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D4DBB43-CB34-4881-9445-A7FE131D5327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B71F972-027A-47F0-996C-84BFE4574050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C41353D-93C8-43F8-BBDE-7AB6B29EC38C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CF07B24-CBD8-4F09-81EB-504285F8E115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27873BB-1D79-4055-801C-BDA0F9A15136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008D42B-2F35-497E-A26D-9AF008619D43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7F57499-C4D9-4B7D-BADA-38462AA3164E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271F2B9-1FFA-4350-9370-B098459A2324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8FBAFFC-DC8F-4BB4-B405-E4AAA269AED4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94FCE64-D7A5-411A-8795-932DD39F952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0B4ECFC-FD43-44CF-B7FA-2A8C5651400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9DFBC12-1E1D-44DE-9966-BAB05B24663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9BEF096-361C-478B-81EB-37584119BF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FC81993-CE86-4910-B9CE-B69375BDCEE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75613D7-9FB0-4D33-8784-EC059DE019C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520AFD9-E849-4F42-99B2-928E6098C29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A200B0B-91CD-4D66-ADFC-9585D2831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5DB0C45-30CE-4C85-95C6-FFF4977C646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DC31604-5F93-436D-A9D2-A48846D4E0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FF1B965-7DE1-4AE3-B28B-DB6847BC52C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FD9FB65-4392-4D6A-8ACC-8151F682BF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B40380C-3493-4AFE-BF13-AE68A8D244B4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CB21DF1-4859-4991-9C10-F8FA68F41013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54AD212-17DC-4506-AAA0-34A46A0B11C3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5B556E7-762B-4E18-A961-A4F7A9ECF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87" y="713677"/>
            <a:ext cx="4434823" cy="3020519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7118AF-C54D-406D-AABE-AED6576D12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98672" y="713677"/>
            <a:ext cx="5304977" cy="543064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0" name="Right Triangle 39">
            <a:extLst>
              <a:ext uri="{FF2B5EF4-FFF2-40B4-BE49-F238E27FC236}">
                <a16:creationId xmlns:a16="http://schemas.microsoft.com/office/drawing/2014/main" id="{205CDEB9-8DED-4711-8140-4C943FC2CD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3" y="3143304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E13C3F-6360-4760-9477-C3831A6E2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587" y="3970330"/>
            <a:ext cx="4434823" cy="2173992"/>
          </a:xfrm>
        </p:spPr>
        <p:txBody>
          <a:bodyPr/>
          <a:lstStyle>
            <a:lvl1pPr marL="0" indent="0">
              <a:buNone/>
              <a:defRPr lang="en-US" sz="2400" b="0" i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192D3B-60EE-4FC5-9ED7-444530084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3/11/22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CF831E-9B19-4936-8BC9-F62A9B118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71E1D1-F7A2-40D0-91DA-07468A965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224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BDF0D99C-5D42-41C6-A50C-C4E2D6B2A3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F28962D-50BA-43F8-8863-28ECE711D3FC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80F5939-D4E0-46FD-9A5A-5D648E38109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633D331-78CB-40A1-B167-8185EC5D707B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512E4B1-E78E-49E7-AA36-374CC1B084E4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7D46340-CBFC-490F-B44E-7AA8FBF58B05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575C26C-3EBD-4AA9-BA4D-2561E295D65D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35DB6BE-E065-4559-BF5C-36B56B379040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DA54272-CD9D-4F68-BBAB-4F0C0C3EC635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002CE8F-9256-4F2C-B474-58873717119E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9C9DE9F-4252-401D-913E-B74C9E326F98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FE4E69B-534F-4A80-9E1C-798BEE1B0795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7564E1C-009C-4832-AE8D-E98286693F0C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305DF1C-5801-43F2-A8B9-5351369418C0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06E71C8-0783-4E17-9B34-F51231DD2954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D908F17-2A89-4B0A-A2EA-692390969FE0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BE22751-380F-44F9-BEED-0A553CF87BE5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7B27910-846F-4E4E-B588-F5B2E026FE9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6E0501E-134E-46D7-984F-3A382B0BB2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0A83974-CBD7-4A69-9D84-2D3BBDE027A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A503E931-00D4-4B0C-BC69-49FE5C76651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7732A30-BE2F-4D71-BC37-60F7B44591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C8EB840-DE7D-4E67-989C-F4D8F50E15B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F05D2CC2-53CC-487E-A72E-42B1E9B184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3A12D6B-1D60-4F26-8FB9-74AD5B070BD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1895D00-2D63-443C-95A8-5EB6E5EECBF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AC50652-2A56-4382-95D0-971644EE0FA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A50A374-8880-482D-B54F-F74E0D7BE18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C66364D8-CCC7-4AAF-94BC-766EC160D99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A0DC409-26E2-4453-89FD-745EA849BE7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239ED039-D66C-4A5E-AA35-E7A5FA2E64C2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72C13DC-161E-49CF-96B5-5383AA052AB7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103067-48DA-458C-99F6-9921C19A8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9" y="725951"/>
            <a:ext cx="10325000" cy="14424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86862-507E-4F73-890F-3B77BCFA3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079" y="2340131"/>
            <a:ext cx="10325000" cy="3564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BC0BB-AF05-4753-9159-41A16FBFC3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3587" y="6215870"/>
            <a:ext cx="3843779" cy="417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2BA41-EC5B-4197-BCC8-0FD2E523CD7A}" type="datetimeFigureOut">
              <a:rPr lang="en-US" smtClean="0"/>
              <a:pPr/>
              <a:t>3/11/22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62F82-EA1A-4B02-8A64-3B44C0D9DA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78" y="236364"/>
            <a:ext cx="4114800" cy="417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5EF32-1CA9-4CDA-8182-2FB0C30A0F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03649" y="6215870"/>
            <a:ext cx="979151" cy="417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5108C-154A-4A5A-9C05-91A49A422B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63BAC6E0-ADAC-40FB-AF53-88FA5F8373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4" y="1516214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46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8" r:id="rId6"/>
    <p:sldLayoutId id="2147483693" r:id="rId7"/>
    <p:sldLayoutId id="2147483694" r:id="rId8"/>
    <p:sldLayoutId id="2147483695" r:id="rId9"/>
    <p:sldLayoutId id="2147483697" r:id="rId10"/>
    <p:sldLayoutId id="2147483696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6285CA-6AFA-4F27-AFB5-1B32CDE09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CC099DD-8E7F-4878-A418-76859A85E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DEBDB6E-6E9D-48C5-8C66-EC8D1AC84F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B1C1573-D299-448C-8A04-C9E227046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D0AE86A-F86F-4CBE-9CAD-B508CD66DF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37F07FB-5D28-409C-BEFF-56E4E0470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F314C2B-7573-4DB8-AD6D-D07CE831EB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AB0E5B9-7A69-4C8F-832C-385E34CF94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EE5250-5184-40BF-9DF2-E25C8ED2F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45F0B04-CD2F-4DFA-BC25-7CD1B4723F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120A221-52E9-45D0-A6EA-2E4B7BA91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EF69602-360C-4C8D-A2EC-558B20F587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20FAB78-4165-4488-A328-3396610F0F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FECEB49-DD6B-46B0-96F6-9B56A3AA9F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9BB7828-91C2-45AB-B2EB-A77E93E5D2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58D9842-FFBE-40DA-AD41-4067978A6A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A9D92EE-93D9-42DE-9645-2C81E20E04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18C150F-1B6F-4BD1-9052-EA20D0294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CCDB6DC-96CE-4D4A-917E-DAC5774837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1C4B445-E267-49A6-AB25-07B182211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58BDCEC-CCF4-470A-A624-152E41F988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55D99E0-6D1B-4979-BC1C-0F54F485AA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8BFEC78-630A-4A9D-B4BF-92B08A158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DFC065A-13A3-45D2-ACB7-1068F4A697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2551881-1E40-4ABC-A1FC-686D1B2D2D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445FBD3-DA73-4FF1-8388-AED59D7678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B492AB2-E246-471D-A23E-7A279EDAED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5DDB3BB-3E22-49A4-B920-BBC68FD6D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44814FE-01E1-4C6F-AE3A-46BDA527BB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90DA665-0CFA-4ADB-89FF-9F79AC2937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249E6A0-5BFC-4622-B59D-F5082F67BD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BD83E7E-1DA8-4060-9D1A-803D065427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94C0F59-9A0F-4340-BCD2-20B5BBBE5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7050958-138C-4DA8-9DF5-1A9D65C19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133265" y="-2152219"/>
            <a:ext cx="6858000" cy="11162439"/>
          </a:xfrm>
          <a:custGeom>
            <a:avLst/>
            <a:gdLst>
              <a:gd name="connsiteX0" fmla="*/ 6858000 w 6858000"/>
              <a:gd name="connsiteY0" fmla="*/ 0 h 11162439"/>
              <a:gd name="connsiteX1" fmla="*/ 6858000 w 6858000"/>
              <a:gd name="connsiteY1" fmla="*/ 7095240 h 11162439"/>
              <a:gd name="connsiteX2" fmla="*/ 6857998 w 6858000"/>
              <a:gd name="connsiteY2" fmla="*/ 7095240 h 11162439"/>
              <a:gd name="connsiteX3" fmla="*/ 6857998 w 6858000"/>
              <a:gd name="connsiteY3" fmla="*/ 10339528 h 11162439"/>
              <a:gd name="connsiteX4" fmla="*/ 0 w 6858000"/>
              <a:gd name="connsiteY4" fmla="*/ 10925458 h 11162439"/>
              <a:gd name="connsiteX5" fmla="*/ 0 w 6858000"/>
              <a:gd name="connsiteY5" fmla="*/ 7095240 h 11162439"/>
              <a:gd name="connsiteX6" fmla="*/ 0 w 6858000"/>
              <a:gd name="connsiteY6" fmla="*/ 6778313 h 11162439"/>
              <a:gd name="connsiteX7" fmla="*/ 0 w 6858000"/>
              <a:gd name="connsiteY7" fmla="*/ 0 h 1116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000" h="11162439">
                <a:moveTo>
                  <a:pt x="6858000" y="0"/>
                </a:moveTo>
                <a:lnTo>
                  <a:pt x="6858000" y="7095240"/>
                </a:lnTo>
                <a:lnTo>
                  <a:pt x="6857998" y="7095240"/>
                </a:lnTo>
                <a:lnTo>
                  <a:pt x="6857998" y="10339528"/>
                </a:lnTo>
                <a:cubicBezTo>
                  <a:pt x="3428999" y="10339528"/>
                  <a:pt x="3428999" y="11696417"/>
                  <a:pt x="0" y="10925458"/>
                </a:cubicBezTo>
                <a:lnTo>
                  <a:pt x="0" y="7095240"/>
                </a:lnTo>
                <a:lnTo>
                  <a:pt x="0" y="6778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bstract red geometric pattern">
            <a:extLst>
              <a:ext uri="{FF2B5EF4-FFF2-40B4-BE49-F238E27FC236}">
                <a16:creationId xmlns:a16="http://schemas.microsoft.com/office/drawing/2014/main" id="{06A49B6B-8386-9FE7-D5FF-ED79774DA9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7618" r="-1" b="379"/>
          <a:stretch/>
        </p:blipFill>
        <p:spPr>
          <a:xfrm>
            <a:off x="-18954" y="10"/>
            <a:ext cx="11167367" cy="6857990"/>
          </a:xfrm>
          <a:custGeom>
            <a:avLst/>
            <a:gdLst/>
            <a:ahLst/>
            <a:cxnLst/>
            <a:rect l="l" t="t" r="r" b="b"/>
            <a:pathLst>
              <a:path w="12142767" h="6858000">
                <a:moveTo>
                  <a:pt x="0" y="0"/>
                </a:moveTo>
                <a:lnTo>
                  <a:pt x="11251490" y="0"/>
                </a:lnTo>
                <a:lnTo>
                  <a:pt x="11255634" y="308191"/>
                </a:lnTo>
                <a:cubicBezTo>
                  <a:pt x="11341049" y="3428907"/>
                  <a:pt x="12695043" y="3532715"/>
                  <a:pt x="11886084" y="6854559"/>
                </a:cubicBezTo>
                <a:lnTo>
                  <a:pt x="7539784" y="6854559"/>
                </a:lnTo>
                <a:lnTo>
                  <a:pt x="753978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B15E2A-B825-5643-9B97-100059073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25" y="746841"/>
            <a:ext cx="9339075" cy="26821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Investigating a possible low energy excess of muon to electron neutrino oscillations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E23D34-6D1E-254D-BA87-750DCEEFB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25" y="3674327"/>
            <a:ext cx="9339075" cy="13802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Imogen Camp</a:t>
            </a:r>
          </a:p>
        </p:txBody>
      </p:sp>
    </p:spTree>
    <p:extLst>
      <p:ext uri="{BB962C8B-B14F-4D97-AF65-F5344CB8AC3E}">
        <p14:creationId xmlns:p14="http://schemas.microsoft.com/office/powerpoint/2010/main" val="21075965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3ED3A-0834-B542-93E1-6944595E2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Cosmological Limitations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F6482B-FA4E-7847-A89A-9043AAF135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Observations of CMB, LSS and BBN have put bounds on the number and mass of sterile neutrinos</a:t>
                </a:r>
              </a:p>
              <a:p>
                <a:r>
                  <a:rPr lang="en-GB" dirty="0"/>
                  <a:t>These strongly disfavour an eV-mass sterile neutrino</a:t>
                </a:r>
              </a:p>
              <a:p>
                <a:r>
                  <a:rPr lang="en-GB" dirty="0"/>
                  <a:t>Additional mechanisms have been proposed to explain this (e.g. suppressing thermalisation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b="0" dirty="0"/>
                  <a:t> in the early universe)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F6482B-FA4E-7847-A89A-9043AAF135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46" t="-7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558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9">
            <a:extLst>
              <a:ext uri="{FF2B5EF4-FFF2-40B4-BE49-F238E27FC236}">
                <a16:creationId xmlns:a16="http://schemas.microsoft.com/office/drawing/2014/main" id="{1C582B07-D0F0-4B6B-A5D9-D2F192CB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48" name="Group 11">
            <a:extLst>
              <a:ext uri="{FF2B5EF4-FFF2-40B4-BE49-F238E27FC236}">
                <a16:creationId xmlns:a16="http://schemas.microsoft.com/office/drawing/2014/main" id="{807F70BA-21EF-4B7D-ACFF-D02E136D44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D487A9C-B45A-450B-B04B-02570D8F4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9C56948-B944-4EAA-A601-1C3F289A7C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3EFFD07-1C36-4595-9832-727669712C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A5917E5-3154-42BC-8308-71C3D44DB4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B05D64D-A9ED-421A-9ABE-761977A815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5E49393-F5BE-4823-92E3-7A624F7EAA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6035503-21C0-4568-B46B-90BB7503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5CACA2B-D1AF-419E-BFBF-413F69DFDB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284408D-F3CE-466F-A0C8-D27F2BCFC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2C5065B-1474-4D66-99DB-CFEF811C0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C6F4B51-92DC-4003-A3E7-28710D57AB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D5C13CE-E4FE-4F85-BC09-9C950ED752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51C5D97-1CDA-475E-BAC6-EE58999872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B712EBA-54FF-45FE-9A4E-98C0C0EC2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E0AB49E-A89E-4B6C-AAAA-96E326D15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E63E817-E471-4A64-9EF6-FFB1FBB348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4BB2927-CDAC-455A-8D26-8582DD13DD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8E42F79-594B-4397-8A30-281228EF99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E578AA8-0A5F-4BAA-AAFC-8A1E07838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BA6CB24-165E-4D82-A315-18FFF8ABC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A7AFC89-7922-47E2-8920-9883AF13C2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2D63DEE-348A-4118-952F-DCD6FC1B6D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7A17409-8146-400D-A3C1-1E93FE2056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21B7B93-01A0-4FDD-A6E1-5729577818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D3948D1-38CD-41AC-BBE8-291A85A703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633F3FE-70B6-41BD-A2D7-F9A53AB38E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9D1DD0D-9D4A-41EA-9650-F8215D949B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148EE7C-8DC4-4A31-A981-8F838EA8FA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7F7EC5C-3015-4A5E-A9E3-B53F5293D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D7AF31F-4674-411A-837A-ED991478D2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D3DAED2-414E-42E1-998A-6D7EF4A4D0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ight Triangle 44">
            <a:extLst>
              <a:ext uri="{FF2B5EF4-FFF2-40B4-BE49-F238E27FC236}">
                <a16:creationId xmlns:a16="http://schemas.microsoft.com/office/drawing/2014/main" id="{9E92C66B-792F-479F-B983-F47FEE1AB5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4" y="1525300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78C7ED-6A73-224D-9698-2427FD5D7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9" y="725952"/>
            <a:ext cx="5818396" cy="1362156"/>
          </a:xfrm>
        </p:spPr>
        <p:txBody>
          <a:bodyPr>
            <a:normAutofit/>
          </a:bodyPr>
          <a:lstStyle/>
          <a:p>
            <a:r>
              <a:rPr lang="en-GB" sz="4100"/>
              <a:t>Appearance-Disappearance Tension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104CAD-4C0C-2148-8110-507FB11429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1079" y="2340131"/>
                <a:ext cx="5818396" cy="379191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 disappearance experiments include Gallium experiments and probes at reactors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GB" b="0" dirty="0"/>
                  <a:t> disappearance experiments include IceCube, MINOS/MINOS+ and NO𝜈A</a:t>
                </a:r>
              </a:p>
              <a:p>
                <a:r>
                  <a:rPr lang="en-GB" dirty="0"/>
                  <a:t>These results are in tension with the MiniBooNE and LSND results, suggesting different regions for mixing angles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104CAD-4C0C-2148-8110-507FB11429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1079" y="2340131"/>
                <a:ext cx="5818396" cy="3791918"/>
              </a:xfrm>
              <a:blipFill>
                <a:blip r:embed="rId2"/>
                <a:stretch>
                  <a:fillRect l="-436" t="-669" r="-21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hart, radar chart&#10;&#10;Description automatically generated">
            <a:extLst>
              <a:ext uri="{FF2B5EF4-FFF2-40B4-BE49-F238E27FC236}">
                <a16:creationId xmlns:a16="http://schemas.microsoft.com/office/drawing/2014/main" id="{CC82686C-C44F-2541-8311-74D80B16C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094" y="1490013"/>
            <a:ext cx="4401655" cy="388446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6B7146C2-548D-7644-9241-C148B6D47CB6}"/>
              </a:ext>
            </a:extLst>
          </p:cNvPr>
          <p:cNvSpPr txBox="1"/>
          <p:nvPr/>
        </p:nvSpPr>
        <p:spPr>
          <a:xfrm>
            <a:off x="7134445" y="5367359"/>
            <a:ext cx="3817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arXiv</a:t>
            </a:r>
            <a:r>
              <a:rPr lang="en-GB" sz="1200" dirty="0"/>
              <a:t>: 1906.01939v3 [hep-ex]</a:t>
            </a:r>
          </a:p>
        </p:txBody>
      </p:sp>
    </p:spTree>
    <p:extLst>
      <p:ext uri="{BB962C8B-B14F-4D97-AF65-F5344CB8AC3E}">
        <p14:creationId xmlns:p14="http://schemas.microsoft.com/office/powerpoint/2010/main" val="836689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D1727-1804-AA40-B0D6-6B01EDFF9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44776-11BB-D245-A585-95CE64F1B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results from MiniBooNE and LSND remain unexplained</a:t>
            </a:r>
          </a:p>
          <a:p>
            <a:r>
              <a:rPr lang="en-GB" dirty="0"/>
              <a:t>MicroBooNE has ruled out the 4 most likely explanations</a:t>
            </a:r>
          </a:p>
          <a:p>
            <a:r>
              <a:rPr lang="en-GB" dirty="0"/>
              <a:t>Could still be explained by sterile neutrinos, but 3+1 scheme is disfavoured by cosmological observations and disappearance experiments</a:t>
            </a:r>
          </a:p>
        </p:txBody>
      </p:sp>
    </p:spTree>
    <p:extLst>
      <p:ext uri="{BB962C8B-B14F-4D97-AF65-F5344CB8AC3E}">
        <p14:creationId xmlns:p14="http://schemas.microsoft.com/office/powerpoint/2010/main" val="479109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381E6-DF44-7D4D-A50E-D365B60C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D21D1-5D24-E240-A866-E4F2140BE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079" y="2340131"/>
            <a:ext cx="5404921" cy="3564436"/>
          </a:xfrm>
        </p:spPr>
        <p:txBody>
          <a:bodyPr/>
          <a:lstStyle/>
          <a:p>
            <a:r>
              <a:rPr lang="en-US" dirty="0"/>
              <a:t>Uncharged leptons</a:t>
            </a:r>
          </a:p>
          <a:p>
            <a:r>
              <a:rPr lang="en-GB" dirty="0"/>
              <a:t>Interact only via the weak force</a:t>
            </a:r>
          </a:p>
          <a:p>
            <a:r>
              <a:rPr lang="en-GB" dirty="0"/>
              <a:t>Difficult to detect</a:t>
            </a:r>
          </a:p>
          <a:p>
            <a:r>
              <a:rPr lang="en-GB" dirty="0"/>
              <a:t>Standard Model (SM) predicts 3 massless flavours</a:t>
            </a:r>
          </a:p>
          <a:p>
            <a:r>
              <a:rPr lang="en-GB" dirty="0"/>
              <a:t>Mechanism by which they gain mass is not understood</a:t>
            </a:r>
          </a:p>
          <a:p>
            <a:r>
              <a:rPr lang="en-GB" dirty="0"/>
              <a:t>Left-handed</a:t>
            </a:r>
          </a:p>
        </p:txBody>
      </p:sp>
      <p:pic>
        <p:nvPicPr>
          <p:cNvPr id="1026" name="Picture 2" descr="Quantum Diaries">
            <a:extLst>
              <a:ext uri="{FF2B5EF4-FFF2-40B4-BE49-F238E27FC236}">
                <a16:creationId xmlns:a16="http://schemas.microsoft.com/office/drawing/2014/main" id="{3EC3565B-5FB4-5440-8F4A-AFE2BAE0B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711" y="2168414"/>
            <a:ext cx="4922210" cy="369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976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06714-73EC-C74E-A964-0B78304B4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079" y="2340131"/>
            <a:ext cx="10325000" cy="2319663"/>
          </a:xfrm>
        </p:spPr>
        <p:txBody>
          <a:bodyPr/>
          <a:lstStyle/>
          <a:p>
            <a:r>
              <a:rPr lang="en-GB" dirty="0"/>
              <a:t>Evidence for neutrino oscillations was first found in the 1960s</a:t>
            </a:r>
          </a:p>
          <a:p>
            <a:r>
              <a:rPr lang="en-GB" dirty="0"/>
              <a:t>A deficit of solar electron neutrinos was observed in the Homestake experiment</a:t>
            </a:r>
          </a:p>
          <a:p>
            <a:r>
              <a:rPr lang="en-GB" dirty="0"/>
              <a:t>Neutrinos cannot be massless if they oscillate between flavour states</a:t>
            </a:r>
          </a:p>
          <a:p>
            <a:r>
              <a:rPr lang="en-GB" dirty="0"/>
              <a:t>Flavour eigenstates are a superposition of mass eigenstates</a:t>
            </a:r>
          </a:p>
          <a:p>
            <a:r>
              <a:rPr lang="en-GB" dirty="0"/>
              <a:t>Mixing is described by a mixing matrix U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39CB51E-A56A-4844-B497-2A9D4660D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Oscillations</a:t>
            </a:r>
          </a:p>
        </p:txBody>
      </p:sp>
      <p:pic>
        <p:nvPicPr>
          <p:cNvPr id="6" name="Picture 5" descr="Text, letter&#10;&#10;Description automatically generated">
            <a:extLst>
              <a:ext uri="{FF2B5EF4-FFF2-40B4-BE49-F238E27FC236}">
                <a16:creationId xmlns:a16="http://schemas.microsoft.com/office/drawing/2014/main" id="{55057861-54C6-A14E-9919-B71F39393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900" y="4831511"/>
            <a:ext cx="4806199" cy="147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547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A541F-9D4D-BC41-848C-96E03D97C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Sterile Neutrinos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ADAF9-066A-B440-8A30-84207DBD9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079" y="2340130"/>
            <a:ext cx="10325000" cy="252117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SM does not prohibit additional sterile neutrinos</a:t>
            </a:r>
          </a:p>
          <a:p>
            <a:r>
              <a:rPr lang="en-GB" dirty="0"/>
              <a:t>These neutrinos do not interact via the weak force</a:t>
            </a:r>
          </a:p>
          <a:p>
            <a:r>
              <a:rPr lang="en-GB" dirty="0"/>
              <a:t>Not detectable if mass eigenstate aligned with flavour eigenstate</a:t>
            </a:r>
          </a:p>
          <a:p>
            <a:r>
              <a:rPr lang="en-GB" dirty="0"/>
              <a:t>These are dark matter candidates</a:t>
            </a:r>
          </a:p>
          <a:p>
            <a:r>
              <a:rPr lang="en-GB" dirty="0"/>
              <a:t>If not aligned, then they will mix with the other flavour eigenstates </a:t>
            </a:r>
          </a:p>
          <a:p>
            <a:r>
              <a:rPr lang="en-GB" dirty="0"/>
              <a:t>May result in observable excesses/deficits of active neutrinos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A82D957-FD16-BE45-A430-681E6ECDE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1571" y="5033019"/>
            <a:ext cx="5188857" cy="151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784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2B0CFF1-78D7-4A83-A95E-71F9E38316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B74A58D-C788-4F75-B5D1-921E78FF2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27BC05A-659D-4294-B1DB-0412C6A1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2A8233F-A451-46B4-BED4-27DD64582D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8A4F6C4-FDB0-4115-ABAE-9A5A8CED03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1C99737-F794-494E-8C0C-76B75CC9D8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8F02DA6-DBA7-462E-82AD-42EEDC280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DE71D6B-949D-4D9E-9EEA-56A8D498A5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4EFD95D-F204-41B7-9C56-DBF1155EC8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53D25B4-D3D4-4B6C-A740-E8FD4409B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3FB8D2F-FC2D-463E-A588-218B5ED1F9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21BB6B9-EAEA-43A1-9449-A10294E4F9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0C62509-6F9A-4A66-AE78-EF71FE7D45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F0D677E-8866-4D5C-91F9-90001EBE87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6C1C222-FB70-4063-9BF6-25E5394546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48C3B78-3424-4DF2-AE25-BC08956E2B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89169EC-7A8F-439B-BDD2-669CDE6D91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625A96E-5FA1-467F-8929-E9F3A4D423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4167E38-35D8-4680-8EF9-67045C8AA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9E9F9CA-B0D2-4D5B-BA3E-D9F5817AF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1909765-556E-4AA4-8CA8-34ABA30EB6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D9E7D9C-D2A0-4C04-AC8C-CC796A5757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513C351-6AD8-4CC8-85E6-1382AA235C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190FC97-7BCE-42C2-9768-14559A44A0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32B857D-BE14-48CD-8F4D-0E882D328E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F2E92CD-7175-484E-B557-CF29951C2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B179EA7-0CFA-4FE9-BEF1-462C0ED396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66676B7-1322-4E27-9218-6D5E8B0EC7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026F347-76EB-45F8-9B81-653E64A004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1E93AAC-F0A9-4B35-A413-A322DB9FC9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145F376-7C0E-4F7E-816B-48D485A8CD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5F4E9A3-2521-4838-9AA2-A5D5020D46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D0F8335-C6C7-4994-9ECB-54F0EB8C50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ight Triangle 46">
            <a:extLst>
              <a:ext uri="{FF2B5EF4-FFF2-40B4-BE49-F238E27FC236}">
                <a16:creationId xmlns:a16="http://schemas.microsoft.com/office/drawing/2014/main" id="{17D11638-D7E0-4D85-B1A6-AF57358C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89" y="1512394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C3EB06-F49A-C044-AA02-2A6B1ED6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3" y="721946"/>
            <a:ext cx="10611627" cy="1990906"/>
          </a:xfrm>
        </p:spPr>
        <p:txBody>
          <a:bodyPr anchor="ctr">
            <a:normAutofit/>
          </a:bodyPr>
          <a:lstStyle/>
          <a:p>
            <a:r>
              <a:rPr lang="en-US" dirty="0"/>
              <a:t>LSND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0F170016-9119-25D3-3163-B8044CC03B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61419" y="2618945"/>
                <a:ext cx="4425911" cy="3242577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/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b="0" dirty="0">
                    <a:ea typeface="Cambria Math" panose="02040503050406030204" pitchFamily="18" charset="0"/>
                  </a:rPr>
                  <a:t> oscillations</a:t>
                </a:r>
              </a:p>
              <a:p>
                <a:r>
                  <a:rPr lang="en-US" dirty="0"/>
                  <a:t>Observed a low energy excess (LEE) of neutrinos</a:t>
                </a:r>
              </a:p>
              <a:p>
                <a:r>
                  <a:rPr lang="en-US" dirty="0"/>
                  <a:t>Significance of 3.8𝜎</a:t>
                </a:r>
              </a:p>
              <a:p>
                <a:r>
                  <a:rPr lang="en-US" dirty="0"/>
                  <a:t>Can be explained by eV-mass sterile neutrinos</a:t>
                </a:r>
              </a:p>
            </p:txBody>
          </p:sp>
        </mc:Choice>
        <mc:Fallback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0F170016-9119-25D3-3163-B8044CC03B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1419" y="2618945"/>
                <a:ext cx="4425911" cy="3242577"/>
              </a:xfrm>
              <a:blipFill>
                <a:blip r:embed="rId2"/>
                <a:stretch>
                  <a:fillRect l="-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E6950C4F-F66D-5F45-9795-1DDDB8CBA38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617" y="3346870"/>
            <a:ext cx="5606956" cy="232688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AC9C80FE-CB2E-EA45-B10D-F51CF75AF3B6}"/>
              </a:ext>
            </a:extLst>
          </p:cNvPr>
          <p:cNvSpPr txBox="1"/>
          <p:nvPr/>
        </p:nvSpPr>
        <p:spPr>
          <a:xfrm>
            <a:off x="989076" y="5621804"/>
            <a:ext cx="3817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arXiv</a:t>
            </a:r>
            <a:r>
              <a:rPr lang="en-GB" sz="1200" dirty="0"/>
              <a:t>: hep-ex/0104049v3</a:t>
            </a:r>
          </a:p>
        </p:txBody>
      </p:sp>
    </p:spTree>
    <p:extLst>
      <p:ext uri="{BB962C8B-B14F-4D97-AF65-F5344CB8AC3E}">
        <p14:creationId xmlns:p14="http://schemas.microsoft.com/office/powerpoint/2010/main" val="408112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11">
            <a:extLst>
              <a:ext uri="{FF2B5EF4-FFF2-40B4-BE49-F238E27FC236}">
                <a16:creationId xmlns:a16="http://schemas.microsoft.com/office/drawing/2014/main" id="{92B0CFF1-78D7-4A83-A95E-71F9E38316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0" name="Group 13">
            <a:extLst>
              <a:ext uri="{FF2B5EF4-FFF2-40B4-BE49-F238E27FC236}">
                <a16:creationId xmlns:a16="http://schemas.microsoft.com/office/drawing/2014/main" id="{4B74A58D-C788-4F75-B5D1-921E78FF2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27BC05A-659D-4294-B1DB-0412C6A1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2A8233F-A451-46B4-BED4-27DD64582D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8A4F6C4-FDB0-4115-ABAE-9A5A8CED03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1C99737-F794-494E-8C0C-76B75CC9D8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8F02DA6-DBA7-462E-82AD-42EEDC280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DE71D6B-949D-4D9E-9EEA-56A8D498A5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4EFD95D-F204-41B7-9C56-DBF1155EC8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53D25B4-D3D4-4B6C-A740-E8FD4409B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3FB8D2F-FC2D-463E-A588-218B5ED1F9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21BB6B9-EAEA-43A1-9449-A10294E4F9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0C62509-6F9A-4A66-AE78-EF71FE7D45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F0D677E-8866-4D5C-91F9-90001EBE87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6C1C222-FB70-4063-9BF6-25E5394546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48C3B78-3424-4DF2-AE25-BC08956E2B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89169EC-7A8F-439B-BDD2-669CDE6D91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625A96E-5FA1-467F-8929-E9F3A4D423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4167E38-35D8-4680-8EF9-67045C8AA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9E9F9CA-B0D2-4D5B-BA3E-D9F5817AF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1909765-556E-4AA4-8CA8-34ABA30EB6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D9E7D9C-D2A0-4C04-AC8C-CC796A5757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513C351-6AD8-4CC8-85E6-1382AA235C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190FC97-7BCE-42C2-9768-14559A44A0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32B857D-BE14-48CD-8F4D-0E882D328E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F2E92CD-7175-484E-B557-CF29951C2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B179EA7-0CFA-4FE9-BEF1-462C0ED396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66676B7-1322-4E27-9218-6D5E8B0EC7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026F347-76EB-45F8-9B81-653E64A004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1E93AAC-F0A9-4B35-A413-A322DB9FC9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145F376-7C0E-4F7E-816B-48D485A8CD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5F4E9A3-2521-4838-9AA2-A5D5020D46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D0F8335-C6C7-4994-9ECB-54F0EB8C50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Right Triangle 46">
            <a:extLst>
              <a:ext uri="{FF2B5EF4-FFF2-40B4-BE49-F238E27FC236}">
                <a16:creationId xmlns:a16="http://schemas.microsoft.com/office/drawing/2014/main" id="{17D11638-D7E0-4D85-B1A6-AF57358C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89" y="1512394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C8D8EA-E467-0C44-AD24-7CEA8B15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3" y="721946"/>
            <a:ext cx="10611627" cy="1990906"/>
          </a:xfrm>
        </p:spPr>
        <p:txBody>
          <a:bodyPr anchor="ctr">
            <a:normAutofit/>
          </a:bodyPr>
          <a:lstStyle/>
          <a:p>
            <a:r>
              <a:rPr lang="en-US" dirty="0"/>
              <a:t>MiniBooNE</a:t>
            </a:r>
          </a:p>
        </p:txBody>
      </p:sp>
      <p:sp>
        <p:nvSpPr>
          <p:cNvPr id="52" name="Content Placeholder 8">
            <a:extLst>
              <a:ext uri="{FF2B5EF4-FFF2-40B4-BE49-F238E27FC236}">
                <a16:creationId xmlns:a16="http://schemas.microsoft.com/office/drawing/2014/main" id="{B440FFC8-DEA8-3F9C-BB6F-7945A9F15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7738" y="2893475"/>
            <a:ext cx="4425911" cy="3242577"/>
          </a:xfrm>
        </p:spPr>
        <p:txBody>
          <a:bodyPr anchor="ctr">
            <a:normAutofit lnSpcReduction="10000"/>
          </a:bodyPr>
          <a:lstStyle/>
          <a:p>
            <a:r>
              <a:rPr lang="en-US" dirty="0"/>
              <a:t>Observed a (LEE) of neutrinos</a:t>
            </a:r>
          </a:p>
          <a:p>
            <a:r>
              <a:rPr lang="en-US" dirty="0"/>
              <a:t>Significance 4.7𝜎</a:t>
            </a:r>
          </a:p>
          <a:p>
            <a:r>
              <a:rPr lang="en-US" dirty="0"/>
              <a:t>Significance of 6.0𝜎 when combined with LSND data</a:t>
            </a:r>
          </a:p>
          <a:p>
            <a:r>
              <a:rPr lang="en-US" dirty="0"/>
              <a:t>Can also be explained by eV-mass sterile neutrinos</a:t>
            </a:r>
          </a:p>
          <a:p>
            <a:r>
              <a:rPr lang="en-US" dirty="0"/>
              <a:t>Does not distinguish electrons from photons well</a:t>
            </a:r>
          </a:p>
        </p:txBody>
      </p:sp>
      <p:pic>
        <p:nvPicPr>
          <p:cNvPr id="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335DC343-2CF3-FE40-8AB0-65DE6DA8C53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244053" y="2884572"/>
            <a:ext cx="4454084" cy="32514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393E10-6FF7-CD4C-99DD-E4DC2B3FF36A}"/>
              </a:ext>
            </a:extLst>
          </p:cNvPr>
          <p:cNvSpPr txBox="1"/>
          <p:nvPr/>
        </p:nvSpPr>
        <p:spPr>
          <a:xfrm>
            <a:off x="1445797" y="6096039"/>
            <a:ext cx="3817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arXiv</a:t>
            </a:r>
            <a:r>
              <a:rPr lang="en-GB" sz="1200" dirty="0"/>
              <a:t>: 1805.12028v2 [hep-ex]</a:t>
            </a:r>
          </a:p>
        </p:txBody>
      </p:sp>
    </p:spTree>
    <p:extLst>
      <p:ext uri="{BB962C8B-B14F-4D97-AF65-F5344CB8AC3E}">
        <p14:creationId xmlns:p14="http://schemas.microsoft.com/office/powerpoint/2010/main" val="2708306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C582B07-D0F0-4B6B-A5D9-D2F192CB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675998B-83F9-4DD6-A181-01CC6390E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203DA02-DFF0-43DA-97F8-713359A5E9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7DB5F66-3FA1-4342-A884-49FFC898B0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62E1DE4-95C3-4648-880D-D5F16DA5BE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F0DE976-09C7-468E-88D4-E653C3B9A9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46834F4-CE01-4256-A71F-E9622367BA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24B1666-CD3C-4141-91C0-782A8C0A7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BEB9DED-5756-4349-86C4-BB40C843E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E66CDAA-2393-4E50-88AE-4B6DE356DD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52ED3B2-4AF6-4D71-AFE0-E628195BEE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8F8274F-6455-416D-9E21-09DCC607D3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A4FC2BA-35B4-4272-AE27-2EA963B9C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075E2C7-38CF-4C4C-BA60-8EBC4C5972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A41EEBD-A69D-4000-B18A-0FF9079FF4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D674DC2-DB19-4D12-A7CC-A19B45A57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CE37544-AEB0-4C32-9AB4-FD8868FBB4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A4D92EE-9609-4B42-A0C2-EE8B291A29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14BE4F6-D0F0-4D05-BADF-7BAB738853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2022A48-AB28-42C0-99AA-84E9E942A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BE1212E-2DDC-41F9-817C-2B0AF529E0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EAC07E3-6FB7-48B5-9418-5D58EC897A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C112200-C0E8-4E4F-B475-BB0C5619B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BA45913-5C20-4A2E-9401-B69D433BA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53BFA98-23F1-401A-B615-F706954A4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9EE95EF-D097-47D9-98DF-5BA037C49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2E5EAA5-1BC5-4C85-85D9-F7BA73476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8F5AAC3-E106-4C3A-986B-23C44A9B1B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EC6582A-5366-4B33-8D40-2B474D8B57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A25249E-2F40-425D-A7F1-B7E55EF53C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13EC936-5CFC-4FE5-BCA8-59B3A2EFB6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CDE7F7A-C490-430C-876F-0349FC8BFB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D686B4E-119A-4F4A-9392-1F9CFE3BEE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ight Triangle 46">
            <a:extLst>
              <a:ext uri="{FF2B5EF4-FFF2-40B4-BE49-F238E27FC236}">
                <a16:creationId xmlns:a16="http://schemas.microsoft.com/office/drawing/2014/main" id="{F3730C34-30B8-42E4-824D-F095747C45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5" y="2059091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A68150-4791-1D42-B26D-252AC2EB4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9" y="725951"/>
            <a:ext cx="5398648" cy="1878413"/>
          </a:xfrm>
        </p:spPr>
        <p:txBody>
          <a:bodyPr>
            <a:normAutofit/>
          </a:bodyPr>
          <a:lstStyle/>
          <a:p>
            <a:r>
              <a:rPr lang="en-US" dirty="0"/>
              <a:t>MicroBooNE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62653-709C-174B-AACF-79EB081C9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079" y="2883005"/>
            <a:ext cx="5398648" cy="3260398"/>
          </a:xfrm>
        </p:spPr>
        <p:txBody>
          <a:bodyPr>
            <a:normAutofit/>
          </a:bodyPr>
          <a:lstStyle/>
          <a:p>
            <a:r>
              <a:rPr lang="en-US" dirty="0"/>
              <a:t>Built to explore LEE observed at MiniBooNE</a:t>
            </a:r>
          </a:p>
          <a:p>
            <a:r>
              <a:rPr lang="en-US" dirty="0"/>
              <a:t>Uses liquid argon time projection chamber (</a:t>
            </a:r>
            <a:r>
              <a:rPr lang="en-US" dirty="0" err="1"/>
              <a:t>LArTPC</a:t>
            </a:r>
            <a:r>
              <a:rPr lang="en-US" dirty="0"/>
              <a:t>) technology</a:t>
            </a:r>
          </a:p>
          <a:p>
            <a:r>
              <a:rPr lang="en-US" dirty="0"/>
              <a:t>This can distinguish photon-induced and electron-induced EM showers</a:t>
            </a:r>
          </a:p>
          <a:p>
            <a:r>
              <a:rPr lang="en-US" dirty="0"/>
              <a:t>4 different searches done</a:t>
            </a:r>
          </a:p>
        </p:txBody>
      </p:sp>
      <p:pic>
        <p:nvPicPr>
          <p:cNvPr id="7" name="Picture 6" descr="A picture containing text, light, traffic, green&#10;&#10;Description automatically generated">
            <a:extLst>
              <a:ext uri="{FF2B5EF4-FFF2-40B4-BE49-F238E27FC236}">
                <a16:creationId xmlns:a16="http://schemas.microsoft.com/office/drawing/2014/main" id="{ADC8B22E-1004-604B-BD3F-969B202F1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4973" y="497783"/>
            <a:ext cx="3183187" cy="2976280"/>
          </a:xfrm>
          <a:prstGeom prst="rect">
            <a:avLst/>
          </a:prstGeom>
        </p:spPr>
      </p:pic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C9D87AE7-462F-B14F-8B9D-B67E3EC9E3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320"/>
          <a:stretch/>
        </p:blipFill>
        <p:spPr>
          <a:xfrm>
            <a:off x="7566220" y="3755069"/>
            <a:ext cx="3293941" cy="26355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AA53C8-3137-9146-B3A3-A073E5813840}"/>
              </a:ext>
            </a:extLst>
          </p:cNvPr>
          <p:cNvSpPr txBox="1"/>
          <p:nvPr/>
        </p:nvSpPr>
        <p:spPr>
          <a:xfrm>
            <a:off x="7629597" y="6377668"/>
            <a:ext cx="3293941" cy="2635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dirty="0" err="1"/>
              <a:t>arXiv</a:t>
            </a:r>
            <a:r>
              <a:rPr lang="en-GB" sz="1200" dirty="0"/>
              <a:t>: 2110.14065v2 [hep-ex]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7C5DFCA-805E-5842-A703-07710E23E4B7}"/>
              </a:ext>
            </a:extLst>
          </p:cNvPr>
          <p:cNvSpPr txBox="1"/>
          <p:nvPr/>
        </p:nvSpPr>
        <p:spPr>
          <a:xfrm>
            <a:off x="7373160" y="3494300"/>
            <a:ext cx="3293941" cy="2635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dirty="0" err="1"/>
              <a:t>arXiv</a:t>
            </a:r>
            <a:r>
              <a:rPr lang="en-GB" sz="1200" dirty="0"/>
              <a:t>: 0907.4183v2 [hep-ex]</a:t>
            </a:r>
          </a:p>
        </p:txBody>
      </p:sp>
    </p:spTree>
    <p:extLst>
      <p:ext uri="{BB962C8B-B14F-4D97-AF65-F5344CB8AC3E}">
        <p14:creationId xmlns:p14="http://schemas.microsoft.com/office/powerpoint/2010/main" val="239820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9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11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ight Triangle 42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82" name="Rectangle 44">
            <a:extLst>
              <a:ext uri="{FF2B5EF4-FFF2-40B4-BE49-F238E27FC236}">
                <a16:creationId xmlns:a16="http://schemas.microsoft.com/office/drawing/2014/main" id="{A173122F-D466-4F08-90FA-0038F7AC21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19EC7B8-C390-4F1B-8960-E6D324510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CEE1CC1-2CD0-4957-8A12-48FA80C0CC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901FEB-A7C2-457B-A124-AD433B041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C76048A8-79AA-454C-BD3E-3004F74268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7B51975-25FE-4328-9815-2AA302F28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440B47E-6D3E-4978-B887-B53DA0BFF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D94D0A1-D760-40DE-B758-008B93D58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9E590CB-0538-40D7-9CAC-1BBD39CC27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D7C67DA-B2AA-46E2-8065-1F862A6F72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C0C2ED54-1B65-4F4A-B14B-41FC05B372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AE5BBBC-F576-4D54-BF67-C00BB1F4F9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0D490E7-12F8-40DC-A9C1-D119667EEF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C855383-9F21-4BDA-8FCA-22AF3D69FF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C3E600C-E08A-418E-B30E-2B0FC15DF9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E980D58F-BD3F-4B47-9BD2-888B0D9D19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3544818-9B28-4A71-8D7B-80727A5326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01FFBC7-035F-48C5-91FA-4A4973FCD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6195BC5-BB4E-4F3F-8378-0B308B4252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2404171-AF5C-4FA1-9D4E-DCF75562BD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BAD45A86-9385-473D-9DBF-565E0A94AF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BA5A228-913F-4D4F-AB25-5372936246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87E8BFE-D92E-4EB3-ADD1-FB75CAA683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08756FCD-8335-4089-B4EE-13D629E53E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A9707D7B-937E-4DC3-87BA-B7B704268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B1A72DC-3F29-4488-9051-C21E1CBB7E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56DAD76-815C-4F16-98CF-8E8BE1965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AF2F8C5-6691-4EBD-B42E-4B17DF1ED2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D32ED14D-1C00-41C8-849C-030A1434E4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62F296F5-9867-45CA-BF0A-EF216F6A80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3B72471-9DB5-428B-AF52-E11E03B9FD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B8656B49-5277-4610-BD7B-F5D98170B5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F1A47399-8F78-4DB1-BD21-1166BCB267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Right Triangle 79">
            <a:extLst>
              <a:ext uri="{FF2B5EF4-FFF2-40B4-BE49-F238E27FC236}">
                <a16:creationId xmlns:a16="http://schemas.microsoft.com/office/drawing/2014/main" id="{F952A221-69C2-46B3-890D-354CA59616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1525300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14FE48C-03CB-CD42-806A-DCA6ACAE1F3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91078" y="722904"/>
                <a:ext cx="5408713" cy="1410378"/>
              </a:xfrm>
            </p:spPr>
            <p:txBody>
              <a:bodyPr vert="horz" lIns="91440" tIns="45720" rIns="91440" bIns="45720" rtlCol="0" anchor="b"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5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4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54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5400" dirty="0"/>
                  <a:t> searches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14FE48C-03CB-CD42-806A-DCA6ACAE1F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91078" y="722904"/>
                <a:ext cx="5408713" cy="1410378"/>
              </a:xfrm>
              <a:blipFill>
                <a:blip r:embed="rId2"/>
                <a:stretch>
                  <a:fillRect l="-1405" b="-261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FEB5FFB5-CD19-C648-A536-F4FC65806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7" y="4586154"/>
            <a:ext cx="10325589" cy="14713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525F137-C472-8448-915A-0CB9BE83DB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1079" y="2340130"/>
                <a:ext cx="10325000" cy="170314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Investigates possibility of these interactions explaining the LEE observed at MiniBooNE</a:t>
                </a:r>
              </a:p>
              <a:p>
                <a:r>
                  <a:rPr lang="en-US" dirty="0"/>
                  <a:t>3 searches were done</a:t>
                </a:r>
              </a:p>
              <a:p>
                <a:r>
                  <a:rPr lang="en-US" dirty="0"/>
                  <a:t>No excess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 events was observed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525F137-C472-8448-915A-0CB9BE83DB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1079" y="2340130"/>
                <a:ext cx="10325000" cy="1703141"/>
              </a:xfrm>
              <a:blipFill>
                <a:blip r:embed="rId4"/>
                <a:stretch>
                  <a:fillRect l="-246" t="-1481" b="-37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71FFA083-E42A-D34D-BC49-5738AA9F9683}"/>
              </a:ext>
            </a:extLst>
          </p:cNvPr>
          <p:cNvSpPr txBox="1"/>
          <p:nvPr/>
        </p:nvSpPr>
        <p:spPr>
          <a:xfrm>
            <a:off x="700838" y="6085205"/>
            <a:ext cx="3875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arXiv</a:t>
            </a:r>
            <a:r>
              <a:rPr lang="en-GB" sz="1200" dirty="0"/>
              <a:t>: 2110.14054v2 [hep-ex]</a:t>
            </a:r>
          </a:p>
        </p:txBody>
      </p:sp>
    </p:spTree>
    <p:extLst>
      <p:ext uri="{BB962C8B-B14F-4D97-AF65-F5344CB8AC3E}">
        <p14:creationId xmlns:p14="http://schemas.microsoft.com/office/powerpoint/2010/main" val="4175753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03BD3A7-A5B3-9547-BD70-F79E55C38E2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GB" b="0" dirty="0"/>
                  <a:t> radiative decay</a:t>
                </a:r>
                <a:endParaRPr lang="en-GB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03BD3A7-A5B3-9547-BD70-F79E55C38E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983" b="-201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455496A-F8CD-D44D-893E-F3B5EE082B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The LEE could be explained by an excess of photons rather than neutrinos</a:t>
                </a:r>
              </a:p>
              <a:p>
                <a:r>
                  <a:rPr lang="en-GB" dirty="0" err="1"/>
                  <a:t>MicroBooNE</a:t>
                </a:r>
                <a:r>
                  <a:rPr lang="en-GB" dirty="0"/>
                  <a:t> searched for a factor of 3.18 enhancement to the rate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GB" dirty="0"/>
              </a:p>
              <a:p>
                <a:r>
                  <a:rPr lang="en-GB" dirty="0"/>
                  <a:t>The data ruled out this interpretation of the anomalous excess at the 94.8% CL</a:t>
                </a:r>
                <a:endParaRPr lang="en-GB" b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455496A-F8CD-D44D-893E-F3B5EE082B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246" t="-7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0341157"/>
      </p:ext>
    </p:extLst>
  </p:cSld>
  <p:clrMapOvr>
    <a:masterClrMapping/>
  </p:clrMapOvr>
</p:sld>
</file>

<file path=ppt/theme/theme1.xml><?xml version="1.0" encoding="utf-8"?>
<a:theme xmlns:a="http://schemas.openxmlformats.org/drawingml/2006/main" name="CosineVTI">
  <a:themeElements>
    <a:clrScheme name="AnalogousFromLightSeedRightStep">
      <a:dk1>
        <a:srgbClr val="000000"/>
      </a:dk1>
      <a:lt1>
        <a:srgbClr val="FFFFFF"/>
      </a:lt1>
      <a:dk2>
        <a:srgbClr val="412624"/>
      </a:dk2>
      <a:lt2>
        <a:srgbClr val="E6E8E2"/>
      </a:lt2>
      <a:accent1>
        <a:srgbClr val="A996C6"/>
      </a:accent1>
      <a:accent2>
        <a:srgbClr val="AF7FBA"/>
      </a:accent2>
      <a:accent3>
        <a:srgbClr val="C593B9"/>
      </a:accent3>
      <a:accent4>
        <a:srgbClr val="BA7F94"/>
      </a:accent4>
      <a:accent5>
        <a:srgbClr val="C69996"/>
      </a:accent5>
      <a:accent6>
        <a:srgbClr val="BA9B7F"/>
      </a:accent6>
      <a:hlink>
        <a:srgbClr val="758A53"/>
      </a:hlink>
      <a:folHlink>
        <a:srgbClr val="7F7F7F"/>
      </a:folHlink>
    </a:clrScheme>
    <a:fontScheme name="Custom 50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sineVTI" id="{4F4449D5-5E9D-4D83-9E2A-939F9CF20276}" vid="{03166EA1-370F-4321-A61E-8851365B43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{76F50C77-6C30-1B43-98B5-12AC35628A00}tf10001070</Template>
  <TotalTime>6507</TotalTime>
  <Words>478</Words>
  <Application>Microsoft Macintosh PowerPoint</Application>
  <PresentationFormat>Widescreen</PresentationFormat>
  <Paragraphs>64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Grandview</vt:lpstr>
      <vt:lpstr>Wingdings</vt:lpstr>
      <vt:lpstr>CosineVTI</vt:lpstr>
      <vt:lpstr>Investigating a possible low energy excess of muon to electron neutrino oscillations</vt:lpstr>
      <vt:lpstr>Neutrinos</vt:lpstr>
      <vt:lpstr>Neutrino Oscillations</vt:lpstr>
      <vt:lpstr>Sterile Neutrinos</vt:lpstr>
      <vt:lpstr>LSND</vt:lpstr>
      <vt:lpstr>MiniBooNE</vt:lpstr>
      <vt:lpstr>MicroBooNE</vt:lpstr>
      <vt:lpstr>ν_e searches</vt:lpstr>
      <vt:lpstr>Δ radiative decay</vt:lpstr>
      <vt:lpstr>Cosmological Limitations</vt:lpstr>
      <vt:lpstr>Appearance-Disappearance Tension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a possible low energy excess of muon to electron neutrino oscillations</dc:title>
  <dc:creator>Imogen Camp</dc:creator>
  <cp:lastModifiedBy>Imogen Camp</cp:lastModifiedBy>
  <cp:revision>7</cp:revision>
  <dcterms:created xsi:type="dcterms:W3CDTF">2022-03-11T22:49:19Z</dcterms:created>
  <dcterms:modified xsi:type="dcterms:W3CDTF">2022-03-16T11:16:34Z</dcterms:modified>
</cp:coreProperties>
</file>