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embeddedFontLst>
    <p:embeddedFont>
      <p:font typeface="Old Standard TT"/>
      <p:regular r:id="rId17"/>
      <p:bold r:id="rId18"/>
      <p: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OldStandardTT-regular.fntdata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OldStandardTT-italic.fntdata"/><Relationship Id="rId6" Type="http://schemas.openxmlformats.org/officeDocument/2006/relationships/slide" Target="slides/slide1.xml"/><Relationship Id="rId18" Type="http://schemas.openxmlformats.org/officeDocument/2006/relationships/font" Target="fonts/OldStandardTT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119dc56943a_0_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119dc56943a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119dc56943a_0_2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119dc56943a_0_2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19dc56943a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119dc56943a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19dc56943a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119dc56943a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19dc56943a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119dc56943a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19dc56943a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119dc56943a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119dc56943a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119dc56943a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19dc56943a_0_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119dc56943a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119dc56943a_0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119dc56943a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119dc56943a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119dc56943a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100"/>
            <a:ext cx="9144000" cy="1711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" name="Google Shape;11;p2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" name="Google Shape;12;p2"/>
          <p:cNvSpPr txBox="1"/>
          <p:nvPr>
            <p:ph type="ctr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512700" y="3840639"/>
            <a:ext cx="8118600" cy="78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039650"/>
            <a:ext cx="8520600" cy="210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Google Shape;16;p3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" name="Google Shape;17;p3"/>
          <p:cNvSpPr txBox="1"/>
          <p:nvPr>
            <p:ph type="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71675"/>
            <a:ext cx="3999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71675"/>
            <a:ext cx="3999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6864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382350"/>
            <a:ext cx="4045200" cy="133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aperback">
    <p:bg>
      <p:bgPr>
        <a:solidFill>
          <a:schemeClr val="accen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ld Standard TT"/>
              <a:buChar char="●"/>
              <a:defRPr sz="18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0.png"/><Relationship Id="rId4" Type="http://schemas.openxmlformats.org/officeDocument/2006/relationships/image" Target="../media/image3.png"/><Relationship Id="rId5" Type="http://schemas.openxmlformats.org/officeDocument/2006/relationships/image" Target="../media/image13.jpg"/><Relationship Id="rId6" Type="http://schemas.openxmlformats.org/officeDocument/2006/relationships/image" Target="../media/image1.jpg"/><Relationship Id="rId7" Type="http://schemas.openxmlformats.org/officeDocument/2006/relationships/image" Target="../media/image5.png"/><Relationship Id="rId8" Type="http://schemas.openxmlformats.org/officeDocument/2006/relationships/image" Target="../media/image19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2.png"/><Relationship Id="rId4" Type="http://schemas.openxmlformats.org/officeDocument/2006/relationships/image" Target="../media/image3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0.png"/><Relationship Id="rId4" Type="http://schemas.openxmlformats.org/officeDocument/2006/relationships/image" Target="../media/image37.jpg"/><Relationship Id="rId5" Type="http://schemas.openxmlformats.org/officeDocument/2006/relationships/image" Target="../media/image39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jpg"/><Relationship Id="rId4" Type="http://schemas.openxmlformats.org/officeDocument/2006/relationships/image" Target="../media/image16.png"/><Relationship Id="rId5" Type="http://schemas.openxmlformats.org/officeDocument/2006/relationships/image" Target="../media/image12.jpg"/><Relationship Id="rId6" Type="http://schemas.openxmlformats.org/officeDocument/2006/relationships/image" Target="../media/image1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jpg"/><Relationship Id="rId4" Type="http://schemas.openxmlformats.org/officeDocument/2006/relationships/image" Target="../media/image10.png"/><Relationship Id="rId5" Type="http://schemas.openxmlformats.org/officeDocument/2006/relationships/image" Target="../media/image7.png"/><Relationship Id="rId6" Type="http://schemas.openxmlformats.org/officeDocument/2006/relationships/image" Target="../media/image2.png"/><Relationship Id="rId7" Type="http://schemas.openxmlformats.org/officeDocument/2006/relationships/image" Target="../media/image1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2.jpg"/><Relationship Id="rId4" Type="http://schemas.openxmlformats.org/officeDocument/2006/relationships/image" Target="../media/image11.png"/><Relationship Id="rId5" Type="http://schemas.openxmlformats.org/officeDocument/2006/relationships/image" Target="../media/image15.png"/><Relationship Id="rId6" Type="http://schemas.openxmlformats.org/officeDocument/2006/relationships/image" Target="../media/image4.png"/><Relationship Id="rId7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1.png"/><Relationship Id="rId4" Type="http://schemas.openxmlformats.org/officeDocument/2006/relationships/image" Target="../media/image25.png"/><Relationship Id="rId5" Type="http://schemas.openxmlformats.org/officeDocument/2006/relationships/image" Target="../media/image1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4.png"/><Relationship Id="rId4" Type="http://schemas.openxmlformats.org/officeDocument/2006/relationships/image" Target="../media/image23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3.png"/><Relationship Id="rId4" Type="http://schemas.openxmlformats.org/officeDocument/2006/relationships/image" Target="../media/image29.png"/><Relationship Id="rId5" Type="http://schemas.openxmlformats.org/officeDocument/2006/relationships/image" Target="../media/image28.png"/><Relationship Id="rId6" Type="http://schemas.openxmlformats.org/officeDocument/2006/relationships/image" Target="../media/image3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5.png"/><Relationship Id="rId4" Type="http://schemas.openxmlformats.org/officeDocument/2006/relationships/image" Target="../media/image3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4.png"/><Relationship Id="rId4" Type="http://schemas.openxmlformats.org/officeDocument/2006/relationships/image" Target="../media/image3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372575" y="85375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Neutrino Oscillation experiments at the Long Baseline</a:t>
            </a:r>
            <a:endParaRPr/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704500"/>
            <a:ext cx="6203800" cy="1967492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03800" y="1704500"/>
            <a:ext cx="2940200" cy="196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3672000"/>
            <a:ext cx="3042652" cy="1522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042648" y="3672000"/>
            <a:ext cx="2544667" cy="152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587325" y="3672000"/>
            <a:ext cx="2239881" cy="152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3"/>
          <p:cNvPicPr preferRelativeResize="0"/>
          <p:nvPr/>
        </p:nvPicPr>
        <p:blipFill rotWithShape="1">
          <a:blip r:embed="rId8">
            <a:alphaModFix/>
          </a:blip>
          <a:srcRect b="0" l="6397" r="24138" t="0"/>
          <a:stretch/>
        </p:blipFill>
        <p:spPr>
          <a:xfrm>
            <a:off x="7827199" y="3672000"/>
            <a:ext cx="1585051" cy="1522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2"/>
          <p:cNvSpPr txBox="1"/>
          <p:nvPr>
            <p:ph type="title"/>
          </p:nvPr>
        </p:nvSpPr>
        <p:spPr>
          <a:xfrm>
            <a:off x="238275" y="0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Future experiments</a:t>
            </a:r>
            <a:endParaRPr/>
          </a:p>
        </p:txBody>
      </p:sp>
      <p:sp>
        <p:nvSpPr>
          <p:cNvPr id="182" name="Google Shape;182;p22"/>
          <p:cNvSpPr txBox="1"/>
          <p:nvPr>
            <p:ph idx="1" type="body"/>
          </p:nvPr>
        </p:nvSpPr>
        <p:spPr>
          <a:xfrm>
            <a:off x="238275" y="525625"/>
            <a:ext cx="5844300" cy="166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300" u="sng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CP and mass hierarchy</a:t>
            </a:r>
            <a:endParaRPr sz="13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-T2K is planning a second stage T2K-II which will  collect 20 x10^21 protons on target (POT) and reach a sensitivity of 3𝜎 for 𝛿.</a:t>
            </a:r>
            <a:endParaRPr sz="13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13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-NOvA will continue data taking to 2024, making upgrades to the neutrino beam power and reach 3</a:t>
            </a:r>
            <a:r>
              <a:rPr lang="en-GB" sz="1300">
                <a:latin typeface="Arial"/>
                <a:ea typeface="Arial"/>
                <a:cs typeface="Arial"/>
                <a:sym typeface="Arial"/>
              </a:rPr>
              <a:t>𝜎</a:t>
            </a:r>
            <a:r>
              <a:rPr lang="en-GB" sz="13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sensitivity for </a:t>
            </a:r>
            <a:r>
              <a:rPr lang="en-GB" sz="1300">
                <a:latin typeface="Arial"/>
                <a:ea typeface="Arial"/>
                <a:cs typeface="Arial"/>
                <a:sym typeface="Arial"/>
              </a:rPr>
              <a:t>𝛿</a:t>
            </a:r>
            <a:r>
              <a:rPr lang="en-GB" sz="13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and 4.5</a:t>
            </a:r>
            <a:r>
              <a:rPr lang="en-GB" sz="1300">
                <a:latin typeface="Arial"/>
                <a:ea typeface="Arial"/>
                <a:cs typeface="Arial"/>
                <a:sym typeface="Arial"/>
              </a:rPr>
              <a:t>𝜎</a:t>
            </a:r>
            <a:r>
              <a:rPr lang="en-GB" sz="13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for the MH. </a:t>
            </a:r>
            <a:endParaRPr sz="1300"/>
          </a:p>
        </p:txBody>
      </p:sp>
      <p:sp>
        <p:nvSpPr>
          <p:cNvPr id="183" name="Google Shape;183;p22"/>
          <p:cNvSpPr txBox="1"/>
          <p:nvPr/>
        </p:nvSpPr>
        <p:spPr>
          <a:xfrm>
            <a:off x="238275" y="2132150"/>
            <a:ext cx="5912100" cy="300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</a:rPr>
              <a:t>-DUNE (USA):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</a:rPr>
              <a:t>   -Fermilab neutrino beam 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</a:rPr>
              <a:t>   -A near detector to record event spectra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</a:rPr>
              <a:t>   -A large LB detector 1km underground with </a:t>
            </a:r>
            <a:r>
              <a:rPr lang="en-GB" sz="1300">
                <a:solidFill>
                  <a:schemeClr val="dk1"/>
                </a:solidFill>
                <a:highlight>
                  <a:srgbClr val="FFFFFF"/>
                </a:highlight>
              </a:rPr>
              <a:t>four liquid-argon time-projection chambers</a:t>
            </a:r>
            <a:endParaRPr sz="13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</a:rPr>
              <a:t>   -Proton beam gradually updated from 1.2MW to 2.4MW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</a:rPr>
              <a:t>   -Data taking starts in 2026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</a:rPr>
              <a:t>   -Data taking will begin in 2026. 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</a:rPr>
              <a:t>   -A sensitivity &gt;5𝜎 for a 50% interval of possible 𝛿 values expected to be achieved after a few months if the mass and CP asymmetries are of the same sign, and after a few years if they are of opposite sign.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</a:rPr>
              <a:t>   -Establishes the difference between NO and IO at 5𝜎 for the whole 𝛿 interval.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pic>
        <p:nvPicPr>
          <p:cNvPr id="184" name="Google Shape;18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50375" y="525613"/>
            <a:ext cx="2597257" cy="17661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09750" y="2780500"/>
            <a:ext cx="2597250" cy="15055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3"/>
          <p:cNvSpPr txBox="1"/>
          <p:nvPr>
            <p:ph type="title"/>
          </p:nvPr>
        </p:nvSpPr>
        <p:spPr>
          <a:xfrm>
            <a:off x="311700" y="806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Future experiments</a:t>
            </a:r>
            <a:endParaRPr/>
          </a:p>
        </p:txBody>
      </p:sp>
      <p:sp>
        <p:nvSpPr>
          <p:cNvPr id="191" name="Google Shape;191;p23"/>
          <p:cNvSpPr txBox="1"/>
          <p:nvPr>
            <p:ph idx="1" type="body"/>
          </p:nvPr>
        </p:nvSpPr>
        <p:spPr>
          <a:xfrm>
            <a:off x="168200" y="2885925"/>
            <a:ext cx="6180600" cy="225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latin typeface="Arial"/>
                <a:ea typeface="Arial"/>
                <a:cs typeface="Arial"/>
                <a:sym typeface="Arial"/>
              </a:rPr>
              <a:t>-JUNO (China):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latin typeface="Arial"/>
                <a:ea typeface="Arial"/>
                <a:cs typeface="Arial"/>
                <a:sym typeface="Arial"/>
              </a:rPr>
              <a:t>   -Spherical 35m radius liquid scintillator detector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latin typeface="Arial"/>
                <a:ea typeface="Arial"/>
                <a:cs typeface="Arial"/>
                <a:sym typeface="Arial"/>
              </a:rPr>
              <a:t>   -Capable of detecting neutrinos from reactor, supernova, atmospheric, solar and geophysical sources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latin typeface="Arial"/>
                <a:ea typeface="Arial"/>
                <a:cs typeface="Arial"/>
                <a:sym typeface="Arial"/>
              </a:rPr>
              <a:t>   -Data taking starts in 2022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latin typeface="Arial"/>
                <a:ea typeface="Arial"/>
                <a:cs typeface="Arial"/>
                <a:sym typeface="Arial"/>
              </a:rPr>
              <a:t>   -Sensitivity of &gt;3𝜎 for MH and 1% accuracy for 𝛿 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latin typeface="Arial"/>
                <a:ea typeface="Arial"/>
                <a:cs typeface="Arial"/>
                <a:sym typeface="Arial"/>
              </a:rPr>
              <a:t>-ORCA (Mediterranean sea) and PINGU (South Pole):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latin typeface="Arial"/>
                <a:ea typeface="Arial"/>
                <a:cs typeface="Arial"/>
                <a:sym typeface="Arial"/>
              </a:rPr>
              <a:t>   -Study atmospheric neutrino oscillations deep in water and ice, respectively, thus enhancing matter effects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latin typeface="Arial"/>
                <a:ea typeface="Arial"/>
                <a:cs typeface="Arial"/>
                <a:sym typeface="Arial"/>
              </a:rPr>
              <a:t>   -Measure MH with sensitivity of 3𝜎 in 3 to 4 years.  </a:t>
            </a:r>
            <a:endParaRPr/>
          </a:p>
        </p:txBody>
      </p:sp>
      <p:sp>
        <p:nvSpPr>
          <p:cNvPr id="192" name="Google Shape;192;p23"/>
          <p:cNvSpPr txBox="1"/>
          <p:nvPr/>
        </p:nvSpPr>
        <p:spPr>
          <a:xfrm>
            <a:off x="168200" y="581700"/>
            <a:ext cx="4498800" cy="23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</a:rPr>
              <a:t>-Hyper-Kamiokande (Japan):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</a:rPr>
              <a:t>   -Off-axis muon neutrino and antineutrino beam from J-PARC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</a:rPr>
              <a:t>   -A near water Cherenkov detector to measure the off-axis angles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</a:rPr>
              <a:t>   -Two giant water Cherenkov detectors at LB matched to first oscillation maximum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</a:rPr>
              <a:t>   -It will begin with a 1.3MW proton beam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</a:rPr>
              <a:t>   -Data taking starts in 2026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chemeClr val="dk1"/>
                </a:solidFill>
              </a:rPr>
              <a:t>   -Sensitivity of &gt;5𝜎 for 57% of possible 𝛿 values after 10 years, and &gt;8𝜎 if the sign of MH is known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pic>
        <p:nvPicPr>
          <p:cNvPr id="193" name="Google Shape;19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236950"/>
            <a:ext cx="4375550" cy="1858782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23"/>
          <p:cNvSpPr txBox="1"/>
          <p:nvPr/>
        </p:nvSpPr>
        <p:spPr>
          <a:xfrm>
            <a:off x="5443825" y="2146375"/>
            <a:ext cx="2631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a)DUNE b)Hyper-Kamiokande</a:t>
            </a:r>
            <a:endParaRPr sz="1300"/>
          </a:p>
        </p:txBody>
      </p:sp>
      <p:pic>
        <p:nvPicPr>
          <p:cNvPr id="195" name="Google Shape;195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13175" y="2581950"/>
            <a:ext cx="1109555" cy="12305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35248" y="3919706"/>
            <a:ext cx="1661600" cy="9943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4"/>
          <p:cNvSpPr txBox="1"/>
          <p:nvPr>
            <p:ph type="title"/>
          </p:nvPr>
        </p:nvSpPr>
        <p:spPr>
          <a:xfrm>
            <a:off x="311700" y="1025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What are Neutrinos?</a:t>
            </a:r>
            <a:endParaRPr/>
          </a:p>
        </p:txBody>
      </p:sp>
      <p:sp>
        <p:nvSpPr>
          <p:cNvPr id="71" name="Google Shape;71;p14"/>
          <p:cNvSpPr txBox="1"/>
          <p:nvPr>
            <p:ph idx="1" type="body"/>
          </p:nvPr>
        </p:nvSpPr>
        <p:spPr>
          <a:xfrm>
            <a:off x="311700" y="2611750"/>
            <a:ext cx="5028000" cy="4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300">
                <a:latin typeface="Arial"/>
                <a:ea typeface="Arial"/>
                <a:cs typeface="Arial"/>
                <a:sym typeface="Arial"/>
              </a:rPr>
              <a:t>Different sources of neutrinos:</a:t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2" name="Google Shape;7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17375" y="633875"/>
            <a:ext cx="2735650" cy="2053102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4"/>
          <p:cNvSpPr txBox="1"/>
          <p:nvPr/>
        </p:nvSpPr>
        <p:spPr>
          <a:xfrm>
            <a:off x="311700" y="715713"/>
            <a:ext cx="2897700" cy="11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Originally suggested by Pauli in 1930 and theorised by Fermi in 1933 to explain how </a:t>
            </a:r>
            <a:r>
              <a:rPr lang="en-GB" sz="1300">
                <a:solidFill>
                  <a:schemeClr val="dk1"/>
                </a:solidFill>
              </a:rPr>
              <a:t>β </a:t>
            </a:r>
            <a:r>
              <a:rPr lang="en-GB" sz="1300"/>
              <a:t>decay could conserve energy, momentum and angular momentum</a:t>
            </a:r>
            <a:endParaRPr sz="1300"/>
          </a:p>
        </p:txBody>
      </p:sp>
      <p:sp>
        <p:nvSpPr>
          <p:cNvPr id="74" name="Google Shape;74;p14"/>
          <p:cNvSpPr txBox="1"/>
          <p:nvPr/>
        </p:nvSpPr>
        <p:spPr>
          <a:xfrm>
            <a:off x="5942350" y="2973725"/>
            <a:ext cx="1350000" cy="19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Second most abundant particles in the Universe: about 65 million neutrinos pass through your thumbnail every second!</a:t>
            </a:r>
            <a:endParaRPr sz="1300"/>
          </a:p>
        </p:txBody>
      </p:sp>
      <p:pic>
        <p:nvPicPr>
          <p:cNvPr id="75" name="Google Shape;7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02425" y="3374663"/>
            <a:ext cx="1429875" cy="1068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7600" y="1901025"/>
            <a:ext cx="2053474" cy="471500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4"/>
          <p:cNvSpPr txBox="1"/>
          <p:nvPr/>
        </p:nvSpPr>
        <p:spPr>
          <a:xfrm>
            <a:off x="6638676" y="662625"/>
            <a:ext cx="2053500" cy="199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</a:rPr>
              <a:t>One of the fundamental particles predicted by the Standard Model:  Uncharged, massless, only interact by weak force, always left-handed(right-handed antineutrinos)</a:t>
            </a:r>
            <a:endParaRPr sz="1300"/>
          </a:p>
        </p:txBody>
      </p:sp>
      <p:pic>
        <p:nvPicPr>
          <p:cNvPr id="78" name="Google Shape;78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382100" y="3083350"/>
            <a:ext cx="3189910" cy="17664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9" name="Google Shape;79;p14"/>
          <p:cNvCxnSpPr/>
          <p:nvPr/>
        </p:nvCxnSpPr>
        <p:spPr>
          <a:xfrm rot="10800000">
            <a:off x="1317550" y="4232450"/>
            <a:ext cx="322200" cy="2103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0" name="Google Shape;80;p14"/>
          <p:cNvSpPr txBox="1"/>
          <p:nvPr/>
        </p:nvSpPr>
        <p:spPr>
          <a:xfrm>
            <a:off x="154150" y="3112325"/>
            <a:ext cx="1093200" cy="187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/>
              <a:t>Bombarding high-energy protons into a stationary target. The emerging π and K mesons decay into muons and neutrinos.</a:t>
            </a:r>
            <a:endParaRPr sz="1100"/>
          </a:p>
        </p:txBody>
      </p:sp>
      <p:cxnSp>
        <p:nvCxnSpPr>
          <p:cNvPr id="81" name="Google Shape;81;p14"/>
          <p:cNvCxnSpPr/>
          <p:nvPr/>
        </p:nvCxnSpPr>
        <p:spPr>
          <a:xfrm flipH="1" rot="10800000">
            <a:off x="3391625" y="3671950"/>
            <a:ext cx="1387500" cy="1962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2" name="Google Shape;82;p14"/>
          <p:cNvCxnSpPr/>
          <p:nvPr/>
        </p:nvCxnSpPr>
        <p:spPr>
          <a:xfrm flipH="1" rot="10800000">
            <a:off x="4218425" y="4288550"/>
            <a:ext cx="560700" cy="981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3" name="Google Shape;83;p14"/>
          <p:cNvSpPr txBox="1"/>
          <p:nvPr/>
        </p:nvSpPr>
        <p:spPr>
          <a:xfrm>
            <a:off x="4791113" y="3112325"/>
            <a:ext cx="932100" cy="17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/>
              <a:t>Neutrinos emit W or Z bosons which then break apart atomic nuclei into detectable parts</a:t>
            </a:r>
            <a:endParaRPr sz="11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5"/>
          <p:cNvSpPr txBox="1"/>
          <p:nvPr>
            <p:ph type="title"/>
          </p:nvPr>
        </p:nvSpPr>
        <p:spPr>
          <a:xfrm>
            <a:off x="236100" y="112800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Neutrino oscillations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5"/>
          <p:cNvSpPr txBox="1"/>
          <p:nvPr>
            <p:ph idx="1" type="body"/>
          </p:nvPr>
        </p:nvSpPr>
        <p:spPr>
          <a:xfrm>
            <a:off x="236100" y="655925"/>
            <a:ext cx="86718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300">
                <a:latin typeface="Arial"/>
                <a:ea typeface="Arial"/>
                <a:cs typeface="Arial"/>
                <a:sym typeface="Arial"/>
              </a:rPr>
              <a:t>-Solar neutrino problem: In 1967, the solar neutrino flux was measured to be only ⅓ of the value predicted by SSM! →explained by neutrino oscillations (v_e into v_</a:t>
            </a:r>
            <a:r>
              <a:rPr lang="en-GB" sz="1300">
                <a:latin typeface="Arial"/>
                <a:ea typeface="Arial"/>
                <a:cs typeface="Arial"/>
                <a:sym typeface="Arial"/>
              </a:rPr>
              <a:t>𝜇</a:t>
            </a:r>
            <a:r>
              <a:rPr lang="en-GB" sz="1300">
                <a:latin typeface="Arial"/>
                <a:ea typeface="Arial"/>
                <a:cs typeface="Arial"/>
                <a:sym typeface="Arial"/>
              </a:rPr>
              <a:t> and v_</a:t>
            </a:r>
            <a:r>
              <a:rPr lang="en-GB" sz="1300">
                <a:latin typeface="Arial"/>
                <a:ea typeface="Arial"/>
                <a:cs typeface="Arial"/>
                <a:sym typeface="Arial"/>
              </a:rPr>
              <a:t>𝜏</a:t>
            </a:r>
            <a:r>
              <a:rPr lang="en-GB" sz="1300">
                <a:latin typeface="Arial"/>
                <a:ea typeface="Arial"/>
                <a:cs typeface="Arial"/>
                <a:sym typeface="Arial"/>
              </a:rPr>
              <a:t>):</a:t>
            </a:r>
            <a:endParaRPr sz="130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0" name="Google Shape;9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23200" y="1313943"/>
            <a:ext cx="2056001" cy="114222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61851" y="1185000"/>
            <a:ext cx="2056000" cy="217405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5"/>
          <p:cNvSpPr txBox="1"/>
          <p:nvPr/>
        </p:nvSpPr>
        <p:spPr>
          <a:xfrm>
            <a:off x="236100" y="1227075"/>
            <a:ext cx="4487100" cy="12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chemeClr val="dk1"/>
                </a:solidFill>
              </a:rPr>
              <a:t>-</a:t>
            </a:r>
            <a:r>
              <a:rPr lang="en-GB" sz="1300">
                <a:solidFill>
                  <a:schemeClr val="dk1"/>
                </a:solidFill>
              </a:rPr>
              <a:t>The three known neutrino flavour states ν_α = (ν_e, ν_µ, ν_τ) are linear combinations of three states ν_i=(ν_1, ν_2, ν_3) with definite masses m_i=(m_1, m_2, m_3)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</a:rPr>
              <a:t>-Quantum mechanics: particles behave as waves</a:t>
            </a:r>
            <a:endParaRPr sz="1300">
              <a:solidFill>
                <a:schemeClr val="dk1"/>
              </a:solidFill>
            </a:endParaRPr>
          </a:p>
        </p:txBody>
      </p:sp>
      <p:sp>
        <p:nvSpPr>
          <p:cNvPr id="93" name="Google Shape;93;p15"/>
          <p:cNvSpPr txBox="1"/>
          <p:nvPr/>
        </p:nvSpPr>
        <p:spPr>
          <a:xfrm>
            <a:off x="236100" y="2385038"/>
            <a:ext cx="6463200" cy="13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</a:rPr>
              <a:t>-Each neutrino state travels through space at a different frequency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chemeClr val="dk1"/>
                </a:solidFill>
              </a:rPr>
              <a:t>-The overall phase of the wave changes, hence neutrino flavour oscillate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</a:rPr>
              <a:t>-The flavour states are related to the mass states through a unitary matrix, U, the Pontecorvo-Maki-Nakagawa-Sakata (PMNS) matrix:</a:t>
            </a:r>
            <a:endParaRPr sz="1300">
              <a:solidFill>
                <a:schemeClr val="dk1"/>
              </a:solidFill>
            </a:endParaRPr>
          </a:p>
        </p:txBody>
      </p:sp>
      <p:pic>
        <p:nvPicPr>
          <p:cNvPr id="94" name="Google Shape;94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5825" y="3835500"/>
            <a:ext cx="5721074" cy="977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434536" y="3901500"/>
            <a:ext cx="1288729" cy="845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903679" y="3901500"/>
            <a:ext cx="1004216" cy="9770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5"/>
          <p:cNvSpPr txBox="1"/>
          <p:nvPr/>
        </p:nvSpPr>
        <p:spPr>
          <a:xfrm>
            <a:off x="8060888" y="3516600"/>
            <a:ext cx="7848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where</a:t>
            </a:r>
            <a:endParaRPr sz="13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6"/>
          <p:cNvSpPr txBox="1"/>
          <p:nvPr>
            <p:ph type="title"/>
          </p:nvPr>
        </p:nvSpPr>
        <p:spPr>
          <a:xfrm>
            <a:off x="311700" y="81200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Neutrino oscillations</a:t>
            </a:r>
            <a:endParaRPr/>
          </a:p>
        </p:txBody>
      </p:sp>
      <p:sp>
        <p:nvSpPr>
          <p:cNvPr id="103" name="Google Shape;103;p16"/>
          <p:cNvSpPr txBox="1"/>
          <p:nvPr>
            <p:ph idx="1" type="body"/>
          </p:nvPr>
        </p:nvSpPr>
        <p:spPr>
          <a:xfrm>
            <a:off x="115900" y="1868913"/>
            <a:ext cx="3913200" cy="46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1300">
                <a:latin typeface="Arial"/>
                <a:ea typeface="Arial"/>
                <a:cs typeface="Arial"/>
                <a:sym typeface="Arial"/>
              </a:rPr>
              <a:t>-</a:t>
            </a:r>
            <a:r>
              <a:rPr lang="en-GB" sz="1300">
                <a:latin typeface="Arial"/>
                <a:ea typeface="Arial"/>
                <a:cs typeface="Arial"/>
                <a:sym typeface="Arial"/>
              </a:rPr>
              <a:t>The probability of oscillation of flavor l to l’ is</a:t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4" name="Google Shape;10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19100" y="196225"/>
            <a:ext cx="3913201" cy="2034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71625" y="995813"/>
            <a:ext cx="2892033" cy="845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7538" y="2173662"/>
            <a:ext cx="4572002" cy="734425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6"/>
          <p:cNvSpPr txBox="1"/>
          <p:nvPr/>
        </p:nvSpPr>
        <p:spPr>
          <a:xfrm>
            <a:off x="4787425" y="2359675"/>
            <a:ext cx="21444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Long baseline condition: </a:t>
            </a:r>
            <a:endParaRPr sz="1300"/>
          </a:p>
        </p:txBody>
      </p:sp>
      <p:pic>
        <p:nvPicPr>
          <p:cNvPr id="108" name="Google Shape;108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771975" y="2344375"/>
            <a:ext cx="2144300" cy="4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6"/>
          <p:cNvSpPr txBox="1"/>
          <p:nvPr/>
        </p:nvSpPr>
        <p:spPr>
          <a:xfrm>
            <a:off x="115888" y="627850"/>
            <a:ext cx="4635300" cy="61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</a:rPr>
              <a:t>-</a:t>
            </a:r>
            <a:r>
              <a:rPr lang="en-GB" sz="1300">
                <a:solidFill>
                  <a:schemeClr val="dk1"/>
                </a:solidFill>
              </a:rPr>
              <a:t>The oscillations are characterised by two independent mass differences</a:t>
            </a:r>
            <a:endParaRPr sz="1300"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110" name="Google Shape;110;p16"/>
          <p:cNvSpPr txBox="1"/>
          <p:nvPr/>
        </p:nvSpPr>
        <p:spPr>
          <a:xfrm>
            <a:off x="115900" y="2925950"/>
            <a:ext cx="8352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-Up to today many experiments around the world have measured accurate values of:</a:t>
            </a:r>
            <a:endParaRPr sz="1300"/>
          </a:p>
        </p:txBody>
      </p:sp>
      <p:pic>
        <p:nvPicPr>
          <p:cNvPr id="111" name="Google Shape;111;p1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61625" y="3240850"/>
            <a:ext cx="2489020" cy="38490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6"/>
          <p:cNvSpPr txBox="1"/>
          <p:nvPr/>
        </p:nvSpPr>
        <p:spPr>
          <a:xfrm>
            <a:off x="115900" y="3685950"/>
            <a:ext cx="86220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-There are still some unanswered questions and parameters that have not been possible to measure:</a:t>
            </a:r>
            <a:endParaRPr sz="1300"/>
          </a:p>
        </p:txBody>
      </p:sp>
      <p:sp>
        <p:nvSpPr>
          <p:cNvPr id="113" name="Google Shape;113;p16"/>
          <p:cNvSpPr txBox="1"/>
          <p:nvPr/>
        </p:nvSpPr>
        <p:spPr>
          <a:xfrm>
            <a:off x="658800" y="3958525"/>
            <a:ext cx="39132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-Absolute neutrino masses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-Mass ordering 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-CP-violation phase (</a:t>
            </a:r>
            <a:r>
              <a:rPr lang="en-GB" sz="1300">
                <a:solidFill>
                  <a:schemeClr val="dk1"/>
                </a:solidFill>
              </a:rPr>
              <a:t>𝛿)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chemeClr val="dk1"/>
                </a:solidFill>
              </a:rPr>
              <a:t>-Do neutrinos have a Dirac or Majorana nature?</a:t>
            </a:r>
            <a:endParaRPr sz="1300">
              <a:solidFill>
                <a:schemeClr val="dk1"/>
              </a:solidFill>
            </a:endParaRPr>
          </a:p>
        </p:txBody>
      </p:sp>
      <p:sp>
        <p:nvSpPr>
          <p:cNvPr id="114" name="Google Shape;114;p16"/>
          <p:cNvSpPr txBox="1"/>
          <p:nvPr/>
        </p:nvSpPr>
        <p:spPr>
          <a:xfrm>
            <a:off x="4512800" y="3973975"/>
            <a:ext cx="3501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000">
                <a:latin typeface="Old Standard TT"/>
                <a:ea typeface="Old Standard TT"/>
                <a:cs typeface="Old Standard TT"/>
                <a:sym typeface="Old Standard TT"/>
              </a:rPr>
              <a:t>}</a:t>
            </a:r>
            <a:endParaRPr sz="5000"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115" name="Google Shape;115;p16"/>
          <p:cNvSpPr txBox="1"/>
          <p:nvPr/>
        </p:nvSpPr>
        <p:spPr>
          <a:xfrm>
            <a:off x="4961300" y="4330625"/>
            <a:ext cx="28920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Physics beyond Standard Model!</a:t>
            </a:r>
            <a:endParaRPr sz="13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7"/>
          <p:cNvSpPr txBox="1"/>
          <p:nvPr>
            <p:ph type="title"/>
          </p:nvPr>
        </p:nvSpPr>
        <p:spPr>
          <a:xfrm>
            <a:off x="311700" y="71750"/>
            <a:ext cx="8520600" cy="56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Measurements of mixing angles and mass differences </a:t>
            </a:r>
            <a:endParaRPr/>
          </a:p>
        </p:txBody>
      </p:sp>
      <p:sp>
        <p:nvSpPr>
          <p:cNvPr id="121" name="Google Shape;121;p17"/>
          <p:cNvSpPr txBox="1"/>
          <p:nvPr>
            <p:ph idx="1" type="body"/>
          </p:nvPr>
        </p:nvSpPr>
        <p:spPr>
          <a:xfrm>
            <a:off x="5157525" y="1104600"/>
            <a:ext cx="3759000" cy="3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r>
              <a:rPr b="1" lang="en-GB" sz="13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Super-Kamiokande:</a:t>
            </a:r>
            <a:r>
              <a:rPr lang="en-GB" sz="13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first convincing evidence of neutrino oscillations by finding a </a:t>
            </a:r>
            <a:r>
              <a:rPr lang="en-GB" sz="13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deficit</a:t>
            </a:r>
            <a:r>
              <a:rPr lang="en-GB" sz="13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of v_𝜇</a:t>
            </a:r>
            <a:r>
              <a:rPr lang="en-GB" sz="1300">
                <a:latin typeface="Arial"/>
                <a:ea typeface="Arial"/>
                <a:cs typeface="Arial"/>
                <a:sym typeface="Arial"/>
              </a:rPr>
              <a:t> in atmospheric neutrinos using water cherenkov </a:t>
            </a:r>
            <a:r>
              <a:rPr lang="en-GB" sz="1300">
                <a:latin typeface="Arial"/>
                <a:ea typeface="Arial"/>
                <a:cs typeface="Arial"/>
                <a:sym typeface="Arial"/>
              </a:rPr>
              <a:t>detector.</a:t>
            </a:r>
            <a:endParaRPr sz="130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-Most precise measurements determined by</a:t>
            </a:r>
            <a:endParaRPr sz="13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-</a:t>
            </a:r>
            <a:r>
              <a:rPr b="1" lang="en-GB" sz="13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MINOS</a:t>
            </a:r>
            <a:r>
              <a:rPr lang="en-GB" sz="13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GB" sz="1300">
                <a:latin typeface="Arial"/>
                <a:ea typeface="Arial"/>
                <a:cs typeface="Arial"/>
                <a:sym typeface="Arial"/>
              </a:rPr>
              <a:t>v_𝜇 disappearance, Fermilab beam, LB scintillator detector in Soudan</a:t>
            </a:r>
            <a:endParaRPr sz="13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-</a:t>
            </a:r>
            <a:r>
              <a:rPr b="1" lang="en-GB" sz="13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T2K</a:t>
            </a:r>
            <a:r>
              <a:rPr lang="en-GB" sz="13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GB" sz="1300">
                <a:latin typeface="Arial"/>
                <a:ea typeface="Arial"/>
                <a:cs typeface="Arial"/>
                <a:sym typeface="Arial"/>
              </a:rPr>
              <a:t>v_𝜇 disappearance, beam from JPARK, Super-Kamiokande Cherenkov detector</a:t>
            </a:r>
            <a:endParaRPr sz="1300" u="sng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r>
              <a:rPr b="1" lang="en-GB" sz="13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NOvA</a:t>
            </a:r>
            <a:r>
              <a:rPr lang="en-GB" sz="13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v_e appearance, accelerator neutrino beam from Fermilab and LB liquid scintillator detector in Minnesota</a:t>
            </a:r>
            <a:endParaRPr sz="13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13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r>
              <a:rPr b="1" lang="en-GB" sz="13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IceCube</a:t>
            </a:r>
            <a:r>
              <a:rPr lang="en-GB" sz="13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GB" sz="1300">
                <a:latin typeface="Arial"/>
                <a:ea typeface="Arial"/>
                <a:cs typeface="Arial"/>
                <a:sym typeface="Arial"/>
              </a:rPr>
              <a:t>v_𝜇</a:t>
            </a:r>
            <a:r>
              <a:rPr lang="en-GB" sz="13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3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disappearance,</a:t>
            </a:r>
            <a:r>
              <a:rPr lang="en-GB" sz="13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atmospheric neutrino observatory at South Pole.</a:t>
            </a:r>
            <a:endParaRPr sz="1300"/>
          </a:p>
        </p:txBody>
      </p:sp>
      <p:sp>
        <p:nvSpPr>
          <p:cNvPr id="122" name="Google Shape;122;p17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{&quot;type&quot;:&quot;$$&quot;,&quot;backgroundColor&quot;:&quot;#FFFBF0&quot;,&quot;id&quot;:&quot;3&quot;,&quot;aid&quot;:null,&quot;font&quot;:{&quot;size&quot;:12,&quot;color&quot;:&quot;#000000&quot;,&quot;family&quot;:&quot;Arial&quot;},&quot;code&quot;:&quot;$$\\left|\\Delta m_{32}\\right|\\,and\\,\\,\\theta_{23}$$&quot;,&quot;backgroundColorModified&quot;:null,&quot;ts&quot;:1647275568719,&quot;cs&quot;:&quot;iA1lvBffJcrZVmIih6lDmA==&quot;,&quot;size&quot;:{&quot;width&quot;:116.5,&quot;height&quot;:18.833333333333332}}" id="123" name="Google Shape;12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44550" y="733425"/>
            <a:ext cx="1691725" cy="27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9175" y="739125"/>
            <a:ext cx="4001026" cy="2475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50638" y="3318125"/>
            <a:ext cx="2420100" cy="1606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17"/>
          <p:cNvSpPr txBox="1"/>
          <p:nvPr/>
        </p:nvSpPr>
        <p:spPr>
          <a:xfrm>
            <a:off x="374025" y="3527588"/>
            <a:ext cx="2246700" cy="107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1300">
                <a:solidFill>
                  <a:schemeClr val="dk1"/>
                </a:solidFill>
              </a:rPr>
              <a:t>A disagreement is seen for the NOvA experiment, which rules out maximal mixing at a level of 2.6𝜎.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8"/>
          <p:cNvSpPr txBox="1"/>
          <p:nvPr>
            <p:ph type="title"/>
          </p:nvPr>
        </p:nvSpPr>
        <p:spPr>
          <a:xfrm>
            <a:off x="311700" y="1647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Measurements of mixing angles and mass differences</a:t>
            </a:r>
            <a:endParaRPr/>
          </a:p>
        </p:txBody>
      </p:sp>
      <p:sp>
        <p:nvSpPr>
          <p:cNvPr id="132" name="Google Shape;132;p18"/>
          <p:cNvSpPr txBox="1"/>
          <p:nvPr>
            <p:ph idx="1" type="body"/>
          </p:nvPr>
        </p:nvSpPr>
        <p:spPr>
          <a:xfrm>
            <a:off x="4572000" y="1281425"/>
            <a:ext cx="4109400" cy="110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5200">
                <a:latin typeface="Arial"/>
                <a:ea typeface="Arial"/>
                <a:cs typeface="Arial"/>
                <a:sym typeface="Arial"/>
              </a:rPr>
              <a:t>-</a:t>
            </a:r>
            <a:r>
              <a:rPr b="1" lang="en-GB" sz="5200">
                <a:latin typeface="Arial"/>
                <a:ea typeface="Arial"/>
                <a:cs typeface="Arial"/>
                <a:sym typeface="Arial"/>
              </a:rPr>
              <a:t>T2K</a:t>
            </a:r>
            <a:r>
              <a:rPr lang="en-GB" sz="5200">
                <a:latin typeface="Arial"/>
                <a:ea typeface="Arial"/>
                <a:cs typeface="Arial"/>
                <a:sym typeface="Arial"/>
              </a:rPr>
              <a:t> and the reactor experiments </a:t>
            </a:r>
            <a:r>
              <a:rPr b="1" lang="en-GB" sz="5200">
                <a:latin typeface="Arial"/>
                <a:ea typeface="Arial"/>
                <a:cs typeface="Arial"/>
                <a:sym typeface="Arial"/>
              </a:rPr>
              <a:t>RENO </a:t>
            </a:r>
            <a:r>
              <a:rPr lang="en-GB" sz="5200">
                <a:latin typeface="Arial"/>
                <a:ea typeface="Arial"/>
                <a:cs typeface="Arial"/>
                <a:sym typeface="Arial"/>
              </a:rPr>
              <a:t>(Korea) and </a:t>
            </a:r>
            <a:r>
              <a:rPr b="1" lang="en-GB" sz="5200">
                <a:latin typeface="Arial"/>
                <a:ea typeface="Arial"/>
                <a:cs typeface="Arial"/>
                <a:sym typeface="Arial"/>
              </a:rPr>
              <a:t>Double Chooz</a:t>
            </a:r>
            <a:r>
              <a:rPr lang="en-GB" sz="5200">
                <a:latin typeface="Arial"/>
                <a:ea typeface="Arial"/>
                <a:cs typeface="Arial"/>
                <a:sym typeface="Arial"/>
              </a:rPr>
              <a:t> (France)</a:t>
            </a:r>
            <a:r>
              <a:rPr b="1" lang="en-GB" sz="5200">
                <a:latin typeface="Arial"/>
                <a:ea typeface="Arial"/>
                <a:cs typeface="Arial"/>
                <a:sym typeface="Arial"/>
              </a:rPr>
              <a:t>:</a:t>
            </a:r>
            <a:r>
              <a:rPr lang="en-GB" sz="5200">
                <a:latin typeface="Arial"/>
                <a:ea typeface="Arial"/>
                <a:cs typeface="Arial"/>
                <a:sym typeface="Arial"/>
              </a:rPr>
              <a:t> nonzero 𝜃_13 at 2.5𝜎, 4.9𝜎 and 1.6𝜎.</a:t>
            </a:r>
            <a:endParaRPr sz="5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5200">
                <a:latin typeface="Arial"/>
                <a:ea typeface="Arial"/>
                <a:cs typeface="Arial"/>
                <a:sym typeface="Arial"/>
              </a:rPr>
              <a:t>-</a:t>
            </a:r>
            <a:r>
              <a:rPr b="1" lang="en-GB" sz="5200">
                <a:latin typeface="Arial"/>
                <a:ea typeface="Arial"/>
                <a:cs typeface="Arial"/>
                <a:sym typeface="Arial"/>
              </a:rPr>
              <a:t>Daya Bay</a:t>
            </a:r>
            <a:r>
              <a:rPr lang="en-GB" sz="5200">
                <a:latin typeface="Arial"/>
                <a:ea typeface="Arial"/>
                <a:cs typeface="Arial"/>
                <a:sym typeface="Arial"/>
              </a:rPr>
              <a:t> (China): most precise value of 𝜃_13  in 2017, liquid scintillator detector of reactor neutrinos:</a:t>
            </a:r>
            <a:endParaRPr sz="5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5200">
                <a:latin typeface="Arial"/>
                <a:ea typeface="Arial"/>
                <a:cs typeface="Arial"/>
                <a:sym typeface="Arial"/>
              </a:rPr>
              <a:t>    </a:t>
            </a:r>
            <a:endParaRPr sz="5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5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5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5200">
                <a:latin typeface="Arial"/>
                <a:ea typeface="Arial"/>
                <a:cs typeface="Arial"/>
                <a:sym typeface="Arial"/>
              </a:rPr>
              <a:t>     </a:t>
            </a:r>
            <a:endParaRPr sz="5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5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5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5200">
                <a:latin typeface="Arial"/>
                <a:ea typeface="Arial"/>
                <a:cs typeface="Arial"/>
                <a:sym typeface="Arial"/>
              </a:rPr>
              <a:t>       -</a:t>
            </a:r>
            <a:r>
              <a:rPr b="1" lang="en-GB" sz="5200">
                <a:latin typeface="Arial"/>
                <a:ea typeface="Arial"/>
                <a:cs typeface="Arial"/>
                <a:sym typeface="Arial"/>
              </a:rPr>
              <a:t>RENO</a:t>
            </a:r>
            <a:r>
              <a:rPr lang="en-GB" sz="5200">
                <a:latin typeface="Arial"/>
                <a:ea typeface="Arial"/>
                <a:cs typeface="Arial"/>
                <a:sym typeface="Arial"/>
              </a:rPr>
              <a:t> agrees </a:t>
            </a:r>
            <a:endParaRPr sz="5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5200">
                <a:latin typeface="Arial"/>
                <a:ea typeface="Arial"/>
                <a:cs typeface="Arial"/>
                <a:sym typeface="Arial"/>
              </a:rPr>
              <a:t>       -</a:t>
            </a:r>
            <a:r>
              <a:rPr b="1" lang="en-GB" sz="5200">
                <a:latin typeface="Arial"/>
                <a:ea typeface="Arial"/>
                <a:cs typeface="Arial"/>
                <a:sym typeface="Arial"/>
              </a:rPr>
              <a:t>DoubleChooz</a:t>
            </a:r>
            <a:r>
              <a:rPr lang="en-GB" sz="5200">
                <a:latin typeface="Arial"/>
                <a:ea typeface="Arial"/>
                <a:cs typeface="Arial"/>
                <a:sym typeface="Arial"/>
              </a:rPr>
              <a:t>: discrepancy at level of 2𝜎.</a:t>
            </a:r>
            <a:endParaRPr sz="5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sz="52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{&quot;font&quot;:{&quot;color&quot;:&quot;#000000&quot;,&quot;size&quot;:30,&quot;family&quot;:&quot;Old Standard TT&quot;},&quot;type&quot;:&quot;$$&quot;,&quot;id&quot;:&quot;5&quot;,&quot;backgroundColorModified&quot;:null,&quot;aid&quot;:null,&quot;backgroundColor&quot;:&quot;#FFFBF0&quot;,&quot;code&quot;:&quot;$$\\,\\theta_{13}$$&quot;,&quot;ts&quot;:1647275753080,&quot;cs&quot;:&quot;NzKZxuo+sQdl1ng7T94OwA==&quot;,&quot;size&quot;:{&quot;width&quot;:45.166666666666664,&quot;height&quot;:35.5}}" id="133" name="Google Shape;13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09875" y="873200"/>
            <a:ext cx="309008" cy="2428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{&quot;backgroundColorModified&quot;:null,&quot;type&quot;:&quot;$$&quot;,&quot;id&quot;:&quot;4&quot;,&quot;backgroundColor&quot;:&quot;#FFFBF0&quot;,&quot;font&quot;:{&quot;family&quot;:&quot;Arial&quot;,&quot;size&quot;:11,&quot;color&quot;:&quot;#000000&quot;},&quot;aid&quot;:null,&quot;code&quot;:&quot;$$\\Delta m_{21}\\,and\\,\\,\\theta_{12}$$&quot;,&quot;ts&quot;:1647275679537,&quot;cs&quot;:&quot;Y3jGckO98k/HDU4A5X1BlQ==&quot;,&quot;size&quot;:{&quot;width&quot;:98.33333333333333,&quot;height&quot;:15.166666666666666}}" id="134" name="Google Shape;134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80375" y="955174"/>
            <a:ext cx="1574700" cy="242887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8"/>
          <p:cNvSpPr txBox="1"/>
          <p:nvPr/>
        </p:nvSpPr>
        <p:spPr>
          <a:xfrm>
            <a:off x="451575" y="1375300"/>
            <a:ext cx="3654900" cy="13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chemeClr val="dk1"/>
                </a:solidFill>
              </a:rPr>
              <a:t>-The solar neutrino problem (v_e) findings were further confirmed by </a:t>
            </a:r>
            <a:r>
              <a:rPr b="1" lang="en-GB" sz="1300">
                <a:solidFill>
                  <a:schemeClr val="dk1"/>
                </a:solidFill>
              </a:rPr>
              <a:t>SAGE, GALLEX </a:t>
            </a:r>
            <a:r>
              <a:rPr lang="en-GB" sz="1300">
                <a:solidFill>
                  <a:schemeClr val="dk1"/>
                </a:solidFill>
              </a:rPr>
              <a:t>and</a:t>
            </a:r>
            <a:r>
              <a:rPr b="1" lang="en-GB" sz="1300">
                <a:solidFill>
                  <a:schemeClr val="dk1"/>
                </a:solidFill>
              </a:rPr>
              <a:t> Super-Kamiokande.</a:t>
            </a:r>
            <a:endParaRPr b="1"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chemeClr val="dk1"/>
                </a:solidFill>
              </a:rPr>
              <a:t>-</a:t>
            </a:r>
            <a:r>
              <a:rPr b="1" lang="en-GB" sz="1300">
                <a:solidFill>
                  <a:schemeClr val="dk1"/>
                </a:solidFill>
              </a:rPr>
              <a:t>KamLAND</a:t>
            </a:r>
            <a:r>
              <a:rPr lang="en-GB" sz="1300">
                <a:solidFill>
                  <a:schemeClr val="dk1"/>
                </a:solidFill>
              </a:rPr>
              <a:t>, observes v_e from reactor around the area</a:t>
            </a:r>
            <a:endParaRPr sz="1300"/>
          </a:p>
        </p:txBody>
      </p:sp>
      <p:pic>
        <p:nvPicPr>
          <p:cNvPr id="136" name="Google Shape;136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68500" y="2760700"/>
            <a:ext cx="2644235" cy="1975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046725" y="2445700"/>
            <a:ext cx="2835299" cy="1787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9"/>
          <p:cNvSpPr txBox="1"/>
          <p:nvPr>
            <p:ph type="title"/>
          </p:nvPr>
        </p:nvSpPr>
        <p:spPr>
          <a:xfrm>
            <a:off x="311700" y="666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CP symmetry violation</a:t>
            </a:r>
            <a:endParaRPr/>
          </a:p>
        </p:txBody>
      </p:sp>
      <p:sp>
        <p:nvSpPr>
          <p:cNvPr id="143" name="Google Shape;143;p19"/>
          <p:cNvSpPr txBox="1"/>
          <p:nvPr>
            <p:ph idx="1" type="body"/>
          </p:nvPr>
        </p:nvSpPr>
        <p:spPr>
          <a:xfrm>
            <a:off x="262025" y="623750"/>
            <a:ext cx="4164000" cy="248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latin typeface="Arial"/>
                <a:ea typeface="Arial"/>
                <a:cs typeface="Arial"/>
                <a:sym typeface="Arial"/>
              </a:rPr>
              <a:t>-</a:t>
            </a:r>
            <a:r>
              <a:rPr lang="en-GB" sz="1300">
                <a:latin typeface="Arial"/>
                <a:ea typeface="Arial"/>
                <a:cs typeface="Arial"/>
                <a:sym typeface="Arial"/>
              </a:rPr>
              <a:t>CP symmetry: laws of physics should be the same if a particle is interchanged with its antiparticle while its spatial coordinates are inverted.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300">
                <a:latin typeface="Arial"/>
                <a:ea typeface="Arial"/>
                <a:cs typeface="Arial"/>
                <a:sym typeface="Arial"/>
              </a:rPr>
              <a:t>-It is found that neutrinos violate CP symmetry!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1300">
                <a:latin typeface="Arial"/>
                <a:ea typeface="Arial"/>
                <a:cs typeface="Arial"/>
                <a:sym typeface="Arial"/>
              </a:rPr>
              <a:t>-The Jarlskog parameter, J, is a measure of the degree of CP violation in the lepton sector:</a:t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4" name="Google Shape;14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45650" y="1548410"/>
            <a:ext cx="2357874" cy="15629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2025" y="3647926"/>
            <a:ext cx="4067100" cy="543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5725" y="2498875"/>
            <a:ext cx="3347700" cy="429925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19"/>
          <p:cNvSpPr txBox="1"/>
          <p:nvPr/>
        </p:nvSpPr>
        <p:spPr>
          <a:xfrm>
            <a:off x="4572000" y="623750"/>
            <a:ext cx="4260600" cy="84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</a:rPr>
              <a:t>-T2K: first experiment to study CP violation, revealed signs of maximum 𝛿 in 2013, improved s statistics of events and sensitivity in 2016 and 2017:</a:t>
            </a:r>
            <a:endParaRPr sz="1300"/>
          </a:p>
        </p:txBody>
      </p:sp>
      <p:sp>
        <p:nvSpPr>
          <p:cNvPr id="148" name="Google Shape;148;p19"/>
          <p:cNvSpPr txBox="1"/>
          <p:nvPr/>
        </p:nvSpPr>
        <p:spPr>
          <a:xfrm>
            <a:off x="165275" y="3247725"/>
            <a:ext cx="4260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 -In practice measure fractional </a:t>
            </a:r>
            <a:r>
              <a:rPr lang="en-GB" sz="1300"/>
              <a:t>asymmetry</a:t>
            </a:r>
            <a:r>
              <a:rPr lang="en-GB">
                <a:latin typeface="Old Standard TT"/>
                <a:ea typeface="Old Standard TT"/>
                <a:cs typeface="Old Standard TT"/>
                <a:sym typeface="Old Standard TT"/>
              </a:rPr>
              <a:t>: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149" name="Google Shape;149;p19"/>
          <p:cNvSpPr txBox="1"/>
          <p:nvPr/>
        </p:nvSpPr>
        <p:spPr>
          <a:xfrm>
            <a:off x="224550" y="4191075"/>
            <a:ext cx="8694900" cy="7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-In the quark sector: J=3x10-5, baryon </a:t>
            </a:r>
            <a:r>
              <a:rPr lang="en-GB" sz="1300"/>
              <a:t>asymmetry</a:t>
            </a:r>
            <a:r>
              <a:rPr lang="en-GB" sz="1300"/>
              <a:t> about 10 orders of magnitude smaller than the observed value.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-In neutrino sector: J=0.035sin𝛿, some studies in leptogenesis show that could be large enough to </a:t>
            </a:r>
            <a:r>
              <a:rPr lang="en-GB" sz="1300"/>
              <a:t>generate</a:t>
            </a:r>
            <a:r>
              <a:rPr lang="en-GB" sz="1300"/>
              <a:t> the observed baryon </a:t>
            </a:r>
            <a:r>
              <a:rPr lang="en-GB" sz="1300"/>
              <a:t>asymmetry</a:t>
            </a:r>
            <a:r>
              <a:rPr lang="en-GB" sz="1300"/>
              <a:t> of the universe.</a:t>
            </a:r>
            <a:endParaRPr sz="1300"/>
          </a:p>
        </p:txBody>
      </p:sp>
      <p:sp>
        <p:nvSpPr>
          <p:cNvPr id="150" name="Google Shape;150;p19"/>
          <p:cNvSpPr txBox="1"/>
          <p:nvPr/>
        </p:nvSpPr>
        <p:spPr>
          <a:xfrm>
            <a:off x="204625" y="2992063"/>
            <a:ext cx="3789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-Turns out J</a:t>
            </a:r>
            <a:r>
              <a:rPr lang="en-GB" sz="1300"/>
              <a:t> ⧣0 and nearly maximal CP phase 𝛿.</a:t>
            </a:r>
            <a:endParaRPr sz="1300"/>
          </a:p>
        </p:txBody>
      </p:sp>
      <p:sp>
        <p:nvSpPr>
          <p:cNvPr id="151" name="Google Shape;151;p19"/>
          <p:cNvSpPr txBox="1"/>
          <p:nvPr/>
        </p:nvSpPr>
        <p:spPr>
          <a:xfrm>
            <a:off x="4572000" y="3508025"/>
            <a:ext cx="3956100" cy="61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</a:rPr>
              <a:t>-NoVA: results in 2017 are in agreement with T2K data, pointing to maximum CP violation.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pic>
        <p:nvPicPr>
          <p:cNvPr id="152" name="Google Shape;152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254737" y="1576813"/>
            <a:ext cx="2298908" cy="156295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19"/>
          <p:cNvSpPr txBox="1"/>
          <p:nvPr/>
        </p:nvSpPr>
        <p:spPr>
          <a:xfrm>
            <a:off x="4997675" y="3123125"/>
            <a:ext cx="8130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2016</a:t>
            </a:r>
            <a:endParaRPr sz="1300"/>
          </a:p>
        </p:txBody>
      </p:sp>
      <p:sp>
        <p:nvSpPr>
          <p:cNvPr id="154" name="Google Shape;154;p19"/>
          <p:cNvSpPr txBox="1"/>
          <p:nvPr/>
        </p:nvSpPr>
        <p:spPr>
          <a:xfrm>
            <a:off x="7413950" y="3123113"/>
            <a:ext cx="602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2017</a:t>
            </a:r>
            <a:endParaRPr sz="13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0"/>
          <p:cNvSpPr txBox="1"/>
          <p:nvPr>
            <p:ph type="title"/>
          </p:nvPr>
        </p:nvSpPr>
        <p:spPr>
          <a:xfrm>
            <a:off x="206250" y="1086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Future experiments</a:t>
            </a:r>
            <a:endParaRPr/>
          </a:p>
        </p:txBody>
      </p:sp>
      <p:sp>
        <p:nvSpPr>
          <p:cNvPr id="160" name="Google Shape;160;p20"/>
          <p:cNvSpPr txBox="1"/>
          <p:nvPr>
            <p:ph idx="1" type="body"/>
          </p:nvPr>
        </p:nvSpPr>
        <p:spPr>
          <a:xfrm>
            <a:off x="206250" y="603150"/>
            <a:ext cx="8731500" cy="227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 u="sng">
                <a:latin typeface="Arial"/>
                <a:ea typeface="Arial"/>
                <a:cs typeface="Arial"/>
                <a:sym typeface="Arial"/>
              </a:rPr>
              <a:t>Dirac or Majorana nature</a:t>
            </a:r>
            <a:endParaRPr sz="1300" u="sng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300">
                <a:latin typeface="Arial"/>
                <a:ea typeface="Arial"/>
                <a:cs typeface="Arial"/>
                <a:sym typeface="Arial"/>
              </a:rPr>
              <a:t>-</a:t>
            </a:r>
            <a:r>
              <a:rPr lang="en-GB" sz="1300">
                <a:latin typeface="Arial"/>
                <a:ea typeface="Arial"/>
                <a:cs typeface="Arial"/>
                <a:sym typeface="Arial"/>
              </a:rPr>
              <a:t>Dirac fermions: v⧣ṽ, lepton number conserved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300">
                <a:latin typeface="Arial"/>
                <a:ea typeface="Arial"/>
                <a:cs typeface="Arial"/>
                <a:sym typeface="Arial"/>
              </a:rPr>
              <a:t>-Majorana fermions: v=ṽ, lepton number violation (LNV).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300">
                <a:latin typeface="Arial"/>
                <a:ea typeface="Arial"/>
                <a:cs typeface="Arial"/>
                <a:sym typeface="Arial"/>
              </a:rPr>
              <a:t>-</a:t>
            </a:r>
            <a:r>
              <a:rPr lang="en-GB" sz="1300">
                <a:latin typeface="Arial"/>
                <a:ea typeface="Arial"/>
                <a:cs typeface="Arial"/>
                <a:sym typeface="Arial"/>
              </a:rPr>
              <a:t>Observation of neutrinoless double 𝛽 decay provides evidence for LNV and Majorana nature: effective Majorana mass obtained from T_1/2 </a:t>
            </a:r>
            <a:endParaRPr sz="13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latin typeface="Arial"/>
                <a:ea typeface="Arial"/>
                <a:cs typeface="Arial"/>
                <a:sym typeface="Arial"/>
              </a:rPr>
              <a:t>-Future experiments: LEGEND-200, LEGEND-1000, KamLAND2-Zen, SuperNEMO, nEXO, CUPID, PandaX, DARWIN, and LZ are aiming for an improvement in T_1/2  of ~2 orders of magnitude along with covering the inverted mass ordering region</a:t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1" name="Google Shape;16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97775" y="234775"/>
            <a:ext cx="2508575" cy="1488375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0"/>
          <p:cNvSpPr txBox="1"/>
          <p:nvPr/>
        </p:nvSpPr>
        <p:spPr>
          <a:xfrm>
            <a:off x="206250" y="3139350"/>
            <a:ext cx="5539800" cy="13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300" u="sng"/>
              <a:t>Absolute mass measurements</a:t>
            </a:r>
            <a:endParaRPr sz="1300" u="sng"/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300"/>
              <a:t>-From precision measurements of β-decay and cosmological constrains.</a:t>
            </a:r>
            <a:endParaRPr sz="1300"/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1300"/>
              <a:t>-KATRIN: current upper limit for v_e is &lt; 1.1 eV at 90% CL c, goal to reach 0.2 eV in the next three years.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pic>
        <p:nvPicPr>
          <p:cNvPr id="163" name="Google Shape;16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46050" y="2877750"/>
            <a:ext cx="3120174" cy="1611875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20"/>
          <p:cNvSpPr txBox="1"/>
          <p:nvPr/>
        </p:nvSpPr>
        <p:spPr>
          <a:xfrm>
            <a:off x="206250" y="4456775"/>
            <a:ext cx="8731500" cy="61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</a:rPr>
              <a:t>-Future experiments: Project8 is a Tritium β-decay that will reach 0.04eV sensitivity after 2022. ECHo and HOLMES use 163Ho decay aim to reach 0.2 eV sensitivity after 2022.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1"/>
          <p:cNvSpPr txBox="1"/>
          <p:nvPr>
            <p:ph type="title"/>
          </p:nvPr>
        </p:nvSpPr>
        <p:spPr>
          <a:xfrm>
            <a:off x="311700" y="123950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Future experiments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21"/>
          <p:cNvSpPr txBox="1"/>
          <p:nvPr>
            <p:ph idx="1" type="body"/>
          </p:nvPr>
        </p:nvSpPr>
        <p:spPr>
          <a:xfrm>
            <a:off x="311700" y="625050"/>
            <a:ext cx="5992200" cy="231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 u="sng">
                <a:latin typeface="Arial"/>
                <a:ea typeface="Arial"/>
                <a:cs typeface="Arial"/>
                <a:sym typeface="Arial"/>
              </a:rPr>
              <a:t>Light sterile neutrino</a:t>
            </a:r>
            <a:endParaRPr sz="1300" u="sng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300" u="sng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latin typeface="Arial"/>
                <a:ea typeface="Arial"/>
                <a:cs typeface="Arial"/>
                <a:sym typeface="Arial"/>
              </a:rPr>
              <a:t>-Mass ~1eV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latin typeface="Arial"/>
                <a:ea typeface="Arial"/>
                <a:cs typeface="Arial"/>
                <a:sym typeface="Arial"/>
              </a:rPr>
              <a:t>-Proponed to explain the following anomalies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latin typeface="Arial"/>
                <a:ea typeface="Arial"/>
                <a:cs typeface="Arial"/>
                <a:sym typeface="Arial"/>
              </a:rPr>
              <a:t>1)The LSND (Liquid Scintillator Neutrino Detector) anomaly: found an excess of ṽ_e, confirmed by MiniBooNe. 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latin typeface="Arial"/>
                <a:ea typeface="Arial"/>
                <a:cs typeface="Arial"/>
                <a:sym typeface="Arial"/>
              </a:rPr>
              <a:t>-Recently tested by IceCube, which ruled out the allowed regions of MiniBooNe and LSND that pointed the existence of the sterile neutrino at 99% CL, and MINOS and Daya Bay, which excluded the regions of allowed parameters. </a:t>
            </a:r>
            <a:endParaRPr sz="13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latin typeface="Arial"/>
                <a:ea typeface="Arial"/>
                <a:cs typeface="Arial"/>
                <a:sym typeface="Arial"/>
              </a:rPr>
              <a:t>-In the next future: Fermilab will perform a new test using the MicroBooNE, the short baseline LAr-ND and the long baseline ICARUS-T600 detectors with a sensitivity of 5𝜎 and 99% CL.</a:t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1" name="Google Shape;17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67937" y="428799"/>
            <a:ext cx="2408675" cy="2428150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21"/>
          <p:cNvSpPr txBox="1"/>
          <p:nvPr/>
        </p:nvSpPr>
        <p:spPr>
          <a:xfrm>
            <a:off x="6303875" y="2796500"/>
            <a:ext cx="25368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chemeClr val="dk1"/>
                </a:solidFill>
              </a:rPr>
              <a:t>Regions to the right of red </a:t>
            </a:r>
            <a:r>
              <a:rPr lang="en-GB" sz="1300">
                <a:solidFill>
                  <a:schemeClr val="dk1"/>
                </a:solidFill>
              </a:rPr>
              <a:t>curve</a:t>
            </a:r>
            <a:r>
              <a:rPr lang="en-GB" sz="1300">
                <a:solidFill>
                  <a:schemeClr val="dk1"/>
                </a:solidFill>
              </a:rPr>
              <a:t> is at 90% CL</a:t>
            </a:r>
            <a:endParaRPr sz="1300">
              <a:solidFill>
                <a:schemeClr val="dk1"/>
              </a:solidFill>
            </a:endParaRPr>
          </a:p>
        </p:txBody>
      </p:sp>
      <p:sp>
        <p:nvSpPr>
          <p:cNvPr id="173" name="Google Shape;173;p21"/>
          <p:cNvSpPr txBox="1"/>
          <p:nvPr/>
        </p:nvSpPr>
        <p:spPr>
          <a:xfrm>
            <a:off x="311700" y="3381500"/>
            <a:ext cx="8601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chemeClr val="dk1"/>
                </a:solidFill>
              </a:rPr>
              <a:t>2)The Gallium anomaly: SAGE and GALLEX measured a smaller number of v_e than predicted.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chemeClr val="dk1"/>
                </a:solidFill>
              </a:rPr>
              <a:t>-Two new experiments, SOX and BEST will perform tests for this anomaly in the upcoming years.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174" name="Google Shape;174;p21"/>
          <p:cNvSpPr txBox="1"/>
          <p:nvPr/>
        </p:nvSpPr>
        <p:spPr>
          <a:xfrm>
            <a:off x="311700" y="3994300"/>
            <a:ext cx="87699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chemeClr val="dk1"/>
                </a:solidFill>
              </a:rPr>
              <a:t>3)</a:t>
            </a:r>
            <a:r>
              <a:rPr lang="en-GB" sz="1300">
                <a:solidFill>
                  <a:schemeClr val="dk1"/>
                </a:solidFill>
              </a:rPr>
              <a:t>The Reactor Anomaly: the registered mean flux of ṽ_e was ~ 3% higher than expected. 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chemeClr val="dk1"/>
                </a:solidFill>
              </a:rPr>
              <a:t>-Tested by NEOS, which limited the allowed regions of the  parameter, and the currently running DANSS, which has excluded the most likely values of in its preliminary results. 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>
                <a:solidFill>
                  <a:schemeClr val="dk1"/>
                </a:solidFill>
              </a:rPr>
              <a:t>-Future experiments: SoLid, PROSPECT and STEREO will aim to investigate the anomaly further.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175" name="Google Shape;175;p21"/>
          <p:cNvSpPr txBox="1"/>
          <p:nvPr/>
        </p:nvSpPr>
        <p:spPr>
          <a:xfrm>
            <a:off x="2263650" y="625050"/>
            <a:ext cx="20883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/>
              <a:t>(short baseline)</a:t>
            </a:r>
            <a:endParaRPr sz="1300"/>
          </a:p>
        </p:txBody>
      </p:sp>
      <p:pic>
        <p:nvPicPr>
          <p:cNvPr id="176" name="Google Shape;176;p21"/>
          <p:cNvPicPr preferRelativeResize="0"/>
          <p:nvPr/>
        </p:nvPicPr>
        <p:blipFill rotWithShape="1">
          <a:blip r:embed="rId4">
            <a:alphaModFix/>
          </a:blip>
          <a:srcRect b="0" l="0" r="0" t="27373"/>
          <a:stretch/>
        </p:blipFill>
        <p:spPr>
          <a:xfrm>
            <a:off x="3882125" y="276900"/>
            <a:ext cx="2031126" cy="1292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aperback">
  <a:themeElements>
    <a:clrScheme name="Paperback">
      <a:dk1>
        <a:srgbClr val="000000"/>
      </a:dk1>
      <a:lt1>
        <a:srgbClr val="FFFFFF"/>
      </a:lt1>
      <a:dk2>
        <a:srgbClr val="00695C"/>
      </a:dk2>
      <a:lt2>
        <a:srgbClr val="26A69A"/>
      </a:lt2>
      <a:accent1>
        <a:srgbClr val="FFFBF0"/>
      </a:accent1>
      <a:accent2>
        <a:srgbClr val="B7B7B7"/>
      </a:accent2>
      <a:accent3>
        <a:srgbClr val="FB8C00"/>
      </a:accent3>
      <a:accent4>
        <a:srgbClr val="80CBC4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