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0"/>
  </p:notesMasterIdLst>
  <p:sldIdLst>
    <p:sldId id="265" r:id="rId2"/>
    <p:sldId id="266" r:id="rId3"/>
    <p:sldId id="267" r:id="rId4"/>
    <p:sldId id="260" r:id="rId5"/>
    <p:sldId id="269" r:id="rId6"/>
    <p:sldId id="261" r:id="rId7"/>
    <p:sldId id="264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589A"/>
    <a:srgbClr val="FFF6D9"/>
    <a:srgbClr val="FFF9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5FD3E3-C22A-C9F8-4D91-6AEC07397B1F}" v="2" dt="2022-03-16T13:11:35.3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86410" autoAdjust="0"/>
  </p:normalViewPr>
  <p:slideViewPr>
    <p:cSldViewPr snapToGrid="0">
      <p:cViewPr varScale="1">
        <p:scale>
          <a:sx n="54" d="100"/>
          <a:sy n="54" d="100"/>
        </p:scale>
        <p:origin x="1056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dia Singh" userId="S::ns755@cam.ac.uk::49dfaed3-9c7c-4ce6-bc54-dd30dba23c80" providerId="AD" clId="Web-{A85FD3E3-C22A-C9F8-4D91-6AEC07397B1F}"/>
    <pc:docChg chg="modSld">
      <pc:chgData name="Nadia Singh" userId="S::ns755@cam.ac.uk::49dfaed3-9c7c-4ce6-bc54-dd30dba23c80" providerId="AD" clId="Web-{A85FD3E3-C22A-C9F8-4D91-6AEC07397B1F}" dt="2022-03-16T13:11:35.335" v="1" actId="20577"/>
      <pc:docMkLst>
        <pc:docMk/>
      </pc:docMkLst>
      <pc:sldChg chg="modSp">
        <pc:chgData name="Nadia Singh" userId="S::ns755@cam.ac.uk::49dfaed3-9c7c-4ce6-bc54-dd30dba23c80" providerId="AD" clId="Web-{A85FD3E3-C22A-C9F8-4D91-6AEC07397B1F}" dt="2022-03-16T13:11:35.335" v="1" actId="20577"/>
        <pc:sldMkLst>
          <pc:docMk/>
          <pc:sldMk cId="3906996114" sldId="265"/>
        </pc:sldMkLst>
        <pc:spChg chg="mod">
          <ac:chgData name="Nadia Singh" userId="S::ns755@cam.ac.uk::49dfaed3-9c7c-4ce6-bc54-dd30dba23c80" providerId="AD" clId="Web-{A85FD3E3-C22A-C9F8-4D91-6AEC07397B1F}" dt="2022-03-16T13:11:35.335" v="1" actId="20577"/>
          <ac:spMkLst>
            <pc:docMk/>
            <pc:sldMk cId="3906996114" sldId="265"/>
            <ac:spMk id="3" creationId="{96E537C6-3AEF-4934-8502-FFF8C92A1E8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046BF-AD77-445C-8072-29FF91D8C657}" type="datetimeFigureOut">
              <a:rPr lang="en-GB" smtClean="0"/>
              <a:t>16/03/2022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F7E8B-6C8F-4D83-B9C5-80EC9EF620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07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4F7E8B-6C8F-4D83-B9C5-80EC9EF620C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2972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000000"/>
                </a:solidFill>
                <a:latin typeface="Droid Serif"/>
              </a:rPr>
              <a:t>Super-K: </a:t>
            </a:r>
            <a:r>
              <a:rPr lang="en-GB" b="1" dirty="0">
                <a:solidFill>
                  <a:srgbClr val="000000"/>
                </a:solidFill>
                <a:latin typeface="Droid Serif"/>
              </a:rPr>
              <a:t>Water Cherenkov detector </a:t>
            </a:r>
            <a:endParaRPr lang="en-GB" b="0" i="0" dirty="0">
              <a:solidFill>
                <a:srgbClr val="000000"/>
              </a:solidFill>
              <a:effectLst/>
              <a:latin typeface="Droid Serif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000000"/>
                </a:solidFill>
                <a:effectLst/>
                <a:latin typeface="Droid Serif"/>
              </a:rPr>
              <a:t>Use muon anti-neutrino </a:t>
            </a:r>
            <a:r>
              <a:rPr lang="en-GB" dirty="0">
                <a:solidFill>
                  <a:srgbClr val="000000"/>
                </a:solidFill>
                <a:latin typeface="Droid Serif"/>
              </a:rPr>
              <a:t>beam for comparison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NO</a:t>
            </a:r>
            <a:r>
              <a:rPr lang="el-GR" b="1" dirty="0"/>
              <a:t>ν</a:t>
            </a:r>
            <a:r>
              <a:rPr lang="en-GB" b="1" dirty="0"/>
              <a:t>A (</a:t>
            </a:r>
            <a:r>
              <a:rPr lang="en-GB" b="1" dirty="0" err="1"/>
              <a:t>NuMI</a:t>
            </a:r>
            <a:r>
              <a:rPr lang="en-GB" b="1" dirty="0"/>
              <a:t> Off-Axis Electron-Neutrino Appearance Experiment)</a:t>
            </a:r>
            <a:endParaRPr lang="en-GB" dirty="0">
              <a:solidFill>
                <a:srgbClr val="000000"/>
              </a:solidFill>
              <a:latin typeface="Droid Serif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4F7E8B-6C8F-4D83-B9C5-80EC9EF620C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3906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897820-7AE9-4654-AE3B-37BA05180D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2C926A-344A-4BDC-96E0-186A1A7B89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9ECCD1-91F2-44A9-AA53-8DBE7190D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6E88A-EE72-426C-A2C8-C6C830893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22F25A-0896-4B3D-B681-1A02B9059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7125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AEC04-09B8-4290-80C9-1434DF6A6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256332-AE58-4F57-8248-2DEDD5590B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4A0CF3-DEDB-433D-8446-5D909F96B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9F8519-58E5-45F4-99E0-A0F2A9ECC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FD5CC-B934-43F3-94B6-555DB0447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7865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96F3C0-2366-4F47-A932-073C781B88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88ADF1-CEBD-4315-BD17-8039BDE989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4DF6B1-06B4-463E-BC95-0C6AE9423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A5C74-DC47-4484-A53C-03D5A9055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4854B-CE4D-4476-8BAC-95FE3FA2A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2415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F17E9-29A4-40F8-A12E-2E5B893AC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6A9B4-8B2B-4A93-8FD9-01EA0BD77B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B1438-88DF-49BC-A612-B00A05A56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518BC-EEC1-4417-AD21-7F019BF19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7D89E-71B9-40D6-8F2A-ADFC935DE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993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BBFF7-4E52-40A6-902C-F0929A72E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281B94-4DD7-4F57-AF49-B657CEBE2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D564F0-7D1F-496C-9A65-B8CEEAB1E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9F3865-1C58-49CC-82E1-1F96B10A9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4BF82-0D90-44CB-A239-D4B350BB0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1543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95196-8B31-4BAC-A0C9-A6DE86F7E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336EF-E6AE-4CCC-AF47-0E0791CA15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674C57-3F66-4FE7-B1AE-1146D13F6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3AD744-8B20-4089-9DE0-C5EA55E0D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6F2F7D-9AE6-4243-BC52-13F1ED9A1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A838E4-76CA-4758-8B62-E4AD96313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0594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2372E-F469-44FA-AB62-56D46A11EF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53C99-D0F2-421C-AB1A-071119CED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AE48CE-D696-4442-8959-EE2BF8FED3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722565-54C2-4C1F-B685-3470196AB3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D7644A-52AE-48B9-93E3-89DB065B80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575EF6-879F-45D1-AFF0-1B5F2A375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512492-0528-49B5-92D4-ABF140D1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148F7C-DDB6-4694-9E3A-5EB46E79C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9329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F89A4-F1F1-463E-9080-CFD3644655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4A1AA3-DEB1-4884-87E6-524D8D465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8CA610-BE5B-4904-895C-DE81DD970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4BCD5-CA90-4A4A-B20C-04B7CE66D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237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F11151-2FC5-437B-930B-F2E72A1A2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2B4513-4D2B-4D35-A1A5-FBF09388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32C37E-EF26-4652-9A7C-8EBD14562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3403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787EB-82BF-4EF1-8C48-3C503F8AA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D27E8-502C-4FAC-AA39-E330008516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74E59D-A81A-467E-B6AC-F5F3A98D01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3990DF-0107-4CD0-BFF2-35310303F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458256-2242-4FDB-87D4-15E7E864E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79FC28-AFB9-40FE-8918-158EE2DF9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176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EFD1C-D9DA-4CBC-B2E6-AC222936F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6CF7116-195D-4068-B998-4328DCDFB6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7566E8-A633-41E2-97DC-B360222BBA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F5A4AF-6F17-4262-98FE-8E254A28F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C90DA0-DFDC-4B1F-9E2E-7D2FE2509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CE614C-CE23-4B0C-826C-B5368949F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638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6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E32738-066A-4A90-82B2-0132107FE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8A498-ED00-470A-BB55-81278581DA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03FA3-D593-417B-B733-B65A9B99E1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0FBF0-2BF7-4F46-B322-A2132D6ACA58}" type="datetimeFigureOut">
              <a:rPr lang="en-GB" smtClean="0"/>
              <a:t>16/03/2022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D5C4C-2166-4A09-9B61-575581DA9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83C45-F54E-469C-981C-7EBB302809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4474B-E181-4837-A98E-B5B03F66A1A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459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4A033-9EAE-4B48-A8BD-206EF64C4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5131"/>
            <a:ext cx="10515600" cy="3719986"/>
          </a:xfrm>
        </p:spPr>
        <p:txBody>
          <a:bodyPr>
            <a:noAutofit/>
          </a:bodyPr>
          <a:lstStyle/>
          <a:p>
            <a:r>
              <a:rPr lang="en-GB" sz="5400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search for CP violation using long baseline neutrino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537C6-3AEF-4934-8502-FFF8C92A1E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8150" y="4085111"/>
            <a:ext cx="10415649" cy="2091851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Nadia Singh</a:t>
            </a:r>
          </a:p>
          <a:p>
            <a:pPr marL="0" indent="0">
              <a:buNone/>
            </a:pPr>
            <a:r>
              <a:rPr lang="en-GB" dirty="0">
                <a:solidFill>
                  <a:srgbClr val="00589A"/>
                </a:solidFill>
                <a:latin typeface="Arial"/>
                <a:cs typeface="Arial"/>
              </a:rPr>
              <a:t>16.03.22</a:t>
            </a:r>
          </a:p>
        </p:txBody>
      </p:sp>
    </p:spTree>
    <p:extLst>
      <p:ext uri="{BB962C8B-B14F-4D97-AF65-F5344CB8AC3E}">
        <p14:creationId xmlns:p14="http://schemas.microsoft.com/office/powerpoint/2010/main" val="3906996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339FD-CAA4-4BC5-8E4C-AB6958A6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38" y="0"/>
            <a:ext cx="11854794" cy="1325563"/>
          </a:xfrm>
        </p:spPr>
        <p:txBody>
          <a:bodyPr/>
          <a:lstStyle/>
          <a:p>
            <a:r>
              <a:rPr lang="en-GB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brief introduction to neutrino oscillations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94515-9742-4D63-A093-6D56D0217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636" y="1216923"/>
            <a:ext cx="11293434" cy="2025042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Neutrinos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flavour 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they propagate through space</a:t>
            </a: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flavour is a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 combination 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mass eigenstates</a:t>
            </a: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Neutrinos must have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E8C329-2704-4B8E-8E5E-22C8AF87727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703" y="2892095"/>
            <a:ext cx="6444596" cy="39659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334F20-3204-476E-8933-00CD10E81D5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1861" y="3616036"/>
            <a:ext cx="4200527" cy="184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077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8D187-E756-4990-AD5D-EE6D9AD78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881" y="56679"/>
            <a:ext cx="11151919" cy="1276416"/>
          </a:xfrm>
        </p:spPr>
        <p:txBody>
          <a:bodyPr/>
          <a:lstStyle/>
          <a:p>
            <a:r>
              <a:rPr lang="en-GB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Oscillation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4F894-85B6-464F-9E75-EB5A569C5D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881" y="3950324"/>
            <a:ext cx="8621486" cy="2942883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Oscillation probability depends on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independent parameters:</a:t>
            </a: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mixing angles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l-GR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l-GR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l-GR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θ</a:t>
            </a:r>
            <a:r>
              <a:rPr lang="el-GR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l-GR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θ</a:t>
            </a:r>
            <a:r>
              <a:rPr lang="el-GR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squared differences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∆m</a:t>
            </a:r>
            <a:r>
              <a:rPr lang="en-GB" baseline="30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∆m</a:t>
            </a:r>
            <a:r>
              <a:rPr lang="en-GB" baseline="30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(∆m</a:t>
            </a:r>
            <a:r>
              <a:rPr lang="en-GB" baseline="30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 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∆m</a:t>
            </a:r>
            <a:r>
              <a:rPr lang="en-GB" baseline="30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 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∆m</a:t>
            </a:r>
            <a:r>
              <a:rPr lang="en-GB" baseline="30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CP-violating phase 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GB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A206517-3D11-4467-BB33-76579E46DC5A}"/>
              </a:ext>
            </a:extLst>
          </p:cNvPr>
          <p:cNvSpPr txBox="1">
            <a:spLocks/>
          </p:cNvSpPr>
          <p:nvPr/>
        </p:nvSpPr>
        <p:spPr>
          <a:xfrm>
            <a:off x="8938161" y="3950324"/>
            <a:ext cx="3253839" cy="2558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Unknowns</a:t>
            </a: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 of ∆m</a:t>
            </a:r>
            <a:r>
              <a:rPr lang="en-GB" baseline="30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mass ordering</a:t>
            </a: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Octant of </a:t>
            </a:r>
            <a:r>
              <a:rPr lang="el-GR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l-GR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r>
            <a:endParaRPr lang="en-GB" baseline="-25000" dirty="0">
              <a:solidFill>
                <a:srgbClr val="0058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GB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</a:t>
            </a:r>
            <a:endParaRPr lang="en-GB" dirty="0">
              <a:solidFill>
                <a:srgbClr val="0058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A789CE-3F42-4559-AA6F-86ECA9107D0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7741" y="1252507"/>
            <a:ext cx="11398569" cy="1644733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43BB19D-050E-4488-917C-1D13F8AB96DE}"/>
              </a:ext>
            </a:extLst>
          </p:cNvPr>
          <p:cNvSpPr txBox="1">
            <a:spLocks/>
          </p:cNvSpPr>
          <p:nvPr/>
        </p:nvSpPr>
        <p:spPr>
          <a:xfrm>
            <a:off x="287741" y="1359544"/>
            <a:ext cx="1273450" cy="105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PMNS matrix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9F0C12B-F419-4ED6-951D-BEF3BFBDB84D}"/>
              </a:ext>
            </a:extLst>
          </p:cNvPr>
          <p:cNvSpPr txBox="1">
            <a:spLocks/>
          </p:cNvSpPr>
          <p:nvPr/>
        </p:nvSpPr>
        <p:spPr>
          <a:xfrm>
            <a:off x="287741" y="3030382"/>
            <a:ext cx="2058906" cy="105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Jarlskog invariant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F8FF36C-3851-467D-82C5-6F5BBA2C2AA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698"/>
          <a:stretch/>
        </p:blipFill>
        <p:spPr>
          <a:xfrm>
            <a:off x="2078677" y="3030382"/>
            <a:ext cx="6020296" cy="77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468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4E8D5-23FC-48D4-B04D-CD6DB868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580" y="-57120"/>
            <a:ext cx="10997540" cy="1325563"/>
          </a:xfrm>
        </p:spPr>
        <p:txBody>
          <a:bodyPr/>
          <a:lstStyle/>
          <a:p>
            <a:r>
              <a:rPr lang="en-GB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baseline experiments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5B464-67C5-44CE-808A-A8EBD2166A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572" y="1092531"/>
            <a:ext cx="11855038" cy="211083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Neutrinos detected at two detectors </a:t>
            </a:r>
            <a:r>
              <a:rPr lang="en-GB" sz="24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100km </a:t>
            </a:r>
            <a:r>
              <a:rPr lang="en-GB" sz="24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apart</a:t>
            </a:r>
          </a:p>
          <a:p>
            <a:r>
              <a:rPr lang="en-GB" sz="24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 change in neutrino </a:t>
            </a:r>
            <a:r>
              <a:rPr lang="en-GB" sz="24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 distribution </a:t>
            </a:r>
            <a:r>
              <a:rPr lang="en-GB" sz="24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distance</a:t>
            </a:r>
          </a:p>
          <a:p>
            <a:r>
              <a:rPr lang="en-GB" sz="24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 </a:t>
            </a:r>
            <a:r>
              <a:rPr lang="en-GB" sz="24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  <a:r>
              <a:rPr lang="en-GB" sz="24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fission reactors, proton accelerators</a:t>
            </a:r>
          </a:p>
          <a:p>
            <a:r>
              <a:rPr lang="en-GB" sz="24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Detectors</a:t>
            </a:r>
            <a:r>
              <a:rPr lang="en-GB" sz="24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liquid scintillator, water Cherenkov</a:t>
            </a:r>
          </a:p>
          <a:p>
            <a:endParaRPr lang="en-GB" sz="2400" dirty="0">
              <a:solidFill>
                <a:srgbClr val="0058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9B0F17-5A27-49E9-84EA-098A4AC354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95" t="10442" r="10185"/>
          <a:stretch/>
        </p:blipFill>
        <p:spPr>
          <a:xfrm>
            <a:off x="118745" y="3203369"/>
            <a:ext cx="7254658" cy="352075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DB8E62A-C306-4F86-8CC7-A22E3625EBA4}"/>
              </a:ext>
            </a:extLst>
          </p:cNvPr>
          <p:cNvSpPr txBox="1">
            <a:spLocks/>
          </p:cNvSpPr>
          <p:nvPr/>
        </p:nvSpPr>
        <p:spPr>
          <a:xfrm>
            <a:off x="7406899" y="2505676"/>
            <a:ext cx="4648711" cy="11489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24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Neutrino oscillation is a function of </a:t>
            </a:r>
            <a:r>
              <a:rPr lang="en-GB" sz="24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L/E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= baseline length</a:t>
            </a:r>
          </a:p>
          <a:p>
            <a:pPr lvl="1">
              <a:lnSpc>
                <a:spcPct val="100000"/>
              </a:lnSpc>
            </a:pP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= neutrino energy</a:t>
            </a:r>
          </a:p>
          <a:p>
            <a:pPr>
              <a:lnSpc>
                <a:spcPct val="100000"/>
              </a:lnSpc>
            </a:pPr>
            <a:r>
              <a:rPr lang="en-GB" sz="24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L/E lies on oscillation minimum (disappearance) or maximum (appearance)</a:t>
            </a:r>
          </a:p>
          <a:p>
            <a:pPr>
              <a:lnSpc>
                <a:spcPct val="100000"/>
              </a:lnSpc>
            </a:pPr>
            <a:r>
              <a:rPr lang="en-GB" sz="24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 detector event rates compared with oscillation predictions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1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8128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349457-E2CD-4C00-9FAD-6858F740C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115743"/>
            <a:ext cx="11175670" cy="1325563"/>
          </a:xfrm>
        </p:spPr>
        <p:txBody>
          <a:bodyPr/>
          <a:lstStyle/>
          <a:p>
            <a:r>
              <a:rPr lang="en-GB" sz="4400" b="1" dirty="0">
                <a:solidFill>
                  <a:srgbClr val="00589A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Design considerations</a:t>
            </a:r>
            <a:endParaRPr lang="en-GB" b="1" dirty="0">
              <a:solidFill>
                <a:srgbClr val="0058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CB3070E-82D7-4901-979E-34DD97A654B6}"/>
              </a:ext>
            </a:extLst>
          </p:cNvPr>
          <p:cNvSpPr txBox="1">
            <a:spLocks/>
          </p:cNvSpPr>
          <p:nvPr/>
        </p:nvSpPr>
        <p:spPr>
          <a:xfrm>
            <a:off x="261257" y="1441306"/>
            <a:ext cx="11554690" cy="4085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Accurate </a:t>
            </a:r>
            <a:r>
              <a:rPr lang="en-GB" sz="32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r>
              <a:rPr lang="en-GB" sz="32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reconstruction</a:t>
            </a:r>
          </a:p>
          <a:p>
            <a:r>
              <a:rPr lang="en-GB" sz="32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</a:t>
            </a:r>
            <a:r>
              <a:rPr lang="en-GB" sz="32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identification (separate leptons and antileptons) </a:t>
            </a:r>
          </a:p>
          <a:p>
            <a:r>
              <a:rPr lang="en-GB" sz="32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Flavour</a:t>
            </a:r>
            <a:r>
              <a:rPr lang="en-GB" sz="32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identification (separate electrons and muons)</a:t>
            </a:r>
          </a:p>
          <a:p>
            <a:r>
              <a:rPr lang="en-GB" sz="32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r>
              <a:rPr lang="en-GB" sz="32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neutrino source rejection (cosmic rays, atmospheric and solar neutrinos)</a:t>
            </a:r>
          </a:p>
          <a:p>
            <a:pPr marL="0" indent="0">
              <a:buNone/>
            </a:pPr>
            <a:endParaRPr lang="en-GB" sz="2400" dirty="0">
              <a:solidFill>
                <a:srgbClr val="0058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746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0B0FBC-9830-4C3B-9F19-549F62D07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0" y="0"/>
            <a:ext cx="10515600" cy="1325563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T2K </a:t>
            </a:r>
            <a:r>
              <a:rPr lang="en-GB" b="1" i="0" dirty="0">
                <a:solidFill>
                  <a:srgbClr val="00589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(Tokai to Kamioka): </a:t>
            </a:r>
            <a:r>
              <a:rPr lang="el-GR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lang="el-GR" b="1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l-GR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lang="en-GB" b="1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FA357C-D4AE-403F-B47B-43439BBD9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130" y="1209820"/>
            <a:ext cx="12013870" cy="3099460"/>
          </a:xfrm>
        </p:spPr>
        <p:txBody>
          <a:bodyPr>
            <a:normAutofit fontScale="85000" lnSpcReduction="10000"/>
          </a:bodyPr>
          <a:lstStyle/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 GeV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proton beam 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fired at graphite target produces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pions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which decay into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muons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muon neutrinos</a:t>
            </a: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b="0" i="0" dirty="0">
                <a:solidFill>
                  <a:srgbClr val="00589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eutrino beam has a range of energies centred on </a:t>
            </a:r>
            <a:r>
              <a:rPr lang="en-GB" b="1" i="0" dirty="0">
                <a:solidFill>
                  <a:srgbClr val="FF33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600 MeV 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(appearance maximum)</a:t>
            </a: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Near and far detector </a:t>
            </a:r>
            <a:r>
              <a:rPr lang="en-GB" b="1" i="0" dirty="0">
                <a:solidFill>
                  <a:srgbClr val="FF33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2.5ᵒ</a:t>
            </a:r>
            <a:r>
              <a:rPr lang="en-GB" b="0" i="0" dirty="0">
                <a:solidFill>
                  <a:srgbClr val="00589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0" dirty="0">
                <a:solidFill>
                  <a:srgbClr val="FF339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off-axis</a:t>
            </a:r>
            <a:r>
              <a:rPr lang="en-GB" b="0" i="0" dirty="0">
                <a:solidFill>
                  <a:srgbClr val="00589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from beam centre</a:t>
            </a:r>
          </a:p>
          <a:p>
            <a:endParaRPr lang="en-GB" b="1" dirty="0">
              <a:solidFill>
                <a:srgbClr val="0058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2010–2017: 89 electron neutrinos (expected 68) and 7 electron antineutrinos detected (expected 68 and 9 assuming CP symmetry)</a:t>
            </a: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CP-conserving values (0, </a:t>
            </a:r>
            <a:r>
              <a:rPr lang="el-GR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π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disfavoured at </a:t>
            </a:r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99%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confidence level (3</a:t>
            </a:r>
            <a:r>
              <a:rPr lang="el-GR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GB" b="1" dirty="0">
              <a:solidFill>
                <a:srgbClr val="0058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618E75B-3776-4761-9FD4-ACB88726C8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471" y="4405578"/>
            <a:ext cx="8745187" cy="248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112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BF9EE-437E-4FC3-959B-1AEBE2462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1" y="18255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experiments constraining δ</a:t>
            </a:r>
            <a:r>
              <a:rPr lang="en-GB" b="1" baseline="-250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CP</a:t>
            </a:r>
            <a:endParaRPr lang="en-GB" b="1" dirty="0">
              <a:solidFill>
                <a:srgbClr val="0058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BB363C-DAFB-4602-8F35-4966F04283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131" y="1343818"/>
            <a:ext cx="11175670" cy="4609420"/>
          </a:xfrm>
        </p:spPr>
        <p:txBody>
          <a:bodyPr>
            <a:noAutofit/>
          </a:bodyPr>
          <a:lstStyle/>
          <a:p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DUNE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(Deep Underground Neutrino Experiment)</a:t>
            </a:r>
          </a:p>
          <a:p>
            <a:pPr lvl="1"/>
            <a:r>
              <a:rPr lang="en-GB" sz="28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Near detector at Fermilab</a:t>
            </a:r>
          </a:p>
          <a:p>
            <a:pPr lvl="1"/>
            <a:r>
              <a:rPr lang="en-GB" sz="28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 detector is a </a:t>
            </a:r>
            <a:r>
              <a:rPr lang="en-GB" sz="28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liquid argon detector </a:t>
            </a:r>
            <a:r>
              <a:rPr lang="en-GB" sz="28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</a:t>
            </a:r>
          </a:p>
          <a:p>
            <a:pPr lvl="1"/>
            <a:r>
              <a:rPr lang="en-GB" sz="28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= </a:t>
            </a:r>
            <a:r>
              <a:rPr lang="en-GB" sz="28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1300km</a:t>
            </a:r>
          </a:p>
          <a:p>
            <a:pPr lvl="1"/>
            <a:endParaRPr lang="en-GB" sz="2800" dirty="0">
              <a:solidFill>
                <a:srgbClr val="0058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Hyper-K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(Hyper-</a:t>
            </a:r>
            <a:r>
              <a:rPr lang="en-GB" dirty="0" err="1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Kamiokande</a:t>
            </a:r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GB" sz="28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Upgrades to J-PARC accelerator complex</a:t>
            </a:r>
          </a:p>
          <a:p>
            <a:pPr lvl="1"/>
            <a:r>
              <a:rPr lang="en-GB" sz="28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Hyper-K detector is a </a:t>
            </a:r>
            <a:r>
              <a:rPr lang="en-GB" sz="28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Cherenkov detector </a:t>
            </a:r>
          </a:p>
          <a:p>
            <a:pPr lvl="1"/>
            <a:r>
              <a:rPr lang="en-GB" sz="2800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= </a:t>
            </a:r>
            <a:r>
              <a:rPr lang="en-GB" sz="2800" b="1" dirty="0">
                <a:solidFill>
                  <a:srgbClr val="FF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295km</a:t>
            </a:r>
          </a:p>
          <a:p>
            <a:pPr marL="457200" lvl="1" indent="0">
              <a:buNone/>
            </a:pPr>
            <a:endParaRPr lang="en-GB" sz="2800" dirty="0">
              <a:solidFill>
                <a:srgbClr val="0058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L/E is similar for both</a:t>
            </a:r>
          </a:p>
        </p:txBody>
      </p:sp>
    </p:spTree>
    <p:extLst>
      <p:ext uri="{BB962C8B-B14F-4D97-AF65-F5344CB8AC3E}">
        <p14:creationId xmlns:p14="http://schemas.microsoft.com/office/powerpoint/2010/main" val="1775018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6B8626-4C30-444E-8B30-15A124134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58949"/>
            <a:ext cx="10515600" cy="501801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sz="13800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for listening </a:t>
            </a:r>
            <a:r>
              <a:rPr lang="en-GB" sz="13800" b="1" dirty="0">
                <a:solidFill>
                  <a:srgbClr val="00589A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</a:t>
            </a:r>
            <a:endParaRPr lang="en-GB" sz="13800" b="1" dirty="0">
              <a:solidFill>
                <a:srgbClr val="0058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491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</TotalTime>
  <Words>379</Words>
  <Application>Microsoft Office PowerPoint</Application>
  <PresentationFormat>Widescreen</PresentationFormat>
  <Paragraphs>59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The search for CP violation using long baseline neutrino experiments</vt:lpstr>
      <vt:lpstr>A brief introduction to neutrino oscillations </vt:lpstr>
      <vt:lpstr>Oscillation parameters</vt:lpstr>
      <vt:lpstr>Long baseline experiments</vt:lpstr>
      <vt:lpstr>Design considerations</vt:lpstr>
      <vt:lpstr>T2K (Tokai to Kamioka): νμ  νe</vt:lpstr>
      <vt:lpstr>Future experiments constraining δCP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search for CP violation using long baseline neutrino experiments</dc:title>
  <dc:creator>Nadia Singh</dc:creator>
  <cp:lastModifiedBy>Nadia Singh</cp:lastModifiedBy>
  <cp:revision>92</cp:revision>
  <dcterms:created xsi:type="dcterms:W3CDTF">2022-03-15T20:07:11Z</dcterms:created>
  <dcterms:modified xsi:type="dcterms:W3CDTF">2022-03-16T13:11:35Z</dcterms:modified>
</cp:coreProperties>
</file>